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8" r:id="rId2"/>
    <p:sldId id="412" r:id="rId3"/>
    <p:sldId id="413" r:id="rId4"/>
    <p:sldId id="306" r:id="rId5"/>
    <p:sldId id="416" r:id="rId6"/>
    <p:sldId id="414" r:id="rId7"/>
    <p:sldId id="415" r:id="rId8"/>
    <p:sldId id="417" r:id="rId9"/>
    <p:sldId id="418" r:id="rId10"/>
    <p:sldId id="419" r:id="rId11"/>
    <p:sldId id="420" r:id="rId12"/>
    <p:sldId id="421" r:id="rId13"/>
    <p:sldId id="423" r:id="rId14"/>
    <p:sldId id="426" r:id="rId15"/>
    <p:sldId id="427" r:id="rId16"/>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WBUn1D6Sb6uEmCRYFeoLg==" hashData="8ZUOoPNcpkfWP0HU75ZHQQahq6xMQnuHARimLR6wGzxGA9JE0A11Gx9tRvi4MgurPu0eIzrxKNq/+t1HIs1GG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FF"/>
    <a:srgbClr val="FF0000"/>
    <a:srgbClr val="FFFFCC"/>
    <a:srgbClr val="CCCCFF"/>
    <a:srgbClr val="CCECFF"/>
    <a:srgbClr val="CCFFCC"/>
    <a:srgbClr val="CC00CC"/>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67611" autoAdjust="0"/>
  </p:normalViewPr>
  <p:slideViewPr>
    <p:cSldViewPr snapToGrid="0">
      <p:cViewPr varScale="1">
        <p:scale>
          <a:sx n="55" d="100"/>
          <a:sy n="55" d="100"/>
        </p:scale>
        <p:origin x="8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2/1/2021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2/1/2021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discussing ways to remove trends from non-stationary time series.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4064833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Top Left: Actual values of the time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Top Right: Initial time series (black) along with its moving average filter (red) of window size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Bot Left: Initial time series (black) along with its moving average filter (red) of window size 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Bot Right: Initial time series (black) along with its moving average filter (red) of window size 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see that averaging reduces fluctuations, we can subtract the filtered time series from initial values to remove trends. Need to do some averaging with lower window size for the beginning and end of time series to account for those lost observations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2464897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one difference, a quadratic trend will be reduced to a linear trend, after two differences the trend will be gone</a:t>
            </a:r>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72049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since the coefficient of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𝑡</m:t>
                        </m:r>
                      </m:e>
                      <m:sup>
                        <m:r>
                          <a:rPr lang="en-US" sz="1200" b="0" i="1" smtClean="0">
                            <a:latin typeface="Cambria Math" panose="02040503050406030204" pitchFamily="18" charset="0"/>
                          </a:rPr>
                          <m:t>2</m:t>
                        </m:r>
                      </m:sup>
                    </m:sSup>
                  </m:oMath>
                </a14:m>
                <a:r>
                  <a:rPr lang="en-US" baseline="0" dirty="0"/>
                  <a:t> is very small, the first difference seems to have adequately removed the quadratic trend.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since the coefficient of </a:t>
                </a:r>
                <a:r>
                  <a:rPr lang="en-US" sz="1200" b="0" i="0">
                    <a:latin typeface="Cambria Math" panose="02040503050406030204" pitchFamily="18" charset="0"/>
                  </a:rPr>
                  <a:t>𝑡^2</a:t>
                </a:r>
                <a:r>
                  <a:rPr lang="en-US" baseline="0" dirty="0"/>
                  <a:t> is very small, the first difference seems to have adequately removed the quadratic trend.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2734075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your turn, try to solve these problems using the techniques and codes you learned this week, discuss questions in </a:t>
            </a:r>
            <a:r>
              <a:rPr lang="en-US"/>
              <a:t>our session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Normal distribution of noise is our main assumption, some other types of noise will be discussed in future sessions. </a:t>
            </a:r>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401318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Ex1. Right. Standard normal white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Ex2. Left. There is a constant trend there, only intercept exist there.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Follow the codes on R session</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191853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First, lets see what trends are and how to properly formulate them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Check out these examples in the accompanied R session </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54423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first technique to remove the trend is to estimate them first using regression and then remove them by subtracting it from the time series </a:t>
            </a:r>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202213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VERY IMPORTANT: you can see that effect of t is not significant but you cannot drop that term from the model since its higher term t^2 is significant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Some estimations here are not that close to actual values, the reason is high level of noise </a:t>
            </a:r>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05209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can used moving average filter to estimate trend and then proceed to remove it from the time series. See examples in the R session </a:t>
            </a:r>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190345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1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7.png"/><Relationship Id="rId12"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69.png"/></Relationships>
</file>

<file path=ppt/slides/_rels/slide1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54.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55.png"/><Relationship Id="rId9" Type="http://schemas.openxmlformats.org/officeDocument/2006/relationships/image" Target="../media/image78.png"/></Relationships>
</file>

<file path=ppt/slides/_rels/slide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7.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0.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20.png"/><Relationship Id="rId7" Type="http://schemas.openxmlformats.org/officeDocument/2006/relationships/image" Target="../media/image18.jpeg"/><Relationship Id="rId12"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0.png"/><Relationship Id="rId10" Type="http://schemas.openxmlformats.org/officeDocument/2006/relationships/image" Target="../media/image32.png"/><Relationship Id="rId4" Type="http://schemas.openxmlformats.org/officeDocument/2006/relationships/image" Target="../media/image230.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25.jpeg"/><Relationship Id="rId4" Type="http://schemas.openxmlformats.org/officeDocument/2006/relationships/image" Target="../media/image18.jpe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3.png"/><Relationship Id="rId5" Type="http://schemas.openxmlformats.org/officeDocument/2006/relationships/image" Target="../media/image38.png"/><Relationship Id="rId10" Type="http://schemas.openxmlformats.org/officeDocument/2006/relationships/image" Target="../media/image39.jpeg"/><Relationship Id="rId4" Type="http://schemas.openxmlformats.org/officeDocument/2006/relationships/image" Target="../media/image19.jpe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235200"/>
            <a:ext cx="9144000" cy="2387600"/>
          </a:xfrm>
        </p:spPr>
        <p:txBody>
          <a:bodyPr/>
          <a:lstStyle/>
          <a:p>
            <a:r>
              <a:rPr lang="en-US" dirty="0">
                <a:solidFill>
                  <a:srgbClr val="990033"/>
                </a:solidFill>
              </a:rPr>
              <a:t>Estimating &amp; Removing Trends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C92714D-06C7-476B-A698-D3B25ED5F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43" y="300500"/>
            <a:ext cx="6615853" cy="4200064"/>
          </a:xfrm>
          <a:prstGeom prst="rect">
            <a:avLst/>
          </a:prstGeom>
        </p:spPr>
      </p:pic>
      <p:pic>
        <p:nvPicPr>
          <p:cNvPr id="14" name="Picture 13" descr="Text&#10;&#10;Description automatically generated">
            <a:extLst>
              <a:ext uri="{FF2B5EF4-FFF2-40B4-BE49-F238E27FC236}">
                <a16:creationId xmlns:a16="http://schemas.microsoft.com/office/drawing/2014/main" id="{C163E2EB-A24E-4E07-A17A-BE9799A43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471" y="4622299"/>
            <a:ext cx="5189498" cy="1935201"/>
          </a:xfrm>
          <a:prstGeom prst="rect">
            <a:avLst/>
          </a:prstGeom>
        </p:spPr>
      </p:pic>
      <p:pic>
        <p:nvPicPr>
          <p:cNvPr id="17" name="Picture 16" descr="Text&#10;&#10;Description automatically generated">
            <a:extLst>
              <a:ext uri="{FF2B5EF4-FFF2-40B4-BE49-F238E27FC236}">
                <a16:creationId xmlns:a16="http://schemas.microsoft.com/office/drawing/2014/main" id="{94342892-A626-4A96-9330-79DE215F30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0938" y="2400532"/>
            <a:ext cx="4353031" cy="1504015"/>
          </a:xfrm>
          <a:prstGeom prst="rect">
            <a:avLst/>
          </a:prstGeom>
        </p:spPr>
      </p:pic>
    </p:spTree>
    <p:extLst>
      <p:ext uri="{BB962C8B-B14F-4D97-AF65-F5344CB8AC3E}">
        <p14:creationId xmlns:p14="http://schemas.microsoft.com/office/powerpoint/2010/main" val="258608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 line chart&#10;&#10;Description automatically generated">
            <a:extLst>
              <a:ext uri="{FF2B5EF4-FFF2-40B4-BE49-F238E27FC236}">
                <a16:creationId xmlns:a16="http://schemas.microsoft.com/office/drawing/2014/main" id="{D61B7FDA-A2D5-4AEA-8FF9-28C41DAF2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95" y="376238"/>
            <a:ext cx="4562475" cy="2912380"/>
          </a:xfrm>
          <a:prstGeom prst="rect">
            <a:avLst/>
          </a:prstGeom>
        </p:spPr>
      </p:pic>
      <p:pic>
        <p:nvPicPr>
          <p:cNvPr id="28" name="Picture 27" descr="Chart, line chart&#10;&#10;Description automatically generated">
            <a:extLst>
              <a:ext uri="{FF2B5EF4-FFF2-40B4-BE49-F238E27FC236}">
                <a16:creationId xmlns:a16="http://schemas.microsoft.com/office/drawing/2014/main" id="{9345E559-6B4C-4320-8D50-4B65BDC86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1" y="376239"/>
            <a:ext cx="4562475" cy="2912380"/>
          </a:xfrm>
          <a:prstGeom prst="rect">
            <a:avLst/>
          </a:prstGeom>
        </p:spPr>
      </p:pic>
      <p:pic>
        <p:nvPicPr>
          <p:cNvPr id="30" name="Picture 29" descr="Chart, line chart&#10;&#10;Description automatically generated">
            <a:extLst>
              <a:ext uri="{FF2B5EF4-FFF2-40B4-BE49-F238E27FC236}">
                <a16:creationId xmlns:a16="http://schemas.microsoft.com/office/drawing/2014/main" id="{EDD0B983-C2F8-48E3-8D2F-CD9B85F932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519" y="3486152"/>
            <a:ext cx="4648203" cy="2967103"/>
          </a:xfrm>
          <a:prstGeom prst="rect">
            <a:avLst/>
          </a:prstGeom>
        </p:spPr>
      </p:pic>
      <p:pic>
        <p:nvPicPr>
          <p:cNvPr id="32" name="Picture 31" descr="Chart, line chart&#10;&#10;Description automatically generated">
            <a:extLst>
              <a:ext uri="{FF2B5EF4-FFF2-40B4-BE49-F238E27FC236}">
                <a16:creationId xmlns:a16="http://schemas.microsoft.com/office/drawing/2014/main" id="{FD8B2756-1C3A-4C12-84BD-39DBC5AB91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170" y="3486153"/>
            <a:ext cx="4676770" cy="2985338"/>
          </a:xfrm>
          <a:prstGeom prst="rect">
            <a:avLst/>
          </a:prstGeom>
        </p:spPr>
      </p:pic>
    </p:spTree>
    <p:extLst>
      <p:ext uri="{BB962C8B-B14F-4D97-AF65-F5344CB8AC3E}">
        <p14:creationId xmlns:p14="http://schemas.microsoft.com/office/powerpoint/2010/main" val="257688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3. Differencing</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6D72369-0E85-4913-9960-2DBB1225D914}"/>
                  </a:ext>
                </a:extLst>
              </p:cNvPr>
              <p:cNvSpPr txBox="1"/>
              <p:nvPr/>
            </p:nvSpPr>
            <p:spPr>
              <a:xfrm>
                <a:off x="838200" y="1532641"/>
                <a:ext cx="6091237" cy="1200329"/>
              </a:xfrm>
              <a:prstGeom prst="rect">
                <a:avLst/>
              </a:prstGeom>
              <a:noFill/>
            </p:spPr>
            <p:txBody>
              <a:bodyPr wrap="square">
                <a:spAutoFit/>
              </a:bodyPr>
              <a:lstStyle/>
              <a:p>
                <a:r>
                  <a:rPr lang="en-US" sz="2400" dirty="0"/>
                  <a:t>Computing the difference </a:t>
                </a:r>
              </a:p>
              <a:p>
                <a:pPr algn="ctr"/>
                <a14:m>
                  <m:oMath xmlns:m="http://schemas.openxmlformats.org/officeDocument/2006/math">
                    <m:r>
                      <m:rPr>
                        <m:sty m:val="p"/>
                      </m:rP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a14:m>
                <a:r>
                  <a:rPr lang="en-US" sz="2400" dirty="0"/>
                  <a:t> </a:t>
                </a:r>
              </a:p>
              <a:p>
                <a:r>
                  <a:rPr lang="en-US" sz="2400" dirty="0"/>
                  <a:t>removes a linear trend.</a:t>
                </a:r>
              </a:p>
            </p:txBody>
          </p:sp>
        </mc:Choice>
        <mc:Fallback xmlns="">
          <p:sp>
            <p:nvSpPr>
              <p:cNvPr id="42" name="TextBox 41">
                <a:extLst>
                  <a:ext uri="{FF2B5EF4-FFF2-40B4-BE49-F238E27FC236}">
                    <a16:creationId xmlns:a16="http://schemas.microsoft.com/office/drawing/2014/main" id="{F6D72369-0E85-4913-9960-2DBB1225D914}"/>
                  </a:ext>
                </a:extLst>
              </p:cNvPr>
              <p:cNvSpPr txBox="1">
                <a:spLocks noRot="1" noChangeAspect="1" noMove="1" noResize="1" noEditPoints="1" noAdjustHandles="1" noChangeArrowheads="1" noChangeShapeType="1" noTextEdit="1"/>
              </p:cNvSpPr>
              <p:nvPr/>
            </p:nvSpPr>
            <p:spPr>
              <a:xfrm>
                <a:off x="838200" y="1532641"/>
                <a:ext cx="6091237" cy="1200329"/>
              </a:xfrm>
              <a:prstGeom prst="rect">
                <a:avLst/>
              </a:prstGeom>
              <a:blipFill>
                <a:blip r:embed="rId3"/>
                <a:stretch>
                  <a:fillRect l="-1602" t="-4061" b="-1066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97AF81-46B0-4BDB-8195-567B2D468A06}"/>
              </a:ext>
            </a:extLst>
          </p:cNvPr>
          <p:cNvSpPr txBox="1"/>
          <p:nvPr/>
        </p:nvSpPr>
        <p:spPr>
          <a:xfrm>
            <a:off x="7329486" y="365125"/>
            <a:ext cx="4468415" cy="3108543"/>
          </a:xfrm>
          <a:prstGeom prst="rect">
            <a:avLst/>
          </a:prstGeom>
          <a:solidFill>
            <a:srgbClr val="CCCCFF"/>
          </a:solidFill>
        </p:spPr>
        <p:txBody>
          <a:bodyPr wrap="square">
            <a:spAutoFit/>
          </a:bodyPr>
          <a:lstStyle/>
          <a:p>
            <a:r>
              <a:rPr lang="en-US" sz="2200" dirty="0">
                <a:solidFill>
                  <a:srgbClr val="FF0000"/>
                </a:solidFill>
              </a:rPr>
              <a:t>Note</a:t>
            </a:r>
            <a:r>
              <a:rPr lang="en-US" sz="2200" dirty="0"/>
              <a:t>:</a:t>
            </a:r>
          </a:p>
          <a:p>
            <a:r>
              <a:rPr lang="en-US" sz="2200" dirty="0"/>
              <a:t>• Differencing is an easy way to remove trends</a:t>
            </a:r>
          </a:p>
          <a:p>
            <a:pPr>
              <a:lnSpc>
                <a:spcPts val="1200"/>
              </a:lnSpc>
            </a:pPr>
            <a:endParaRPr lang="en-US" sz="2200" dirty="0"/>
          </a:p>
          <a:p>
            <a:r>
              <a:rPr lang="en-US" sz="2200" dirty="0"/>
              <a:t>• We lose one observation each time we use differencing</a:t>
            </a:r>
          </a:p>
          <a:p>
            <a:pPr>
              <a:lnSpc>
                <a:spcPts val="1200"/>
              </a:lnSpc>
            </a:pPr>
            <a:endParaRPr lang="en-US" sz="2200" dirty="0"/>
          </a:p>
          <a:p>
            <a:r>
              <a:rPr lang="en-US" sz="2200" dirty="0"/>
              <a:t>• A polynomial trend of order k can be removed from a time series by k times differencing</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FB2855-4F4C-4DE3-BF1F-B7F01D296AF8}"/>
                  </a:ext>
                </a:extLst>
              </p:cNvPr>
              <p:cNvSpPr txBox="1"/>
              <p:nvPr/>
            </p:nvSpPr>
            <p:spPr>
              <a:xfrm>
                <a:off x="838200" y="2940050"/>
                <a:ext cx="6091237" cy="1200329"/>
              </a:xfrm>
              <a:prstGeom prst="rect">
                <a:avLst/>
              </a:prstGeom>
              <a:noFill/>
            </p:spPr>
            <p:txBody>
              <a:bodyPr wrap="square">
                <a:spAutoFit/>
              </a:bodyPr>
              <a:lstStyle/>
              <a:p>
                <a:r>
                  <a:rPr lang="en-US" sz="2400" dirty="0"/>
                  <a:t>To remove a quadratic trend, compute the difference </a:t>
                </a:r>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m:rPr>
                              <m:sty m:val="p"/>
                            </m:rPr>
                            <a:rPr lang="en-US" sz="240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2</m:t>
                          </m:r>
                        </m:sup>
                      </m:sSup>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−2</m:t>
                          </m:r>
                        </m:sub>
                      </m:sSub>
                    </m:oMath>
                  </m:oMathPara>
                </a14:m>
                <a:endParaRPr lang="en-US" sz="2400" dirty="0"/>
              </a:p>
            </p:txBody>
          </p:sp>
        </mc:Choice>
        <mc:Fallback xmlns="">
          <p:sp>
            <p:nvSpPr>
              <p:cNvPr id="2" name="TextBox 1">
                <a:extLst>
                  <a:ext uri="{FF2B5EF4-FFF2-40B4-BE49-F238E27FC236}">
                    <a16:creationId xmlns:a16="http://schemas.microsoft.com/office/drawing/2014/main" id="{F1FB2855-4F4C-4DE3-BF1F-B7F01D296AF8}"/>
                  </a:ext>
                </a:extLst>
              </p:cNvPr>
              <p:cNvSpPr txBox="1">
                <a:spLocks noRot="1" noChangeAspect="1" noMove="1" noResize="1" noEditPoints="1" noAdjustHandles="1" noChangeArrowheads="1" noChangeShapeType="1" noTextEdit="1"/>
              </p:cNvSpPr>
              <p:nvPr/>
            </p:nvSpPr>
            <p:spPr>
              <a:xfrm>
                <a:off x="838200" y="2940050"/>
                <a:ext cx="6091237" cy="1200329"/>
              </a:xfrm>
              <a:prstGeom prst="rect">
                <a:avLst/>
              </a:prstGeom>
              <a:blipFill>
                <a:blip r:embed="rId4"/>
                <a:stretch>
                  <a:fillRect l="-1602" t="-4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62E264-3881-488E-958E-BA6064C10CAB}"/>
                  </a:ext>
                </a:extLst>
              </p:cNvPr>
              <p:cNvSpPr txBox="1"/>
              <p:nvPr/>
            </p:nvSpPr>
            <p:spPr>
              <a:xfrm>
                <a:off x="6096000" y="3703987"/>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3" name="TextBox 12">
                <a:extLst>
                  <a:ext uri="{FF2B5EF4-FFF2-40B4-BE49-F238E27FC236}">
                    <a16:creationId xmlns:a16="http://schemas.microsoft.com/office/drawing/2014/main" id="{8162E264-3881-488E-958E-BA6064C10CAB}"/>
                  </a:ext>
                </a:extLst>
              </p:cNvPr>
              <p:cNvSpPr txBox="1">
                <a:spLocks noRot="1" noChangeAspect="1" noMove="1" noResize="1" noEditPoints="1" noAdjustHandles="1" noChangeArrowheads="1" noChangeShapeType="1" noTextEdit="1"/>
              </p:cNvSpPr>
              <p:nvPr/>
            </p:nvSpPr>
            <p:spPr>
              <a:xfrm>
                <a:off x="6096000" y="3703987"/>
                <a:ext cx="2199382" cy="461665"/>
              </a:xfrm>
              <a:prstGeom prst="rect">
                <a:avLst/>
              </a:prstGeom>
              <a:blipFill>
                <a:blip r:embed="rId5"/>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740970-ACEE-4FFB-9B50-FE2E626771F3}"/>
                  </a:ext>
                </a:extLst>
              </p:cNvPr>
              <p:cNvSpPr txBox="1"/>
              <p:nvPr/>
            </p:nvSpPr>
            <p:spPr>
              <a:xfrm>
                <a:off x="8370686" y="3703987"/>
                <a:ext cx="238601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𝑡</m:t>
                      </m:r>
                    </m:oMath>
                  </m:oMathPara>
                </a14:m>
                <a:endParaRPr lang="en-US" sz="2400" dirty="0"/>
              </a:p>
            </p:txBody>
          </p:sp>
        </mc:Choice>
        <mc:Fallback xmlns="">
          <p:sp>
            <p:nvSpPr>
              <p:cNvPr id="15" name="TextBox 14">
                <a:extLst>
                  <a:ext uri="{FF2B5EF4-FFF2-40B4-BE49-F238E27FC236}">
                    <a16:creationId xmlns:a16="http://schemas.microsoft.com/office/drawing/2014/main" id="{C4740970-ACEE-4FFB-9B50-FE2E626771F3}"/>
                  </a:ext>
                </a:extLst>
              </p:cNvPr>
              <p:cNvSpPr txBox="1">
                <a:spLocks noRot="1" noChangeAspect="1" noMove="1" noResize="1" noEditPoints="1" noAdjustHandles="1" noChangeArrowheads="1" noChangeShapeType="1" noTextEdit="1"/>
              </p:cNvSpPr>
              <p:nvPr/>
            </p:nvSpPr>
            <p:spPr>
              <a:xfrm>
                <a:off x="8370686" y="3703987"/>
                <a:ext cx="2386013" cy="461665"/>
              </a:xfrm>
              <a:prstGeom prst="rect">
                <a:avLst/>
              </a:prstGeom>
              <a:blipFill>
                <a:blip r:embed="rId6"/>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AF3D03-148C-415D-BD4F-AFFACBBF263B}"/>
                  </a:ext>
                </a:extLst>
              </p:cNvPr>
              <p:cNvSpPr txBox="1"/>
              <p:nvPr/>
            </p:nvSpPr>
            <p:spPr>
              <a:xfrm>
                <a:off x="6029771" y="4375539"/>
                <a:ext cx="2698834"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m:oMathPara>
                </a14:m>
                <a:endParaRPr lang="en-US" sz="2400" dirty="0"/>
              </a:p>
            </p:txBody>
          </p:sp>
        </mc:Choice>
        <mc:Fallback xmlns="">
          <p:sp>
            <p:nvSpPr>
              <p:cNvPr id="10" name="TextBox 9">
                <a:extLst>
                  <a:ext uri="{FF2B5EF4-FFF2-40B4-BE49-F238E27FC236}">
                    <a16:creationId xmlns:a16="http://schemas.microsoft.com/office/drawing/2014/main" id="{1FAF3D03-148C-415D-BD4F-AFFACBBF263B}"/>
                  </a:ext>
                </a:extLst>
              </p:cNvPr>
              <p:cNvSpPr txBox="1">
                <a:spLocks noRot="1" noChangeAspect="1" noMove="1" noResize="1" noEditPoints="1" noAdjustHandles="1" noChangeArrowheads="1" noChangeShapeType="1" noTextEdit="1"/>
              </p:cNvSpPr>
              <p:nvPr/>
            </p:nvSpPr>
            <p:spPr>
              <a:xfrm>
                <a:off x="6029771" y="4375539"/>
                <a:ext cx="269883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A5A1ED2-C86A-4D4F-894A-CD3025CC92A3}"/>
                  </a:ext>
                </a:extLst>
              </p:cNvPr>
              <p:cNvSpPr txBox="1"/>
              <p:nvPr/>
            </p:nvSpPr>
            <p:spPr>
              <a:xfrm>
                <a:off x="6355852" y="4796990"/>
                <a:ext cx="4029668" cy="461665"/>
              </a:xfrm>
              <a:prstGeom prst="rect">
                <a:avLst/>
              </a:prstGeom>
              <a:noFill/>
            </p:spPr>
            <p:txBody>
              <a:bodyPr wrap="square">
                <a:spAutoFit/>
              </a:bodyPr>
              <a:lstStyle/>
              <a:p>
                <a:pPr algn="ctr"/>
                <a14:m>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e>
                    </m:d>
                  </m:oMath>
                </a14:m>
                <a:r>
                  <a:rPr lang="en-US" sz="2400" dirty="0"/>
                  <a:t> </a:t>
                </a:r>
              </a:p>
            </p:txBody>
          </p:sp>
        </mc:Choice>
        <mc:Fallback xmlns="">
          <p:sp>
            <p:nvSpPr>
              <p:cNvPr id="18" name="TextBox 17">
                <a:extLst>
                  <a:ext uri="{FF2B5EF4-FFF2-40B4-BE49-F238E27FC236}">
                    <a16:creationId xmlns:a16="http://schemas.microsoft.com/office/drawing/2014/main" id="{7A5A1ED2-C86A-4D4F-894A-CD3025CC92A3}"/>
                  </a:ext>
                </a:extLst>
              </p:cNvPr>
              <p:cNvSpPr txBox="1">
                <a:spLocks noRot="1" noChangeAspect="1" noMove="1" noResize="1" noEditPoints="1" noAdjustHandles="1" noChangeArrowheads="1" noChangeShapeType="1" noTextEdit="1"/>
              </p:cNvSpPr>
              <p:nvPr/>
            </p:nvSpPr>
            <p:spPr>
              <a:xfrm>
                <a:off x="6355852" y="4796990"/>
                <a:ext cx="4029668"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ECCDC65-083B-4A8F-9591-05C88C03039D}"/>
                  </a:ext>
                </a:extLst>
              </p:cNvPr>
              <p:cNvSpPr txBox="1"/>
              <p:nvPr/>
            </p:nvSpPr>
            <p:spPr>
              <a:xfrm>
                <a:off x="6096000" y="5328503"/>
                <a:ext cx="6243645" cy="461665"/>
              </a:xfrm>
              <a:prstGeom prst="rect">
                <a:avLst/>
              </a:prstGeom>
              <a:noFill/>
            </p:spPr>
            <p:txBody>
              <a:bodyPr wrap="square">
                <a:spAutoFit/>
              </a:bodyPr>
              <a:lstStyle/>
              <a:p>
                <a:pPr algn="ctr"/>
                <a14:m>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𝑡</m:t>
                        </m:r>
                        <m:r>
                          <a:rPr lang="en-US" sz="2400" b="0" i="1" smtClean="0">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e>
                    </m:d>
                  </m:oMath>
                </a14:m>
                <a:r>
                  <a:rPr lang="en-US" sz="2400" dirty="0"/>
                  <a:t> </a:t>
                </a:r>
              </a:p>
            </p:txBody>
          </p:sp>
        </mc:Choice>
        <mc:Fallback xmlns="">
          <p:sp>
            <p:nvSpPr>
              <p:cNvPr id="20" name="TextBox 19">
                <a:extLst>
                  <a:ext uri="{FF2B5EF4-FFF2-40B4-BE49-F238E27FC236}">
                    <a16:creationId xmlns:a16="http://schemas.microsoft.com/office/drawing/2014/main" id="{8ECCDC65-083B-4A8F-9591-05C88C03039D}"/>
                  </a:ext>
                </a:extLst>
              </p:cNvPr>
              <p:cNvSpPr txBox="1">
                <a:spLocks noRot="1" noChangeAspect="1" noMove="1" noResize="1" noEditPoints="1" noAdjustHandles="1" noChangeArrowheads="1" noChangeShapeType="1" noTextEdit="1"/>
              </p:cNvSpPr>
              <p:nvPr/>
            </p:nvSpPr>
            <p:spPr>
              <a:xfrm>
                <a:off x="6096000" y="5328503"/>
                <a:ext cx="6243645" cy="461665"/>
              </a:xfrm>
              <a:prstGeom prst="rect">
                <a:avLst/>
              </a:prstGeom>
              <a:blipFill>
                <a:blip r:embed="rId9"/>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FE13D7-F3A8-41F9-BDF6-20E3393FFE33}"/>
                  </a:ext>
                </a:extLst>
              </p:cNvPr>
              <p:cNvSpPr txBox="1"/>
              <p:nvPr/>
            </p:nvSpPr>
            <p:spPr>
              <a:xfrm>
                <a:off x="6072635" y="5835769"/>
                <a:ext cx="2924181"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−1</m:t>
                              </m:r>
                            </m:sub>
                          </m:sSub>
                        </m:e>
                      </m:d>
                    </m:oMath>
                  </m:oMathPara>
                </a14:m>
                <a:endParaRPr lang="en-US" sz="2400" dirty="0"/>
              </a:p>
            </p:txBody>
          </p:sp>
        </mc:Choice>
        <mc:Fallback xmlns="">
          <p:sp>
            <p:nvSpPr>
              <p:cNvPr id="22" name="TextBox 21">
                <a:extLst>
                  <a:ext uri="{FF2B5EF4-FFF2-40B4-BE49-F238E27FC236}">
                    <a16:creationId xmlns:a16="http://schemas.microsoft.com/office/drawing/2014/main" id="{AAFE13D7-F3A8-41F9-BDF6-20E3393FFE33}"/>
                  </a:ext>
                </a:extLst>
              </p:cNvPr>
              <p:cNvSpPr txBox="1">
                <a:spLocks noRot="1" noChangeAspect="1" noMove="1" noResize="1" noEditPoints="1" noAdjustHandles="1" noChangeArrowheads="1" noChangeShapeType="1" noTextEdit="1"/>
              </p:cNvSpPr>
              <p:nvPr/>
            </p:nvSpPr>
            <p:spPr>
              <a:xfrm>
                <a:off x="6072635" y="5835769"/>
                <a:ext cx="2924181" cy="461665"/>
              </a:xfrm>
              <a:prstGeom prst="rect">
                <a:avLst/>
              </a:prstGeom>
              <a:blipFill>
                <a:blip r:embed="rId10"/>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04EA84D-4322-4122-A4D9-4E4002FA2BB4}"/>
                  </a:ext>
                </a:extLst>
              </p:cNvPr>
              <p:cNvSpPr txBox="1"/>
              <p:nvPr/>
            </p:nvSpPr>
            <p:spPr>
              <a:xfrm>
                <a:off x="6058347" y="6345124"/>
                <a:ext cx="1814066"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sSubSup>
                    </m:oMath>
                  </m:oMathPara>
                </a14:m>
                <a:endParaRPr lang="en-US" sz="2400" dirty="0"/>
              </a:p>
            </p:txBody>
          </p:sp>
        </mc:Choice>
        <mc:Fallback xmlns="">
          <p:sp>
            <p:nvSpPr>
              <p:cNvPr id="24" name="TextBox 23">
                <a:extLst>
                  <a:ext uri="{FF2B5EF4-FFF2-40B4-BE49-F238E27FC236}">
                    <a16:creationId xmlns:a16="http://schemas.microsoft.com/office/drawing/2014/main" id="{E04EA84D-4322-4122-A4D9-4E4002FA2BB4}"/>
                  </a:ext>
                </a:extLst>
              </p:cNvPr>
              <p:cNvSpPr txBox="1">
                <a:spLocks noRot="1" noChangeAspect="1" noMove="1" noResize="1" noEditPoints="1" noAdjustHandles="1" noChangeArrowheads="1" noChangeShapeType="1" noTextEdit="1"/>
              </p:cNvSpPr>
              <p:nvPr/>
            </p:nvSpPr>
            <p:spPr>
              <a:xfrm>
                <a:off x="6058347" y="6345124"/>
                <a:ext cx="1814066" cy="461665"/>
              </a:xfrm>
              <a:prstGeom prst="rect">
                <a:avLst/>
              </a:prstGeom>
              <a:blipFill>
                <a:blip r:embed="rId11"/>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B642A-2BE5-44D0-8632-ED87BEDC19CF}"/>
                  </a:ext>
                </a:extLst>
              </p:cNvPr>
              <p:cNvSpPr txBox="1"/>
              <p:nvPr/>
            </p:nvSpPr>
            <p:spPr>
              <a:xfrm>
                <a:off x="874143" y="4232662"/>
                <a:ext cx="4962006" cy="830997"/>
              </a:xfrm>
              <a:prstGeom prst="rect">
                <a:avLst/>
              </a:prstGeom>
              <a:noFill/>
            </p:spPr>
            <p:txBody>
              <a:bodyPr wrap="square">
                <a:spAutoFit/>
              </a:bodyPr>
              <a:lstStyle/>
              <a:p>
                <a:r>
                  <a:rPr lang="en-US" sz="2400" dirty="0"/>
                  <a:t>or compute a difference twice, </a:t>
                </a:r>
              </a:p>
              <a:p>
                <a:pPr/>
                <a14:m>
                  <m:oMathPara xmlns:m="http://schemas.openxmlformats.org/officeDocument/2006/math">
                    <m:oMathParaPr>
                      <m:jc m:val="left"/>
                    </m:oMathParaPr>
                    <m:oMath xmlns:m="http://schemas.openxmlformats.org/officeDocument/2006/math">
                      <m:sSup>
                        <m:sSupPr>
                          <m:ctrlPr>
                            <a:rPr lang="en-US" sz="2400" i="1">
                              <a:latin typeface="Cambria Math" panose="02040503050406030204" pitchFamily="18" charset="0"/>
                            </a:rPr>
                          </m:ctrlPr>
                        </m:sSupPr>
                        <m:e>
                          <m:r>
                            <m:rPr>
                              <m:sty m:val="p"/>
                            </m:rP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m:rPr>
                          <m:sty m:val="p"/>
                        </m:rP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m:rPr>
                              <m:sty m:val="p"/>
                            </m:rP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m:oMathPara>
                </a14:m>
                <a:endParaRPr lang="en-US" sz="2400" dirty="0"/>
              </a:p>
            </p:txBody>
          </p:sp>
        </mc:Choice>
        <mc:Fallback xmlns="">
          <p:sp>
            <p:nvSpPr>
              <p:cNvPr id="14" name="TextBox 13">
                <a:extLst>
                  <a:ext uri="{FF2B5EF4-FFF2-40B4-BE49-F238E27FC236}">
                    <a16:creationId xmlns:a16="http://schemas.microsoft.com/office/drawing/2014/main" id="{014B642A-2BE5-44D0-8632-ED87BEDC19CF}"/>
                  </a:ext>
                </a:extLst>
              </p:cNvPr>
              <p:cNvSpPr txBox="1">
                <a:spLocks noRot="1" noChangeAspect="1" noMove="1" noResize="1" noEditPoints="1" noAdjustHandles="1" noChangeArrowheads="1" noChangeShapeType="1" noTextEdit="1"/>
              </p:cNvSpPr>
              <p:nvPr/>
            </p:nvSpPr>
            <p:spPr>
              <a:xfrm>
                <a:off x="874143" y="4232662"/>
                <a:ext cx="4962006" cy="830997"/>
              </a:xfrm>
              <a:prstGeom prst="rect">
                <a:avLst/>
              </a:prstGeom>
              <a:blipFill>
                <a:blip r:embed="rId12"/>
                <a:stretch>
                  <a:fillRect l="-1843" t="-5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FFAE557-6C56-4EA8-BF92-C972CA701CBF}"/>
                  </a:ext>
                </a:extLst>
              </p:cNvPr>
              <p:cNvSpPr txBox="1"/>
              <p:nvPr/>
            </p:nvSpPr>
            <p:spPr>
              <a:xfrm>
                <a:off x="1579174" y="5044609"/>
                <a:ext cx="4326613" cy="156966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e>
                      </m:d>
                    </m:oMath>
                  </m:oMathPara>
                </a14:m>
                <a:endParaRPr lang="en-US" sz="240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m:rPr>
                          <m:sty m:val="p"/>
                        </m:rP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m:oMathPara>
                </a14:m>
                <a:endParaRPr lang="en-US" sz="240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e>
                      </m:d>
                    </m:oMath>
                  </m:oMathPara>
                </a14:m>
                <a:endParaRPr lang="en-US" sz="240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oMath>
                  </m:oMathPara>
                </a14:m>
                <a:endParaRPr lang="en-US" sz="2400" dirty="0"/>
              </a:p>
            </p:txBody>
          </p:sp>
        </mc:Choice>
        <mc:Fallback xmlns="">
          <p:sp>
            <p:nvSpPr>
              <p:cNvPr id="16" name="TextBox 15">
                <a:extLst>
                  <a:ext uri="{FF2B5EF4-FFF2-40B4-BE49-F238E27FC236}">
                    <a16:creationId xmlns:a16="http://schemas.microsoft.com/office/drawing/2014/main" id="{5FFAE557-6C56-4EA8-BF92-C972CA701CBF}"/>
                  </a:ext>
                </a:extLst>
              </p:cNvPr>
              <p:cNvSpPr txBox="1">
                <a:spLocks noRot="1" noChangeAspect="1" noMove="1" noResize="1" noEditPoints="1" noAdjustHandles="1" noChangeArrowheads="1" noChangeShapeType="1" noTextEdit="1"/>
              </p:cNvSpPr>
              <p:nvPr/>
            </p:nvSpPr>
            <p:spPr>
              <a:xfrm>
                <a:off x="1579174" y="5044609"/>
                <a:ext cx="4326613" cy="156966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785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2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20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2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2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bldP spid="15" grpId="0"/>
      <p:bldP spid="10" grpId="0"/>
      <p:bldP spid="18" grpId="0"/>
      <p:bldP spid="20" grpId="0"/>
      <p:bldP spid="22" grpId="0"/>
      <p:bldP spid="24"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D83D18-14DD-4BDE-91B5-086432546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94" y="334802"/>
            <a:ext cx="4581032" cy="3134390"/>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6A15A9E6-F3C5-4829-9E1D-DA7889762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373" y="2471739"/>
            <a:ext cx="6170734" cy="4049794"/>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3CF72D3-9F77-4B7F-9367-5A9BC2963138}"/>
                  </a:ext>
                </a:extLst>
              </p:cNvPr>
              <p:cNvSpPr txBox="1"/>
              <p:nvPr/>
            </p:nvSpPr>
            <p:spPr>
              <a:xfrm>
                <a:off x="5716403" y="1725209"/>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8" name="TextBox 17">
                <a:extLst>
                  <a:ext uri="{FF2B5EF4-FFF2-40B4-BE49-F238E27FC236}">
                    <a16:creationId xmlns:a16="http://schemas.microsoft.com/office/drawing/2014/main" id="{D3CF72D3-9F77-4B7F-9367-5A9BC2963138}"/>
                  </a:ext>
                </a:extLst>
              </p:cNvPr>
              <p:cNvSpPr txBox="1">
                <a:spLocks noRot="1" noChangeAspect="1" noMove="1" noResize="1" noEditPoints="1" noAdjustHandles="1" noChangeArrowheads="1" noChangeShapeType="1" noTextEdit="1"/>
              </p:cNvSpPr>
              <p:nvPr/>
            </p:nvSpPr>
            <p:spPr>
              <a:xfrm>
                <a:off x="5716403" y="1725209"/>
                <a:ext cx="2303262" cy="441916"/>
              </a:xfrm>
              <a:prstGeom prst="rect">
                <a:avLst/>
              </a:prstGeom>
              <a:blipFill>
                <a:blip r:embed="rId5"/>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A6DC082-244D-4AE8-BF6B-22B44AEA0204}"/>
                  </a:ext>
                </a:extLst>
              </p:cNvPr>
              <p:cNvSpPr txBox="1"/>
              <p:nvPr/>
            </p:nvSpPr>
            <p:spPr>
              <a:xfrm>
                <a:off x="5615881" y="506254"/>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9" name="TextBox 18">
                <a:extLst>
                  <a:ext uri="{FF2B5EF4-FFF2-40B4-BE49-F238E27FC236}">
                    <a16:creationId xmlns:a16="http://schemas.microsoft.com/office/drawing/2014/main" id="{BA6DC082-244D-4AE8-BF6B-22B44AEA0204}"/>
                  </a:ext>
                </a:extLst>
              </p:cNvPr>
              <p:cNvSpPr txBox="1">
                <a:spLocks noRot="1" noChangeAspect="1" noMove="1" noResize="1" noEditPoints="1" noAdjustHandles="1" noChangeArrowheads="1" noChangeShapeType="1" noTextEdit="1"/>
              </p:cNvSpPr>
              <p:nvPr/>
            </p:nvSpPr>
            <p:spPr>
              <a:xfrm>
                <a:off x="5615881" y="506254"/>
                <a:ext cx="2199382" cy="461665"/>
              </a:xfrm>
              <a:prstGeom prst="rect">
                <a:avLst/>
              </a:prstGeom>
              <a:blipFill>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352B16-24B8-4587-8EED-530C35975245}"/>
                  </a:ext>
                </a:extLst>
              </p:cNvPr>
              <p:cNvSpPr txBox="1"/>
              <p:nvPr/>
            </p:nvSpPr>
            <p:spPr>
              <a:xfrm>
                <a:off x="5615881" y="1124389"/>
                <a:ext cx="26137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=40+0.75 </m:t>
                      </m:r>
                      <m:r>
                        <a:rPr lang="en-US" sz="2400" b="0" i="1" smtClean="0">
                          <a:latin typeface="Cambria Math" panose="02040503050406030204" pitchFamily="18" charset="0"/>
                        </a:rPr>
                        <m:t>𝑡</m:t>
                      </m:r>
                    </m:oMath>
                  </m:oMathPara>
                </a14:m>
                <a:endParaRPr lang="en-US" sz="2400" dirty="0"/>
              </a:p>
            </p:txBody>
          </p:sp>
        </mc:Choice>
        <mc:Fallback xmlns="">
          <p:sp>
            <p:nvSpPr>
              <p:cNvPr id="20" name="TextBox 19">
                <a:extLst>
                  <a:ext uri="{FF2B5EF4-FFF2-40B4-BE49-F238E27FC236}">
                    <a16:creationId xmlns:a16="http://schemas.microsoft.com/office/drawing/2014/main" id="{E2352B16-24B8-4587-8EED-530C35975245}"/>
                  </a:ext>
                </a:extLst>
              </p:cNvPr>
              <p:cNvSpPr txBox="1">
                <a:spLocks noRot="1" noChangeAspect="1" noMove="1" noResize="1" noEditPoints="1" noAdjustHandles="1" noChangeArrowheads="1" noChangeShapeType="1" noTextEdit="1"/>
              </p:cNvSpPr>
              <p:nvPr/>
            </p:nvSpPr>
            <p:spPr>
              <a:xfrm>
                <a:off x="5615881" y="1124389"/>
                <a:ext cx="2613719" cy="461665"/>
              </a:xfrm>
              <a:prstGeom prst="rect">
                <a:avLst/>
              </a:prstGeom>
              <a:blipFill>
                <a:blip r:embed="rId7"/>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2840688-2CBE-4125-B4AE-A0C420859CBB}"/>
                  </a:ext>
                </a:extLst>
              </p:cNvPr>
              <p:cNvSpPr txBox="1"/>
              <p:nvPr/>
            </p:nvSpPr>
            <p:spPr>
              <a:xfrm>
                <a:off x="8164711" y="519146"/>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=1,2,…,250</m:t>
                      </m:r>
                    </m:oMath>
                  </m:oMathPara>
                </a14:m>
                <a:endParaRPr lang="en-US" sz="2400" dirty="0"/>
              </a:p>
            </p:txBody>
          </p:sp>
        </mc:Choice>
        <mc:Fallback xmlns="">
          <p:sp>
            <p:nvSpPr>
              <p:cNvPr id="21" name="TextBox 20">
                <a:extLst>
                  <a:ext uri="{FF2B5EF4-FFF2-40B4-BE49-F238E27FC236}">
                    <a16:creationId xmlns:a16="http://schemas.microsoft.com/office/drawing/2014/main" id="{B2840688-2CBE-4125-B4AE-A0C420859CBB}"/>
                  </a:ext>
                </a:extLst>
              </p:cNvPr>
              <p:cNvSpPr txBox="1">
                <a:spLocks noRot="1" noChangeAspect="1" noMove="1" noResize="1" noEditPoints="1" noAdjustHandles="1" noChangeArrowheads="1" noChangeShapeType="1" noTextEdit="1"/>
              </p:cNvSpPr>
              <p:nvPr/>
            </p:nvSpPr>
            <p:spPr>
              <a:xfrm>
                <a:off x="8164711" y="519146"/>
                <a:ext cx="2199382"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1B418CF-A1E2-40DB-B027-66BA44E6DC0E}"/>
                  </a:ext>
                </a:extLst>
              </p:cNvPr>
              <p:cNvSpPr txBox="1"/>
              <p:nvPr/>
            </p:nvSpPr>
            <p:spPr>
              <a:xfrm>
                <a:off x="777294" y="5572453"/>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0, 200</m:t>
                          </m:r>
                        </m:e>
                      </m:d>
                    </m:oMath>
                  </m:oMathPara>
                </a14:m>
                <a:endParaRPr lang="en-US" sz="2200" dirty="0"/>
              </a:p>
            </p:txBody>
          </p:sp>
        </mc:Choice>
        <mc:Fallback xmlns="">
          <p:sp>
            <p:nvSpPr>
              <p:cNvPr id="22" name="TextBox 21">
                <a:extLst>
                  <a:ext uri="{FF2B5EF4-FFF2-40B4-BE49-F238E27FC236}">
                    <a16:creationId xmlns:a16="http://schemas.microsoft.com/office/drawing/2014/main" id="{51B418CF-A1E2-40DB-B027-66BA44E6DC0E}"/>
                  </a:ext>
                </a:extLst>
              </p:cNvPr>
              <p:cNvSpPr txBox="1">
                <a:spLocks noRot="1" noChangeAspect="1" noMove="1" noResize="1" noEditPoints="1" noAdjustHandles="1" noChangeArrowheads="1" noChangeShapeType="1" noTextEdit="1"/>
              </p:cNvSpPr>
              <p:nvPr/>
            </p:nvSpPr>
            <p:spPr>
              <a:xfrm>
                <a:off x="777294" y="5572453"/>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E35F9D9-3765-48E0-8079-8EB5338B9AA2}"/>
                  </a:ext>
                </a:extLst>
              </p:cNvPr>
              <p:cNvSpPr txBox="1"/>
              <p:nvPr/>
            </p:nvSpPr>
            <p:spPr>
              <a:xfrm>
                <a:off x="533893" y="435349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3" name="TextBox 22">
                <a:extLst>
                  <a:ext uri="{FF2B5EF4-FFF2-40B4-BE49-F238E27FC236}">
                    <a16:creationId xmlns:a16="http://schemas.microsoft.com/office/drawing/2014/main" id="{3E35F9D9-3765-48E0-8079-8EB5338B9AA2}"/>
                  </a:ext>
                </a:extLst>
              </p:cNvPr>
              <p:cNvSpPr txBox="1">
                <a:spLocks noRot="1" noChangeAspect="1" noMove="1" noResize="1" noEditPoints="1" noAdjustHandles="1" noChangeArrowheads="1" noChangeShapeType="1" noTextEdit="1"/>
              </p:cNvSpPr>
              <p:nvPr/>
            </p:nvSpPr>
            <p:spPr>
              <a:xfrm>
                <a:off x="533893" y="4353498"/>
                <a:ext cx="2199382" cy="461665"/>
              </a:xfrm>
              <a:prstGeom prst="rect">
                <a:avLst/>
              </a:prstGeom>
              <a:blipFill>
                <a:blip r:embed="rId10"/>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9B3E6E2-EBB8-45E8-B7F6-E0B0E4E71963}"/>
                  </a:ext>
                </a:extLst>
              </p:cNvPr>
              <p:cNvSpPr txBox="1"/>
              <p:nvPr/>
            </p:nvSpPr>
            <p:spPr>
              <a:xfrm>
                <a:off x="533893" y="4971633"/>
                <a:ext cx="40281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=40+0.5 </m:t>
                      </m:r>
                      <m:r>
                        <a:rPr lang="en-US" sz="2400" b="0" i="1" smtClean="0">
                          <a:latin typeface="Cambria Math" panose="02040503050406030204" pitchFamily="18" charset="0"/>
                        </a:rPr>
                        <m:t>𝑡</m:t>
                      </m:r>
                      <m:r>
                        <a:rPr lang="en-US" sz="2400" b="0" i="1" smtClean="0">
                          <a:latin typeface="Cambria Math" panose="02040503050406030204" pitchFamily="18" charset="0"/>
                        </a:rPr>
                        <m:t>+0.125 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oMath>
                  </m:oMathPara>
                </a14:m>
                <a:endParaRPr lang="en-US" sz="2400" dirty="0"/>
              </a:p>
            </p:txBody>
          </p:sp>
        </mc:Choice>
        <mc:Fallback xmlns="">
          <p:sp>
            <p:nvSpPr>
              <p:cNvPr id="25" name="TextBox 24">
                <a:extLst>
                  <a:ext uri="{FF2B5EF4-FFF2-40B4-BE49-F238E27FC236}">
                    <a16:creationId xmlns:a16="http://schemas.microsoft.com/office/drawing/2014/main" id="{F9B3E6E2-EBB8-45E8-B7F6-E0B0E4E71963}"/>
                  </a:ext>
                </a:extLst>
              </p:cNvPr>
              <p:cNvSpPr txBox="1">
                <a:spLocks noRot="1" noChangeAspect="1" noMove="1" noResize="1" noEditPoints="1" noAdjustHandles="1" noChangeArrowheads="1" noChangeShapeType="1" noTextEdit="1"/>
              </p:cNvSpPr>
              <p:nvPr/>
            </p:nvSpPr>
            <p:spPr>
              <a:xfrm>
                <a:off x="533893" y="4971633"/>
                <a:ext cx="4028182" cy="461665"/>
              </a:xfrm>
              <a:prstGeom prst="rect">
                <a:avLst/>
              </a:prstGeom>
              <a:blipFill>
                <a:blip r:embed="rId11"/>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40A2DAF-C405-4794-BF54-8C95B2D30FE2}"/>
                  </a:ext>
                </a:extLst>
              </p:cNvPr>
              <p:cNvSpPr txBox="1"/>
              <p:nvPr/>
            </p:nvSpPr>
            <p:spPr>
              <a:xfrm>
                <a:off x="3082723" y="436639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=1,2,…,150</m:t>
                      </m:r>
                    </m:oMath>
                  </m:oMathPara>
                </a14:m>
                <a:endParaRPr lang="en-US" sz="2400" dirty="0"/>
              </a:p>
            </p:txBody>
          </p:sp>
        </mc:Choice>
        <mc:Fallback xmlns="">
          <p:sp>
            <p:nvSpPr>
              <p:cNvPr id="27" name="TextBox 26">
                <a:extLst>
                  <a:ext uri="{FF2B5EF4-FFF2-40B4-BE49-F238E27FC236}">
                    <a16:creationId xmlns:a16="http://schemas.microsoft.com/office/drawing/2014/main" id="{540A2DAF-C405-4794-BF54-8C95B2D30FE2}"/>
                  </a:ext>
                </a:extLst>
              </p:cNvPr>
              <p:cNvSpPr txBox="1">
                <a:spLocks noRot="1" noChangeAspect="1" noMove="1" noResize="1" noEditPoints="1" noAdjustHandles="1" noChangeArrowheads="1" noChangeShapeType="1" noTextEdit="1"/>
              </p:cNvSpPr>
              <p:nvPr/>
            </p:nvSpPr>
            <p:spPr>
              <a:xfrm>
                <a:off x="3082723" y="4366390"/>
                <a:ext cx="2199382" cy="46166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8494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0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306519"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7</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306519" cy="769441"/>
              </a:xfrm>
              <a:prstGeom prst="rect">
                <a:avLst/>
              </a:prstGeom>
              <a:blipFill>
                <a:blip r:embed="rId3"/>
                <a:stretch>
                  <a:fillRect l="-1159"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3139321"/>
          </a:xfrm>
          <a:prstGeom prst="rect">
            <a:avLst/>
          </a:prstGeom>
          <a:noFill/>
        </p:spPr>
        <p:txBody>
          <a:bodyPr wrap="square" rtlCol="0">
            <a:spAutoFit/>
          </a:bodyPr>
          <a:lstStyle/>
          <a:p>
            <a:r>
              <a:rPr lang="en-US" sz="2200" dirty="0"/>
              <a:t>a. Graph a time plot and describe the existing trend.</a:t>
            </a:r>
          </a:p>
          <a:p>
            <a:r>
              <a:rPr lang="en-US" sz="2200" dirty="0"/>
              <a:t>b. Estimate the trend using regression and remove it from the time series. Then plot the detrended time series and comment.</a:t>
            </a:r>
          </a:p>
          <a:p>
            <a:r>
              <a:rPr lang="en-US" sz="2200" dirty="0"/>
              <a:t>c. Perform moving average of window 15 and graph the results along the actual series, then comment. </a:t>
            </a:r>
            <a:endParaRPr lang="en-US" sz="2200" dirty="0">
              <a:ea typeface="Cambria Math" panose="02040503050406030204" pitchFamily="18" charset="0"/>
            </a:endParaRPr>
          </a:p>
          <a:p>
            <a:r>
              <a:rPr lang="en-US" sz="2200" dirty="0"/>
              <a:t>d. Perform differencing until stationarity is achieved. Graph the final time series and comment. </a:t>
            </a:r>
          </a:p>
          <a:p>
            <a:r>
              <a:rPr lang="en-US" sz="2200" dirty="0">
                <a:ea typeface="Cambria Math" panose="02040503050406030204" pitchFamily="18" charset="0"/>
              </a:rPr>
              <a:t>e. Given results from a-d estimate all the components of this time series and write it down. </a:t>
            </a:r>
            <a:endParaRPr lang="en-US" sz="2200" i="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856579"/>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8</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856579"/>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5257800" cy="798424"/>
              </a:xfrm>
              <a:prstGeom prst="rect">
                <a:avLst/>
              </a:prstGeom>
              <a:noFill/>
            </p:spPr>
            <p:txBody>
              <a:bodyPr wrap="square" rtlCol="0">
                <a:spAutoFit/>
              </a:bodyPr>
              <a:lstStyle/>
              <a:p>
                <a:r>
                  <a:rPr lang="en-US" sz="2200" b="1" dirty="0"/>
                  <a:t>3.</a:t>
                </a:r>
                <a:r>
                  <a:rPr lang="en-US" sz="2200" dirty="0"/>
                  <a:t> Consider the time series </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𝑥</m:t>
                          </m:r>
                        </m:e>
                        <m:sub>
                          <m:r>
                            <a:rPr lang="en-US" sz="2200" b="0" i="1" smtClean="0">
                              <a:latin typeface="Cambria Math" panose="02040503050406030204" pitchFamily="18" charset="0"/>
                              <a:ea typeface="Cambria Math" panose="02040503050406030204" pitchFamily="18" charset="0"/>
                            </a:rPr>
                            <m:t>𝑡</m:t>
                          </m:r>
                        </m:sub>
                      </m:sSub>
                      <m:r>
                        <a:rPr lang="en-US" sz="2200" b="0" i="1" smtClean="0">
                          <a:latin typeface="Cambria Math" panose="02040503050406030204" pitchFamily="18" charset="0"/>
                          <a:ea typeface="Cambria Math" panose="02040503050406030204" pitchFamily="18" charset="0"/>
                        </a:rPr>
                        <m:t>=0.5−3</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𝑡</m:t>
                          </m:r>
                        </m:e>
                        <m:sup>
                          <m:r>
                            <a:rPr lang="en-US" sz="2200" b="0" i="1" smtClean="0">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m:oMathPara>
                </a14:m>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5257800" cy="798424"/>
              </a:xfrm>
              <a:prstGeom prst="rect">
                <a:avLst/>
              </a:prstGeom>
              <a:blipFill>
                <a:blip r:embed="rId3"/>
                <a:stretch>
                  <a:fillRect l="-1508" t="-5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6409432" cy="3816429"/>
              </a:xfrm>
              <a:prstGeom prst="rect">
                <a:avLst/>
              </a:prstGeom>
              <a:noFill/>
            </p:spPr>
            <p:txBody>
              <a:bodyPr wrap="square" rtlCol="0">
                <a:spAutoFit/>
              </a:bodyPr>
              <a:lstStyle/>
              <a:p>
                <a:r>
                  <a:rPr lang="en-US" sz="2200" dirty="0"/>
                  <a:t>a. Describe the time series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𝑥</m:t>
                        </m:r>
                      </m:e>
                      <m:sub>
                        <m:r>
                          <a:rPr lang="en-US" sz="2200" b="0" i="1" smtClean="0">
                            <a:latin typeface="Cambria Math" panose="02040503050406030204" pitchFamily="18" charset="0"/>
                            <a:ea typeface="Cambria Math" panose="02040503050406030204" pitchFamily="18" charset="0"/>
                          </a:rPr>
                          <m:t>𝑡</m:t>
                        </m:r>
                      </m:sub>
                    </m:sSub>
                  </m:oMath>
                </a14:m>
                <a:r>
                  <a:rPr lang="en-US" sz="2200" dirty="0"/>
                  <a:t>, is it a stationary time series? </a:t>
                </a:r>
              </a:p>
              <a:p>
                <a:r>
                  <a:rPr lang="en-US" sz="2200" dirty="0"/>
                  <a:t>b. Using paper and pencil, perform differencing one time on </a:t>
                </a: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𝑥</m:t>
                        </m:r>
                      </m:e>
                      <m:sub>
                        <m:r>
                          <a:rPr lang="en-US" sz="2200" i="1">
                            <a:latin typeface="Cambria Math" panose="02040503050406030204" pitchFamily="18" charset="0"/>
                            <a:ea typeface="Cambria Math" panose="02040503050406030204" pitchFamily="18" charset="0"/>
                          </a:rPr>
                          <m:t>𝑡</m:t>
                        </m:r>
                      </m:sub>
                    </m:sSub>
                  </m:oMath>
                </a14:m>
                <a:r>
                  <a:rPr lang="en-US" sz="2200" dirty="0"/>
                  <a:t> and call the result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a:p>
                <a:r>
                  <a:rPr lang="en-US" sz="2200" dirty="0"/>
                  <a:t>c. Using paper and pencil, perform differencing one time on </a:t>
                </a: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𝑦</m:t>
                        </m:r>
                      </m:e>
                      <m:sub>
                        <m:r>
                          <a:rPr lang="en-US" sz="2200" i="1">
                            <a:latin typeface="Cambria Math" panose="02040503050406030204" pitchFamily="18" charset="0"/>
                            <a:ea typeface="Cambria Math" panose="02040503050406030204" pitchFamily="18" charset="0"/>
                          </a:rPr>
                          <m:t>𝑡</m:t>
                        </m:r>
                      </m:sub>
                    </m:sSub>
                  </m:oMath>
                </a14:m>
                <a:r>
                  <a:rPr lang="en-US" sz="2200" dirty="0"/>
                  <a:t> and call the result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𝑧</m:t>
                        </m:r>
                      </m:e>
                      <m:sub>
                        <m:r>
                          <a:rPr lang="en-US" sz="2200" b="0" i="1" smtClean="0">
                            <a:latin typeface="Cambria Math" panose="02040503050406030204" pitchFamily="18" charset="0"/>
                            <a:ea typeface="Cambria Math" panose="02040503050406030204" pitchFamily="18" charset="0"/>
                          </a:rPr>
                          <m:t>𝑡</m:t>
                        </m:r>
                      </m:sub>
                    </m:sSub>
                  </m:oMath>
                </a14:m>
                <a:endParaRPr lang="en-US" sz="2200" i="1" dirty="0">
                  <a:ea typeface="Cambria Math" panose="02040503050406030204" pitchFamily="18" charset="0"/>
                </a:endParaRPr>
              </a:p>
              <a:p>
                <a:r>
                  <a:rPr lang="en-US" sz="2200" dirty="0">
                    <a:ea typeface="Cambria Math" panose="02040503050406030204" pitchFamily="18" charset="0"/>
                  </a:rPr>
                  <a:t>d. </a:t>
                </a:r>
                <a:r>
                  <a:rPr lang="en-US" sz="2200" dirty="0"/>
                  <a:t>Describe the time series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𝑡</m:t>
                        </m:r>
                      </m:sub>
                    </m:sSub>
                  </m:oMath>
                </a14:m>
                <a:r>
                  <a:rPr lang="en-US" sz="2200" dirty="0"/>
                  <a:t> and </a:t>
                </a: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𝑡</m:t>
                        </m:r>
                      </m:sub>
                    </m:sSub>
                  </m:oMath>
                </a14:m>
                <a:r>
                  <a:rPr lang="en-US" sz="2200" dirty="0"/>
                  <a:t>, are they stationary time series? </a:t>
                </a:r>
              </a:p>
              <a:p>
                <a:r>
                  <a:rPr lang="en-US" sz="2200" dirty="0">
                    <a:ea typeface="Cambria Math" panose="02040503050406030204" pitchFamily="18" charset="0"/>
                  </a:rPr>
                  <a:t>e. Simulate the first 10 sentences of the time series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𝑥</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ea typeface="Cambria Math" panose="02040503050406030204" pitchFamily="18" charset="0"/>
                </a:endParaRPr>
              </a:p>
              <a:p>
                <a:r>
                  <a:rPr lang="en-US" sz="2200" dirty="0">
                    <a:ea typeface="Cambria Math" panose="02040503050406030204" pitchFamily="18" charset="0"/>
                  </a:rPr>
                  <a:t>f. </a:t>
                </a:r>
                <a:r>
                  <a:rPr lang="en-US" sz="2200" dirty="0"/>
                  <a:t>Using paper and pencil, c</a:t>
                </a:r>
                <a:r>
                  <a:rPr lang="en-US" sz="2200" dirty="0">
                    <a:ea typeface="Cambria Math" panose="02040503050406030204" pitchFamily="18" charset="0"/>
                  </a:rPr>
                  <a:t>ompute a moving average of window 3 for the simulated values.  </a:t>
                </a: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6409432" cy="3816429"/>
              </a:xfrm>
              <a:prstGeom prst="rect">
                <a:avLst/>
              </a:prstGeom>
              <a:blipFill>
                <a:blip r:embed="rId4"/>
                <a:stretch>
                  <a:fillRect l="-1141" t="-1118" b="-22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8FE64E-6376-4C09-9490-A9013160A8FE}"/>
                  </a:ext>
                </a:extLst>
              </p:cNvPr>
              <p:cNvSpPr txBox="1"/>
              <p:nvPr/>
            </p:nvSpPr>
            <p:spPr>
              <a:xfrm>
                <a:off x="4944369" y="1833534"/>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m:t>
                          </m:r>
                        </m:e>
                      </m:d>
                    </m:oMath>
                  </m:oMathPara>
                </a14:m>
                <a:endParaRPr lang="en-US" sz="2200" dirty="0"/>
              </a:p>
            </p:txBody>
          </p:sp>
        </mc:Choice>
        <mc:Fallback xmlns="">
          <p:sp>
            <p:nvSpPr>
              <p:cNvPr id="9" name="TextBox 8">
                <a:extLst>
                  <a:ext uri="{FF2B5EF4-FFF2-40B4-BE49-F238E27FC236}">
                    <a16:creationId xmlns:a16="http://schemas.microsoft.com/office/drawing/2014/main" id="{708FE64E-6376-4C09-9490-A9013160A8FE}"/>
                  </a:ext>
                </a:extLst>
              </p:cNvPr>
              <p:cNvSpPr txBox="1">
                <a:spLocks noRot="1" noChangeAspect="1" noMove="1" noResize="1" noEditPoints="1" noAdjustHandles="1" noChangeArrowheads="1" noChangeShapeType="1" noTextEdit="1"/>
              </p:cNvSpPr>
              <p:nvPr/>
            </p:nvSpPr>
            <p:spPr>
              <a:xfrm>
                <a:off x="4944369" y="1833534"/>
                <a:ext cx="2303262" cy="44191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 histogram&#10;&#10;Description automatically generated">
            <a:extLst>
              <a:ext uri="{FF2B5EF4-FFF2-40B4-BE49-F238E27FC236}">
                <a16:creationId xmlns:a16="http://schemas.microsoft.com/office/drawing/2014/main" id="{23330538-305E-4AD4-B8CB-B344D6E42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800" y="3866668"/>
            <a:ext cx="4250190" cy="2771862"/>
          </a:xfrm>
          <a:prstGeom prst="rect">
            <a:avLst/>
          </a:prstGeom>
        </p:spPr>
      </p:pic>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White Noise</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6D72369-0E85-4913-9960-2DBB1225D914}"/>
                  </a:ext>
                </a:extLst>
              </p:cNvPr>
              <p:cNvSpPr txBox="1"/>
              <p:nvPr/>
            </p:nvSpPr>
            <p:spPr>
              <a:xfrm>
                <a:off x="838201" y="1532641"/>
                <a:ext cx="6062662" cy="830997"/>
              </a:xfrm>
              <a:prstGeom prst="rect">
                <a:avLst/>
              </a:prstGeom>
              <a:noFill/>
            </p:spPr>
            <p:txBody>
              <a:bodyPr wrap="square">
                <a:spAutoFit/>
              </a:bodyPr>
              <a:lstStyle/>
              <a:p>
                <a:r>
                  <a:rPr lang="en-US" sz="2400" dirty="0"/>
                  <a:t>A time series is said to be white noise and is shown specifically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r>
                  <a:rPr lang="en-US" sz="2400" dirty="0"/>
                  <a:t> when   </a:t>
                </a:r>
              </a:p>
            </p:txBody>
          </p:sp>
        </mc:Choice>
        <mc:Fallback xmlns="">
          <p:sp>
            <p:nvSpPr>
              <p:cNvPr id="42" name="TextBox 41">
                <a:extLst>
                  <a:ext uri="{FF2B5EF4-FFF2-40B4-BE49-F238E27FC236}">
                    <a16:creationId xmlns:a16="http://schemas.microsoft.com/office/drawing/2014/main" id="{F6D72369-0E85-4913-9960-2DBB1225D914}"/>
                  </a:ext>
                </a:extLst>
              </p:cNvPr>
              <p:cNvSpPr txBox="1">
                <a:spLocks noRot="1" noChangeAspect="1" noMove="1" noResize="1" noEditPoints="1" noAdjustHandles="1" noChangeArrowheads="1" noChangeShapeType="1" noTextEdit="1"/>
              </p:cNvSpPr>
              <p:nvPr/>
            </p:nvSpPr>
            <p:spPr>
              <a:xfrm>
                <a:off x="838201" y="1532641"/>
                <a:ext cx="6062662" cy="830997"/>
              </a:xfrm>
              <a:prstGeom prst="rect">
                <a:avLst/>
              </a:prstGeom>
              <a:blipFill>
                <a:blip r:embed="rId4"/>
                <a:stretch>
                  <a:fillRect l="-161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47AA2F-438E-4213-947C-F50D7F4DE16E}"/>
                  </a:ext>
                </a:extLst>
              </p:cNvPr>
              <p:cNvSpPr txBox="1"/>
              <p:nvPr/>
            </p:nvSpPr>
            <p:spPr>
              <a:xfrm>
                <a:off x="1131088" y="2485731"/>
                <a:ext cx="3455193" cy="461665"/>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𝑁𝑜𝑟𝑚𝑎𝑙</m:t>
                    </m:r>
                  </m:oMath>
                </a14:m>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a14:m>
                <a:endParaRPr lang="en-US" sz="2400" dirty="0"/>
              </a:p>
            </p:txBody>
          </p:sp>
        </mc:Choice>
        <mc:Fallback xmlns="">
          <p:sp>
            <p:nvSpPr>
              <p:cNvPr id="2" name="TextBox 1">
                <a:extLst>
                  <a:ext uri="{FF2B5EF4-FFF2-40B4-BE49-F238E27FC236}">
                    <a16:creationId xmlns:a16="http://schemas.microsoft.com/office/drawing/2014/main" id="{1447AA2F-438E-4213-947C-F50D7F4DE16E}"/>
                  </a:ext>
                </a:extLst>
              </p:cNvPr>
              <p:cNvSpPr txBox="1">
                <a:spLocks noRot="1" noChangeAspect="1" noMove="1" noResize="1" noEditPoints="1" noAdjustHandles="1" noChangeArrowheads="1" noChangeShapeType="1" noTextEdit="1"/>
              </p:cNvSpPr>
              <p:nvPr/>
            </p:nvSpPr>
            <p:spPr>
              <a:xfrm>
                <a:off x="1131088" y="2485731"/>
                <a:ext cx="3455193" cy="461665"/>
              </a:xfrm>
              <a:prstGeom prst="rect">
                <a:avLst/>
              </a:prstGeom>
              <a:blipFill>
                <a:blip r:embed="rId5"/>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2A8134-B31B-4FB3-8554-F6CCC9343E03}"/>
                  </a:ext>
                </a:extLst>
              </p:cNvPr>
              <p:cNvSpPr txBox="1"/>
              <p:nvPr/>
            </p:nvSpPr>
            <p:spPr>
              <a:xfrm>
                <a:off x="1131088" y="3069489"/>
                <a:ext cx="3690938" cy="461665"/>
              </a:xfrm>
              <a:prstGeom prst="rect">
                <a:avLst/>
              </a:prstGeom>
              <a:noFill/>
            </p:spPr>
            <p:txBody>
              <a:bodyPr wrap="squar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are independent 	</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a14:m>
                <a:endParaRPr lang="en-US" sz="2400" dirty="0"/>
              </a:p>
            </p:txBody>
          </p:sp>
        </mc:Choice>
        <mc:Fallback xmlns="">
          <p:sp>
            <p:nvSpPr>
              <p:cNvPr id="11" name="TextBox 10">
                <a:extLst>
                  <a:ext uri="{FF2B5EF4-FFF2-40B4-BE49-F238E27FC236}">
                    <a16:creationId xmlns:a16="http://schemas.microsoft.com/office/drawing/2014/main" id="{8E2A8134-B31B-4FB3-8554-F6CCC9343E03}"/>
                  </a:ext>
                </a:extLst>
              </p:cNvPr>
              <p:cNvSpPr txBox="1">
                <a:spLocks noRot="1" noChangeAspect="1" noMove="1" noResize="1" noEditPoints="1" noAdjustHandles="1" noChangeArrowheads="1" noChangeShapeType="1" noTextEdit="1"/>
              </p:cNvSpPr>
              <p:nvPr/>
            </p:nvSpPr>
            <p:spPr>
              <a:xfrm>
                <a:off x="1131088" y="3069489"/>
                <a:ext cx="3690938" cy="461665"/>
              </a:xfrm>
              <a:prstGeom prst="rect">
                <a:avLst/>
              </a:prstGeom>
              <a:blipFill>
                <a:blip r:embed="rId6"/>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AF9D9DE-0873-4C22-AAF6-2D969B0C0F11}"/>
                  </a:ext>
                </a:extLst>
              </p:cNvPr>
              <p:cNvSpPr txBox="1"/>
              <p:nvPr/>
            </p:nvSpPr>
            <p:spPr>
              <a:xfrm>
                <a:off x="5607845" y="3069488"/>
                <a:ext cx="4464849"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b="0" i="1" smtClean="0">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𝑠</m:t>
                            </m:r>
                          </m:sub>
                        </m:sSub>
                      </m:e>
                    </m:d>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13" name="TextBox 12">
                <a:extLst>
                  <a:ext uri="{FF2B5EF4-FFF2-40B4-BE49-F238E27FC236}">
                    <a16:creationId xmlns:a16="http://schemas.microsoft.com/office/drawing/2014/main" id="{8AF9D9DE-0873-4C22-AAF6-2D969B0C0F11}"/>
                  </a:ext>
                </a:extLst>
              </p:cNvPr>
              <p:cNvSpPr txBox="1">
                <a:spLocks noRot="1" noChangeAspect="1" noMove="1" noResize="1" noEditPoints="1" noAdjustHandles="1" noChangeArrowheads="1" noChangeShapeType="1" noTextEdit="1"/>
              </p:cNvSpPr>
              <p:nvPr/>
            </p:nvSpPr>
            <p:spPr>
              <a:xfrm>
                <a:off x="5607845" y="3069488"/>
                <a:ext cx="4464849" cy="461665"/>
              </a:xfrm>
              <a:prstGeom prst="rect">
                <a:avLst/>
              </a:prstGeom>
              <a:blipFill>
                <a:blip r:embed="rId7"/>
                <a:stretch>
                  <a:fillRect l="-410"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156C56-D57E-4811-90E9-A81296B18E92}"/>
                  </a:ext>
                </a:extLst>
              </p:cNvPr>
              <p:cNvSpPr txBox="1"/>
              <p:nvPr/>
            </p:nvSpPr>
            <p:spPr>
              <a:xfrm>
                <a:off x="5126004" y="3161821"/>
                <a:ext cx="335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TextBox 2">
                <a:extLst>
                  <a:ext uri="{FF2B5EF4-FFF2-40B4-BE49-F238E27FC236}">
                    <a16:creationId xmlns:a16="http://schemas.microsoft.com/office/drawing/2014/main" id="{48156C56-D57E-4811-90E9-A81296B18E92}"/>
                  </a:ext>
                </a:extLst>
              </p:cNvPr>
              <p:cNvSpPr txBox="1">
                <a:spLocks noRot="1" noChangeAspect="1" noMove="1" noResize="1" noEditPoints="1" noAdjustHandles="1" noChangeArrowheads="1" noChangeShapeType="1" noTextEdit="1"/>
              </p:cNvSpPr>
              <p:nvPr/>
            </p:nvSpPr>
            <p:spPr>
              <a:xfrm>
                <a:off x="5126004" y="3161821"/>
                <a:ext cx="335028" cy="369332"/>
              </a:xfrm>
              <a:prstGeom prst="rect">
                <a:avLst/>
              </a:prstGeom>
              <a:blipFill>
                <a:blip r:embed="rId8"/>
                <a:stretch>
                  <a:fillRect l="-14545" r="-1272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346B680-F158-4B7F-8D13-04CB01D507D7}"/>
              </a:ext>
            </a:extLst>
          </p:cNvPr>
          <p:cNvSpPr txBox="1"/>
          <p:nvPr/>
        </p:nvSpPr>
        <p:spPr>
          <a:xfrm>
            <a:off x="482972" y="2545085"/>
            <a:ext cx="607223" cy="400110"/>
          </a:xfrm>
          <a:prstGeom prst="rect">
            <a:avLst/>
          </a:prstGeom>
          <a:noFill/>
        </p:spPr>
        <p:txBody>
          <a:bodyPr wrap="square">
            <a:spAutoFit/>
          </a:bodyPr>
          <a:lstStyle/>
          <a:p>
            <a:r>
              <a:rPr lang="en-US" sz="2000" dirty="0"/>
              <a:t>①</a:t>
            </a:r>
          </a:p>
        </p:txBody>
      </p:sp>
      <p:sp>
        <p:nvSpPr>
          <p:cNvPr id="5" name="TextBox 4">
            <a:extLst>
              <a:ext uri="{FF2B5EF4-FFF2-40B4-BE49-F238E27FC236}">
                <a16:creationId xmlns:a16="http://schemas.microsoft.com/office/drawing/2014/main" id="{B800991B-CE98-4B59-AE93-B152B6C8C094}"/>
              </a:ext>
            </a:extLst>
          </p:cNvPr>
          <p:cNvSpPr txBox="1"/>
          <p:nvPr/>
        </p:nvSpPr>
        <p:spPr>
          <a:xfrm>
            <a:off x="482972" y="3126642"/>
            <a:ext cx="607223" cy="400110"/>
          </a:xfrm>
          <a:prstGeom prst="rect">
            <a:avLst/>
          </a:prstGeom>
          <a:noFill/>
        </p:spPr>
        <p:txBody>
          <a:bodyPr wrap="square">
            <a:spAutoFit/>
          </a:bodyPr>
          <a:lstStyle/>
          <a:p>
            <a:r>
              <a:rPr lang="en-US" sz="2000" dirty="0"/>
              <a:t>②</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88BF3CC-F9F6-4B81-BB0D-EB2BDBA4A624}"/>
                  </a:ext>
                </a:extLst>
              </p:cNvPr>
              <p:cNvSpPr txBox="1"/>
              <p:nvPr/>
            </p:nvSpPr>
            <p:spPr>
              <a:xfrm>
                <a:off x="1131088" y="3651045"/>
                <a:ext cx="369093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=0</m:t>
                    </m:r>
                  </m:oMath>
                </a14:m>
                <a:r>
                  <a:rPr lang="en-US" sz="2400" dirty="0"/>
                  <a:t> 	</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a14:m>
                <a:endParaRPr lang="en-US" sz="2400" dirty="0"/>
              </a:p>
            </p:txBody>
          </p:sp>
        </mc:Choice>
        <mc:Fallback xmlns="">
          <p:sp>
            <p:nvSpPr>
              <p:cNvPr id="18" name="TextBox 17">
                <a:extLst>
                  <a:ext uri="{FF2B5EF4-FFF2-40B4-BE49-F238E27FC236}">
                    <a16:creationId xmlns:a16="http://schemas.microsoft.com/office/drawing/2014/main" id="{288BF3CC-F9F6-4B81-BB0D-EB2BDBA4A624}"/>
                  </a:ext>
                </a:extLst>
              </p:cNvPr>
              <p:cNvSpPr txBox="1">
                <a:spLocks noRot="1" noChangeAspect="1" noMove="1" noResize="1" noEditPoints="1" noAdjustHandles="1" noChangeArrowheads="1" noChangeShapeType="1" noTextEdit="1"/>
              </p:cNvSpPr>
              <p:nvPr/>
            </p:nvSpPr>
            <p:spPr>
              <a:xfrm>
                <a:off x="1131088" y="3651045"/>
                <a:ext cx="3690938" cy="461665"/>
              </a:xfrm>
              <a:prstGeom prst="rect">
                <a:avLst/>
              </a:prstGeom>
              <a:blipFill>
                <a:blip r:embed="rId9"/>
                <a:stretch>
                  <a:fillRect l="-4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25EF5AD-A694-44FA-917D-1E552BF67E1B}"/>
                  </a:ext>
                </a:extLst>
              </p:cNvPr>
              <p:cNvSpPr txBox="1"/>
              <p:nvPr/>
            </p:nvSpPr>
            <p:spPr>
              <a:xfrm>
                <a:off x="5607845" y="3651044"/>
                <a:ext cx="4464849"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b="0" i="1" smtClean="0">
                        <a:latin typeface="Cambria Math" panose="02040503050406030204" pitchFamily="18" charset="0"/>
                      </a:rPr>
                      <m:t>=</m:t>
                    </m:r>
                    <m:r>
                      <a:rPr lang="en-US" sz="2400" i="1" smtClean="0">
                        <a:latin typeface="Cambria Math" panose="02040503050406030204" pitchFamily="18" charset="0"/>
                      </a:rPr>
                      <m:t>0</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19" name="TextBox 18">
                <a:extLst>
                  <a:ext uri="{FF2B5EF4-FFF2-40B4-BE49-F238E27FC236}">
                    <a16:creationId xmlns:a16="http://schemas.microsoft.com/office/drawing/2014/main" id="{D25EF5AD-A694-44FA-917D-1E552BF67E1B}"/>
                  </a:ext>
                </a:extLst>
              </p:cNvPr>
              <p:cNvSpPr txBox="1">
                <a:spLocks noRot="1" noChangeAspect="1" noMove="1" noResize="1" noEditPoints="1" noAdjustHandles="1" noChangeArrowheads="1" noChangeShapeType="1" noTextEdit="1"/>
              </p:cNvSpPr>
              <p:nvPr/>
            </p:nvSpPr>
            <p:spPr>
              <a:xfrm>
                <a:off x="5607845" y="3651044"/>
                <a:ext cx="4464849" cy="461665"/>
              </a:xfrm>
              <a:prstGeom prst="rect">
                <a:avLst/>
              </a:prstGeom>
              <a:blipFill>
                <a:blip r:embed="rId10"/>
                <a:stretch>
                  <a:fillRect l="-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8E5C66D-C93F-434B-B3D0-3CEE49EDA324}"/>
                  </a:ext>
                </a:extLst>
              </p:cNvPr>
              <p:cNvSpPr txBox="1"/>
              <p:nvPr/>
            </p:nvSpPr>
            <p:spPr>
              <a:xfrm>
                <a:off x="5126004" y="3743377"/>
                <a:ext cx="335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08E5C66D-C93F-434B-B3D0-3CEE49EDA324}"/>
                  </a:ext>
                </a:extLst>
              </p:cNvPr>
              <p:cNvSpPr txBox="1">
                <a:spLocks noRot="1" noChangeAspect="1" noMove="1" noResize="1" noEditPoints="1" noAdjustHandles="1" noChangeArrowheads="1" noChangeShapeType="1" noTextEdit="1"/>
              </p:cNvSpPr>
              <p:nvPr/>
            </p:nvSpPr>
            <p:spPr>
              <a:xfrm>
                <a:off x="5126004" y="3743377"/>
                <a:ext cx="335028" cy="369332"/>
              </a:xfrm>
              <a:prstGeom prst="rect">
                <a:avLst/>
              </a:prstGeom>
              <a:blipFill>
                <a:blip r:embed="rId11"/>
                <a:stretch>
                  <a:fillRect l="-14545" r="-1272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2A1AB95B-2B93-4962-9BE4-D8B9FAE14EE1}"/>
              </a:ext>
            </a:extLst>
          </p:cNvPr>
          <p:cNvSpPr txBox="1"/>
          <p:nvPr/>
        </p:nvSpPr>
        <p:spPr>
          <a:xfrm>
            <a:off x="482972" y="3708198"/>
            <a:ext cx="607223" cy="400110"/>
          </a:xfrm>
          <a:prstGeom prst="rect">
            <a:avLst/>
          </a:prstGeom>
          <a:noFill/>
        </p:spPr>
        <p:txBody>
          <a:bodyPr wrap="square">
            <a:spAutoFit/>
          </a:bodyPr>
          <a:lstStyle/>
          <a:p>
            <a:r>
              <a:rPr lang="en-US" sz="2000" dirty="0"/>
              <a:t>③</a:t>
            </a:r>
          </a:p>
        </p:txBody>
      </p:sp>
      <p:sp>
        <p:nvSpPr>
          <p:cNvPr id="6" name="TextBox 5">
            <a:extLst>
              <a:ext uri="{FF2B5EF4-FFF2-40B4-BE49-F238E27FC236}">
                <a16:creationId xmlns:a16="http://schemas.microsoft.com/office/drawing/2014/main" id="{A50BEEF2-660F-40BD-BA6A-AE3E81541DE2}"/>
              </a:ext>
            </a:extLst>
          </p:cNvPr>
          <p:cNvSpPr txBox="1"/>
          <p:nvPr/>
        </p:nvSpPr>
        <p:spPr>
          <a:xfrm>
            <a:off x="4390192" y="3743377"/>
            <a:ext cx="607223" cy="400110"/>
          </a:xfrm>
          <a:prstGeom prst="rect">
            <a:avLst/>
          </a:prstGeom>
          <a:noFill/>
        </p:spPr>
        <p:txBody>
          <a:bodyPr wrap="square">
            <a:spAutoFit/>
          </a:bodyPr>
          <a:lstStyle/>
          <a:p>
            <a:r>
              <a:rPr lang="en-US" sz="2000" dirty="0"/>
              <a:t>②</a:t>
            </a:r>
          </a:p>
        </p:txBody>
      </p:sp>
      <p:sp>
        <p:nvSpPr>
          <p:cNvPr id="7" name="TextBox 6">
            <a:extLst>
              <a:ext uri="{FF2B5EF4-FFF2-40B4-BE49-F238E27FC236}">
                <a16:creationId xmlns:a16="http://schemas.microsoft.com/office/drawing/2014/main" id="{22469BA5-2BF8-4601-B5D8-CA94C7BD378E}"/>
              </a:ext>
            </a:extLst>
          </p:cNvPr>
          <p:cNvSpPr txBox="1"/>
          <p:nvPr/>
        </p:nvSpPr>
        <p:spPr>
          <a:xfrm>
            <a:off x="4724755" y="3743377"/>
            <a:ext cx="607223" cy="400110"/>
          </a:xfrm>
          <a:prstGeom prst="rect">
            <a:avLst/>
          </a:prstGeom>
          <a:noFill/>
        </p:spPr>
        <p:txBody>
          <a:bodyPr wrap="square">
            <a:spAutoFit/>
          </a:bodyPr>
          <a:lstStyle/>
          <a:p>
            <a:r>
              <a:rPr lang="en-US" sz="2000" dirty="0"/>
              <a:t>③</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6D95D16-7B45-4CEB-9F1B-0C4C7D384C69}"/>
                  </a:ext>
                </a:extLst>
              </p:cNvPr>
              <p:cNvSpPr txBox="1"/>
              <p:nvPr/>
            </p:nvSpPr>
            <p:spPr>
              <a:xfrm>
                <a:off x="1133828" y="4234803"/>
                <a:ext cx="369093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𝑉𝑎𝑟</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a14:m>
                <a:r>
                  <a:rPr lang="en-US" sz="2400" dirty="0"/>
                  <a:t> 	</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a14:m>
                <a:endParaRPr lang="en-US" sz="2400" dirty="0"/>
              </a:p>
            </p:txBody>
          </p:sp>
        </mc:Choice>
        <mc:Fallback xmlns="">
          <p:sp>
            <p:nvSpPr>
              <p:cNvPr id="27" name="TextBox 26">
                <a:extLst>
                  <a:ext uri="{FF2B5EF4-FFF2-40B4-BE49-F238E27FC236}">
                    <a16:creationId xmlns:a16="http://schemas.microsoft.com/office/drawing/2014/main" id="{46D95D16-7B45-4CEB-9F1B-0C4C7D384C69}"/>
                  </a:ext>
                </a:extLst>
              </p:cNvPr>
              <p:cNvSpPr txBox="1">
                <a:spLocks noRot="1" noChangeAspect="1" noMove="1" noResize="1" noEditPoints="1" noAdjustHandles="1" noChangeArrowheads="1" noChangeShapeType="1" noTextEdit="1"/>
              </p:cNvSpPr>
              <p:nvPr/>
            </p:nvSpPr>
            <p:spPr>
              <a:xfrm>
                <a:off x="1133828" y="4234803"/>
                <a:ext cx="3690938" cy="461665"/>
              </a:xfrm>
              <a:prstGeom prst="rect">
                <a:avLst/>
              </a:prstGeom>
              <a:blipFill>
                <a:blip r:embed="rId12"/>
                <a:stretch>
                  <a:fillRect l="-496"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4D19F7-704D-49B5-B5A9-808D12D101FD}"/>
                  </a:ext>
                </a:extLst>
              </p:cNvPr>
              <p:cNvSpPr txBox="1"/>
              <p:nvPr/>
            </p:nvSpPr>
            <p:spPr>
              <a:xfrm>
                <a:off x="1700625" y="5104425"/>
                <a:ext cx="5669586"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𝐶𝑜𝑣</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b="0" i="1" smtClean="0">
                        <a:latin typeface="Cambria Math" panose="02040503050406030204" pitchFamily="18" charset="0"/>
                      </a:rPr>
                      <m:t>=</m:t>
                    </m:r>
                    <m:r>
                      <a:rPr lang="en-US" sz="240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𝐶𝑜𝑟𝑟</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𝑠</m:t>
                            </m:r>
                          </m:sub>
                        </m:sSub>
                      </m:e>
                    </m:d>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28" name="TextBox 27">
                <a:extLst>
                  <a:ext uri="{FF2B5EF4-FFF2-40B4-BE49-F238E27FC236}">
                    <a16:creationId xmlns:a16="http://schemas.microsoft.com/office/drawing/2014/main" id="{EF4D19F7-704D-49B5-B5A9-808D12D101FD}"/>
                  </a:ext>
                </a:extLst>
              </p:cNvPr>
              <p:cNvSpPr txBox="1">
                <a:spLocks noRot="1" noChangeAspect="1" noMove="1" noResize="1" noEditPoints="1" noAdjustHandles="1" noChangeArrowheads="1" noChangeShapeType="1" noTextEdit="1"/>
              </p:cNvSpPr>
              <p:nvPr/>
            </p:nvSpPr>
            <p:spPr>
              <a:xfrm>
                <a:off x="1700625" y="5104425"/>
                <a:ext cx="5669586" cy="461665"/>
              </a:xfrm>
              <a:prstGeom prst="rect">
                <a:avLst/>
              </a:prstGeom>
              <a:blipFill>
                <a:blip r:embed="rId13"/>
                <a:stretch>
                  <a:fillRect l="-323"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B399960-7E5F-4F78-BEF9-EBCCFB485A49}"/>
                  </a:ext>
                </a:extLst>
              </p:cNvPr>
              <p:cNvSpPr txBox="1"/>
              <p:nvPr/>
            </p:nvSpPr>
            <p:spPr>
              <a:xfrm>
                <a:off x="1218784" y="5196758"/>
                <a:ext cx="335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AB399960-7E5F-4F78-BEF9-EBCCFB485A49}"/>
                  </a:ext>
                </a:extLst>
              </p:cNvPr>
              <p:cNvSpPr txBox="1">
                <a:spLocks noRot="1" noChangeAspect="1" noMove="1" noResize="1" noEditPoints="1" noAdjustHandles="1" noChangeArrowheads="1" noChangeShapeType="1" noTextEdit="1"/>
              </p:cNvSpPr>
              <p:nvPr/>
            </p:nvSpPr>
            <p:spPr>
              <a:xfrm>
                <a:off x="1218784" y="5196758"/>
                <a:ext cx="335028" cy="369332"/>
              </a:xfrm>
              <a:prstGeom prst="rect">
                <a:avLst/>
              </a:prstGeom>
              <a:blipFill>
                <a:blip r:embed="rId14"/>
                <a:stretch>
                  <a:fillRect l="-14545" r="-12727"/>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244DCDF3-0660-46D4-83F6-0F172C9C7200}"/>
              </a:ext>
            </a:extLst>
          </p:cNvPr>
          <p:cNvSpPr txBox="1"/>
          <p:nvPr/>
        </p:nvSpPr>
        <p:spPr>
          <a:xfrm>
            <a:off x="485712" y="4291956"/>
            <a:ext cx="607223" cy="400110"/>
          </a:xfrm>
          <a:prstGeom prst="rect">
            <a:avLst/>
          </a:prstGeom>
          <a:noFill/>
        </p:spPr>
        <p:txBody>
          <a:bodyPr wrap="square">
            <a:spAutoFit/>
          </a:bodyPr>
          <a:lstStyle/>
          <a:p>
            <a:r>
              <a:rPr lang="en-US" sz="2000" dirty="0"/>
              <a:t>④</a:t>
            </a:r>
          </a:p>
        </p:txBody>
      </p:sp>
      <p:sp>
        <p:nvSpPr>
          <p:cNvPr id="32" name="TextBox 31">
            <a:extLst>
              <a:ext uri="{FF2B5EF4-FFF2-40B4-BE49-F238E27FC236}">
                <a16:creationId xmlns:a16="http://schemas.microsoft.com/office/drawing/2014/main" id="{38ED3CF2-0E5A-45AF-93FC-32F873F1B709}"/>
              </a:ext>
            </a:extLst>
          </p:cNvPr>
          <p:cNvSpPr txBox="1"/>
          <p:nvPr/>
        </p:nvSpPr>
        <p:spPr>
          <a:xfrm>
            <a:off x="482972" y="5196758"/>
            <a:ext cx="607223" cy="400110"/>
          </a:xfrm>
          <a:prstGeom prst="rect">
            <a:avLst/>
          </a:prstGeom>
          <a:noFill/>
        </p:spPr>
        <p:txBody>
          <a:bodyPr wrap="square">
            <a:spAutoFit/>
          </a:bodyPr>
          <a:lstStyle/>
          <a:p>
            <a:r>
              <a:rPr lang="en-US" sz="2000" dirty="0"/>
              <a:t>①</a:t>
            </a:r>
          </a:p>
        </p:txBody>
      </p:sp>
      <p:sp>
        <p:nvSpPr>
          <p:cNvPr id="33" name="TextBox 32">
            <a:extLst>
              <a:ext uri="{FF2B5EF4-FFF2-40B4-BE49-F238E27FC236}">
                <a16:creationId xmlns:a16="http://schemas.microsoft.com/office/drawing/2014/main" id="{31DC25B7-19FB-4C26-A229-B9B0820A0B53}"/>
              </a:ext>
            </a:extLst>
          </p:cNvPr>
          <p:cNvSpPr txBox="1"/>
          <p:nvPr/>
        </p:nvSpPr>
        <p:spPr>
          <a:xfrm>
            <a:off x="817535" y="5196758"/>
            <a:ext cx="607223" cy="400110"/>
          </a:xfrm>
          <a:prstGeom prst="rect">
            <a:avLst/>
          </a:prstGeom>
          <a:noFill/>
        </p:spPr>
        <p:txBody>
          <a:bodyPr wrap="square">
            <a:spAutoFit/>
          </a:bodyPr>
          <a:lstStyle/>
          <a:p>
            <a:r>
              <a:rPr lang="en-US" sz="2000" dirty="0"/>
              <a:t>②</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7159E7C-CB6A-4901-BB57-096A7FF36473}"/>
                  </a:ext>
                </a:extLst>
              </p:cNvPr>
              <p:cNvSpPr txBox="1"/>
              <p:nvPr/>
            </p:nvSpPr>
            <p:spPr>
              <a:xfrm>
                <a:off x="7370211" y="365125"/>
                <a:ext cx="4464849" cy="1077218"/>
              </a:xfrm>
              <a:prstGeom prst="rect">
                <a:avLst/>
              </a:prstGeom>
              <a:solidFill>
                <a:srgbClr val="FFCCFF"/>
              </a:solidFill>
            </p:spPr>
            <p:txBody>
              <a:bodyPr wrap="square" rtlCol="0">
                <a:spAutoFit/>
              </a:bodyPr>
              <a:lstStyle/>
              <a:p>
                <a:r>
                  <a:rPr lang="en-US" sz="2200" dirty="0"/>
                  <a:t>White noise is the simplest form that a stationary time series can have</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200" dirty="0"/>
              </a:p>
            </p:txBody>
          </p:sp>
        </mc:Choice>
        <mc:Fallback xmlns="">
          <p:sp>
            <p:nvSpPr>
              <p:cNvPr id="34" name="TextBox 33">
                <a:extLst>
                  <a:ext uri="{FF2B5EF4-FFF2-40B4-BE49-F238E27FC236}">
                    <a16:creationId xmlns:a16="http://schemas.microsoft.com/office/drawing/2014/main" id="{87159E7C-CB6A-4901-BB57-096A7FF36473}"/>
                  </a:ext>
                </a:extLst>
              </p:cNvPr>
              <p:cNvSpPr txBox="1">
                <a:spLocks noRot="1" noChangeAspect="1" noMove="1" noResize="1" noEditPoints="1" noAdjustHandles="1" noChangeArrowheads="1" noChangeShapeType="1" noTextEdit="1"/>
              </p:cNvSpPr>
              <p:nvPr/>
            </p:nvSpPr>
            <p:spPr>
              <a:xfrm>
                <a:off x="7370211" y="365125"/>
                <a:ext cx="4464849" cy="1077218"/>
              </a:xfrm>
              <a:prstGeom prst="rect">
                <a:avLst/>
              </a:prstGeom>
              <a:blipFill>
                <a:blip r:embed="rId15"/>
                <a:stretch>
                  <a:fillRect l="-1776" t="-3955" r="-109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03B8900-B134-4305-8142-ACBC9587062E}"/>
              </a:ext>
            </a:extLst>
          </p:cNvPr>
          <p:cNvSpPr txBox="1"/>
          <p:nvPr/>
        </p:nvSpPr>
        <p:spPr>
          <a:xfrm>
            <a:off x="3818328" y="4237004"/>
            <a:ext cx="4464850" cy="830997"/>
          </a:xfrm>
          <a:prstGeom prst="rect">
            <a:avLst/>
          </a:prstGeom>
          <a:noFill/>
        </p:spPr>
        <p:txBody>
          <a:bodyPr wrap="square">
            <a:spAutoFit/>
          </a:bodyPr>
          <a:lstStyle/>
          <a:p>
            <a:r>
              <a:rPr lang="en-US" sz="2400" dirty="0"/>
              <a:t>That is fixed, series bandwidth </a:t>
            </a:r>
          </a:p>
          <a:p>
            <a:r>
              <a:rPr lang="en-US" sz="2400" dirty="0"/>
              <a:t>does not change with time</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257662-A70B-4075-8339-5EC43F2AA727}"/>
                  </a:ext>
                </a:extLst>
              </p:cNvPr>
              <p:cNvSpPr txBox="1"/>
              <p:nvPr/>
            </p:nvSpPr>
            <p:spPr>
              <a:xfrm>
                <a:off x="7370211" y="1757958"/>
                <a:ext cx="4464849" cy="780470"/>
              </a:xfrm>
              <a:prstGeom prst="rect">
                <a:avLst/>
              </a:prstGeom>
              <a:solidFill>
                <a:srgbClr val="CCECFF"/>
              </a:solidFill>
            </p:spPr>
            <p:txBody>
              <a:bodyPr wrap="square" rtlCol="0">
                <a:spAutoFit/>
              </a:bodyPr>
              <a:lstStyle/>
              <a:p>
                <a:r>
                  <a:rPr lang="en-US" sz="2200" dirty="0"/>
                  <a:t>White noise in short is shown by</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37" name="TextBox 36">
                <a:extLst>
                  <a:ext uri="{FF2B5EF4-FFF2-40B4-BE49-F238E27FC236}">
                    <a16:creationId xmlns:a16="http://schemas.microsoft.com/office/drawing/2014/main" id="{1A257662-A70B-4075-8339-5EC43F2AA727}"/>
                  </a:ext>
                </a:extLst>
              </p:cNvPr>
              <p:cNvSpPr txBox="1">
                <a:spLocks noRot="1" noChangeAspect="1" noMove="1" noResize="1" noEditPoints="1" noAdjustHandles="1" noChangeArrowheads="1" noChangeShapeType="1" noTextEdit="1"/>
              </p:cNvSpPr>
              <p:nvPr/>
            </p:nvSpPr>
            <p:spPr>
              <a:xfrm>
                <a:off x="7370211" y="1757958"/>
                <a:ext cx="4464849" cy="780470"/>
              </a:xfrm>
              <a:prstGeom prst="rect">
                <a:avLst/>
              </a:prstGeom>
              <a:blipFill>
                <a:blip r:embed="rId16"/>
                <a:stretch>
                  <a:fillRect l="-1776" t="-4688"/>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B09065BF-654F-4BC0-85F7-0D5664DC08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3582" y="6418103"/>
            <a:ext cx="4250190" cy="239141"/>
          </a:xfrm>
          <a:prstGeom prst="rect">
            <a:avLst/>
          </a:prstGeom>
        </p:spPr>
      </p:pic>
    </p:spTree>
    <p:extLst>
      <p:ext uri="{BB962C8B-B14F-4D97-AF65-F5344CB8AC3E}">
        <p14:creationId xmlns:p14="http://schemas.microsoft.com/office/powerpoint/2010/main" val="15757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2000"/>
                                        <p:tgtEl>
                                          <p:spTgt spid="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10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1000"/>
                                        <p:tgtEl>
                                          <p:spTgt spid="18"/>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1000"/>
                                        <p:tgtEl>
                                          <p:spTgt spid="7"/>
                                        </p:tgtEl>
                                      </p:cBhvr>
                                    </p:animEffect>
                                  </p:childTnLst>
                                </p:cTn>
                              </p:par>
                            </p:childTnLst>
                          </p:cTn>
                        </p:par>
                        <p:par>
                          <p:cTn id="49" fill="hold">
                            <p:stCondLst>
                              <p:cond delay="2000"/>
                            </p:stCondLst>
                            <p:childTnLst>
                              <p:par>
                                <p:cTn id="50" presetID="22" presetClass="entr" presetSubtype="4"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2000"/>
                                        <p:tgtEl>
                                          <p:spTgt spid="20"/>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10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10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3" grpId="0"/>
      <p:bldP spid="18" grpId="0"/>
      <p:bldP spid="19" grpId="0"/>
      <p:bldP spid="20" grpId="0"/>
      <p:bldP spid="6" grpId="0"/>
      <p:bldP spid="7" grpId="0"/>
      <p:bldP spid="27" grpId="0"/>
      <p:bldP spid="28" grpId="0"/>
      <p:bldP spid="8"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ool, chime&#10;&#10;Description automatically generated">
            <a:extLst>
              <a:ext uri="{FF2B5EF4-FFF2-40B4-BE49-F238E27FC236}">
                <a16:creationId xmlns:a16="http://schemas.microsoft.com/office/drawing/2014/main" id="{17D83893-088B-4590-A8AE-938C3EEF2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125" y="700623"/>
            <a:ext cx="4986337" cy="235160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BD18F3-8C2D-48EC-A838-A00D313BA9FA}"/>
                  </a:ext>
                </a:extLst>
              </p:cNvPr>
              <p:cNvSpPr txBox="1"/>
              <p:nvPr/>
            </p:nvSpPr>
            <p:spPr>
              <a:xfrm>
                <a:off x="8445701" y="244419"/>
                <a:ext cx="1868090"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solidFill>
                                <a:srgbClr val="FF0000"/>
                              </a:solidFill>
                              <a:latin typeface="Cambria Math" panose="02040503050406030204" pitchFamily="18" charset="0"/>
                            </a:rPr>
                            <m:t>0</m:t>
                          </m:r>
                          <m:r>
                            <a:rPr lang="en-US" sz="2200" b="0" i="1" smtClean="0">
                              <a:latin typeface="Cambria Math" panose="02040503050406030204" pitchFamily="18" charset="0"/>
                            </a:rPr>
                            <m:t>, </m:t>
                          </m:r>
                          <m:r>
                            <a:rPr lang="en-US" sz="2200" b="0" i="1" smtClean="0">
                              <a:solidFill>
                                <a:srgbClr val="0070C0"/>
                              </a:solidFill>
                              <a:latin typeface="Cambria Math" panose="02040503050406030204" pitchFamily="18" charset="0"/>
                            </a:rPr>
                            <m:t>1</m:t>
                          </m:r>
                        </m:e>
                      </m:d>
                    </m:oMath>
                  </m:oMathPara>
                </a14:m>
                <a:endParaRPr lang="en-US" sz="2200" dirty="0"/>
              </a:p>
            </p:txBody>
          </p:sp>
        </mc:Choice>
        <mc:Fallback xmlns="">
          <p:sp>
            <p:nvSpPr>
              <p:cNvPr id="8" name="TextBox 7">
                <a:extLst>
                  <a:ext uri="{FF2B5EF4-FFF2-40B4-BE49-F238E27FC236}">
                    <a16:creationId xmlns:a16="http://schemas.microsoft.com/office/drawing/2014/main" id="{3EBD18F3-8C2D-48EC-A838-A00D313BA9FA}"/>
                  </a:ext>
                </a:extLst>
              </p:cNvPr>
              <p:cNvSpPr txBox="1">
                <a:spLocks noRot="1" noChangeAspect="1" noMove="1" noResize="1" noEditPoints="1" noAdjustHandles="1" noChangeArrowheads="1" noChangeShapeType="1" noTextEdit="1"/>
              </p:cNvSpPr>
              <p:nvPr/>
            </p:nvSpPr>
            <p:spPr>
              <a:xfrm>
                <a:off x="8445701" y="244419"/>
                <a:ext cx="1868090" cy="441916"/>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EB6170A-223C-4DE8-BCA8-FD40C8A1479B}"/>
              </a:ext>
            </a:extLst>
          </p:cNvPr>
          <p:cNvSpPr txBox="1"/>
          <p:nvPr/>
        </p:nvSpPr>
        <p:spPr>
          <a:xfrm>
            <a:off x="7058026" y="3344112"/>
            <a:ext cx="4743450" cy="461665"/>
          </a:xfrm>
          <a:prstGeom prst="rect">
            <a:avLst/>
          </a:prstGeom>
          <a:noFill/>
        </p:spPr>
        <p:txBody>
          <a:bodyPr wrap="square">
            <a:spAutoFit/>
          </a:bodyPr>
          <a:lstStyle/>
          <a:p>
            <a:r>
              <a:rPr lang="en-US" sz="2400" dirty="0"/>
              <a:t>• Fluctuates around its </a:t>
            </a:r>
            <a:r>
              <a:rPr lang="en-US" sz="2400" dirty="0">
                <a:solidFill>
                  <a:srgbClr val="FF0000"/>
                </a:solidFill>
              </a:rPr>
              <a:t>mean</a:t>
            </a:r>
            <a:r>
              <a:rPr lang="en-US" sz="2400" dirty="0"/>
              <a:t>, </a:t>
            </a:r>
            <a:r>
              <a:rPr lang="en-US" sz="2400" dirty="0">
                <a:solidFill>
                  <a:srgbClr val="FF0000"/>
                </a:solidFill>
              </a:rPr>
              <a:t>0</a:t>
            </a:r>
          </a:p>
        </p:txBody>
      </p:sp>
      <p:sp>
        <p:nvSpPr>
          <p:cNvPr id="7" name="TextBox 6">
            <a:extLst>
              <a:ext uri="{FF2B5EF4-FFF2-40B4-BE49-F238E27FC236}">
                <a16:creationId xmlns:a16="http://schemas.microsoft.com/office/drawing/2014/main" id="{466B3544-7714-42EE-AA2C-37CC5307A4DB}"/>
              </a:ext>
            </a:extLst>
          </p:cNvPr>
          <p:cNvSpPr txBox="1"/>
          <p:nvPr/>
        </p:nvSpPr>
        <p:spPr>
          <a:xfrm>
            <a:off x="7058026" y="4467826"/>
            <a:ext cx="4743450" cy="830997"/>
          </a:xfrm>
          <a:prstGeom prst="rect">
            <a:avLst/>
          </a:prstGeom>
          <a:noFill/>
        </p:spPr>
        <p:txBody>
          <a:bodyPr wrap="square">
            <a:spAutoFit/>
          </a:bodyPr>
          <a:lstStyle/>
          <a:p>
            <a:r>
              <a:rPr lang="en-US" sz="2400" dirty="0"/>
              <a:t>• Spread mostly (99%) in (-3, 3), since standard deviation is </a:t>
            </a:r>
            <a:r>
              <a:rPr lang="en-US" sz="2400" dirty="0">
                <a:solidFill>
                  <a:srgbClr val="0070C0"/>
                </a:solidFill>
              </a:rPr>
              <a:t>1</a:t>
            </a:r>
          </a:p>
        </p:txBody>
      </p:sp>
      <p:sp>
        <p:nvSpPr>
          <p:cNvPr id="12" name="TextBox 11">
            <a:extLst>
              <a:ext uri="{FF2B5EF4-FFF2-40B4-BE49-F238E27FC236}">
                <a16:creationId xmlns:a16="http://schemas.microsoft.com/office/drawing/2014/main" id="{309DB303-5D31-4B8D-9C4F-5CB231E8939E}"/>
              </a:ext>
            </a:extLst>
          </p:cNvPr>
          <p:cNvSpPr txBox="1"/>
          <p:nvPr/>
        </p:nvSpPr>
        <p:spPr>
          <a:xfrm>
            <a:off x="7058026" y="3905969"/>
            <a:ext cx="4743450" cy="461665"/>
          </a:xfrm>
          <a:prstGeom prst="rect">
            <a:avLst/>
          </a:prstGeom>
          <a:noFill/>
        </p:spPr>
        <p:txBody>
          <a:bodyPr wrap="square">
            <a:spAutoFit/>
          </a:bodyPr>
          <a:lstStyle/>
          <a:p>
            <a:r>
              <a:rPr lang="en-US" sz="2400" dirty="0"/>
              <a:t>• No trend</a:t>
            </a:r>
          </a:p>
        </p:txBody>
      </p:sp>
      <p:sp>
        <p:nvSpPr>
          <p:cNvPr id="14" name="TextBox 13">
            <a:extLst>
              <a:ext uri="{FF2B5EF4-FFF2-40B4-BE49-F238E27FC236}">
                <a16:creationId xmlns:a16="http://schemas.microsoft.com/office/drawing/2014/main" id="{8C99B14A-7296-474A-AB40-CF13CFD93CD5}"/>
              </a:ext>
            </a:extLst>
          </p:cNvPr>
          <p:cNvSpPr txBox="1"/>
          <p:nvPr/>
        </p:nvSpPr>
        <p:spPr>
          <a:xfrm>
            <a:off x="7058026" y="5399015"/>
            <a:ext cx="4743450" cy="461665"/>
          </a:xfrm>
          <a:prstGeom prst="rect">
            <a:avLst/>
          </a:prstGeom>
          <a:noFill/>
        </p:spPr>
        <p:txBody>
          <a:bodyPr wrap="square">
            <a:spAutoFit/>
          </a:bodyPr>
          <a:lstStyle/>
          <a:p>
            <a:r>
              <a:rPr lang="en-US" sz="2400" dirty="0"/>
              <a:t>• Fixed bandwidth through time</a:t>
            </a:r>
          </a:p>
        </p:txBody>
      </p:sp>
      <p:sp>
        <p:nvSpPr>
          <p:cNvPr id="16" name="TextBox 15">
            <a:extLst>
              <a:ext uri="{FF2B5EF4-FFF2-40B4-BE49-F238E27FC236}">
                <a16:creationId xmlns:a16="http://schemas.microsoft.com/office/drawing/2014/main" id="{F86F5A70-5DCD-4FA2-A4C0-1CFA27650A56}"/>
              </a:ext>
            </a:extLst>
          </p:cNvPr>
          <p:cNvSpPr txBox="1"/>
          <p:nvPr/>
        </p:nvSpPr>
        <p:spPr>
          <a:xfrm>
            <a:off x="7058026" y="5960872"/>
            <a:ext cx="4743450" cy="461665"/>
          </a:xfrm>
          <a:prstGeom prst="rect">
            <a:avLst/>
          </a:prstGeom>
          <a:noFill/>
        </p:spPr>
        <p:txBody>
          <a:bodyPr wrap="square">
            <a:spAutoFit/>
          </a:bodyPr>
          <a:lstStyle/>
          <a:p>
            <a:r>
              <a:rPr lang="en-US" sz="2400" dirty="0"/>
              <a:t>• No obvious pattern</a:t>
            </a:r>
          </a:p>
        </p:txBody>
      </p:sp>
      <p:pic>
        <p:nvPicPr>
          <p:cNvPr id="19" name="Picture 18" descr="A picture containing chime, antenna, tool&#10;&#10;Description automatically generated">
            <a:extLst>
              <a:ext uri="{FF2B5EF4-FFF2-40B4-BE49-F238E27FC236}">
                <a16:creationId xmlns:a16="http://schemas.microsoft.com/office/drawing/2014/main" id="{7D35C3BA-34CF-4C3D-8A81-397846AD9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950" y="722009"/>
            <a:ext cx="4986337" cy="2374447"/>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251315" y="244419"/>
                <a:ext cx="1868090"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251315" y="244419"/>
                <a:ext cx="1868090" cy="441916"/>
              </a:xfrm>
              <a:prstGeom prst="rect">
                <a:avLst/>
              </a:prstGeom>
              <a:blipFill>
                <a:blip r:embed="rId6"/>
                <a:stretch>
                  <a:fillRect r="-781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F6CEEA12-46A5-47DC-8302-AAFE4CCEC45D}"/>
              </a:ext>
            </a:extLst>
          </p:cNvPr>
          <p:cNvSpPr txBox="1"/>
          <p:nvPr/>
        </p:nvSpPr>
        <p:spPr>
          <a:xfrm>
            <a:off x="762936" y="3313664"/>
            <a:ext cx="5395912" cy="1569660"/>
          </a:xfrm>
          <a:prstGeom prst="rect">
            <a:avLst/>
          </a:prstGeom>
          <a:noFill/>
        </p:spPr>
        <p:txBody>
          <a:bodyPr wrap="square">
            <a:spAutoFit/>
          </a:bodyPr>
          <a:lstStyle/>
          <a:p>
            <a:r>
              <a:rPr lang="en-US" sz="2400" dirty="0"/>
              <a:t>• If you generate </a:t>
            </a:r>
            <a:r>
              <a:rPr lang="en-US" sz="2400" dirty="0">
                <a:solidFill>
                  <a:srgbClr val="00B050"/>
                </a:solidFill>
              </a:rPr>
              <a:t>summary statistics </a:t>
            </a:r>
            <a:r>
              <a:rPr lang="en-US" sz="2400" dirty="0"/>
              <a:t>such as </a:t>
            </a:r>
            <a:r>
              <a:rPr lang="en-US" sz="2400" dirty="0">
                <a:solidFill>
                  <a:srgbClr val="FF0000"/>
                </a:solidFill>
              </a:rPr>
              <a:t>mean</a:t>
            </a:r>
            <a:r>
              <a:rPr lang="en-US" sz="2400" dirty="0"/>
              <a:t> and </a:t>
            </a:r>
            <a:r>
              <a:rPr lang="en-US" sz="2400" dirty="0">
                <a:solidFill>
                  <a:srgbClr val="0070C0"/>
                </a:solidFill>
              </a:rPr>
              <a:t>var</a:t>
            </a:r>
            <a:r>
              <a:rPr lang="en-US" sz="2400" dirty="0"/>
              <a:t>, values will be close to </a:t>
            </a:r>
            <a:r>
              <a:rPr lang="en-US" sz="2400" dirty="0">
                <a:solidFill>
                  <a:srgbClr val="FF0000"/>
                </a:solidFill>
              </a:rPr>
              <a:t>5</a:t>
            </a:r>
            <a:r>
              <a:rPr lang="en-US" sz="2400" dirty="0"/>
              <a:t> and </a:t>
            </a:r>
            <a:r>
              <a:rPr lang="en-US" sz="2400" dirty="0">
                <a:solidFill>
                  <a:srgbClr val="0070C0"/>
                </a:solidFill>
              </a:rPr>
              <a:t>100</a:t>
            </a:r>
            <a:r>
              <a:rPr lang="en-US" sz="2400" dirty="0"/>
              <a:t> but not exactly the same, this is a simulation afterall</a:t>
            </a:r>
          </a:p>
        </p:txBody>
      </p:sp>
      <p:sp>
        <p:nvSpPr>
          <p:cNvPr id="28" name="TextBox 27">
            <a:extLst>
              <a:ext uri="{FF2B5EF4-FFF2-40B4-BE49-F238E27FC236}">
                <a16:creationId xmlns:a16="http://schemas.microsoft.com/office/drawing/2014/main" id="{0B0C8DB5-49AF-4D51-AC7B-29CF8968A387}"/>
              </a:ext>
            </a:extLst>
          </p:cNvPr>
          <p:cNvSpPr txBox="1"/>
          <p:nvPr/>
        </p:nvSpPr>
        <p:spPr>
          <a:xfrm>
            <a:off x="762935" y="5015240"/>
            <a:ext cx="5952189" cy="1569660"/>
          </a:xfrm>
          <a:prstGeom prst="rect">
            <a:avLst/>
          </a:prstGeom>
          <a:noFill/>
        </p:spPr>
        <p:txBody>
          <a:bodyPr wrap="square">
            <a:spAutoFit/>
          </a:bodyPr>
          <a:lstStyle/>
          <a:p>
            <a:r>
              <a:rPr lang="en-US" sz="2400" dirty="0"/>
              <a:t>• If you were given a time series like the ones above, not knowing anything about the two parameters μ and σ, you can simply estimate them using mean and std of the whole series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E8A2EA7-E75B-4BCE-9657-7C8482DD659C}"/>
                  </a:ext>
                </a:extLst>
              </p:cNvPr>
              <p:cNvSpPr txBox="1"/>
              <p:nvPr/>
            </p:nvSpPr>
            <p:spPr>
              <a:xfrm>
                <a:off x="1267326" y="224670"/>
                <a:ext cx="186809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b="0" i="1" smtClean="0">
                          <a:solidFill>
                            <a:srgbClr val="FF0000"/>
                          </a:solidFill>
                          <a:latin typeface="Cambria Math" panose="02040503050406030204" pitchFamily="18" charset="0"/>
                        </a:rPr>
                        <m:t>5</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3" name="TextBox 12">
                <a:extLst>
                  <a:ext uri="{FF2B5EF4-FFF2-40B4-BE49-F238E27FC236}">
                    <a16:creationId xmlns:a16="http://schemas.microsoft.com/office/drawing/2014/main" id="{2E8A2EA7-E75B-4BCE-9657-7C8482DD659C}"/>
                  </a:ext>
                </a:extLst>
              </p:cNvPr>
              <p:cNvSpPr txBox="1">
                <a:spLocks noRot="1" noChangeAspect="1" noMove="1" noResize="1" noEditPoints="1" noAdjustHandles="1" noChangeArrowheads="1" noChangeShapeType="1" noTextEdit="1"/>
              </p:cNvSpPr>
              <p:nvPr/>
            </p:nvSpPr>
            <p:spPr>
              <a:xfrm>
                <a:off x="1267326" y="224670"/>
                <a:ext cx="1868090" cy="4616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780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1000"/>
                                        <p:tgtEl>
                                          <p:spTgt spid="1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10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2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10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4" grpId="0"/>
      <p:bldP spid="16" grpId="0"/>
      <p:bldP spid="22" grpId="0"/>
      <p:bldP spid="24" grpId="0"/>
      <p:bldP spid="2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Trends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EB53E8C-C0D8-44AA-AEE9-48115D8523A2}"/>
                  </a:ext>
                </a:extLst>
              </p:cNvPr>
              <p:cNvSpPr txBox="1"/>
              <p:nvPr/>
            </p:nvSpPr>
            <p:spPr>
              <a:xfrm>
                <a:off x="838199" y="1511813"/>
                <a:ext cx="6434139" cy="1938992"/>
              </a:xfrm>
              <a:prstGeom prst="rect">
                <a:avLst/>
              </a:prstGeom>
              <a:noFill/>
            </p:spPr>
            <p:txBody>
              <a:bodyPr wrap="square">
                <a:spAutoFit/>
              </a:bodyPr>
              <a:lstStyle/>
              <a:p>
                <a:r>
                  <a:rPr lang="en-US" sz="2400" dirty="0"/>
                  <a:t>Suppose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oMath>
                </a14:m>
                <a:r>
                  <a:rPr lang="en-US" sz="2400" dirty="0"/>
                  <a:t> represents the mean of time series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oMath>
                </a14:m>
                <a:r>
                  <a:rPr lang="en-US" sz="2400" dirty="0"/>
                  <a:t>, that is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a14:m>
                <a:r>
                  <a:rPr lang="en-US" sz="2400" dirty="0"/>
                  <a:t>. Time series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is said to be stationary in mean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oMath>
                </a14:m>
                <a:r>
                  <a:rPr lang="en-US" sz="2400" dirty="0"/>
                  <a:t> is constant and is NOT a function of time. That is,</a:t>
                </a:r>
              </a:p>
              <a:p>
                <a:pPr algn="ct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oMath>
                </a14:m>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a14:m>
                <a:endParaRPr lang="en-US" sz="2400" dirty="0"/>
              </a:p>
            </p:txBody>
          </p:sp>
        </mc:Choice>
        <mc:Fallback xmlns="">
          <p:sp>
            <p:nvSpPr>
              <p:cNvPr id="21" name="TextBox 20">
                <a:extLst>
                  <a:ext uri="{FF2B5EF4-FFF2-40B4-BE49-F238E27FC236}">
                    <a16:creationId xmlns:a16="http://schemas.microsoft.com/office/drawing/2014/main" id="{4EB53E8C-C0D8-44AA-AEE9-48115D8523A2}"/>
                  </a:ext>
                </a:extLst>
              </p:cNvPr>
              <p:cNvSpPr txBox="1">
                <a:spLocks noRot="1" noChangeAspect="1" noMove="1" noResize="1" noEditPoints="1" noAdjustHandles="1" noChangeArrowheads="1" noChangeShapeType="1" noTextEdit="1"/>
              </p:cNvSpPr>
              <p:nvPr/>
            </p:nvSpPr>
            <p:spPr>
              <a:xfrm>
                <a:off x="838199" y="1511813"/>
                <a:ext cx="6434139" cy="1938992"/>
              </a:xfrm>
              <a:prstGeom prst="rect">
                <a:avLst/>
              </a:prstGeom>
              <a:blipFill>
                <a:blip r:embed="rId3"/>
                <a:stretch>
                  <a:fillRect l="-1420" t="-2516" r="-2273" b="-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6BE514-DF4F-4767-99C1-539F8EBC7D2F}"/>
                  </a:ext>
                </a:extLst>
              </p:cNvPr>
              <p:cNvSpPr txBox="1"/>
              <p:nvPr/>
            </p:nvSpPr>
            <p:spPr>
              <a:xfrm>
                <a:off x="838199" y="3581122"/>
                <a:ext cx="6434139" cy="830997"/>
              </a:xfrm>
              <a:prstGeom prst="rect">
                <a:avLst/>
              </a:prstGeom>
              <a:noFill/>
            </p:spPr>
            <p:txBody>
              <a:bodyPr wrap="square">
                <a:spAutoFit/>
              </a:bodyPr>
              <a:lstStyle/>
              <a:p>
                <a:r>
                  <a:rPr lang="en-US" sz="2400" dirty="0"/>
                  <a:t>Trend is then the way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i="1">
                        <a:latin typeface="Cambria Math" panose="02040503050406030204" pitchFamily="18" charset="0"/>
                      </a:rPr>
                      <m:t> </m:t>
                    </m:r>
                  </m:oMath>
                </a14:m>
                <a:r>
                  <a:rPr lang="en-US" sz="2400" dirty="0"/>
                  <a:t>is expressed in time. For example, a linear trend is when</a:t>
                </a:r>
              </a:p>
            </p:txBody>
          </p:sp>
        </mc:Choice>
        <mc:Fallback xmlns="">
          <p:sp>
            <p:nvSpPr>
              <p:cNvPr id="2" name="TextBox 1">
                <a:extLst>
                  <a:ext uri="{FF2B5EF4-FFF2-40B4-BE49-F238E27FC236}">
                    <a16:creationId xmlns:a16="http://schemas.microsoft.com/office/drawing/2014/main" id="{846BE514-DF4F-4767-99C1-539F8EBC7D2F}"/>
                  </a:ext>
                </a:extLst>
              </p:cNvPr>
              <p:cNvSpPr txBox="1">
                <a:spLocks noRot="1" noChangeAspect="1" noMove="1" noResize="1" noEditPoints="1" noAdjustHandles="1" noChangeArrowheads="1" noChangeShapeType="1" noTextEdit="1"/>
              </p:cNvSpPr>
              <p:nvPr/>
            </p:nvSpPr>
            <p:spPr>
              <a:xfrm>
                <a:off x="838199" y="3581122"/>
                <a:ext cx="6434139" cy="830997"/>
              </a:xfrm>
              <a:prstGeom prst="rect">
                <a:avLst/>
              </a:prstGeom>
              <a:blipFill>
                <a:blip r:embed="rId4"/>
                <a:stretch>
                  <a:fillRect l="-142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223ECD1-0A99-448B-A1A0-754CA3D13AB1}"/>
                  </a:ext>
                </a:extLst>
              </p:cNvPr>
              <p:cNvSpPr txBox="1"/>
              <p:nvPr/>
            </p:nvSpPr>
            <p:spPr>
              <a:xfrm>
                <a:off x="2297255" y="5790445"/>
                <a:ext cx="36606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oMath>
                  </m:oMathPara>
                </a14:m>
                <a:endParaRPr lang="en-US" sz="2400" dirty="0"/>
              </a:p>
            </p:txBody>
          </p:sp>
        </mc:Choice>
        <mc:Fallback xmlns="">
          <p:sp>
            <p:nvSpPr>
              <p:cNvPr id="3" name="TextBox 2">
                <a:extLst>
                  <a:ext uri="{FF2B5EF4-FFF2-40B4-BE49-F238E27FC236}">
                    <a16:creationId xmlns:a16="http://schemas.microsoft.com/office/drawing/2014/main" id="{B223ECD1-0A99-448B-A1A0-754CA3D13AB1}"/>
                  </a:ext>
                </a:extLst>
              </p:cNvPr>
              <p:cNvSpPr txBox="1">
                <a:spLocks noRot="1" noChangeAspect="1" noMove="1" noResize="1" noEditPoints="1" noAdjustHandles="1" noChangeArrowheads="1" noChangeShapeType="1" noTextEdit="1"/>
              </p:cNvSpPr>
              <p:nvPr/>
            </p:nvSpPr>
            <p:spPr>
              <a:xfrm>
                <a:off x="2297255" y="5790445"/>
                <a:ext cx="3660632"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4B25C8B-7E44-41F5-A120-1E9A9DD703A9}"/>
                  </a:ext>
                </a:extLst>
              </p:cNvPr>
              <p:cNvSpPr txBox="1"/>
              <p:nvPr/>
            </p:nvSpPr>
            <p:spPr>
              <a:xfrm>
                <a:off x="838199" y="4959448"/>
                <a:ext cx="6434139" cy="830997"/>
              </a:xfrm>
              <a:prstGeom prst="rect">
                <a:avLst/>
              </a:prstGeom>
              <a:noFill/>
            </p:spPr>
            <p:txBody>
              <a:bodyPr wrap="square">
                <a:spAutoFit/>
              </a:bodyPr>
              <a:lstStyle/>
              <a:p>
                <a:r>
                  <a:rPr lang="en-US" sz="2400" dirty="0"/>
                  <a:t>where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𝛽</m:t>
                        </m:r>
                      </m:e>
                      <m:sub>
                        <m:r>
                          <a:rPr lang="en-US" sz="2400" i="1">
                            <a:solidFill>
                              <a:srgbClr val="FF0000"/>
                            </a:solidFill>
                            <a:latin typeface="Cambria Math" panose="02040503050406030204" pitchFamily="18" charset="0"/>
                          </a:rPr>
                          <m:t>0</m:t>
                        </m:r>
                      </m:sub>
                    </m:sSub>
                  </m:oMath>
                </a14:m>
                <a:r>
                  <a:rPr lang="en-US" sz="2400" dirty="0"/>
                  <a:t> and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ea typeface="Cambria Math" panose="02040503050406030204" pitchFamily="18" charset="0"/>
                          </a:rPr>
                          <m:t>𝛽</m:t>
                        </m:r>
                      </m:e>
                      <m:sub>
                        <m:r>
                          <a:rPr lang="en-US" sz="2400" i="1">
                            <a:solidFill>
                              <a:srgbClr val="0070C0"/>
                            </a:solidFill>
                            <a:latin typeface="Cambria Math" panose="02040503050406030204" pitchFamily="18" charset="0"/>
                            <a:ea typeface="Cambria Math" panose="02040503050406030204" pitchFamily="18" charset="0"/>
                          </a:rPr>
                          <m:t>1</m:t>
                        </m:r>
                      </m:sub>
                    </m:sSub>
                  </m:oMath>
                </a14:m>
                <a:r>
                  <a:rPr lang="en-US" sz="2400" dirty="0"/>
                  <a:t> are the </a:t>
                </a:r>
                <a:r>
                  <a:rPr lang="en-US" sz="2400" dirty="0">
                    <a:solidFill>
                      <a:srgbClr val="FF0000"/>
                    </a:solidFill>
                  </a:rPr>
                  <a:t>intercept</a:t>
                </a:r>
                <a:r>
                  <a:rPr lang="en-US" sz="2400" dirty="0"/>
                  <a:t> and </a:t>
                </a:r>
                <a:r>
                  <a:rPr lang="en-US" sz="2400" dirty="0">
                    <a:solidFill>
                      <a:srgbClr val="0070C0"/>
                    </a:solidFill>
                  </a:rPr>
                  <a:t>slope</a:t>
                </a:r>
                <a:r>
                  <a:rPr lang="en-US" sz="2400" dirty="0"/>
                  <a:t>. A quadratic trend is when </a:t>
                </a:r>
              </a:p>
            </p:txBody>
          </p:sp>
        </mc:Choice>
        <mc:Fallback xmlns="">
          <p:sp>
            <p:nvSpPr>
              <p:cNvPr id="4" name="TextBox 3">
                <a:extLst>
                  <a:ext uri="{FF2B5EF4-FFF2-40B4-BE49-F238E27FC236}">
                    <a16:creationId xmlns:a16="http://schemas.microsoft.com/office/drawing/2014/main" id="{04B25C8B-7E44-41F5-A120-1E9A9DD703A9}"/>
                  </a:ext>
                </a:extLst>
              </p:cNvPr>
              <p:cNvSpPr txBox="1">
                <a:spLocks noRot="1" noChangeAspect="1" noMove="1" noResize="1" noEditPoints="1" noAdjustHandles="1" noChangeArrowheads="1" noChangeShapeType="1" noTextEdit="1"/>
              </p:cNvSpPr>
              <p:nvPr/>
            </p:nvSpPr>
            <p:spPr>
              <a:xfrm>
                <a:off x="838199" y="4959448"/>
                <a:ext cx="6434139" cy="830997"/>
              </a:xfrm>
              <a:prstGeom prst="rect">
                <a:avLst/>
              </a:prstGeom>
              <a:blipFill>
                <a:blip r:embed="rId6"/>
                <a:stretch>
                  <a:fillRect l="-142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433108-865E-4AF2-A8DD-63B83E6D2807}"/>
                  </a:ext>
                </a:extLst>
              </p:cNvPr>
              <p:cNvSpPr txBox="1"/>
              <p:nvPr/>
            </p:nvSpPr>
            <p:spPr>
              <a:xfrm>
                <a:off x="2297255" y="4412422"/>
                <a:ext cx="28891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ea typeface="Cambria Math" panose="02040503050406030204" pitchFamily="18" charset="0"/>
                            </a:rPr>
                            <m:t>𝛽</m:t>
                          </m:r>
                        </m:e>
                        <m:sub>
                          <m:r>
                            <a:rPr lang="en-US" sz="2400" b="0" i="1" smtClean="0">
                              <a:solidFill>
                                <a:srgbClr val="FF0000"/>
                              </a:solidFill>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ea typeface="Cambria Math" panose="02040503050406030204" pitchFamily="18" charset="0"/>
                            </a:rPr>
                            <m:t>𝛽</m:t>
                          </m:r>
                        </m:e>
                        <m:sub>
                          <m:r>
                            <a:rPr lang="en-US" sz="2400" b="0" i="1" smtClean="0">
                              <a:solidFill>
                                <a:srgbClr val="0070C0"/>
                              </a:solidFill>
                              <a:latin typeface="Cambria Math" panose="02040503050406030204" pitchFamily="18" charset="0"/>
                              <a:ea typeface="Cambria Math" panose="02040503050406030204" pitchFamily="18" charset="0"/>
                            </a:rPr>
                            <m:t>1</m:t>
                          </m:r>
                        </m:sub>
                      </m:sSub>
                      <m:r>
                        <a:rPr lang="en-US" sz="2400" b="0" i="1" smtClean="0">
                          <a:solidFill>
                            <a:srgbClr val="0070C0"/>
                          </a:solidFill>
                          <a:latin typeface="Cambria Math" panose="02040503050406030204" pitchFamily="18" charset="0"/>
                        </a:rPr>
                        <m:t> </m:t>
                      </m:r>
                      <m:r>
                        <a:rPr lang="en-US" sz="2400" b="0" i="1" smtClean="0">
                          <a:latin typeface="Cambria Math" panose="02040503050406030204" pitchFamily="18" charset="0"/>
                        </a:rPr>
                        <m:t>𝑡</m:t>
                      </m:r>
                    </m:oMath>
                  </m:oMathPara>
                </a14:m>
                <a:endParaRPr lang="en-US" sz="2400" dirty="0"/>
              </a:p>
            </p:txBody>
          </p:sp>
        </mc:Choice>
        <mc:Fallback xmlns="">
          <p:sp>
            <p:nvSpPr>
              <p:cNvPr id="12" name="TextBox 11">
                <a:extLst>
                  <a:ext uri="{FF2B5EF4-FFF2-40B4-BE49-F238E27FC236}">
                    <a16:creationId xmlns:a16="http://schemas.microsoft.com/office/drawing/2014/main" id="{B2433108-865E-4AF2-A8DD-63B83E6D2807}"/>
                  </a:ext>
                </a:extLst>
              </p:cNvPr>
              <p:cNvSpPr txBox="1">
                <a:spLocks noRot="1" noChangeAspect="1" noMove="1" noResize="1" noEditPoints="1" noAdjustHandles="1" noChangeArrowheads="1" noChangeShapeType="1" noTextEdit="1"/>
              </p:cNvSpPr>
              <p:nvPr/>
            </p:nvSpPr>
            <p:spPr>
              <a:xfrm>
                <a:off x="2297255" y="4412422"/>
                <a:ext cx="2889107"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ACF747-5EAA-4B81-BCF6-FDB9502B6B30}"/>
                  </a:ext>
                </a:extLst>
              </p:cNvPr>
              <p:cNvSpPr txBox="1"/>
              <p:nvPr/>
            </p:nvSpPr>
            <p:spPr>
              <a:xfrm>
                <a:off x="7272339" y="339212"/>
                <a:ext cx="4591298" cy="4076372"/>
              </a:xfrm>
              <a:prstGeom prst="rect">
                <a:avLst/>
              </a:prstGeom>
              <a:solidFill>
                <a:srgbClr val="CCFFCC"/>
              </a:solidFill>
            </p:spPr>
            <p:txBody>
              <a:bodyPr wrap="square" rtlCol="0">
                <a:spAutoFit/>
              </a:bodyPr>
              <a:lstStyle/>
              <a:p>
                <a:r>
                  <a:rPr lang="en-US" sz="2200" dirty="0">
                    <a:solidFill>
                      <a:srgbClr val="FF0000"/>
                    </a:solidFill>
                  </a:rPr>
                  <a:t>Summary:</a:t>
                </a:r>
              </a:p>
              <a:p>
                <a:r>
                  <a:rPr lang="en-US" sz="22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e>
                    </m:d>
                  </m:oMath>
                </a14:m>
                <a:r>
                  <a:rPr lang="en-US" sz="2200" dirty="0"/>
                  <a:t> is mean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endParaRPr lang="en-US" sz="2200" dirty="0"/>
              </a:p>
              <a:p>
                <a:pPr>
                  <a:lnSpc>
                    <a:spcPts val="1200"/>
                  </a:lnSpc>
                </a:pPr>
                <a:endParaRPr lang="en-US" sz="2200" dirty="0"/>
              </a:p>
              <a:p>
                <a:r>
                  <a:rPr lang="en-US" sz="22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200" dirty="0"/>
                  <a:t> is stationary in mean iff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oMath>
                </a14:m>
                <a:endParaRPr lang="en-US" sz="2200" dirty="0"/>
              </a:p>
              <a:p>
                <a:pPr>
                  <a:lnSpc>
                    <a:spcPts val="1200"/>
                  </a:lnSpc>
                </a:pPr>
                <a:endParaRPr lang="en-US" sz="2200" dirty="0"/>
              </a:p>
              <a:p>
                <a:r>
                  <a:rPr lang="en-US" sz="2200" dirty="0"/>
                  <a:t>● For non-stationary time series in mean,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oMath>
                </a14:m>
                <a:r>
                  <a:rPr lang="en-US" sz="2200" dirty="0"/>
                  <a:t> changes in time. This change is known as trend</a:t>
                </a:r>
              </a:p>
              <a:p>
                <a:pPr>
                  <a:lnSpc>
                    <a:spcPts val="1200"/>
                  </a:lnSpc>
                </a:pPr>
                <a:endParaRPr lang="en-US" sz="2200" dirty="0"/>
              </a:p>
              <a:p>
                <a:r>
                  <a:rPr lang="en-US" sz="2200" dirty="0"/>
                  <a:t>● A linear trend is when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 </m:t>
                    </m:r>
                    <m:r>
                      <a:rPr lang="en-US" sz="2000" i="1">
                        <a:latin typeface="Cambria Math" panose="02040503050406030204" pitchFamily="18" charset="0"/>
                      </a:rPr>
                      <m:t>𝑡</m:t>
                    </m:r>
                  </m:oMath>
                </a14:m>
                <a:endParaRPr lang="en-US" sz="2000" dirty="0"/>
              </a:p>
              <a:p>
                <a:pPr>
                  <a:lnSpc>
                    <a:spcPts val="1200"/>
                  </a:lnSpc>
                </a:pPr>
                <a:endParaRPr lang="en-US" sz="2000" dirty="0"/>
              </a:p>
              <a:p>
                <a:r>
                  <a:rPr lang="en-US" sz="2000" dirty="0"/>
                  <a:t>● Other polynomial trends are defined the same way. Other forms of trends will be discussed later in the course</a:t>
                </a:r>
                <a:endParaRPr lang="en-US" dirty="0"/>
              </a:p>
            </p:txBody>
          </p:sp>
        </mc:Choice>
        <mc:Fallback xmlns="">
          <p:sp>
            <p:nvSpPr>
              <p:cNvPr id="13" name="TextBox 12">
                <a:extLst>
                  <a:ext uri="{FF2B5EF4-FFF2-40B4-BE49-F238E27FC236}">
                    <a16:creationId xmlns:a16="http://schemas.microsoft.com/office/drawing/2014/main" id="{FCACF747-5EAA-4B81-BCF6-FDB9502B6B30}"/>
                  </a:ext>
                </a:extLst>
              </p:cNvPr>
              <p:cNvSpPr txBox="1">
                <a:spLocks noRot="1" noChangeAspect="1" noMove="1" noResize="1" noEditPoints="1" noAdjustHandles="1" noChangeArrowheads="1" noChangeShapeType="1" noTextEdit="1"/>
              </p:cNvSpPr>
              <p:nvPr/>
            </p:nvSpPr>
            <p:spPr>
              <a:xfrm>
                <a:off x="7272339" y="339212"/>
                <a:ext cx="4591298" cy="4076372"/>
              </a:xfrm>
              <a:prstGeom prst="rect">
                <a:avLst/>
              </a:prstGeom>
              <a:blipFill>
                <a:blip r:embed="rId8"/>
                <a:stretch>
                  <a:fillRect l="-1726" t="-1048" r="-2258" b="-17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8F9B12A-470F-41D2-922F-22A6B5F29FF9}"/>
              </a:ext>
            </a:extLst>
          </p:cNvPr>
          <p:cNvSpPr txBox="1"/>
          <p:nvPr/>
        </p:nvSpPr>
        <p:spPr>
          <a:xfrm>
            <a:off x="7272339" y="4727529"/>
            <a:ext cx="4591298" cy="1446550"/>
          </a:xfrm>
          <a:prstGeom prst="rect">
            <a:avLst/>
          </a:prstGeom>
          <a:solidFill>
            <a:srgbClr val="CCCCFF"/>
          </a:solidFill>
        </p:spPr>
        <p:txBody>
          <a:bodyPr wrap="square" rtlCol="0">
            <a:spAutoFit/>
          </a:bodyPr>
          <a:lstStyle/>
          <a:p>
            <a:r>
              <a:rPr lang="en-US" sz="2200" dirty="0"/>
              <a:t>If trend is present in a time series, we need to remove it before modeling since probabilistic modeling is only developed for stationary time series</a:t>
            </a:r>
          </a:p>
        </p:txBody>
      </p:sp>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2" grpId="0"/>
      <p:bldP spid="13"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915803" y="1750392"/>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915803" y="1750392"/>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815281" y="531437"/>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815281" y="531437"/>
                <a:ext cx="2199382" cy="461665"/>
              </a:xfrm>
              <a:prstGeom prst="rect">
                <a:avLst/>
              </a:prstGeom>
              <a:blipFill>
                <a:blip r:embed="rId4"/>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04A7024-E4BD-4BDE-91BB-0103A1F55AB9}"/>
                  </a:ext>
                </a:extLst>
              </p:cNvPr>
              <p:cNvSpPr txBox="1"/>
              <p:nvPr/>
            </p:nvSpPr>
            <p:spPr>
              <a:xfrm>
                <a:off x="815281" y="1149572"/>
                <a:ext cx="26137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=40+0.75 </m:t>
                      </m:r>
                      <m:r>
                        <a:rPr lang="en-US" sz="2400" b="0" i="1" smtClean="0">
                          <a:latin typeface="Cambria Math" panose="02040503050406030204" pitchFamily="18" charset="0"/>
                        </a:rPr>
                        <m:t>𝑡</m:t>
                      </m:r>
                    </m:oMath>
                  </m:oMathPara>
                </a14:m>
                <a:endParaRPr lang="en-US" sz="2400" dirty="0"/>
              </a:p>
            </p:txBody>
          </p:sp>
        </mc:Choice>
        <mc:Fallback xmlns="">
          <p:sp>
            <p:nvSpPr>
              <p:cNvPr id="17" name="TextBox 16">
                <a:extLst>
                  <a:ext uri="{FF2B5EF4-FFF2-40B4-BE49-F238E27FC236}">
                    <a16:creationId xmlns:a16="http://schemas.microsoft.com/office/drawing/2014/main" id="{B04A7024-E4BD-4BDE-91BB-0103A1F55AB9}"/>
                  </a:ext>
                </a:extLst>
              </p:cNvPr>
              <p:cNvSpPr txBox="1">
                <a:spLocks noRot="1" noChangeAspect="1" noMove="1" noResize="1" noEditPoints="1" noAdjustHandles="1" noChangeArrowheads="1" noChangeShapeType="1" noTextEdit="1"/>
              </p:cNvSpPr>
              <p:nvPr/>
            </p:nvSpPr>
            <p:spPr>
              <a:xfrm>
                <a:off x="815281" y="1149572"/>
                <a:ext cx="2613719" cy="461665"/>
              </a:xfrm>
              <a:prstGeom prst="rect">
                <a:avLst/>
              </a:prstGeom>
              <a:blipFill>
                <a:blip r:embed="rId5"/>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983B815-1E13-42DC-9907-63CDA6D4032B}"/>
                  </a:ext>
                </a:extLst>
              </p:cNvPr>
              <p:cNvSpPr txBox="1"/>
              <p:nvPr/>
            </p:nvSpPr>
            <p:spPr>
              <a:xfrm>
                <a:off x="3364111" y="544329"/>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=1,2,…,250</m:t>
                      </m:r>
                    </m:oMath>
                  </m:oMathPara>
                </a14:m>
                <a:endParaRPr lang="en-US" sz="2400" dirty="0"/>
              </a:p>
            </p:txBody>
          </p:sp>
        </mc:Choice>
        <mc:Fallback xmlns="">
          <p:sp>
            <p:nvSpPr>
              <p:cNvPr id="18" name="TextBox 17">
                <a:extLst>
                  <a:ext uri="{FF2B5EF4-FFF2-40B4-BE49-F238E27FC236}">
                    <a16:creationId xmlns:a16="http://schemas.microsoft.com/office/drawing/2014/main" id="{0983B815-1E13-42DC-9907-63CDA6D4032B}"/>
                  </a:ext>
                </a:extLst>
              </p:cNvPr>
              <p:cNvSpPr txBox="1">
                <a:spLocks noRot="1" noChangeAspect="1" noMove="1" noResize="1" noEditPoints="1" noAdjustHandles="1" noChangeArrowheads="1" noChangeShapeType="1" noTextEdit="1"/>
              </p:cNvSpPr>
              <p:nvPr/>
            </p:nvSpPr>
            <p:spPr>
              <a:xfrm>
                <a:off x="3364111" y="544329"/>
                <a:ext cx="2199382" cy="461665"/>
              </a:xfrm>
              <a:prstGeom prst="rect">
                <a:avLst/>
              </a:prstGeom>
              <a:blipFill>
                <a:blip r:embed="rId6"/>
                <a:stretch>
                  <a:fillRect/>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C9A85589-3F8E-411A-9D2B-B386BDD9E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9363" y="391444"/>
            <a:ext cx="5453064" cy="2580314"/>
          </a:xfrm>
          <a:prstGeom prst="rect">
            <a:avLst/>
          </a:prstGeom>
        </p:spPr>
      </p:pic>
      <p:pic>
        <p:nvPicPr>
          <p:cNvPr id="10" name="Picture 9" descr="Chart, line chart&#10;&#10;Description automatically generated">
            <a:extLst>
              <a:ext uri="{FF2B5EF4-FFF2-40B4-BE49-F238E27FC236}">
                <a16:creationId xmlns:a16="http://schemas.microsoft.com/office/drawing/2014/main" id="{F889BDDE-D7FC-45A0-8EDB-8692E60460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9361" y="3551906"/>
            <a:ext cx="5453065" cy="2631921"/>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8C70D4F-944D-4457-96B6-5E5101A1441D}"/>
                  </a:ext>
                </a:extLst>
              </p:cNvPr>
              <p:cNvSpPr txBox="1"/>
              <p:nvPr/>
            </p:nvSpPr>
            <p:spPr>
              <a:xfrm>
                <a:off x="1058682" y="501524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0, 200</m:t>
                          </m:r>
                        </m:e>
                      </m:d>
                    </m:oMath>
                  </m:oMathPara>
                </a14:m>
                <a:endParaRPr lang="en-US" sz="2200" dirty="0"/>
              </a:p>
            </p:txBody>
          </p:sp>
        </mc:Choice>
        <mc:Fallback xmlns="">
          <p:sp>
            <p:nvSpPr>
              <p:cNvPr id="23" name="TextBox 22">
                <a:extLst>
                  <a:ext uri="{FF2B5EF4-FFF2-40B4-BE49-F238E27FC236}">
                    <a16:creationId xmlns:a16="http://schemas.microsoft.com/office/drawing/2014/main" id="{98C70D4F-944D-4457-96B6-5E5101A1441D}"/>
                  </a:ext>
                </a:extLst>
              </p:cNvPr>
              <p:cNvSpPr txBox="1">
                <a:spLocks noRot="1" noChangeAspect="1" noMove="1" noResize="1" noEditPoints="1" noAdjustHandles="1" noChangeArrowheads="1" noChangeShapeType="1" noTextEdit="1"/>
              </p:cNvSpPr>
              <p:nvPr/>
            </p:nvSpPr>
            <p:spPr>
              <a:xfrm>
                <a:off x="1058682" y="5015240"/>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83FB574-7E1A-4D98-BD18-4C5B7A7F0E99}"/>
                  </a:ext>
                </a:extLst>
              </p:cNvPr>
              <p:cNvSpPr txBox="1"/>
              <p:nvPr/>
            </p:nvSpPr>
            <p:spPr>
              <a:xfrm>
                <a:off x="815281" y="3796285"/>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5" name="TextBox 24">
                <a:extLst>
                  <a:ext uri="{FF2B5EF4-FFF2-40B4-BE49-F238E27FC236}">
                    <a16:creationId xmlns:a16="http://schemas.microsoft.com/office/drawing/2014/main" id="{F83FB574-7E1A-4D98-BD18-4C5B7A7F0E99}"/>
                  </a:ext>
                </a:extLst>
              </p:cNvPr>
              <p:cNvSpPr txBox="1">
                <a:spLocks noRot="1" noChangeAspect="1" noMove="1" noResize="1" noEditPoints="1" noAdjustHandles="1" noChangeArrowheads="1" noChangeShapeType="1" noTextEdit="1"/>
              </p:cNvSpPr>
              <p:nvPr/>
            </p:nvSpPr>
            <p:spPr>
              <a:xfrm>
                <a:off x="815281" y="3796285"/>
                <a:ext cx="2199382" cy="461665"/>
              </a:xfrm>
              <a:prstGeom prst="rect">
                <a:avLst/>
              </a:prstGeom>
              <a:blipFill>
                <a:blip r:embed="rId10"/>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0A2ADB-04D2-4F08-8FBE-7191D0D53212}"/>
                  </a:ext>
                </a:extLst>
              </p:cNvPr>
              <p:cNvSpPr txBox="1"/>
              <p:nvPr/>
            </p:nvSpPr>
            <p:spPr>
              <a:xfrm>
                <a:off x="815281" y="4414420"/>
                <a:ext cx="40281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=40+0.5 </m:t>
                      </m:r>
                      <m:r>
                        <a:rPr lang="en-US" sz="2400" b="0" i="1" smtClean="0">
                          <a:latin typeface="Cambria Math" panose="02040503050406030204" pitchFamily="18" charset="0"/>
                        </a:rPr>
                        <m:t>𝑡</m:t>
                      </m:r>
                      <m:r>
                        <a:rPr lang="en-US" sz="2400" b="0" i="1" smtClean="0">
                          <a:latin typeface="Cambria Math" panose="02040503050406030204" pitchFamily="18" charset="0"/>
                        </a:rPr>
                        <m:t>+0.125 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oMath>
                  </m:oMathPara>
                </a14:m>
                <a:endParaRPr lang="en-US" sz="2400" dirty="0"/>
              </a:p>
            </p:txBody>
          </p:sp>
        </mc:Choice>
        <mc:Fallback xmlns="">
          <p:sp>
            <p:nvSpPr>
              <p:cNvPr id="26" name="TextBox 25">
                <a:extLst>
                  <a:ext uri="{FF2B5EF4-FFF2-40B4-BE49-F238E27FC236}">
                    <a16:creationId xmlns:a16="http://schemas.microsoft.com/office/drawing/2014/main" id="{870A2ADB-04D2-4F08-8FBE-7191D0D53212}"/>
                  </a:ext>
                </a:extLst>
              </p:cNvPr>
              <p:cNvSpPr txBox="1">
                <a:spLocks noRot="1" noChangeAspect="1" noMove="1" noResize="1" noEditPoints="1" noAdjustHandles="1" noChangeArrowheads="1" noChangeShapeType="1" noTextEdit="1"/>
              </p:cNvSpPr>
              <p:nvPr/>
            </p:nvSpPr>
            <p:spPr>
              <a:xfrm>
                <a:off x="815281" y="4414420"/>
                <a:ext cx="4028182" cy="461665"/>
              </a:xfrm>
              <a:prstGeom prst="rect">
                <a:avLst/>
              </a:prstGeom>
              <a:blipFill>
                <a:blip r:embed="rId11"/>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5E3B951-FA1D-4DA1-84AC-9FD1EE584F9A}"/>
                  </a:ext>
                </a:extLst>
              </p:cNvPr>
              <p:cNvSpPr txBox="1"/>
              <p:nvPr/>
            </p:nvSpPr>
            <p:spPr>
              <a:xfrm>
                <a:off x="3364111" y="3809177"/>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=1,2,…,150</m:t>
                      </m:r>
                    </m:oMath>
                  </m:oMathPara>
                </a14:m>
                <a:endParaRPr lang="en-US" sz="2400" dirty="0"/>
              </a:p>
            </p:txBody>
          </p:sp>
        </mc:Choice>
        <mc:Fallback xmlns="">
          <p:sp>
            <p:nvSpPr>
              <p:cNvPr id="27" name="TextBox 26">
                <a:extLst>
                  <a:ext uri="{FF2B5EF4-FFF2-40B4-BE49-F238E27FC236}">
                    <a16:creationId xmlns:a16="http://schemas.microsoft.com/office/drawing/2014/main" id="{85E3B951-FA1D-4DA1-84AC-9FD1EE584F9A}"/>
                  </a:ext>
                </a:extLst>
              </p:cNvPr>
              <p:cNvSpPr txBox="1">
                <a:spLocks noRot="1" noChangeAspect="1" noMove="1" noResize="1" noEditPoints="1" noAdjustHandles="1" noChangeArrowheads="1" noChangeShapeType="1" noTextEdit="1"/>
              </p:cNvSpPr>
              <p:nvPr/>
            </p:nvSpPr>
            <p:spPr>
              <a:xfrm>
                <a:off x="3364111" y="3809177"/>
                <a:ext cx="2199382" cy="46166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03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1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0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10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p:bldP spid="17" grpId="0"/>
      <p:bldP spid="18" grpId="0"/>
      <p:bldP spid="23"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1. Estimating Trends</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6D72369-0E85-4913-9960-2DBB1225D914}"/>
                  </a:ext>
                </a:extLst>
              </p:cNvPr>
              <p:cNvSpPr txBox="1"/>
              <p:nvPr/>
            </p:nvSpPr>
            <p:spPr>
              <a:xfrm>
                <a:off x="838201" y="1532641"/>
                <a:ext cx="5791200" cy="1200329"/>
              </a:xfrm>
              <a:prstGeom prst="rect">
                <a:avLst/>
              </a:prstGeom>
              <a:noFill/>
            </p:spPr>
            <p:txBody>
              <a:bodyPr wrap="square">
                <a:spAutoFit/>
              </a:bodyPr>
              <a:lstStyle/>
              <a:p>
                <a:r>
                  <a:rPr lang="en-US" sz="2400" dirty="0"/>
                  <a:t>Suppose we have a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that is only composed of a trend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oMath>
                </a14:m>
                <a:r>
                  <a:rPr lang="en-US" sz="2400" dirty="0"/>
                  <a:t> and additive white noise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r>
                  <a:rPr lang="en-US" sz="2400" dirty="0"/>
                  <a:t>. That is </a:t>
                </a:r>
              </a:p>
            </p:txBody>
          </p:sp>
        </mc:Choice>
        <mc:Fallback xmlns="">
          <p:sp>
            <p:nvSpPr>
              <p:cNvPr id="42" name="TextBox 41">
                <a:extLst>
                  <a:ext uri="{FF2B5EF4-FFF2-40B4-BE49-F238E27FC236}">
                    <a16:creationId xmlns:a16="http://schemas.microsoft.com/office/drawing/2014/main" id="{F6D72369-0E85-4913-9960-2DBB1225D914}"/>
                  </a:ext>
                </a:extLst>
              </p:cNvPr>
              <p:cNvSpPr txBox="1">
                <a:spLocks noRot="1" noChangeAspect="1" noMove="1" noResize="1" noEditPoints="1" noAdjustHandles="1" noChangeArrowheads="1" noChangeShapeType="1" noTextEdit="1"/>
              </p:cNvSpPr>
              <p:nvPr/>
            </p:nvSpPr>
            <p:spPr>
              <a:xfrm>
                <a:off x="838201" y="1532641"/>
                <a:ext cx="5791200" cy="1200329"/>
              </a:xfrm>
              <a:prstGeom prst="rect">
                <a:avLst/>
              </a:prstGeom>
              <a:blipFill>
                <a:blip r:embed="rId3"/>
                <a:stretch>
                  <a:fillRect l="-1684" t="-4061" r="-221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47AA2F-438E-4213-947C-F50D7F4DE16E}"/>
                  </a:ext>
                </a:extLst>
              </p:cNvPr>
              <p:cNvSpPr txBox="1"/>
              <p:nvPr/>
            </p:nvSpPr>
            <p:spPr>
              <a:xfrm>
                <a:off x="2050256" y="2732970"/>
                <a:ext cx="28336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 name="TextBox 1">
                <a:extLst>
                  <a:ext uri="{FF2B5EF4-FFF2-40B4-BE49-F238E27FC236}">
                    <a16:creationId xmlns:a16="http://schemas.microsoft.com/office/drawing/2014/main" id="{1447AA2F-438E-4213-947C-F50D7F4DE16E}"/>
                  </a:ext>
                </a:extLst>
              </p:cNvPr>
              <p:cNvSpPr txBox="1">
                <a:spLocks noRot="1" noChangeAspect="1" noMove="1" noResize="1" noEditPoints="1" noAdjustHandles="1" noChangeArrowheads="1" noChangeShapeType="1" noTextEdit="1"/>
              </p:cNvSpPr>
              <p:nvPr/>
            </p:nvSpPr>
            <p:spPr>
              <a:xfrm>
                <a:off x="2050256" y="2732970"/>
                <a:ext cx="2833688" cy="461665"/>
              </a:xfrm>
              <a:prstGeom prst="rect">
                <a:avLst/>
              </a:prstGeom>
              <a:blipFill>
                <a:blip r:embed="rId4"/>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AD0047-81EA-4B96-A3EB-84811860D4AA}"/>
                  </a:ext>
                </a:extLst>
              </p:cNvPr>
              <p:cNvSpPr txBox="1"/>
              <p:nvPr/>
            </p:nvSpPr>
            <p:spPr>
              <a:xfrm>
                <a:off x="838200" y="3300321"/>
                <a:ext cx="5791200" cy="830997"/>
              </a:xfrm>
              <a:prstGeom prst="rect">
                <a:avLst/>
              </a:prstGeom>
              <a:noFill/>
            </p:spPr>
            <p:txBody>
              <a:bodyPr wrap="square">
                <a:spAutoFit/>
              </a:bodyPr>
              <a:lstStyle/>
              <a:p>
                <a:r>
                  <a:rPr lang="en-US" sz="2400" dirty="0"/>
                  <a:t>(</a:t>
                </a:r>
                <a:r>
                  <a:rPr lang="en-US" sz="2400" dirty="0" err="1"/>
                  <a:t>i</a:t>
                </a:r>
                <a:r>
                  <a:rPr lang="en-US" sz="2400" dirty="0"/>
                  <a:t>) Form of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oMath>
                </a14:m>
                <a:r>
                  <a:rPr lang="en-US" sz="2400" dirty="0"/>
                  <a:t> (linear, quadratic, exponential, etc.) can be decided from a </a:t>
                </a:r>
                <a:r>
                  <a:rPr lang="en-US" sz="2400" dirty="0">
                    <a:solidFill>
                      <a:srgbClr val="00B050"/>
                    </a:solidFill>
                  </a:rPr>
                  <a:t>time plot </a:t>
                </a:r>
              </a:p>
            </p:txBody>
          </p:sp>
        </mc:Choice>
        <mc:Fallback xmlns="">
          <p:sp>
            <p:nvSpPr>
              <p:cNvPr id="3" name="TextBox 2">
                <a:extLst>
                  <a:ext uri="{FF2B5EF4-FFF2-40B4-BE49-F238E27FC236}">
                    <a16:creationId xmlns:a16="http://schemas.microsoft.com/office/drawing/2014/main" id="{66AD0047-81EA-4B96-A3EB-84811860D4AA}"/>
                  </a:ext>
                </a:extLst>
              </p:cNvPr>
              <p:cNvSpPr txBox="1">
                <a:spLocks noRot="1" noChangeAspect="1" noMove="1" noResize="1" noEditPoints="1" noAdjustHandles="1" noChangeArrowheads="1" noChangeShapeType="1" noTextEdit="1"/>
              </p:cNvSpPr>
              <p:nvPr/>
            </p:nvSpPr>
            <p:spPr>
              <a:xfrm>
                <a:off x="838200" y="3300321"/>
                <a:ext cx="5791200" cy="830997"/>
              </a:xfrm>
              <a:prstGeom prst="rect">
                <a:avLst/>
              </a:prstGeom>
              <a:blipFill>
                <a:blip r:embed="rId5"/>
                <a:stretch>
                  <a:fillRect l="-1684" t="-5839" r="-526"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535E95-5648-46FB-B4B8-FE3FB1BCA0B0}"/>
                  </a:ext>
                </a:extLst>
              </p:cNvPr>
              <p:cNvSpPr txBox="1"/>
              <p:nvPr/>
            </p:nvSpPr>
            <p:spPr>
              <a:xfrm>
                <a:off x="838200" y="4342603"/>
                <a:ext cx="5791200" cy="830997"/>
              </a:xfrm>
              <a:prstGeom prst="rect">
                <a:avLst/>
              </a:prstGeom>
              <a:noFill/>
            </p:spPr>
            <p:txBody>
              <a:bodyPr wrap="square">
                <a:spAutoFit/>
              </a:bodyPr>
              <a:lstStyle/>
              <a:p>
                <a:r>
                  <a:rPr lang="en-US" sz="2400" dirty="0"/>
                  <a:t>(ii)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oMath>
                </a14:m>
                <a:r>
                  <a:rPr lang="en-US" sz="2400" dirty="0"/>
                  <a:t> can then be estimated using </a:t>
                </a:r>
                <a:r>
                  <a:rPr lang="en-US" sz="2400" dirty="0">
                    <a:solidFill>
                      <a:srgbClr val="FF0000"/>
                    </a:solidFill>
                  </a:rPr>
                  <a:t>regression</a:t>
                </a:r>
                <a:r>
                  <a:rPr lang="en-US" sz="2400" dirty="0"/>
                  <a:t> techniques</a:t>
                </a:r>
              </a:p>
            </p:txBody>
          </p:sp>
        </mc:Choice>
        <mc:Fallback xmlns="">
          <p:sp>
            <p:nvSpPr>
              <p:cNvPr id="4" name="TextBox 3">
                <a:extLst>
                  <a:ext uri="{FF2B5EF4-FFF2-40B4-BE49-F238E27FC236}">
                    <a16:creationId xmlns:a16="http://schemas.microsoft.com/office/drawing/2014/main" id="{05535E95-5648-46FB-B4B8-FE3FB1BCA0B0}"/>
                  </a:ext>
                </a:extLst>
              </p:cNvPr>
              <p:cNvSpPr txBox="1">
                <a:spLocks noRot="1" noChangeAspect="1" noMove="1" noResize="1" noEditPoints="1" noAdjustHandles="1" noChangeArrowheads="1" noChangeShapeType="1" noTextEdit="1"/>
              </p:cNvSpPr>
              <p:nvPr/>
            </p:nvSpPr>
            <p:spPr>
              <a:xfrm>
                <a:off x="838200" y="4342603"/>
                <a:ext cx="5791200" cy="830997"/>
              </a:xfrm>
              <a:prstGeom prst="rect">
                <a:avLst/>
              </a:prstGeom>
              <a:blipFill>
                <a:blip r:embed="rId6"/>
                <a:stretch>
                  <a:fillRect l="-1684" t="-5839" r="-947"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21CB79-ED56-4258-86C4-18339B407755}"/>
                  </a:ext>
                </a:extLst>
              </p:cNvPr>
              <p:cNvSpPr txBox="1"/>
              <p:nvPr/>
            </p:nvSpPr>
            <p:spPr>
              <a:xfrm>
                <a:off x="7308055" y="339212"/>
                <a:ext cx="4555581" cy="3262432"/>
              </a:xfrm>
              <a:prstGeom prst="rect">
                <a:avLst/>
              </a:prstGeom>
              <a:solidFill>
                <a:srgbClr val="CCECFF"/>
              </a:solidFill>
            </p:spPr>
            <p:txBody>
              <a:bodyPr wrap="square" rtlCol="0">
                <a:spAutoFit/>
              </a:bodyPr>
              <a:lstStyle/>
              <a:p>
                <a:r>
                  <a:rPr lang="en-US" sz="2200" dirty="0">
                    <a:solidFill>
                      <a:srgbClr val="FF0000"/>
                    </a:solidFill>
                  </a:rPr>
                  <a:t>Summary:</a:t>
                </a:r>
              </a:p>
              <a:p>
                <a:r>
                  <a:rPr lang="en-US" sz="2200" dirty="0"/>
                  <a:t>● Decide on the form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𝜇</m:t>
                        </m:r>
                      </m:e>
                      <m:sub>
                        <m:r>
                          <a:rPr lang="en-US" sz="2200" i="1">
                            <a:latin typeface="Cambria Math" panose="02040503050406030204" pitchFamily="18" charset="0"/>
                          </a:rPr>
                          <m:t>𝑡</m:t>
                        </m:r>
                      </m:sub>
                    </m:sSub>
                  </m:oMath>
                </a14:m>
                <a:endParaRPr lang="en-US" sz="2200" dirty="0"/>
              </a:p>
              <a:p>
                <a:pPr>
                  <a:lnSpc>
                    <a:spcPts val="1200"/>
                  </a:lnSpc>
                </a:pPr>
                <a:endParaRPr lang="en-US" sz="2200" dirty="0"/>
              </a:p>
              <a:p>
                <a:r>
                  <a:rPr lang="en-US" sz="2200" dirty="0"/>
                  <a:t>● Use regression to estimate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𝜇</m:t>
                        </m:r>
                      </m:e>
                      <m:sub>
                        <m:r>
                          <a:rPr lang="en-US" sz="2200" i="1">
                            <a:latin typeface="Cambria Math" panose="02040503050406030204" pitchFamily="18" charset="0"/>
                          </a:rPr>
                          <m:t>𝑡</m:t>
                        </m:r>
                      </m:sub>
                    </m:sSub>
                  </m:oMath>
                </a14:m>
                <a:endParaRPr lang="en-US" sz="2200" dirty="0"/>
              </a:p>
              <a:p>
                <a:pPr>
                  <a:lnSpc>
                    <a:spcPts val="1200"/>
                  </a:lnSpc>
                </a:pPr>
                <a:endParaRPr lang="en-US" sz="2200" dirty="0"/>
              </a:p>
              <a:p>
                <a:r>
                  <a:rPr lang="en-US" sz="2200" dirty="0"/>
                  <a:t>● Compute the difference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𝜇</m:t>
                            </m:r>
                          </m:e>
                        </m:acc>
                      </m:e>
                      <m:sub>
                        <m:r>
                          <a:rPr lang="en-US" sz="2000" i="1">
                            <a:latin typeface="Cambria Math" panose="02040503050406030204" pitchFamily="18" charset="0"/>
                          </a:rPr>
                          <m:t>𝑡</m:t>
                        </m:r>
                      </m:sub>
                    </m:sSub>
                  </m:oMath>
                </a14:m>
                <a:r>
                  <a:rPr lang="en-US" sz="2200" dirty="0"/>
                  <a:t> that is detrended</a:t>
                </a:r>
              </a:p>
              <a:p>
                <a:pPr>
                  <a:lnSpc>
                    <a:spcPts val="1200"/>
                  </a:lnSpc>
                </a:pPr>
                <a:endParaRPr lang="en-US" sz="2200" dirty="0"/>
              </a:p>
              <a:p>
                <a:r>
                  <a:rPr lang="en-US" sz="2200" dirty="0"/>
                  <a:t>● We can perform residual analysis on this difference to conform initial assumption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a14:m>
                <a:endParaRPr lang="en-US" sz="2200" dirty="0"/>
              </a:p>
            </p:txBody>
          </p:sp>
        </mc:Choice>
        <mc:Fallback xmlns="">
          <p:sp>
            <p:nvSpPr>
              <p:cNvPr id="10" name="TextBox 9">
                <a:extLst>
                  <a:ext uri="{FF2B5EF4-FFF2-40B4-BE49-F238E27FC236}">
                    <a16:creationId xmlns:a16="http://schemas.microsoft.com/office/drawing/2014/main" id="{F921CB79-ED56-4258-86C4-18339B407755}"/>
                  </a:ext>
                </a:extLst>
              </p:cNvPr>
              <p:cNvSpPr txBox="1">
                <a:spLocks noRot="1" noChangeAspect="1" noMove="1" noResize="1" noEditPoints="1" noAdjustHandles="1" noChangeArrowheads="1" noChangeShapeType="1" noTextEdit="1"/>
              </p:cNvSpPr>
              <p:nvPr/>
            </p:nvSpPr>
            <p:spPr>
              <a:xfrm>
                <a:off x="7308055" y="339212"/>
                <a:ext cx="4555581" cy="3262432"/>
              </a:xfrm>
              <a:prstGeom prst="rect">
                <a:avLst/>
              </a:prstGeom>
              <a:blipFill>
                <a:blip r:embed="rId7"/>
                <a:stretch>
                  <a:fillRect l="-1740" t="-1308" r="-2142" b="-2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75EB400-F7AF-4A3E-A388-6B22D6B0EBF0}"/>
                  </a:ext>
                </a:extLst>
              </p:cNvPr>
              <p:cNvSpPr txBox="1"/>
              <p:nvPr/>
            </p:nvSpPr>
            <p:spPr>
              <a:xfrm>
                <a:off x="838200" y="5321480"/>
                <a:ext cx="5791200" cy="1200329"/>
              </a:xfrm>
              <a:prstGeom prst="rect">
                <a:avLst/>
              </a:prstGeom>
              <a:noFill/>
            </p:spPr>
            <p:txBody>
              <a:bodyPr wrap="square">
                <a:spAutoFit/>
              </a:bodyPr>
              <a:lstStyle/>
              <a:p>
                <a:r>
                  <a:rPr lang="en-US" sz="2400" dirty="0"/>
                  <a:t>(iii) Difference between the series values and its estimated trend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𝜇</m:t>
                            </m:r>
                          </m:e>
                        </m:acc>
                      </m:e>
                      <m:sub>
                        <m:r>
                          <a:rPr lang="en-US" sz="2400" i="1">
                            <a:latin typeface="Cambria Math" panose="02040503050406030204" pitchFamily="18" charset="0"/>
                          </a:rPr>
                          <m:t>𝑡</m:t>
                        </m:r>
                      </m:sub>
                    </m:sSub>
                  </m:oMath>
                </a14:m>
                <a:r>
                  <a:rPr lang="en-US" sz="2400" dirty="0"/>
                  <a:t>) will be a stationary time series</a:t>
                </a:r>
              </a:p>
            </p:txBody>
          </p:sp>
        </mc:Choice>
        <mc:Fallback xmlns="">
          <p:sp>
            <p:nvSpPr>
              <p:cNvPr id="5" name="TextBox 4">
                <a:extLst>
                  <a:ext uri="{FF2B5EF4-FFF2-40B4-BE49-F238E27FC236}">
                    <a16:creationId xmlns:a16="http://schemas.microsoft.com/office/drawing/2014/main" id="{F75EB400-F7AF-4A3E-A388-6B22D6B0EBF0}"/>
                  </a:ext>
                </a:extLst>
              </p:cNvPr>
              <p:cNvSpPr txBox="1">
                <a:spLocks noRot="1" noChangeAspect="1" noMove="1" noResize="1" noEditPoints="1" noAdjustHandles="1" noChangeArrowheads="1" noChangeShapeType="1" noTextEdit="1"/>
              </p:cNvSpPr>
              <p:nvPr/>
            </p:nvSpPr>
            <p:spPr>
              <a:xfrm>
                <a:off x="838200" y="5321480"/>
                <a:ext cx="5791200" cy="1200329"/>
              </a:xfrm>
              <a:prstGeom prst="rect">
                <a:avLst/>
              </a:prstGeom>
              <a:blipFill>
                <a:blip r:embed="rId8"/>
                <a:stretch>
                  <a:fillRect l="-1684" t="-4061" r="-1895" b="-10660"/>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0"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6F5A70-5DCD-4FA2-A4C0-1CFA27650A56}"/>
                  </a:ext>
                </a:extLst>
              </p:cNvPr>
              <p:cNvSpPr txBox="1"/>
              <p:nvPr/>
            </p:nvSpPr>
            <p:spPr>
              <a:xfrm>
                <a:off x="838199" y="1669562"/>
                <a:ext cx="5257799" cy="461665"/>
              </a:xfrm>
              <a:prstGeom prst="rect">
                <a:avLst/>
              </a:prstGeom>
              <a:noFill/>
            </p:spPr>
            <p:txBody>
              <a:bodyPr wrap="square">
                <a:spAutoFit/>
              </a:bodyPr>
              <a:lstStyle/>
              <a:p>
                <a:r>
                  <a:rPr lang="en-US" sz="2400" dirty="0"/>
                  <a:t>The simulated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is given.  </a:t>
                </a:r>
              </a:p>
            </p:txBody>
          </p:sp>
        </mc:Choice>
        <mc:Fallback xmlns="">
          <p:sp>
            <p:nvSpPr>
              <p:cNvPr id="16" name="TextBox 15">
                <a:extLst>
                  <a:ext uri="{FF2B5EF4-FFF2-40B4-BE49-F238E27FC236}">
                    <a16:creationId xmlns:a16="http://schemas.microsoft.com/office/drawing/2014/main" id="{F86F5A70-5DCD-4FA2-A4C0-1CFA27650A56}"/>
                  </a:ext>
                </a:extLst>
              </p:cNvPr>
              <p:cNvSpPr txBox="1">
                <a:spLocks noRot="1" noChangeAspect="1" noMove="1" noResize="1" noEditPoints="1" noAdjustHandles="1" noChangeArrowheads="1" noChangeShapeType="1" noTextEdit="1"/>
              </p:cNvSpPr>
              <p:nvPr/>
            </p:nvSpPr>
            <p:spPr>
              <a:xfrm>
                <a:off x="838199" y="1669562"/>
                <a:ext cx="5257799" cy="461665"/>
              </a:xfrm>
              <a:prstGeom prst="rect">
                <a:avLst/>
              </a:prstGeom>
              <a:blipFill>
                <a:blip r:embed="rId3"/>
                <a:stretch>
                  <a:fillRect l="-1738" t="-10526" b="-28947"/>
                </a:stretch>
              </a:blipFill>
            </p:spPr>
            <p:txBody>
              <a:bodyPr/>
              <a:lstStyle/>
              <a:p>
                <a:r>
                  <a:rPr lang="en-US">
                    <a:noFill/>
                  </a:rPr>
                  <a:t> </a:t>
                </a:r>
              </a:p>
            </p:txBody>
          </p:sp>
        </mc:Fallback>
      </mc:AlternateContent>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pic>
        <p:nvPicPr>
          <p:cNvPr id="3" name="Picture 2" descr="Chart, line chart&#10;&#10;Description automatically generated">
            <a:extLst>
              <a:ext uri="{FF2B5EF4-FFF2-40B4-BE49-F238E27FC236}">
                <a16:creationId xmlns:a16="http://schemas.microsoft.com/office/drawing/2014/main" id="{E5EEF07B-CF1B-4531-B001-7F3525B68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525" y="365126"/>
            <a:ext cx="4199944" cy="1987356"/>
          </a:xfrm>
          <a:prstGeom prst="rect">
            <a:avLst/>
          </a:prstGeom>
        </p:spPr>
      </p:pic>
      <p:sp>
        <p:nvSpPr>
          <p:cNvPr id="5" name="TextBox 4">
            <a:extLst>
              <a:ext uri="{FF2B5EF4-FFF2-40B4-BE49-F238E27FC236}">
                <a16:creationId xmlns:a16="http://schemas.microsoft.com/office/drawing/2014/main" id="{84F8CB4B-BB1F-4724-91B4-938F3CCE0FA0}"/>
              </a:ext>
            </a:extLst>
          </p:cNvPr>
          <p:cNvSpPr txBox="1"/>
          <p:nvPr/>
        </p:nvSpPr>
        <p:spPr>
          <a:xfrm>
            <a:off x="856666" y="2181523"/>
            <a:ext cx="5257799" cy="830997"/>
          </a:xfrm>
          <a:prstGeom prst="rect">
            <a:avLst/>
          </a:prstGeom>
          <a:noFill/>
        </p:spPr>
        <p:txBody>
          <a:bodyPr wrap="square">
            <a:spAutoFit/>
          </a:bodyPr>
          <a:lstStyle/>
          <a:p>
            <a:r>
              <a:rPr lang="en-US" sz="2400" dirty="0"/>
              <a:t>It is obviously non-stationary with a linear trend.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D1AF4F-120D-4AA7-840D-53B2FC4E936E}"/>
                  </a:ext>
                </a:extLst>
              </p:cNvPr>
              <p:cNvSpPr txBox="1"/>
              <p:nvPr/>
            </p:nvSpPr>
            <p:spPr>
              <a:xfrm>
                <a:off x="856666" y="3062816"/>
                <a:ext cx="5257799" cy="830997"/>
              </a:xfrm>
              <a:prstGeom prst="rect">
                <a:avLst/>
              </a:prstGeom>
              <a:noFill/>
            </p:spPr>
            <p:txBody>
              <a:bodyPr wrap="square">
                <a:spAutoFit/>
              </a:bodyPr>
              <a:lstStyle/>
              <a:p>
                <a:r>
                  <a:rPr lang="en-US" sz="2400" dirty="0"/>
                  <a:t>Assuming the series is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we can estimate trend as</a:t>
                </a:r>
              </a:p>
            </p:txBody>
          </p:sp>
        </mc:Choice>
        <mc:Fallback xmlns="">
          <p:sp>
            <p:nvSpPr>
              <p:cNvPr id="9" name="TextBox 8">
                <a:extLst>
                  <a:ext uri="{FF2B5EF4-FFF2-40B4-BE49-F238E27FC236}">
                    <a16:creationId xmlns:a16="http://schemas.microsoft.com/office/drawing/2014/main" id="{03D1AF4F-120D-4AA7-840D-53B2FC4E936E}"/>
                  </a:ext>
                </a:extLst>
              </p:cNvPr>
              <p:cNvSpPr txBox="1">
                <a:spLocks noRot="1" noChangeAspect="1" noMove="1" noResize="1" noEditPoints="1" noAdjustHandles="1" noChangeArrowheads="1" noChangeShapeType="1" noTextEdit="1"/>
              </p:cNvSpPr>
              <p:nvPr/>
            </p:nvSpPr>
            <p:spPr>
              <a:xfrm>
                <a:off x="856666" y="3062816"/>
                <a:ext cx="5257799" cy="830997"/>
              </a:xfrm>
              <a:prstGeom prst="rect">
                <a:avLst/>
              </a:prstGeom>
              <a:blipFill>
                <a:blip r:embed="rId5"/>
                <a:stretch>
                  <a:fillRect l="-1856" t="-5839" b="-15328"/>
                </a:stretch>
              </a:blipFill>
            </p:spPr>
            <p:txBody>
              <a:bodyPr/>
              <a:lstStyle/>
              <a:p>
                <a:r>
                  <a:rPr lang="en-US">
                    <a:noFill/>
                  </a:rPr>
                  <a:t> </a:t>
                </a:r>
              </a:p>
            </p:txBody>
          </p:sp>
        </mc:Fallback>
      </mc:AlternateContent>
      <p:pic>
        <p:nvPicPr>
          <p:cNvPr id="11" name="Picture 10" descr="Text&#10;&#10;Description automatically generated">
            <a:extLst>
              <a:ext uri="{FF2B5EF4-FFF2-40B4-BE49-F238E27FC236}">
                <a16:creationId xmlns:a16="http://schemas.microsoft.com/office/drawing/2014/main" id="{50401A65-1AC9-4EA8-B286-5644EA6603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5920" y="2548260"/>
            <a:ext cx="5098204" cy="176148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E648217-CEE5-43A2-AB8D-0EA5BC090383}"/>
                  </a:ext>
                </a:extLst>
              </p:cNvPr>
              <p:cNvSpPr txBox="1"/>
              <p:nvPr/>
            </p:nvSpPr>
            <p:spPr>
              <a:xfrm>
                <a:off x="552449" y="4073970"/>
                <a:ext cx="401955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𝜇</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41.60+0.74 </m:t>
                          </m:r>
                          <m:r>
                            <a:rPr lang="en-US" sz="2400" b="0" i="1" smtClean="0">
                              <a:latin typeface="Cambria Math" panose="02040503050406030204" pitchFamily="18" charset="0"/>
                            </a:rPr>
                            <m:t>𝑡</m:t>
                          </m:r>
                        </m:e>
                      </m:d>
                    </m:oMath>
                  </m:oMathPara>
                </a14:m>
                <a:endParaRPr lang="en-US" sz="2400" dirty="0"/>
              </a:p>
            </p:txBody>
          </p:sp>
        </mc:Choice>
        <mc:Fallback xmlns="">
          <p:sp>
            <p:nvSpPr>
              <p:cNvPr id="15" name="TextBox 14">
                <a:extLst>
                  <a:ext uri="{FF2B5EF4-FFF2-40B4-BE49-F238E27FC236}">
                    <a16:creationId xmlns:a16="http://schemas.microsoft.com/office/drawing/2014/main" id="{1E648217-CEE5-43A2-AB8D-0EA5BC090383}"/>
                  </a:ext>
                </a:extLst>
              </p:cNvPr>
              <p:cNvSpPr txBox="1">
                <a:spLocks noRot="1" noChangeAspect="1" noMove="1" noResize="1" noEditPoints="1" noAdjustHandles="1" noChangeArrowheads="1" noChangeShapeType="1" noTextEdit="1"/>
              </p:cNvSpPr>
              <p:nvPr/>
            </p:nvSpPr>
            <p:spPr>
              <a:xfrm>
                <a:off x="552449" y="4073970"/>
                <a:ext cx="4019552" cy="461665"/>
              </a:xfrm>
              <a:prstGeom prst="rect">
                <a:avLst/>
              </a:prstGeom>
              <a:blipFill>
                <a:blip r:embed="rId7"/>
                <a:stretch>
                  <a:fillRect t="-3947"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D33338D-EF4A-417C-B560-1D53A12E85F9}"/>
                  </a:ext>
                </a:extLst>
              </p:cNvPr>
              <p:cNvSpPr txBox="1"/>
              <p:nvPr/>
            </p:nvSpPr>
            <p:spPr>
              <a:xfrm>
                <a:off x="785813" y="4610591"/>
                <a:ext cx="220503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ea typeface="Cambria Math" panose="02040503050406030204" pitchFamily="18" charset="0"/>
                        </a:rPr>
                        <m:t>=20.09</m:t>
                      </m:r>
                    </m:oMath>
                  </m:oMathPara>
                </a14:m>
                <a:endParaRPr lang="en-US" sz="2400" dirty="0"/>
              </a:p>
            </p:txBody>
          </p:sp>
        </mc:Choice>
        <mc:Fallback xmlns="">
          <p:sp>
            <p:nvSpPr>
              <p:cNvPr id="20" name="TextBox 19">
                <a:extLst>
                  <a:ext uri="{FF2B5EF4-FFF2-40B4-BE49-F238E27FC236}">
                    <a16:creationId xmlns:a16="http://schemas.microsoft.com/office/drawing/2014/main" id="{BD33338D-EF4A-417C-B560-1D53A12E85F9}"/>
                  </a:ext>
                </a:extLst>
              </p:cNvPr>
              <p:cNvSpPr txBox="1">
                <a:spLocks noRot="1" noChangeAspect="1" noMove="1" noResize="1" noEditPoints="1" noAdjustHandles="1" noChangeArrowheads="1" noChangeShapeType="1" noTextEdit="1"/>
              </p:cNvSpPr>
              <p:nvPr/>
            </p:nvSpPr>
            <p:spPr>
              <a:xfrm>
                <a:off x="785813" y="4610591"/>
                <a:ext cx="2205039" cy="461665"/>
              </a:xfrm>
              <a:prstGeom prst="rect">
                <a:avLst/>
              </a:prstGeom>
              <a:blipFill>
                <a:blip r:embed="rId8"/>
                <a:stretch>
                  <a:fillRect t="-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FEF695B-A667-45E1-A1E8-D0381EA9B11F}"/>
                  </a:ext>
                </a:extLst>
              </p:cNvPr>
              <p:cNvSpPr txBox="1"/>
              <p:nvPr/>
            </p:nvSpPr>
            <p:spPr>
              <a:xfrm>
                <a:off x="856666" y="5756843"/>
                <a:ext cx="5257799" cy="830997"/>
              </a:xfrm>
              <a:prstGeom prst="rect">
                <a:avLst/>
              </a:prstGeom>
              <a:noFill/>
            </p:spPr>
            <p:txBody>
              <a:bodyPr wrap="square">
                <a:spAutoFit/>
              </a:bodyPr>
              <a:lstStyle/>
              <a:p>
                <a:r>
                  <a:rPr lang="en-US" sz="2400" dirty="0"/>
                  <a:t>Residual analysis should be performed to confirm that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white noise</a:t>
                </a:r>
              </a:p>
            </p:txBody>
          </p:sp>
        </mc:Choice>
        <mc:Fallback xmlns="">
          <p:sp>
            <p:nvSpPr>
              <p:cNvPr id="21" name="TextBox 20">
                <a:extLst>
                  <a:ext uri="{FF2B5EF4-FFF2-40B4-BE49-F238E27FC236}">
                    <a16:creationId xmlns:a16="http://schemas.microsoft.com/office/drawing/2014/main" id="{4FEF695B-A667-45E1-A1E8-D0381EA9B11F}"/>
                  </a:ext>
                </a:extLst>
              </p:cNvPr>
              <p:cNvSpPr txBox="1">
                <a:spLocks noRot="1" noChangeAspect="1" noMove="1" noResize="1" noEditPoints="1" noAdjustHandles="1" noChangeArrowheads="1" noChangeShapeType="1" noTextEdit="1"/>
              </p:cNvSpPr>
              <p:nvPr/>
            </p:nvSpPr>
            <p:spPr>
              <a:xfrm>
                <a:off x="856666" y="5756843"/>
                <a:ext cx="5257799" cy="830997"/>
              </a:xfrm>
              <a:prstGeom prst="rect">
                <a:avLst/>
              </a:prstGeom>
              <a:blipFill>
                <a:blip r:embed="rId9"/>
                <a:stretch>
                  <a:fillRect l="-1856" t="-5839" b="-15328"/>
                </a:stretch>
              </a:blipFill>
            </p:spPr>
            <p:txBody>
              <a:bodyPr/>
              <a:lstStyle/>
              <a:p>
                <a:r>
                  <a:rPr lang="en-US">
                    <a:noFill/>
                  </a:rPr>
                  <a:t> </a:t>
                </a:r>
              </a:p>
            </p:txBody>
          </p:sp>
        </mc:Fallback>
      </mc:AlternateContent>
      <p:pic>
        <p:nvPicPr>
          <p:cNvPr id="29" name="Picture 28" descr="Chart, bar chart&#10;&#10;Description automatically generated">
            <a:extLst>
              <a:ext uri="{FF2B5EF4-FFF2-40B4-BE49-F238E27FC236}">
                <a16:creationId xmlns:a16="http://schemas.microsoft.com/office/drawing/2014/main" id="{B2A2B5B8-1EB3-4FA5-9E50-2C63BB0A32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00938" y="4608469"/>
            <a:ext cx="4323186" cy="201772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65AEC79-14DF-4CB1-BDAB-76BEF2A2B4A9}"/>
                  </a:ext>
                </a:extLst>
              </p:cNvPr>
              <p:cNvSpPr txBox="1"/>
              <p:nvPr/>
            </p:nvSpPr>
            <p:spPr>
              <a:xfrm>
                <a:off x="856666" y="5183717"/>
                <a:ext cx="5257799" cy="461665"/>
              </a:xfrm>
              <a:prstGeom prst="rect">
                <a:avLst/>
              </a:prstGeom>
              <a:noFill/>
            </p:spPr>
            <p:txBody>
              <a:bodyPr wrap="square">
                <a:spAutoFit/>
              </a:bodyPr>
              <a:lstStyle/>
              <a:p>
                <a:r>
                  <a:rPr lang="en-US" sz="2400" dirty="0"/>
                  <a:t>The difference will then be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𝜇</m:t>
                            </m:r>
                          </m:e>
                        </m:acc>
                      </m:e>
                      <m:sub>
                        <m:r>
                          <a:rPr lang="en-US" sz="2400" i="1">
                            <a:latin typeface="Cambria Math" panose="02040503050406030204" pitchFamily="18" charset="0"/>
                          </a:rPr>
                          <m:t>𝑡</m:t>
                        </m:r>
                      </m:sub>
                    </m:sSub>
                  </m:oMath>
                </a14:m>
                <a:endParaRPr lang="en-US" sz="2400" dirty="0"/>
              </a:p>
            </p:txBody>
          </p:sp>
        </mc:Choice>
        <mc:Fallback xmlns="">
          <p:sp>
            <p:nvSpPr>
              <p:cNvPr id="2" name="TextBox 1">
                <a:extLst>
                  <a:ext uri="{FF2B5EF4-FFF2-40B4-BE49-F238E27FC236}">
                    <a16:creationId xmlns:a16="http://schemas.microsoft.com/office/drawing/2014/main" id="{065AEC79-14DF-4CB1-BDAB-76BEF2A2B4A9}"/>
                  </a:ext>
                </a:extLst>
              </p:cNvPr>
              <p:cNvSpPr txBox="1">
                <a:spLocks noRot="1" noChangeAspect="1" noMove="1" noResize="1" noEditPoints="1" noAdjustHandles="1" noChangeArrowheads="1" noChangeShapeType="1" noTextEdit="1"/>
              </p:cNvSpPr>
              <p:nvPr/>
            </p:nvSpPr>
            <p:spPr>
              <a:xfrm>
                <a:off x="856666" y="5183717"/>
                <a:ext cx="5257799" cy="461665"/>
              </a:xfrm>
              <a:prstGeom prst="rect">
                <a:avLst/>
              </a:prstGeom>
              <a:blipFill>
                <a:blip r:embed="rId11"/>
                <a:stretch>
                  <a:fillRect l="-1856" t="-10526" r="-2204" b="-28947"/>
                </a:stretch>
              </a:blipFill>
            </p:spPr>
            <p:txBody>
              <a:bodyPr/>
              <a:lstStyle/>
              <a:p>
                <a:r>
                  <a:rPr lang="en-US">
                    <a:noFill/>
                  </a:rPr>
                  <a:t> </a:t>
                </a:r>
              </a:p>
            </p:txBody>
          </p:sp>
        </mc:Fallback>
      </mc:AlternateContent>
    </p:spTree>
    <p:extLst>
      <p:ext uri="{BB962C8B-B14F-4D97-AF65-F5344CB8AC3E}">
        <p14:creationId xmlns:p14="http://schemas.microsoft.com/office/powerpoint/2010/main" val="21591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1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10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5" grpId="0"/>
      <p:bldP spid="20" grpId="0"/>
      <p:bldP spid="21"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6F5A70-5DCD-4FA2-A4C0-1CFA27650A56}"/>
                  </a:ext>
                </a:extLst>
              </p:cNvPr>
              <p:cNvSpPr txBox="1"/>
              <p:nvPr/>
            </p:nvSpPr>
            <p:spPr>
              <a:xfrm>
                <a:off x="838199" y="1669562"/>
                <a:ext cx="5257799" cy="830997"/>
              </a:xfrm>
              <a:prstGeom prst="rect">
                <a:avLst/>
              </a:prstGeom>
              <a:noFill/>
            </p:spPr>
            <p:txBody>
              <a:bodyPr wrap="square">
                <a:spAutoFit/>
              </a:bodyPr>
              <a:lstStyle/>
              <a:p>
                <a:r>
                  <a:rPr lang="en-US" sz="2400" dirty="0"/>
                  <a:t>Estimate components of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using given chart and output.</a:t>
                </a:r>
              </a:p>
            </p:txBody>
          </p:sp>
        </mc:Choice>
        <mc:Fallback xmlns="">
          <p:sp>
            <p:nvSpPr>
              <p:cNvPr id="16" name="TextBox 15">
                <a:extLst>
                  <a:ext uri="{FF2B5EF4-FFF2-40B4-BE49-F238E27FC236}">
                    <a16:creationId xmlns:a16="http://schemas.microsoft.com/office/drawing/2014/main" id="{F86F5A70-5DCD-4FA2-A4C0-1CFA27650A56}"/>
                  </a:ext>
                </a:extLst>
              </p:cNvPr>
              <p:cNvSpPr txBox="1">
                <a:spLocks noRot="1" noChangeAspect="1" noMove="1" noResize="1" noEditPoints="1" noAdjustHandles="1" noChangeArrowheads="1" noChangeShapeType="1" noTextEdit="1"/>
              </p:cNvSpPr>
              <p:nvPr/>
            </p:nvSpPr>
            <p:spPr>
              <a:xfrm>
                <a:off x="838199" y="1669562"/>
                <a:ext cx="5257799" cy="830997"/>
              </a:xfrm>
              <a:prstGeom prst="rect">
                <a:avLst/>
              </a:prstGeom>
              <a:blipFill>
                <a:blip r:embed="rId3"/>
                <a:stretch>
                  <a:fillRect l="-1738" t="-5882" b="-16176"/>
                </a:stretch>
              </a:blipFill>
            </p:spPr>
            <p:txBody>
              <a:bodyPr/>
              <a:lstStyle/>
              <a:p>
                <a:r>
                  <a:rPr lang="en-US">
                    <a:noFill/>
                  </a:rPr>
                  <a:t> </a:t>
                </a:r>
              </a:p>
            </p:txBody>
          </p:sp>
        </mc:Fallback>
      </mc:AlternateContent>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pic>
        <p:nvPicPr>
          <p:cNvPr id="2" name="Picture 1" descr="Chart, line chart&#10;&#10;Description automatically generated">
            <a:extLst>
              <a:ext uri="{FF2B5EF4-FFF2-40B4-BE49-F238E27FC236}">
                <a16:creationId xmlns:a16="http://schemas.microsoft.com/office/drawing/2014/main" id="{C6160536-A10A-457E-B6DD-7AE8D0E3A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513" y="353602"/>
            <a:ext cx="4281488" cy="2066460"/>
          </a:xfrm>
          <a:prstGeom prst="rect">
            <a:avLst/>
          </a:prstGeom>
        </p:spPr>
      </p:pic>
      <p:pic>
        <p:nvPicPr>
          <p:cNvPr id="6" name="Picture 5" descr="Text&#10;&#10;Description automatically generated">
            <a:extLst>
              <a:ext uri="{FF2B5EF4-FFF2-40B4-BE49-F238E27FC236}">
                <a16:creationId xmlns:a16="http://schemas.microsoft.com/office/drawing/2014/main" id="{4CDAD670-DCF0-4627-B57F-61C9194CE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1338" y="2549327"/>
            <a:ext cx="5010150" cy="184342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B511EC-438B-41E4-AEEA-6B29388717C9}"/>
                  </a:ext>
                </a:extLst>
              </p:cNvPr>
              <p:cNvSpPr txBox="1"/>
              <p:nvPr/>
            </p:nvSpPr>
            <p:spPr>
              <a:xfrm>
                <a:off x="838199" y="2599230"/>
                <a:ext cx="5257799" cy="830997"/>
              </a:xfrm>
              <a:prstGeom prst="rect">
                <a:avLst/>
              </a:prstGeom>
              <a:noFill/>
            </p:spPr>
            <p:txBody>
              <a:bodyPr wrap="square">
                <a:spAutoFit/>
              </a:bodyPr>
              <a:lstStyle/>
              <a:p>
                <a:r>
                  <a:rPr lang="en-US" sz="2400" dirty="0"/>
                  <a:t>Assuming that it is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we can estimate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i="1">
                        <a:latin typeface="Cambria Math" panose="02040503050406030204" pitchFamily="18" charset="0"/>
                      </a:rPr>
                      <m:t> </m:t>
                    </m:r>
                  </m:oMath>
                </a14:m>
                <a:r>
                  <a:rPr lang="en-US" sz="2400" dirty="0"/>
                  <a:t>as</a:t>
                </a:r>
              </a:p>
            </p:txBody>
          </p:sp>
        </mc:Choice>
        <mc:Fallback xmlns="">
          <p:sp>
            <p:nvSpPr>
              <p:cNvPr id="7" name="TextBox 6">
                <a:extLst>
                  <a:ext uri="{FF2B5EF4-FFF2-40B4-BE49-F238E27FC236}">
                    <a16:creationId xmlns:a16="http://schemas.microsoft.com/office/drawing/2014/main" id="{E6B511EC-438B-41E4-AEEA-6B29388717C9}"/>
                  </a:ext>
                </a:extLst>
              </p:cNvPr>
              <p:cNvSpPr txBox="1">
                <a:spLocks noRot="1" noChangeAspect="1" noMove="1" noResize="1" noEditPoints="1" noAdjustHandles="1" noChangeArrowheads="1" noChangeShapeType="1" noTextEdit="1"/>
              </p:cNvSpPr>
              <p:nvPr/>
            </p:nvSpPr>
            <p:spPr>
              <a:xfrm>
                <a:off x="838199" y="2599230"/>
                <a:ext cx="5257799" cy="830997"/>
              </a:xfrm>
              <a:prstGeom prst="rect">
                <a:avLst/>
              </a:prstGeom>
              <a:blipFill>
                <a:blip r:embed="rId6"/>
                <a:stretch>
                  <a:fillRect l="-1738" t="-5839" r="-463"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D2F417-CA39-44D0-B50B-D690A04C26C5}"/>
                  </a:ext>
                </a:extLst>
              </p:cNvPr>
              <p:cNvSpPr txBox="1"/>
              <p:nvPr/>
            </p:nvSpPr>
            <p:spPr>
              <a:xfrm>
                <a:off x="823911" y="3528898"/>
                <a:ext cx="447675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𝜇</m:t>
                              </m:r>
                            </m:e>
                          </m:acc>
                        </m:e>
                        <m:sub>
                          <m:r>
                            <a:rPr lang="en-US" sz="2400" i="1">
                              <a:latin typeface="Cambria Math" panose="02040503050406030204" pitchFamily="18" charset="0"/>
                            </a:rPr>
                            <m:t>𝑡</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56.17−0.15 </m:t>
                          </m:r>
                          <m:r>
                            <a:rPr lang="en-US" sz="2400" b="0" i="1" smtClean="0">
                              <a:latin typeface="Cambria Math" panose="02040503050406030204" pitchFamily="18" charset="0"/>
                            </a:rPr>
                            <m:t>𝑡</m:t>
                          </m:r>
                          <m:r>
                            <a:rPr lang="en-US" sz="2400" b="0" i="1" smtClean="0">
                              <a:latin typeface="Cambria Math" panose="02040503050406030204" pitchFamily="18" charset="0"/>
                            </a:rPr>
                            <m:t>+0.13 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e>
                      </m:d>
                    </m:oMath>
                  </m:oMathPara>
                </a14:m>
                <a:endParaRPr lang="en-US" sz="2400" dirty="0"/>
              </a:p>
            </p:txBody>
          </p:sp>
        </mc:Choice>
        <mc:Fallback xmlns="">
          <p:sp>
            <p:nvSpPr>
              <p:cNvPr id="8" name="TextBox 7">
                <a:extLst>
                  <a:ext uri="{FF2B5EF4-FFF2-40B4-BE49-F238E27FC236}">
                    <a16:creationId xmlns:a16="http://schemas.microsoft.com/office/drawing/2014/main" id="{4AD2F417-CA39-44D0-B50B-D690A04C26C5}"/>
                  </a:ext>
                </a:extLst>
              </p:cNvPr>
              <p:cNvSpPr txBox="1">
                <a:spLocks noRot="1" noChangeAspect="1" noMove="1" noResize="1" noEditPoints="1" noAdjustHandles="1" noChangeArrowheads="1" noChangeShapeType="1" noTextEdit="1"/>
              </p:cNvSpPr>
              <p:nvPr/>
            </p:nvSpPr>
            <p:spPr>
              <a:xfrm>
                <a:off x="823911" y="3528898"/>
                <a:ext cx="4476753" cy="461665"/>
              </a:xfrm>
              <a:prstGeom prst="rect">
                <a:avLst/>
              </a:prstGeom>
              <a:blipFill>
                <a:blip r:embed="rId7"/>
                <a:stretch>
                  <a:fillRect t="-3947"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498C08-8EA7-4321-9B63-74E35E39F873}"/>
                  </a:ext>
                </a:extLst>
              </p:cNvPr>
              <p:cNvSpPr txBox="1"/>
              <p:nvPr/>
            </p:nvSpPr>
            <p:spPr>
              <a:xfrm>
                <a:off x="681036" y="4107936"/>
                <a:ext cx="220503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i="1">
                          <a:latin typeface="Cambria Math" panose="02040503050406030204" pitchFamily="18" charset="0"/>
                          <a:ea typeface="Cambria Math" panose="02040503050406030204" pitchFamily="18" charset="0"/>
                        </a:rPr>
                        <m:t>=20</m:t>
                      </m:r>
                      <m:r>
                        <a:rPr lang="en-US" sz="2400" b="0" i="1" smtClean="0">
                          <a:latin typeface="Cambria Math" panose="02040503050406030204" pitchFamily="18" charset="0"/>
                          <a:ea typeface="Cambria Math" panose="02040503050406030204" pitchFamily="18" charset="0"/>
                        </a:rPr>
                        <m:t>4.3</m:t>
                      </m:r>
                    </m:oMath>
                  </m:oMathPara>
                </a14:m>
                <a:endParaRPr lang="en-US" sz="2400" dirty="0"/>
              </a:p>
            </p:txBody>
          </p:sp>
        </mc:Choice>
        <mc:Fallback xmlns="">
          <p:sp>
            <p:nvSpPr>
              <p:cNvPr id="10" name="TextBox 9">
                <a:extLst>
                  <a:ext uri="{FF2B5EF4-FFF2-40B4-BE49-F238E27FC236}">
                    <a16:creationId xmlns:a16="http://schemas.microsoft.com/office/drawing/2014/main" id="{62498C08-8EA7-4321-9B63-74E35E39F873}"/>
                  </a:ext>
                </a:extLst>
              </p:cNvPr>
              <p:cNvSpPr txBox="1">
                <a:spLocks noRot="1" noChangeAspect="1" noMove="1" noResize="1" noEditPoints="1" noAdjustHandles="1" noChangeArrowheads="1" noChangeShapeType="1" noTextEdit="1"/>
              </p:cNvSpPr>
              <p:nvPr/>
            </p:nvSpPr>
            <p:spPr>
              <a:xfrm>
                <a:off x="681036" y="4107936"/>
                <a:ext cx="2205039" cy="461665"/>
              </a:xfrm>
              <a:prstGeom prst="rect">
                <a:avLst/>
              </a:prstGeom>
              <a:blipFill>
                <a:blip r:embed="rId8"/>
                <a:stretch>
                  <a:fillRect t="-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EC9DAC-C8DC-4562-A5B2-B2CA12B8DD9D}"/>
                  </a:ext>
                </a:extLst>
              </p:cNvPr>
              <p:cNvSpPr txBox="1"/>
              <p:nvPr/>
            </p:nvSpPr>
            <p:spPr>
              <a:xfrm>
                <a:off x="823911" y="5424145"/>
                <a:ext cx="6067427" cy="1200329"/>
              </a:xfrm>
              <a:prstGeom prst="rect">
                <a:avLst/>
              </a:prstGeom>
              <a:noFill/>
            </p:spPr>
            <p:txBody>
              <a:bodyPr wrap="square">
                <a:spAutoFit/>
              </a:bodyPr>
              <a:lstStyle/>
              <a:p>
                <a:r>
                  <a:rPr lang="en-US" sz="2400" dirty="0"/>
                  <a:t>Residual analysis should be performed to confirm that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white noise, thus confirm the initial model assumption</a:t>
                </a:r>
              </a:p>
            </p:txBody>
          </p:sp>
        </mc:Choice>
        <mc:Fallback xmlns="">
          <p:sp>
            <p:nvSpPr>
              <p:cNvPr id="14" name="TextBox 13">
                <a:extLst>
                  <a:ext uri="{FF2B5EF4-FFF2-40B4-BE49-F238E27FC236}">
                    <a16:creationId xmlns:a16="http://schemas.microsoft.com/office/drawing/2014/main" id="{0AEC9DAC-C8DC-4562-A5B2-B2CA12B8DD9D}"/>
                  </a:ext>
                </a:extLst>
              </p:cNvPr>
              <p:cNvSpPr txBox="1">
                <a:spLocks noRot="1" noChangeAspect="1" noMove="1" noResize="1" noEditPoints="1" noAdjustHandles="1" noChangeArrowheads="1" noChangeShapeType="1" noTextEdit="1"/>
              </p:cNvSpPr>
              <p:nvPr/>
            </p:nvSpPr>
            <p:spPr>
              <a:xfrm>
                <a:off x="823911" y="5424145"/>
                <a:ext cx="6067427" cy="1200329"/>
              </a:xfrm>
              <a:prstGeom prst="rect">
                <a:avLst/>
              </a:prstGeom>
              <a:blipFill>
                <a:blip r:embed="rId9"/>
                <a:stretch>
                  <a:fillRect l="-1508" t="-4061" r="-1307" b="-10660"/>
                </a:stretch>
              </a:blipFill>
            </p:spPr>
            <p:txBody>
              <a:bodyPr/>
              <a:lstStyle/>
              <a:p>
                <a:r>
                  <a:rPr lang="en-US">
                    <a:noFill/>
                  </a:rPr>
                  <a:t> </a:t>
                </a:r>
              </a:p>
            </p:txBody>
          </p:sp>
        </mc:Fallback>
      </mc:AlternateContent>
      <p:pic>
        <p:nvPicPr>
          <p:cNvPr id="26" name="Picture 25" descr="A picture containing line chart&#10;&#10;Description automatically generated">
            <a:extLst>
              <a:ext uri="{FF2B5EF4-FFF2-40B4-BE49-F238E27FC236}">
                <a16:creationId xmlns:a16="http://schemas.microsoft.com/office/drawing/2014/main" id="{97D372EA-7F3B-42DF-BCDD-FFAF5390EC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27137" y="4636325"/>
            <a:ext cx="4283864" cy="198814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F182C9-26D8-4038-808D-AA89D7901FB3}"/>
                  </a:ext>
                </a:extLst>
              </p:cNvPr>
              <p:cNvSpPr txBox="1"/>
              <p:nvPr/>
            </p:nvSpPr>
            <p:spPr>
              <a:xfrm>
                <a:off x="823911" y="4726773"/>
                <a:ext cx="5257799" cy="461665"/>
              </a:xfrm>
              <a:prstGeom prst="rect">
                <a:avLst/>
              </a:prstGeom>
              <a:noFill/>
            </p:spPr>
            <p:txBody>
              <a:bodyPr wrap="square">
                <a:spAutoFit/>
              </a:bodyPr>
              <a:lstStyle/>
              <a:p>
                <a:r>
                  <a:rPr lang="en-US" sz="2400" dirty="0"/>
                  <a:t>The difference will then be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𝜇</m:t>
                            </m:r>
                          </m:e>
                        </m:acc>
                      </m:e>
                      <m:sub>
                        <m:r>
                          <a:rPr lang="en-US" sz="2400" i="1">
                            <a:latin typeface="Cambria Math" panose="02040503050406030204" pitchFamily="18" charset="0"/>
                          </a:rPr>
                          <m:t>𝑡</m:t>
                        </m:r>
                      </m:sub>
                    </m:sSub>
                  </m:oMath>
                </a14:m>
                <a:endParaRPr lang="en-US" sz="2400" dirty="0"/>
              </a:p>
            </p:txBody>
          </p:sp>
        </mc:Choice>
        <mc:Fallback xmlns="">
          <p:sp>
            <p:nvSpPr>
              <p:cNvPr id="3" name="TextBox 2">
                <a:extLst>
                  <a:ext uri="{FF2B5EF4-FFF2-40B4-BE49-F238E27FC236}">
                    <a16:creationId xmlns:a16="http://schemas.microsoft.com/office/drawing/2014/main" id="{51F182C9-26D8-4038-808D-AA89D7901FB3}"/>
                  </a:ext>
                </a:extLst>
              </p:cNvPr>
              <p:cNvSpPr txBox="1">
                <a:spLocks noRot="1" noChangeAspect="1" noMove="1" noResize="1" noEditPoints="1" noAdjustHandles="1" noChangeArrowheads="1" noChangeShapeType="1" noTextEdit="1"/>
              </p:cNvSpPr>
              <p:nvPr/>
            </p:nvSpPr>
            <p:spPr>
              <a:xfrm>
                <a:off x="823911" y="4726773"/>
                <a:ext cx="5257799" cy="461665"/>
              </a:xfrm>
              <a:prstGeom prst="rect">
                <a:avLst/>
              </a:prstGeom>
              <a:blipFill>
                <a:blip r:embed="rId11"/>
                <a:stretch>
                  <a:fillRect l="-1738" t="-10526" r="-2202" b="-28947"/>
                </a:stretch>
              </a:blipFill>
            </p:spPr>
            <p:txBody>
              <a:bodyPr/>
              <a:lstStyle/>
              <a:p>
                <a:r>
                  <a:rPr lang="en-US">
                    <a:noFill/>
                  </a:rPr>
                  <a:t> </a:t>
                </a:r>
              </a:p>
            </p:txBody>
          </p:sp>
        </mc:Fallback>
      </mc:AlternateContent>
    </p:spTree>
    <p:extLst>
      <p:ext uri="{BB962C8B-B14F-4D97-AF65-F5344CB8AC3E}">
        <p14:creationId xmlns:p14="http://schemas.microsoft.com/office/powerpoint/2010/main" val="41317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1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2. Moving Average Filter</a:t>
            </a:r>
          </a:p>
        </p:txBody>
      </p:sp>
      <p:sp>
        <p:nvSpPr>
          <p:cNvPr id="42" name="TextBox 41">
            <a:extLst>
              <a:ext uri="{FF2B5EF4-FFF2-40B4-BE49-F238E27FC236}">
                <a16:creationId xmlns:a16="http://schemas.microsoft.com/office/drawing/2014/main" id="{F6D72369-0E85-4913-9960-2DBB1225D914}"/>
              </a:ext>
            </a:extLst>
          </p:cNvPr>
          <p:cNvSpPr txBox="1"/>
          <p:nvPr/>
        </p:nvSpPr>
        <p:spPr>
          <a:xfrm>
            <a:off x="838200" y="1532641"/>
            <a:ext cx="7262813" cy="1200329"/>
          </a:xfrm>
          <a:prstGeom prst="rect">
            <a:avLst/>
          </a:prstGeom>
          <a:noFill/>
        </p:spPr>
        <p:txBody>
          <a:bodyPr wrap="square">
            <a:spAutoFit/>
          </a:bodyPr>
          <a:lstStyle/>
          <a:p>
            <a:r>
              <a:rPr lang="en-US" sz="2400" dirty="0"/>
              <a:t>If high level of noise prevent you from correctly spotting trends and their form, you can pass the series though a moving average filter.</a:t>
            </a:r>
          </a:p>
        </p:txBody>
      </p:sp>
      <p:sp>
        <p:nvSpPr>
          <p:cNvPr id="3" name="TextBox 2">
            <a:extLst>
              <a:ext uri="{FF2B5EF4-FFF2-40B4-BE49-F238E27FC236}">
                <a16:creationId xmlns:a16="http://schemas.microsoft.com/office/drawing/2014/main" id="{66AD0047-81EA-4B96-A3EB-84811860D4AA}"/>
              </a:ext>
            </a:extLst>
          </p:cNvPr>
          <p:cNvSpPr txBox="1"/>
          <p:nvPr/>
        </p:nvSpPr>
        <p:spPr>
          <a:xfrm>
            <a:off x="838200" y="2722075"/>
            <a:ext cx="7262812" cy="461665"/>
          </a:xfrm>
          <a:prstGeom prst="rect">
            <a:avLst/>
          </a:prstGeom>
          <a:noFill/>
        </p:spPr>
        <p:txBody>
          <a:bodyPr wrap="square">
            <a:spAutoFit/>
          </a:bodyPr>
          <a:lstStyle/>
          <a:p>
            <a:r>
              <a:rPr lang="en-US" sz="2400" dirty="0"/>
              <a:t>(</a:t>
            </a:r>
            <a:r>
              <a:rPr lang="en-US" sz="2400" dirty="0" err="1"/>
              <a:t>i</a:t>
            </a:r>
            <a:r>
              <a:rPr lang="en-US" sz="2400" dirty="0"/>
              <a:t>) Assign a window size, usually a odd number, 3, 5, etc.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535E95-5648-46FB-B4B8-FE3FB1BCA0B0}"/>
                  </a:ext>
                </a:extLst>
              </p:cNvPr>
              <p:cNvSpPr txBox="1"/>
              <p:nvPr/>
            </p:nvSpPr>
            <p:spPr>
              <a:xfrm>
                <a:off x="838199" y="3256427"/>
                <a:ext cx="7262811" cy="1200329"/>
              </a:xfrm>
              <a:prstGeom prst="rect">
                <a:avLst/>
              </a:prstGeom>
              <a:noFill/>
            </p:spPr>
            <p:txBody>
              <a:bodyPr wrap="square">
                <a:spAutoFit/>
              </a:bodyPr>
              <a:lstStyle/>
              <a:p>
                <a:r>
                  <a:rPr lang="en-US" sz="2400" dirty="0"/>
                  <a:t>(ii) Starting from the first observation, compute average of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within window size, then slide the window up by one and repeat until reaching the last observation. </a:t>
                </a:r>
              </a:p>
            </p:txBody>
          </p:sp>
        </mc:Choice>
        <mc:Fallback xmlns="">
          <p:sp>
            <p:nvSpPr>
              <p:cNvPr id="4" name="TextBox 3">
                <a:extLst>
                  <a:ext uri="{FF2B5EF4-FFF2-40B4-BE49-F238E27FC236}">
                    <a16:creationId xmlns:a16="http://schemas.microsoft.com/office/drawing/2014/main" id="{05535E95-5648-46FB-B4B8-FE3FB1BCA0B0}"/>
                  </a:ext>
                </a:extLst>
              </p:cNvPr>
              <p:cNvSpPr txBox="1">
                <a:spLocks noRot="1" noChangeAspect="1" noMove="1" noResize="1" noEditPoints="1" noAdjustHandles="1" noChangeArrowheads="1" noChangeShapeType="1" noTextEdit="1"/>
              </p:cNvSpPr>
              <p:nvPr/>
            </p:nvSpPr>
            <p:spPr>
              <a:xfrm>
                <a:off x="838199" y="3256427"/>
                <a:ext cx="7262811" cy="1200329"/>
              </a:xfrm>
              <a:prstGeom prst="rect">
                <a:avLst/>
              </a:prstGeom>
              <a:blipFill>
                <a:blip r:embed="rId3"/>
                <a:stretch>
                  <a:fillRect l="-1258" t="-4061" b="-1066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97AF81-46B0-4BDB-8195-567B2D468A06}"/>
              </a:ext>
            </a:extLst>
          </p:cNvPr>
          <p:cNvSpPr txBox="1"/>
          <p:nvPr/>
        </p:nvSpPr>
        <p:spPr>
          <a:xfrm>
            <a:off x="8215313" y="365125"/>
            <a:ext cx="3582588" cy="2616101"/>
          </a:xfrm>
          <a:prstGeom prst="rect">
            <a:avLst/>
          </a:prstGeom>
          <a:solidFill>
            <a:srgbClr val="FFFFCC"/>
          </a:solidFill>
        </p:spPr>
        <p:txBody>
          <a:bodyPr wrap="square">
            <a:spAutoFit/>
          </a:bodyPr>
          <a:lstStyle/>
          <a:p>
            <a:r>
              <a:rPr lang="en-US" sz="2200" dirty="0">
                <a:solidFill>
                  <a:srgbClr val="FF0000"/>
                </a:solidFill>
              </a:rPr>
              <a:t>Note</a:t>
            </a:r>
            <a:r>
              <a:rPr lang="en-US" sz="2200" dirty="0"/>
              <a:t>:</a:t>
            </a:r>
          </a:p>
          <a:p>
            <a:r>
              <a:rPr lang="en-US" sz="2200" dirty="0"/>
              <a:t>• The higher the window size, the smoother the series after filtering</a:t>
            </a:r>
          </a:p>
          <a:p>
            <a:pPr>
              <a:lnSpc>
                <a:spcPts val="1200"/>
              </a:lnSpc>
            </a:pPr>
            <a:endParaRPr lang="en-US" sz="2200" dirty="0"/>
          </a:p>
          <a:p>
            <a:r>
              <a:rPr lang="en-US" sz="2200" dirty="0"/>
              <a:t>• Using a window size of 3, you will lose 2 observation; 4 for window size of 5 etc.</a:t>
            </a:r>
          </a:p>
        </p:txBody>
      </p:sp>
      <p:sp>
        <p:nvSpPr>
          <p:cNvPr id="6" name="TextBox 5">
            <a:extLst>
              <a:ext uri="{FF2B5EF4-FFF2-40B4-BE49-F238E27FC236}">
                <a16:creationId xmlns:a16="http://schemas.microsoft.com/office/drawing/2014/main" id="{AFAA216E-3498-48CF-A51C-0EB31F62165A}"/>
              </a:ext>
            </a:extLst>
          </p:cNvPr>
          <p:cNvSpPr txBox="1"/>
          <p:nvPr/>
        </p:nvSpPr>
        <p:spPr>
          <a:xfrm>
            <a:off x="838200" y="4496682"/>
            <a:ext cx="9377363" cy="461665"/>
          </a:xfrm>
          <a:prstGeom prst="rect">
            <a:avLst/>
          </a:prstGeom>
          <a:noFill/>
        </p:spPr>
        <p:txBody>
          <a:bodyPr wrap="square">
            <a:spAutoFit/>
          </a:bodyPr>
          <a:lstStyle/>
          <a:p>
            <a:r>
              <a:rPr lang="en-US" sz="2400" dirty="0"/>
              <a:t>22	26	24	28	29	27	31	32	33	34</a:t>
            </a:r>
          </a:p>
        </p:txBody>
      </p:sp>
      <p:sp>
        <p:nvSpPr>
          <p:cNvPr id="7" name="TextBox 6">
            <a:extLst>
              <a:ext uri="{FF2B5EF4-FFF2-40B4-BE49-F238E27FC236}">
                <a16:creationId xmlns:a16="http://schemas.microsoft.com/office/drawing/2014/main" id="{31F69FE0-302A-4ED2-B9BE-09F66ED1B6B8}"/>
              </a:ext>
            </a:extLst>
          </p:cNvPr>
          <p:cNvSpPr txBox="1"/>
          <p:nvPr/>
        </p:nvSpPr>
        <p:spPr>
          <a:xfrm>
            <a:off x="1762126" y="5100429"/>
            <a:ext cx="7110412" cy="461665"/>
          </a:xfrm>
          <a:prstGeom prst="rect">
            <a:avLst/>
          </a:prstGeom>
          <a:noFill/>
        </p:spPr>
        <p:txBody>
          <a:bodyPr wrap="square">
            <a:spAutoFit/>
          </a:bodyPr>
          <a:lstStyle/>
          <a:p>
            <a:r>
              <a:rPr lang="en-US" sz="2400" dirty="0"/>
              <a:t>24	26	27	28	29	30	32	33</a:t>
            </a:r>
          </a:p>
        </p:txBody>
      </p:sp>
      <p:sp>
        <p:nvSpPr>
          <p:cNvPr id="12" name="TextBox 11">
            <a:extLst>
              <a:ext uri="{FF2B5EF4-FFF2-40B4-BE49-F238E27FC236}">
                <a16:creationId xmlns:a16="http://schemas.microsoft.com/office/drawing/2014/main" id="{6A2CA4EB-8656-4B24-AD63-8F7607EBBC39}"/>
              </a:ext>
            </a:extLst>
          </p:cNvPr>
          <p:cNvSpPr txBox="1"/>
          <p:nvPr/>
        </p:nvSpPr>
        <p:spPr>
          <a:xfrm>
            <a:off x="923928" y="5142170"/>
            <a:ext cx="471487" cy="461665"/>
          </a:xfrm>
          <a:prstGeom prst="rect">
            <a:avLst/>
          </a:prstGeom>
          <a:noFill/>
        </p:spPr>
        <p:txBody>
          <a:bodyPr wrap="square">
            <a:spAutoFit/>
          </a:bodyPr>
          <a:lstStyle/>
          <a:p>
            <a:r>
              <a:rPr lang="en-US" sz="2400" dirty="0"/>
              <a:t>*</a:t>
            </a:r>
          </a:p>
        </p:txBody>
      </p:sp>
      <p:grpSp>
        <p:nvGrpSpPr>
          <p:cNvPr id="15" name="Group 14">
            <a:extLst>
              <a:ext uri="{FF2B5EF4-FFF2-40B4-BE49-F238E27FC236}">
                <a16:creationId xmlns:a16="http://schemas.microsoft.com/office/drawing/2014/main" id="{936D2017-7567-4AD0-8107-6AEDBC0E4502}"/>
              </a:ext>
            </a:extLst>
          </p:cNvPr>
          <p:cNvGrpSpPr/>
          <p:nvPr/>
        </p:nvGrpSpPr>
        <p:grpSpPr>
          <a:xfrm>
            <a:off x="766749" y="4451036"/>
            <a:ext cx="2447926" cy="1185801"/>
            <a:chOff x="766749" y="4451036"/>
            <a:chExt cx="2447926" cy="1185801"/>
          </a:xfrm>
        </p:grpSpPr>
        <p:sp>
          <p:nvSpPr>
            <p:cNvPr id="2" name="Rectangle 1">
              <a:extLst>
                <a:ext uri="{FF2B5EF4-FFF2-40B4-BE49-F238E27FC236}">
                  <a16:creationId xmlns:a16="http://schemas.microsoft.com/office/drawing/2014/main" id="{72E91B7B-B0CC-4E86-A2B9-B093A1C26713}"/>
                </a:ext>
              </a:extLst>
            </p:cNvPr>
            <p:cNvSpPr/>
            <p:nvPr/>
          </p:nvSpPr>
          <p:spPr>
            <a:xfrm>
              <a:off x="766749" y="4451036"/>
              <a:ext cx="2447926" cy="581532"/>
            </a:xfrm>
            <a:prstGeom prst="rect">
              <a:avLst/>
            </a:prstGeom>
            <a:solidFill>
              <a:srgbClr val="FFCCFF">
                <a:alpha val="25098"/>
              </a:srgbClr>
            </a:solidFill>
            <a:ln w="12700">
              <a:solidFill>
                <a:srgbClr val="FF000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FE6A202-3B65-4C73-BECE-FBDC721BDB41}"/>
                </a:ext>
              </a:extLst>
            </p:cNvPr>
            <p:cNvSpPr/>
            <p:nvPr/>
          </p:nvSpPr>
          <p:spPr>
            <a:xfrm>
              <a:off x="2328863" y="5055305"/>
              <a:ext cx="885216" cy="581532"/>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DE09D22-241C-4B28-A378-2FE365E4B2CB}"/>
              </a:ext>
            </a:extLst>
          </p:cNvPr>
          <p:cNvSpPr txBox="1"/>
          <p:nvPr/>
        </p:nvSpPr>
        <p:spPr>
          <a:xfrm>
            <a:off x="9149358" y="5100428"/>
            <a:ext cx="471487" cy="461665"/>
          </a:xfrm>
          <a:prstGeom prst="rect">
            <a:avLst/>
          </a:prstGeom>
          <a:noFill/>
        </p:spPr>
        <p:txBody>
          <a:bodyPr wrap="square">
            <a:spAutoFit/>
          </a:bodyPr>
          <a:lstStyle/>
          <a:p>
            <a:r>
              <a:rPr lang="en-US" sz="2400" dirty="0"/>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F3C8E53-FDCB-4539-A3F4-AC4CC38E3F20}"/>
                  </a:ext>
                </a:extLst>
              </p:cNvPr>
              <p:cNvSpPr txBox="1"/>
              <p:nvPr/>
            </p:nvSpPr>
            <p:spPr>
              <a:xfrm>
                <a:off x="766749" y="5795492"/>
                <a:ext cx="11031152" cy="787652"/>
              </a:xfrm>
              <a:prstGeom prst="rect">
                <a:avLst/>
              </a:prstGeom>
              <a:solidFill>
                <a:srgbClr val="FFCCFF">
                  <a:alpha val="50196"/>
                </a:srgbClr>
              </a:solidFill>
            </p:spPr>
            <p:txBody>
              <a:bodyPr wrap="square">
                <a:spAutoFit/>
              </a:bodyPr>
              <a:lstStyle/>
              <a:p>
                <a:r>
                  <a:rPr lang="en-US" sz="2200" dirty="0"/>
                  <a:t>Alternate forms of averaging are: simple average (</a:t>
                </a:r>
                <a14:m>
                  <m:oMath xmlns:m="http://schemas.openxmlformats.org/officeDocument/2006/math">
                    <m:f>
                      <m:fPr>
                        <m:type m:val="skw"/>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b="0" i="1" smtClean="0">
                            <a:latin typeface="Cambria Math" panose="02040503050406030204" pitchFamily="18" charset="0"/>
                          </a:rPr>
                          <m:t>3</m:t>
                        </m:r>
                      </m:den>
                    </m:f>
                    <m:r>
                      <a:rPr lang="en-US" sz="2200" b="0" i="1" smtClean="0">
                        <a:latin typeface="Cambria Math" panose="02040503050406030204" pitchFamily="18" charset="0"/>
                      </a:rPr>
                      <m:t>,</m:t>
                    </m:r>
                    <m:f>
                      <m:fPr>
                        <m:type m:val="skw"/>
                        <m:ctrlPr>
                          <a:rPr lang="en-US" sz="2200" i="1">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3</m:t>
                        </m:r>
                      </m:den>
                    </m:f>
                    <m:r>
                      <a:rPr lang="en-US" sz="2200" i="1">
                        <a:latin typeface="Cambria Math" panose="02040503050406030204" pitchFamily="18" charset="0"/>
                      </a:rPr>
                      <m:t>,</m:t>
                    </m:r>
                    <m:f>
                      <m:fPr>
                        <m:type m:val="skw"/>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b="0" i="1" smtClean="0">
                            <a:latin typeface="Cambria Math" panose="02040503050406030204" pitchFamily="18" charset="0"/>
                          </a:rPr>
                          <m:t>3</m:t>
                        </m:r>
                      </m:den>
                    </m:f>
                  </m:oMath>
                </a14:m>
                <a:r>
                  <a:rPr lang="en-US" sz="2200" dirty="0"/>
                  <a:t>), triangular (</a:t>
                </a:r>
                <a14:m>
                  <m:oMath xmlns:m="http://schemas.openxmlformats.org/officeDocument/2006/math">
                    <m:f>
                      <m:fPr>
                        <m:type m:val="skw"/>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4</m:t>
                        </m:r>
                      </m:den>
                    </m:f>
                    <m:r>
                      <a:rPr lang="en-US" sz="2200" b="0" i="1" smtClean="0">
                        <a:latin typeface="Cambria Math" panose="02040503050406030204" pitchFamily="18" charset="0"/>
                      </a:rPr>
                      <m:t>,</m:t>
                    </m:r>
                    <m:f>
                      <m:fPr>
                        <m:type m:val="skw"/>
                        <m:ctrlPr>
                          <a:rPr lang="en-US" sz="2200" i="1">
                            <a:latin typeface="Cambria Math" panose="02040503050406030204" pitchFamily="18" charset="0"/>
                          </a:rPr>
                        </m:ctrlPr>
                      </m:fPr>
                      <m:num>
                        <m:r>
                          <a:rPr lang="en-US" sz="2200" b="0" i="1" smtClean="0">
                            <a:latin typeface="Cambria Math" panose="02040503050406030204" pitchFamily="18" charset="0"/>
                          </a:rPr>
                          <m:t>2</m:t>
                        </m:r>
                      </m:num>
                      <m:den>
                        <m:r>
                          <a:rPr lang="en-US" sz="2200" i="1">
                            <a:latin typeface="Cambria Math" panose="02040503050406030204" pitchFamily="18" charset="0"/>
                          </a:rPr>
                          <m:t>4</m:t>
                        </m:r>
                      </m:den>
                    </m:f>
                    <m:r>
                      <a:rPr lang="en-US" sz="2200" b="0" i="1" smtClean="0">
                        <a:latin typeface="Cambria Math" panose="02040503050406030204" pitchFamily="18" charset="0"/>
                      </a:rPr>
                      <m:t>,</m:t>
                    </m:r>
                    <m:f>
                      <m:fPr>
                        <m:type m:val="skw"/>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4</m:t>
                        </m:r>
                      </m:den>
                    </m:f>
                  </m:oMath>
                </a14:m>
                <a:r>
                  <a:rPr lang="en-US" sz="2200" dirty="0"/>
                  <a:t>),  exponential (</a:t>
                </a:r>
                <a14:m>
                  <m:oMath xmlns:m="http://schemas.openxmlformats.org/officeDocument/2006/math">
                    <m:f>
                      <m:fPr>
                        <m:type m:val="skw"/>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b="0" i="1" smtClean="0">
                            <a:latin typeface="Cambria Math" panose="02040503050406030204" pitchFamily="18" charset="0"/>
                          </a:rPr>
                          <m:t>6</m:t>
                        </m:r>
                      </m:den>
                    </m:f>
                    <m:r>
                      <a:rPr lang="en-US" sz="2200" i="1">
                        <a:latin typeface="Cambria Math" panose="02040503050406030204" pitchFamily="18" charset="0"/>
                      </a:rPr>
                      <m:t>,</m:t>
                    </m:r>
                    <m:f>
                      <m:fPr>
                        <m:type m:val="skw"/>
                        <m:ctrlPr>
                          <a:rPr lang="en-US" sz="2200" i="1">
                            <a:latin typeface="Cambria Math" panose="02040503050406030204" pitchFamily="18" charset="0"/>
                          </a:rPr>
                        </m:ctrlPr>
                      </m:fPr>
                      <m:num>
                        <m:r>
                          <a:rPr lang="en-US" sz="2200" i="1">
                            <a:latin typeface="Cambria Math" panose="02040503050406030204" pitchFamily="18" charset="0"/>
                          </a:rPr>
                          <m:t>2</m:t>
                        </m:r>
                      </m:num>
                      <m:den>
                        <m:r>
                          <a:rPr lang="en-US" sz="2200" b="0" i="1" smtClean="0">
                            <a:latin typeface="Cambria Math" panose="02040503050406030204" pitchFamily="18" charset="0"/>
                          </a:rPr>
                          <m:t>6</m:t>
                        </m:r>
                      </m:den>
                    </m:f>
                    <m:r>
                      <a:rPr lang="en-US" sz="2200" i="1">
                        <a:latin typeface="Cambria Math" panose="02040503050406030204" pitchFamily="18" charset="0"/>
                      </a:rPr>
                      <m:t>,</m:t>
                    </m:r>
                    <m:f>
                      <m:fPr>
                        <m:type m:val="skw"/>
                        <m:ctrlPr>
                          <a:rPr lang="en-US" sz="2200" i="1">
                            <a:latin typeface="Cambria Math" panose="02040503050406030204" pitchFamily="18" charset="0"/>
                          </a:rPr>
                        </m:ctrlPr>
                      </m:fPr>
                      <m:num>
                        <m:r>
                          <a:rPr lang="en-US" sz="2200" b="0" i="1" smtClean="0">
                            <a:latin typeface="Cambria Math" panose="02040503050406030204" pitchFamily="18" charset="0"/>
                          </a:rPr>
                          <m:t>3</m:t>
                        </m:r>
                      </m:num>
                      <m:den>
                        <m:r>
                          <a:rPr lang="en-US" sz="2200" b="0" i="1" smtClean="0">
                            <a:latin typeface="Cambria Math" panose="02040503050406030204" pitchFamily="18" charset="0"/>
                          </a:rPr>
                          <m:t>6</m:t>
                        </m:r>
                      </m:den>
                    </m:f>
                  </m:oMath>
                </a14:m>
                <a:r>
                  <a:rPr lang="en-US" sz="2200" dirty="0"/>
                  <a:t>), etc.</a:t>
                </a:r>
              </a:p>
            </p:txBody>
          </p:sp>
        </mc:Choice>
        <mc:Fallback xmlns="">
          <p:sp>
            <p:nvSpPr>
              <p:cNvPr id="16" name="TextBox 15">
                <a:extLst>
                  <a:ext uri="{FF2B5EF4-FFF2-40B4-BE49-F238E27FC236}">
                    <a16:creationId xmlns:a16="http://schemas.microsoft.com/office/drawing/2014/main" id="{EF3C8E53-FDCB-4539-A3F4-AC4CC38E3F20}"/>
                  </a:ext>
                </a:extLst>
              </p:cNvPr>
              <p:cNvSpPr txBox="1">
                <a:spLocks noRot="1" noChangeAspect="1" noMove="1" noResize="1" noEditPoints="1" noAdjustHandles="1" noChangeArrowheads="1" noChangeShapeType="1" noTextEdit="1"/>
              </p:cNvSpPr>
              <p:nvPr/>
            </p:nvSpPr>
            <p:spPr>
              <a:xfrm>
                <a:off x="766749" y="5795492"/>
                <a:ext cx="11031152" cy="787652"/>
              </a:xfrm>
              <a:prstGeom prst="rect">
                <a:avLst/>
              </a:prstGeom>
              <a:blipFill>
                <a:blip r:embed="rId4"/>
                <a:stretch>
                  <a:fillRect l="-719" t="-66667" b="-99225"/>
                </a:stretch>
              </a:blipFill>
            </p:spPr>
            <p:txBody>
              <a:bodyPr/>
              <a:lstStyle/>
              <a:p>
                <a:r>
                  <a:rPr lang="en-US">
                    <a:noFill/>
                  </a:rPr>
                  <a:t> </a:t>
                </a:r>
              </a:p>
            </p:txBody>
          </p:sp>
        </mc:Fallback>
      </mc:AlternateContent>
    </p:spTree>
    <p:extLst>
      <p:ext uri="{BB962C8B-B14F-4D97-AF65-F5344CB8AC3E}">
        <p14:creationId xmlns:p14="http://schemas.microsoft.com/office/powerpoint/2010/main" val="384844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par>
                          <p:cTn id="28" fill="hold">
                            <p:stCondLst>
                              <p:cond delay="1000"/>
                            </p:stCondLst>
                            <p:childTnLst>
                              <p:par>
                                <p:cTn id="29" presetID="42" presetClass="path" presetSubtype="0" fill="hold" nodeType="afterEffect">
                                  <p:stCondLst>
                                    <p:cond delay="0"/>
                                  </p:stCondLst>
                                  <p:childTnLst>
                                    <p:animMotion origin="layout" path="M -1.25E-6 7.40741E-7 L 0.52227 0.00833 " pathEditMode="relative" rAng="0" ptsTypes="AA">
                                      <p:cBhvr>
                                        <p:cTn id="30" dur="5000" fill="hold"/>
                                        <p:tgtEl>
                                          <p:spTgt spid="15"/>
                                        </p:tgtEl>
                                        <p:attrNameLst>
                                          <p:attrName>ppt_x</p:attrName>
                                          <p:attrName>ppt_y</p:attrName>
                                        </p:attrNameLst>
                                      </p:cBhvr>
                                      <p:rCtr x="26107" y="417"/>
                                    </p:animMotion>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6" grpId="0"/>
      <p:bldP spid="7" grpId="0"/>
      <p:bldP spid="12" grpId="0"/>
      <p:bldP spid="14" grpId="0"/>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1762</Words>
  <Application>Microsoft Office PowerPoint</Application>
  <PresentationFormat>Widescreen</PresentationFormat>
  <Paragraphs>196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Georgia</vt:lpstr>
      <vt:lpstr>Office Theme</vt:lpstr>
      <vt:lpstr>Estimating &amp; Removing Trends</vt:lpstr>
      <vt:lpstr>White Noise</vt:lpstr>
      <vt:lpstr>PowerPoint Presentation</vt:lpstr>
      <vt:lpstr>Trends</vt:lpstr>
      <vt:lpstr>PowerPoint Presentation</vt:lpstr>
      <vt:lpstr>1. Estimating Trends</vt:lpstr>
      <vt:lpstr>Example</vt:lpstr>
      <vt:lpstr>Example</vt:lpstr>
      <vt:lpstr>2. Moving Average Filter</vt:lpstr>
      <vt:lpstr>PowerPoint Presentation</vt:lpstr>
      <vt:lpstr>PowerPoint Presentation</vt:lpstr>
      <vt:lpstr>3. Differencing</vt:lpstr>
      <vt:lpstr>PowerPoint Presentation</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785</cp:revision>
  <cp:lastPrinted>2018-08-29T00:32:30Z</cp:lastPrinted>
  <dcterms:created xsi:type="dcterms:W3CDTF">2017-02-01T15:13:00Z</dcterms:created>
  <dcterms:modified xsi:type="dcterms:W3CDTF">2021-02-01T17:07:52Z</dcterms:modified>
</cp:coreProperties>
</file>