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78" r:id="rId2"/>
    <p:sldId id="414" r:id="rId3"/>
    <p:sldId id="443" r:id="rId4"/>
    <p:sldId id="427" r:id="rId5"/>
    <p:sldId id="444" r:id="rId6"/>
    <p:sldId id="445" r:id="rId7"/>
    <p:sldId id="436" r:id="rId8"/>
    <p:sldId id="449" r:id="rId9"/>
    <p:sldId id="440" r:id="rId10"/>
    <p:sldId id="451" r:id="rId11"/>
    <p:sldId id="447" r:id="rId12"/>
    <p:sldId id="448" r:id="rId13"/>
    <p:sldId id="438" r:id="rId14"/>
    <p:sldId id="441" r:id="rId15"/>
    <p:sldId id="442" r:id="rId16"/>
    <p:sldId id="452" r:id="rId17"/>
    <p:sldId id="433" r:id="rId18"/>
    <p:sldId id="434" r:id="rId19"/>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WdA1TXCiGtmXJOSFspLCA==" hashData="yfNJtvwLXQlXc5hXFZvx8lPH55pGaFNB0mA31q/cZWpIG9f+afyztGWi4lZZsynFhNs3wctaUWlb7ogkoDuSb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CCFF"/>
    <a:srgbClr val="CCECFF"/>
    <a:srgbClr val="CC00CC"/>
    <a:srgbClr val="FFFF66"/>
    <a:srgbClr val="FFFFCC"/>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1785" autoAdjust="0"/>
  </p:normalViewPr>
  <p:slideViewPr>
    <p:cSldViewPr snapToGrid="0">
      <p:cViewPr varScale="1">
        <p:scale>
          <a:sx n="59" d="100"/>
          <a:sy n="59" d="100"/>
        </p:scale>
        <p:origin x="7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2/13/2021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2/13/2021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with introducing Autoregressive time series and investigate their properties. We also define Partial Autocorrelation function that help us identify Autoregressive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simulated AR(1) time series, this time with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oMath>
                </a14:m>
                <a:r>
                  <a:rPr lang="en-US" baseline="0" dirty="0"/>
                  <a:t> as -0.8. The ACF plot, shows a sinusoidal but decreasing pattern. See how the ACF alternates when </a:t>
                </a:r>
                <a:r>
                  <a:rPr lang="el-GR" baseline="0" dirty="0"/>
                  <a:t>φ</a:t>
                </a:r>
                <a:r>
                  <a:rPr lang="en-US" baseline="0" dirty="0"/>
                  <a:t> is negative. The PACF shows a significant value for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𝜑</m:t>
                            </m:r>
                          </m:e>
                        </m:acc>
                      </m:e>
                      <m:sub>
                        <m:r>
                          <a:rPr lang="en-US" sz="1200" b="0" i="1" smtClean="0">
                            <a:latin typeface="Cambria Math" panose="02040503050406030204" pitchFamily="18" charset="0"/>
                            <a:ea typeface="Cambria Math" panose="02040503050406030204" pitchFamily="18" charset="0"/>
                          </a:rPr>
                          <m:t>11</m:t>
                        </m:r>
                      </m:sub>
                    </m:sSub>
                  </m:oMath>
                </a14:m>
                <a:r>
                  <a:rPr lang="en-US" baseline="0" dirty="0"/>
                  <a:t>. This confirms what is expected to see for a AR(1) ACF and PACF.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simulated AR(1) time series, this time with parameter </a:t>
                </a:r>
                <a:r>
                  <a:rPr lang="en-US" sz="1200" i="0">
                    <a:latin typeface="Cambria Math" panose="02040503050406030204" pitchFamily="18" charset="0"/>
                    <a:ea typeface="Cambria Math" panose="02040503050406030204" pitchFamily="18" charset="0"/>
                  </a:rPr>
                  <a:t>𝜑</a:t>
                </a:r>
                <a:r>
                  <a:rPr lang="en-US" baseline="0" dirty="0"/>
                  <a:t> as -0.8. The ACF plot, shows a sinusoidal but decreasing pattern. See how the ACF alternates when </a:t>
                </a:r>
                <a:r>
                  <a:rPr lang="el-GR" baseline="0" dirty="0"/>
                  <a:t>φ</a:t>
                </a:r>
                <a:r>
                  <a:rPr lang="en-US" baseline="0" dirty="0"/>
                  <a:t> is negative. The PACF shows a significant value for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This confirms what is expected to see for a AR(1) ACF and PACF.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293274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latin typeface="Cambria Math" panose="02040503050406030204" pitchFamily="18" charset="0"/>
                  </a:rPr>
                  <a:t>Lets investigate properties of an AR(2). An autoregressive of order 2 is defined using this expression. Each value depends on two former values in time plus a new white noise, and we have two parameters,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rPr>
                          <m:t>1</m:t>
                        </m:r>
                      </m:sub>
                    </m:sSub>
                  </m:oMath>
                </a14:m>
                <a:r>
                  <a:rPr lang="en-US" sz="1200" i="0" dirty="0">
                    <a:latin typeface="Cambria Math" panose="02040503050406030204" pitchFamily="18" charset="0"/>
                  </a:rPr>
                  <a:t> and </a:t>
                </a:r>
                <a14:m>
                  <m:oMath xmlns:m="http://schemas.openxmlformats.org/officeDocument/2006/math">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oMath>
                </a14:m>
                <a:endParaRPr lang="en-US" sz="1200" i="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latin typeface="Cambria Math" panose="02040503050406030204" pitchFamily="18" charset="0"/>
                  </a:rPr>
                  <a:t>Staring with the mean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rPr>
                        <m:t>=</m:t>
                      </m:r>
                      <m:r>
                        <a:rPr lang="en-US" sz="1200" b="0" i="1" smtClean="0">
                          <a:latin typeface="Cambria Math" panose="02040503050406030204" pitchFamily="18" charset="0"/>
                        </a:rPr>
                        <m:t>𝑉𝑎𝑟</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rPr>
                            <m:t>2</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e>
                      </m:d>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e>
                      </m:d>
                      <m:r>
                        <a:rPr lang="en-US" sz="1200" b="0" i="1" smtClean="0">
                          <a:latin typeface="Cambria Math" panose="02040503050406030204" pitchFamily="18" charset="0"/>
                        </a:rPr>
                        <m:t>+</m:t>
                      </m:r>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+0+0=</m:t>
                      </m:r>
                      <m:d>
                        <m:dPr>
                          <m:ctrlPr>
                            <a:rPr lang="en-US" sz="1200" b="0" i="1" smtClean="0">
                              <a:latin typeface="Cambria Math" panose="02040503050406030204" pitchFamily="18" charset="0"/>
                              <a:ea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e>
                      </m:d>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sz="1200" dirty="0"/>
                  <a:t>, so, we can plug this in the first formula and simplify to get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rPr>
                          </m:ctrlPr>
                        </m:fPr>
                        <m:num>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Sub>
                            </m:e>
                          </m:d>
                          <m:r>
                            <a:rPr lang="en-US" sz="1200" b="0" i="1" smtClean="0">
                              <a:latin typeface="Cambria Math" panose="02040503050406030204" pitchFamily="18" charset="0"/>
                            </a:rPr>
                            <m:t> </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rPr>
                                <m:t>2</m:t>
                              </m:r>
                            </m:sup>
                          </m:sSup>
                        </m:num>
                        <m:den>
                          <m:d>
                            <m:dPr>
                              <m:ctrlPr>
                                <a:rPr lang="en-US" sz="1200" b="0" i="1" smtClean="0">
                                  <a:latin typeface="Cambria Math" panose="02040503050406030204" pitchFamily="18" charset="0"/>
                                </a:rPr>
                              </m:ctrlPr>
                            </m:dPr>
                            <m:e>
                              <m:r>
                                <a:rPr lang="en-US" sz="1200" i="1">
                                  <a:latin typeface="Cambria Math" panose="02040503050406030204" pitchFamily="18" charset="0"/>
                                </a:rPr>
                                <m:t>1</m:t>
                              </m:r>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e>
                          </m:d>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rPr>
                                    <m:t>2</m:t>
                                  </m:r>
                                </m:sup>
                              </m:sSubSup>
                            </m:e>
                          </m:d>
                        </m:den>
                      </m:f>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a:t>
                </a:r>
                <a:r>
                  <a:rPr lang="en-US" sz="1200" i="0">
                    <a:latin typeface="Cambria Math" panose="02040503050406030204" pitchFamily="18" charset="0"/>
                  </a:rPr>
                  <a:t>𝑋_(𝑡−2)+</a:t>
                </a:r>
                <a:r>
                  <a:rPr lang="en-US" sz="1200" i="0">
                    <a:latin typeface="Cambria Math" panose="02040503050406030204" pitchFamily="18" charset="0"/>
                    <a:ea typeface="Cambria Math" panose="02040503050406030204" pitchFamily="18" charset="0"/>
                  </a:rPr>
                  <a:t>𝜑_1 </a:t>
                </a:r>
                <a:r>
                  <a:rPr lang="en-US" sz="1200" i="0">
                    <a:latin typeface="Cambria Math" panose="02040503050406030204" pitchFamily="18" charset="0"/>
                  </a:rPr>
                  <a:t>𝑋_(𝑡−1)+</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rPr>
                  <a:t>2^2 𝑉𝑎𝑟(</a:t>
                </a:r>
                <a:r>
                  <a:rPr lang="en-US" sz="1200" i="0">
                    <a:latin typeface="Cambria Math" panose="02040503050406030204" pitchFamily="18" charset="0"/>
                  </a:rPr>
                  <a:t>𝑋_(𝑡−2)</a:t>
                </a:r>
                <a:r>
                  <a:rPr lang="en-US" sz="1200" b="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 𝑉𝑎𝑟(</a:t>
                </a:r>
                <a:r>
                  <a:rPr lang="en-US" sz="1200" i="0">
                    <a:latin typeface="Cambria Math" panose="02040503050406030204" pitchFamily="18" charset="0"/>
                  </a:rPr>
                  <a:t>𝑋_(𝑡−</a:t>
                </a:r>
                <a:r>
                  <a:rPr lang="en-US" sz="1200" b="0" i="0">
                    <a:latin typeface="Cambria Math" panose="02040503050406030204" pitchFamily="18" charset="0"/>
                  </a:rPr>
                  <a:t>1) )+𝑉𝑎𝑟(</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𝐶𝑜𝑣(</a:t>
                </a:r>
                <a:r>
                  <a:rPr lang="en-US" sz="1200" i="0">
                    <a:latin typeface="Cambria Math" panose="02040503050406030204" pitchFamily="18" charset="0"/>
                  </a:rPr>
                  <a:t>𝑋_(𝑡−2)</a:t>
                </a:r>
                <a:r>
                  <a:rPr lang="en-US" sz="1200" b="0" i="0">
                    <a:latin typeface="Cambria Math" panose="02040503050406030204" pitchFamily="18" charset="0"/>
                  </a:rPr>
                  <a:t>,</a:t>
                </a:r>
                <a:r>
                  <a:rPr lang="en-US" sz="1200" i="0">
                    <a:latin typeface="Cambria Math" panose="02040503050406030204" pitchFamily="18" charset="0"/>
                  </a:rPr>
                  <a:t>𝑋_(𝑡−</a:t>
                </a:r>
                <a:r>
                  <a:rPr lang="en-US" sz="1200" b="0" i="0">
                    <a:latin typeface="Cambria Math" panose="02040503050406030204" pitchFamily="18" charset="0"/>
                  </a:rPr>
                  <a:t>1)</a:t>
                </a:r>
                <a:r>
                  <a:rPr lang="en-US" sz="1200" b="0" i="0">
                    <a:latin typeface="Cambria Math" panose="02040503050406030204" pitchFamily="18" charset="0"/>
                    <a:ea typeface="Cambria Math" panose="02040503050406030204" pitchFamily="18" charset="0"/>
                  </a:rPr>
                  <a:t>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a:t>
                </a:r>
                <a:r>
                  <a:rPr lang="en-US" sz="1200" b="0" i="0">
                    <a:latin typeface="Cambria Math" panose="02040503050406030204" pitchFamily="18" charset="0"/>
                    <a:ea typeface="Cambria Math" panose="02040503050406030204" pitchFamily="18" charset="0"/>
                  </a:rPr>
                  <a:t> 𝐶𝑜𝑣(</a:t>
                </a:r>
                <a:r>
                  <a:rPr lang="en-US" sz="1200" i="0">
                    <a:latin typeface="Cambria Math" panose="02040503050406030204" pitchFamily="18" charset="0"/>
                  </a:rPr>
                  <a:t>𝑋_(𝑡−2)</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 𝐶𝑜𝑣(</a:t>
                </a:r>
                <a:r>
                  <a:rPr lang="en-US" sz="1200" i="0">
                    <a:latin typeface="Cambria Math" panose="02040503050406030204" pitchFamily="18" charset="0"/>
                  </a:rPr>
                  <a:t>𝑋_(𝑡−</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a:t>
                </a:r>
                <a:r>
                  <a:rPr lang="en-US" sz="1200" b="0" i="0">
                    <a:latin typeface="Cambria Math" panose="02040503050406030204" pitchFamily="18" charset="0"/>
                  </a:rPr>
                  <a:t>2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1+0+0=(</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a:t>
                </a:r>
                <a:r>
                  <a:rPr lang="en-US" sz="1200" b="0" i="0">
                    <a:latin typeface="Cambria Math" panose="02040503050406030204" pitchFamily="18" charset="0"/>
                    <a:ea typeface="Cambria Math" panose="02040503050406030204" pitchFamily="18" charset="0"/>
                  </a:rPr>
                  <a:t> )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𝛾_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ea typeface="Cambria Math" panose="02040503050406030204" pitchFamily="18" charset="0"/>
                  </a:rPr>
                  <a:t>+𝜑_1  𝛾_</a:t>
                </a:r>
                <a:r>
                  <a:rPr lang="en-US" sz="1200" b="0" i="0">
                    <a:latin typeface="Cambria Math" panose="02040503050406030204" pitchFamily="18" charset="0"/>
                    <a:ea typeface="Cambria Math" panose="02040503050406030204" pitchFamily="18" charset="0"/>
                  </a:rPr>
                  <a:t>0</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we can plug this in the first formula and simplify to 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 </a:t>
                </a:r>
                <a:r>
                  <a:rPr lang="en-US" sz="1200" b="0" i="0">
                    <a:latin typeface="Cambria Math" panose="02040503050406030204" pitchFamily="18" charset="0"/>
                  </a:rPr>
                  <a:t> ((1−</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2 )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i="0">
                    <a:latin typeface="Cambria Math" panose="02040503050406030204" pitchFamily="18" charset="0"/>
                  </a:rPr>
                  <a:t>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𝜑_2 )</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rPr>
                  <a:t>2 )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1291887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𝑘𝑘</m:t>
                        </m:r>
                      </m:sub>
                    </m:sSub>
                  </m:oMath>
                </a14:m>
                <a:r>
                  <a:rPr lang="en-US" baseline="0" dirty="0"/>
                  <a:t> is zero for lag 3 and more since autocorrelation for lag 3 and more is a linear combination of past autocorrelations.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these two values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rPr>
                          <m:t>1</m:t>
                        </m:r>
                      </m:sub>
                    </m:sSub>
                  </m:oMath>
                </a14:m>
                <a:r>
                  <a:rPr lang="en-US" sz="1200" i="0" dirty="0">
                    <a:latin typeface="Cambria Math" panose="02040503050406030204" pitchFamily="18" charset="0"/>
                  </a:rPr>
                  <a:t> and </a:t>
                </a:r>
                <a14:m>
                  <m:oMath xmlns:m="http://schemas.openxmlformats.org/officeDocument/2006/math">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oMath>
                </a14:m>
                <a:r>
                  <a:rPr lang="en-US" baseline="0" dirty="0"/>
                  <a:t>, the ACF and PACF plot looks like these. We have a decreasing pattern for ACF, and only two non-zero values for PACF at lag 1 and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𝑘𝑘</a:t>
                </a:r>
                <a:r>
                  <a:rPr lang="en-US" baseline="0" dirty="0"/>
                  <a:t> is zero for lag 3 and more since autocorrelation for lag 3 and more is a linear combination of past autocorrelations.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these two values of </a:t>
                </a:r>
                <a:r>
                  <a:rPr lang="en-US" sz="1200" i="0">
                    <a:latin typeface="Cambria Math" panose="02040503050406030204" pitchFamily="18" charset="0"/>
                    <a:ea typeface="Cambria Math" panose="02040503050406030204" pitchFamily="18" charset="0"/>
                  </a:rPr>
                  <a:t>𝜑_</a:t>
                </a:r>
                <a:r>
                  <a:rPr lang="en-US" sz="1200" i="0">
                    <a:latin typeface="Cambria Math" panose="02040503050406030204" pitchFamily="18" charset="0"/>
                  </a:rPr>
                  <a:t>1</a:t>
                </a:r>
                <a:r>
                  <a:rPr lang="en-US" sz="1200" i="0" dirty="0">
                    <a:latin typeface="Cambria Math" panose="02040503050406030204" pitchFamily="18" charset="0"/>
                  </a:rPr>
                  <a:t> and </a:t>
                </a:r>
                <a:r>
                  <a:rPr lang="en-US" sz="1200" i="0">
                    <a:latin typeface="Cambria Math" panose="02040503050406030204" pitchFamily="18" charset="0"/>
                    <a:ea typeface="Cambria Math" panose="02040503050406030204" pitchFamily="18" charset="0"/>
                  </a:rPr>
                  <a:t>𝜑_2</a:t>
                </a:r>
                <a:r>
                  <a:rPr lang="en-US" baseline="0" dirty="0"/>
                  <a:t>, the ACF and PACF plot looks like these. We have a decreasing pattern for ACF, and only two non-zero values for PACF at lag 1 and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29227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the second time series is another AR(2) with these parameters, this has been simulated using the same white noise as the first example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generalize what we learned today about autoregressive 1 and 2 time series to AR(p).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time plot, this is a stationary time series. Looking at the ACF plot, we have decreasing a pattern, there are three-four bars that fall outside the white noise boundary, one happens at lag 11. In the PACF, the first three bars are outside the white noise boundary, all the rest fall inside. Those first three that are outside, are significantly greater than other bars. All in all, there is a good indication of a AR(3)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second time plot shows a stationary time series. Looking at the ACF plot, the first three bars fall outside the boundary, the rest of the bars are inside except for one at lag 23. In the PACF, we have bars outside the boundary up to lag 6. So, what do you think? AR or MA? If you guessed moving average, your guess is right, we used this equation to simulate this time series, this is a moving average of order 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See the differences in the formulas between MA and AR </a:t>
            </a:r>
          </a:p>
        </p:txBody>
      </p:sp>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the time plot shows a stationary time series. The ACF shows a decreasing semi-alternating pattern. The PACF has two bars outside the white noise boundary. We used this equation to simulate this time series, that is an autoregressive of order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start with the ACF &amp; PACF plots this time, what do you think here? We have slowly decreasing alternating pattern in ACF and one huge bar at lag 1 in PACF. This time series is actually non-stationary and you can see that from the time plot. Although, the equation that is used to simulate this looks like an AR(2), the parameters in the formula does not satisfy the stationarity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make reliable decisions by practicing, follow these topics with the accompanied R sessions and provided practice problems to sharpen your skills.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16</a:t>
            </a:fld>
            <a:endParaRPr lang="en-US"/>
          </a:p>
        </p:txBody>
      </p:sp>
    </p:spTree>
    <p:extLst>
      <p:ext uri="{BB962C8B-B14F-4D97-AF65-F5344CB8AC3E}">
        <p14:creationId xmlns:p14="http://schemas.microsoft.com/office/powerpoint/2010/main" val="229613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B294BB"/>
                </a:solidFill>
                <a:effectLst/>
              </a:rPr>
              <a:t>To save values of </a:t>
            </a:r>
            <a:r>
              <a:rPr lang="en-US" dirty="0" err="1">
                <a:solidFill>
                  <a:srgbClr val="B294BB"/>
                </a:solidFill>
                <a:effectLst/>
              </a:rPr>
              <a:t>r_k</a:t>
            </a:r>
            <a:r>
              <a:rPr lang="en-US" dirty="0">
                <a:solidFill>
                  <a:srgbClr val="B294BB"/>
                </a:solidFill>
                <a:effectLst/>
              </a:rPr>
              <a:t> and see them:</a:t>
            </a:r>
          </a:p>
          <a:p>
            <a:r>
              <a:rPr lang="en-US" dirty="0">
                <a:solidFill>
                  <a:srgbClr val="B294BB"/>
                </a:solidFill>
                <a:effectLst/>
              </a:rPr>
              <a:t>temp = </a:t>
            </a:r>
            <a:r>
              <a:rPr lang="en-US" dirty="0" err="1">
                <a:solidFill>
                  <a:srgbClr val="B294BB"/>
                </a:solidFill>
                <a:effectLst/>
              </a:rPr>
              <a:t>acf</a:t>
            </a:r>
            <a:r>
              <a:rPr lang="en-US" dirty="0">
                <a:solidFill>
                  <a:srgbClr val="B294BB"/>
                </a:solidFill>
                <a:effectLst/>
              </a:rPr>
              <a:t>(sims$x15_t)</a:t>
            </a:r>
          </a:p>
          <a:p>
            <a:r>
              <a:rPr lang="en-US" dirty="0" err="1">
                <a:solidFill>
                  <a:srgbClr val="B294BB"/>
                </a:solidFill>
                <a:effectLst/>
              </a:rPr>
              <a:t>temp$acf</a:t>
            </a:r>
            <a:r>
              <a:rPr lang="en-US" dirty="0">
                <a:solidFill>
                  <a:srgbClr val="B294BB"/>
                </a:solidFill>
                <a:effectLst/>
              </a:rPr>
              <a:t> </a:t>
            </a:r>
          </a:p>
          <a:p>
            <a:endParaRPr lang="en-US" dirty="0">
              <a:solidFill>
                <a:srgbClr val="B294BB"/>
              </a:solidFill>
              <a:effectLst/>
            </a:endParaRPr>
          </a:p>
          <a:p>
            <a:r>
              <a:rPr lang="en-US" dirty="0"/>
              <a:t>To lag 1 a vector of data next to its original values</a:t>
            </a:r>
          </a:p>
          <a:p>
            <a:r>
              <a:rPr lang="en-US" dirty="0"/>
              <a:t>data = </a:t>
            </a:r>
            <a:r>
              <a:rPr lang="en-US" dirty="0" err="1"/>
              <a:t>data.frame</a:t>
            </a:r>
            <a:r>
              <a:rPr lang="en-US" dirty="0"/>
              <a:t>(sims$x15_t)</a:t>
            </a:r>
          </a:p>
          <a:p>
            <a:r>
              <a:rPr lang="en-US" dirty="0"/>
              <a:t>data$l1 = NA</a:t>
            </a:r>
          </a:p>
          <a:p>
            <a:r>
              <a:rPr lang="en-US" dirty="0"/>
              <a:t>data$l1[2:nrow(data)] = sims$x15_t[1:nrow(data)-1]</a:t>
            </a:r>
          </a:p>
        </p:txBody>
      </p:sp>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reminder from last week, we will be using the highlighted relation in our computations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Random walk is an important and well-know time series that is used in finance. In here we introduce what its simple form is and investigate its properties. We have a random walk when the current value is summation of the past value plus a random noise. For this recursive formula to work, we need to assign a value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b="0" i="1" smtClean="0">
                            <a:latin typeface="Cambria Math" panose="02040503050406030204" pitchFamily="18" charset="0"/>
                          </a:rPr>
                          <m:t>0</m:t>
                        </m:r>
                      </m:sub>
                    </m:sSub>
                  </m:oMath>
                </a14:m>
                <a:r>
                  <a:rPr lang="en-US" sz="1200" baseline="0" dirty="0"/>
                  <a:t>, the starting point, that is usually set as zero, but a random selection is also a good starting point. Using this recursive formula, we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Starting with mean of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form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suggests a slowly decreasing pattern with increasing lags, the longer the time series is, the slower the decrease will be.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It is evident from these results that random walk is non-stationary time series, variance depends on time, ACF depends on time, plus autocorrelogram decreases slowly and even for high lags,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baseline="0" dirty="0"/>
                  <a:t> is not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Random walk is an important and well-know time series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It is evident from these results that random walk is non-stationary time series, variance depends on time, ACF depends on time, plus autocorrelogram decreases slowly and even for high lags,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baseline="0" dirty="0"/>
                  <a:t> is not zero.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41577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Introducing autoregressive of order 1, this time series looks very similar to a random walk, except that the previous step has been multiplied by a coefficient which we show by </a:t>
                </a:r>
                <a:r>
                  <a:rPr lang="el-GR" baseline="0" dirty="0"/>
                  <a:t>φ</a:t>
                </a:r>
                <a:r>
                  <a:rPr lang="en-US" baseline="0" dirty="0"/>
                  <a:t>. </a:t>
                </a:r>
                <a:r>
                  <a:rPr lang="el-GR" baseline="0" dirty="0"/>
                  <a:t>φ</a:t>
                </a:r>
                <a:r>
                  <a:rPr lang="en-US" baseline="0" dirty="0"/>
                  <a:t> is a constant number. Suppose the series starts with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ea typeface="Cambria Math" panose="02040503050406030204" pitchFamily="18" charset="0"/>
                          </a:rPr>
                          <m:t>0</m:t>
                        </m:r>
                      </m:sub>
                    </m:sSub>
                  </m:oMath>
                </a14:m>
                <a:r>
                  <a:rPr lang="en-US" baseline="0" dirty="0"/>
                  <a:t>. Then,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investigate properties of this time series, lets start with the mean function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𝑡</m:t>
                        </m:r>
                      </m:sub>
                    </m:sSub>
                  </m:oMath>
                </a14:m>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Introducing autoregressive of order 1, this time series looks very similar to a random walk, except that the previous step has been multiplied by a coefficient which we show by </a:t>
                </a:r>
                <a:r>
                  <a:rPr lang="el-GR" baseline="0" dirty="0"/>
                  <a:t>φ</a:t>
                </a:r>
                <a:r>
                  <a:rPr lang="en-US" baseline="0" dirty="0"/>
                  <a:t>. </a:t>
                </a:r>
                <a:r>
                  <a:rPr lang="el-GR" baseline="0" dirty="0"/>
                  <a:t>φ</a:t>
                </a:r>
                <a:r>
                  <a:rPr lang="en-US" baseline="0" dirty="0"/>
                  <a:t> is a constant number. Suppose the series starts with </a:t>
                </a:r>
                <a:r>
                  <a:rPr lang="en-US" sz="1200" i="0">
                    <a:latin typeface="Cambria Math" panose="02040503050406030204" pitchFamily="18" charset="0"/>
                    <a:ea typeface="Cambria Math" panose="02040503050406030204" pitchFamily="18" charset="0"/>
                  </a:rPr>
                  <a:t>𝜀_0</a:t>
                </a:r>
                <a:r>
                  <a:rPr lang="en-US" baseline="0" dirty="0"/>
                  <a:t>. Then,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investigate properties of this time series, lets start with the mean function </a:t>
                </a:r>
                <a:r>
                  <a:rPr lang="en-US" sz="1200" b="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𝑡</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84818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VERY important point, the AR(1) time series is stationary iff </a:t>
                </a:r>
                <a14:m>
                  <m:oMath xmlns:m="http://schemas.openxmlformats.org/officeDocument/2006/math">
                    <m:d>
                      <m:dPr>
                        <m:begChr m:val="|"/>
                        <m:endChr m:val="|"/>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i="1">
                            <a:solidFill>
                              <a:schemeClr val="tx1"/>
                            </a:solidFill>
                            <a:latin typeface="Cambria Math" panose="02040503050406030204" pitchFamily="18" charset="0"/>
                            <a:ea typeface="Cambria Math" panose="02040503050406030204" pitchFamily="18" charset="0"/>
                          </a:rPr>
                          <m:t>𝜑</m:t>
                        </m:r>
                      </m:e>
                    </m:d>
                    <m:r>
                      <a:rPr lang="en-US" sz="1200" i="1">
                        <a:solidFill>
                          <a:schemeClr val="tx1"/>
                        </a:solidFill>
                        <a:latin typeface="Cambria Math" panose="02040503050406030204" pitchFamily="18" charset="0"/>
                        <a:ea typeface="Cambria Math" panose="02040503050406030204" pitchFamily="18" charset="0"/>
                      </a:rPr>
                      <m:t>&lt;1</m:t>
                    </m:r>
                  </m:oMath>
                </a14:m>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ACF plot, for example if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r>
                      <a:rPr lang="en-US" sz="1200" b="0" i="1" smtClean="0">
                        <a:solidFill>
                          <a:schemeClr val="tx1"/>
                        </a:solidFill>
                        <a:latin typeface="Cambria Math" panose="02040503050406030204" pitchFamily="18" charset="0"/>
                        <a:ea typeface="Cambria Math" panose="02040503050406030204" pitchFamily="18" charset="0"/>
                      </a:rPr>
                      <m:t>=0.8</m:t>
                    </m:r>
                  </m:oMath>
                </a14:m>
                <a:r>
                  <a:rPr lang="en-US" baseline="0" dirty="0"/>
                  <a:t>, we have a decreasing pattern, the larger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is, the slower the decrease is. If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is negative, we have an alternating decreasing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ACF pattern is similar to what a non-stationary time series has, but the decrease toward zero is faster. Is there a way to recognize this stationary time series and identify that? Well, there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VERY important point, the AR(1) time series is stationary iff </a:t>
                </a:r>
                <a:r>
                  <a:rPr lang="en-US" sz="1200" i="0">
                    <a:solidFill>
                      <a:schemeClr val="tx1"/>
                    </a:solidFill>
                    <a:latin typeface="Cambria Math" panose="02040503050406030204" pitchFamily="18" charset="0"/>
                    <a:ea typeface="Cambria Math" panose="02040503050406030204" pitchFamily="18" charset="0"/>
                  </a:rPr>
                  <a:t>|𝜑|&lt;1</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ACF plot, for example if </a:t>
                </a:r>
                <a:r>
                  <a:rPr lang="en-US" sz="1200" i="0">
                    <a:solidFill>
                      <a:schemeClr val="tx1"/>
                    </a:solidFill>
                    <a:latin typeface="Cambria Math" panose="02040503050406030204" pitchFamily="18" charset="0"/>
                    <a:ea typeface="Cambria Math" panose="02040503050406030204" pitchFamily="18" charset="0"/>
                  </a:rPr>
                  <a:t>𝜑</a:t>
                </a:r>
                <a:r>
                  <a:rPr lang="en-US" sz="1200" b="0" i="0">
                    <a:solidFill>
                      <a:schemeClr val="tx1"/>
                    </a:solidFill>
                    <a:latin typeface="Cambria Math" panose="02040503050406030204" pitchFamily="18" charset="0"/>
                    <a:ea typeface="Cambria Math" panose="02040503050406030204" pitchFamily="18" charset="0"/>
                  </a:rPr>
                  <a:t>=0.8</a:t>
                </a:r>
                <a:r>
                  <a:rPr lang="en-US" baseline="0" dirty="0"/>
                  <a:t>, we have a decreasing pattern, the larger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is, the slower the decrease is. If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is negative, we have an alternating decreasing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ACF pattern is similar to what a non-stationary time series has, but the decrease toward zero is faster. Is there a way to recognize this stationary time series and identify that? Well, there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96476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 bring us to Partial </a:t>
                </a:r>
                <a:r>
                  <a:rPr lang="en-US" sz="1200" dirty="0">
                    <a:solidFill>
                      <a:srgbClr val="990033"/>
                    </a:solidFill>
                  </a:rPr>
                  <a:t>Autocorrelation Function or PACF. </a:t>
                </a:r>
                <a:r>
                  <a:rPr lang="en-US" sz="1200" dirty="0"/>
                  <a:t>Partial Autocorrelation between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sz="1200" dirty="0"/>
                  <a:t>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rPr>
                          <m:t>𝑘𝑘</m:t>
                        </m:r>
                      </m:sub>
                    </m:sSub>
                  </m:oMath>
                </a14:m>
                <a:r>
                  <a:rPr lang="en-US" sz="1200" dirty="0"/>
                  <a:t> and defined as the common autocorrelation between</a:t>
                </a:r>
                <a:r>
                  <a:rPr lang="en-US" sz="1200"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𝑘</m:t>
                        </m:r>
                      </m:sub>
                    </m:sSub>
                    <m:r>
                      <a:rPr lang="en-US" sz="1200" i="1">
                        <a:latin typeface="Cambria Math" panose="02040503050406030204" pitchFamily="18" charset="0"/>
                      </a:rPr>
                      <m:t> </m:t>
                    </m:r>
                  </m:oMath>
                </a14:m>
                <a:r>
                  <a:rPr lang="en-US" sz="1200" dirty="0"/>
                  <a:t>when the relationships of intervening variates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𝑘</m:t>
                        </m:r>
                        <m:r>
                          <a:rPr lang="en-US" sz="1200" b="0" i="1" smtClean="0">
                            <a:latin typeface="Cambria Math" panose="02040503050406030204" pitchFamily="18" charset="0"/>
                          </a:rPr>
                          <m:t>+1</m:t>
                        </m:r>
                      </m:sub>
                    </m:sSub>
                    <m:r>
                      <a:rPr lang="en-US" sz="1200" i="1">
                        <a:latin typeface="Cambria Math" panose="02040503050406030204" pitchFamily="18" charset="0"/>
                      </a:rPr>
                      <m:t> </m:t>
                    </m:r>
                  </m:oMath>
                </a14:m>
                <a:r>
                  <a:rPr lang="en-US" sz="1200" dirty="0"/>
                  <a:t>is removed. Theoretically,</a:t>
                </a:r>
                <a:r>
                  <a:rPr lang="en-US" sz="1200" baseline="0" dirty="0"/>
                  <a:t> i</a:t>
                </a:r>
                <a:r>
                  <a:rPr lang="en-US" sz="1200" dirty="0"/>
                  <a:t>t can be computed using this quotient</a:t>
                </a:r>
                <a:r>
                  <a:rPr lang="en-US" sz="1200" baseline="0" dirty="0"/>
                  <a:t> where we have determinant of two matrices of autocorrelations in numerator and denominator. Both matrices are k by k, their first (k-1) columns is identical, the difference is in their last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see how to compute it for the first few lags. Note that PACF at lag zero is not given, as it does not make any sense based on the way it is defined.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VERY important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 bring us to Partial </a:t>
                </a:r>
                <a:r>
                  <a:rPr lang="en-US" sz="1200" dirty="0">
                    <a:solidFill>
                      <a:srgbClr val="990033"/>
                    </a:solidFill>
                  </a:rPr>
                  <a:t>Autocorrelation Function or PACF. </a:t>
                </a:r>
                <a:r>
                  <a:rPr lang="en-US" sz="1200" dirty="0"/>
                  <a:t>Partial Autocorrelation between </a:t>
                </a:r>
                <a:r>
                  <a:rPr lang="en-US" sz="1200" i="0">
                    <a:latin typeface="Cambria Math" panose="02040503050406030204" pitchFamily="18" charset="0"/>
                  </a:rPr>
                  <a:t>𝑋_𝑡</a:t>
                </a:r>
                <a:r>
                  <a:rPr lang="en-US" sz="1200" dirty="0"/>
                  <a:t> and </a:t>
                </a:r>
                <a:r>
                  <a:rPr lang="en-US" sz="1200" i="0">
                    <a:latin typeface="Cambria Math" panose="02040503050406030204" pitchFamily="18" charset="0"/>
                  </a:rPr>
                  <a:t>𝑋_(𝑡</a:t>
                </a:r>
                <a:r>
                  <a:rPr lang="en-US" sz="1200" b="0" i="0">
                    <a:latin typeface="Cambria Math" panose="02040503050406030204" pitchFamily="18" charset="0"/>
                  </a:rPr>
                  <a:t>−𝑘)</a:t>
                </a:r>
                <a:r>
                  <a:rPr lang="en-US" sz="1200" dirty="0"/>
                  <a:t> is shown by </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rPr>
                  <a:t>𝑘𝑘</a:t>
                </a:r>
                <a:r>
                  <a:rPr lang="en-US" sz="1200" dirty="0"/>
                  <a:t> and defined as the common autocorrelation between</a:t>
                </a:r>
                <a:r>
                  <a:rPr lang="en-US" sz="1200" baseline="0" dirty="0"/>
                  <a:t> </a:t>
                </a:r>
                <a:r>
                  <a:rPr lang="en-US" sz="1200" i="0">
                    <a:latin typeface="Cambria Math" panose="02040503050406030204" pitchFamily="18" charset="0"/>
                  </a:rPr>
                  <a:t>𝑋_𝑡</a:t>
                </a:r>
                <a:r>
                  <a:rPr lang="en-US" sz="1200" dirty="0"/>
                  <a:t> and </a:t>
                </a:r>
                <a:r>
                  <a:rPr lang="en-US" sz="1200" i="0">
                    <a:latin typeface="Cambria Math" panose="02040503050406030204" pitchFamily="18" charset="0"/>
                  </a:rPr>
                  <a:t>𝑋_(𝑡−𝑘)  </a:t>
                </a:r>
                <a:r>
                  <a:rPr lang="en-US" sz="1200" dirty="0"/>
                  <a:t>when the relationships of intervening variates </a:t>
                </a:r>
                <a:r>
                  <a:rPr lang="en-US" sz="1200" i="0">
                    <a:latin typeface="Cambria Math" panose="02040503050406030204" pitchFamily="18" charset="0"/>
                  </a:rPr>
                  <a:t>𝑋_(𝑡</a:t>
                </a:r>
                <a:r>
                  <a:rPr lang="en-US" sz="1200" b="0" i="0">
                    <a:latin typeface="Cambria Math" panose="02040503050406030204" pitchFamily="18" charset="0"/>
                  </a:rPr>
                  <a:t>−1),…,</a:t>
                </a:r>
                <a:r>
                  <a:rPr lang="en-US" sz="1200" i="0">
                    <a:latin typeface="Cambria Math" panose="02040503050406030204" pitchFamily="18" charset="0"/>
                  </a:rPr>
                  <a:t>𝑋_(𝑡−𝑘</a:t>
                </a:r>
                <a:r>
                  <a:rPr lang="en-US" sz="1200" b="0" i="0">
                    <a:latin typeface="Cambria Math" panose="02040503050406030204" pitchFamily="18" charset="0"/>
                  </a:rPr>
                  <a:t>+1) </a:t>
                </a:r>
                <a:r>
                  <a:rPr lang="en-US" sz="1200" i="0">
                    <a:latin typeface="Cambria Math" panose="02040503050406030204" pitchFamily="18" charset="0"/>
                  </a:rPr>
                  <a:t> </a:t>
                </a:r>
                <a:r>
                  <a:rPr lang="en-US" sz="1200" dirty="0"/>
                  <a:t>is removed. Theoretically,</a:t>
                </a:r>
                <a:r>
                  <a:rPr lang="en-US" sz="1200" baseline="0" dirty="0"/>
                  <a:t> i</a:t>
                </a:r>
                <a:r>
                  <a:rPr lang="en-US" sz="1200" dirty="0"/>
                  <a:t>t can be computed using this quotient</a:t>
                </a:r>
                <a:r>
                  <a:rPr lang="en-US" sz="1200" baseline="0" dirty="0"/>
                  <a:t> where we have determinant of two matrices of autocorrelations in numerator and denominator. Both matrices are k by k, their first (k-1) columns is identical, the difference is in their last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see how to compute it for the first few lags. Note that PACF at lag zero is not given, as it does not make any sense based on the way it is defined.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VERY important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compute the PACF for our AR(1) and plot that for these two values of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Earlier, we figured out that for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PACF for lags greater than equal to 2 is zero since AR(1), see computations for lag 3 in the transcripts 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33</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i="1">
                                            <a:solidFill>
                                              <a:srgbClr val="0070C0"/>
                                            </a:solidFill>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b="0" i="1" smtClean="0">
                                        <a:latin typeface="Cambria Math" panose="02040503050406030204" pitchFamily="18" charset="0"/>
                                      </a:rPr>
                                      <m:t>1</m:t>
                                    </m:r>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b="0" i="1" smtClean="0">
                                            <a:solidFill>
                                              <a:srgbClr val="0070C0"/>
                                            </a:solidFill>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b="0" i="1" smtClean="0">
                                            <a:solidFill>
                                              <a:srgbClr val="0070C0"/>
                                            </a:solidFill>
                                            <a:latin typeface="Cambria Math" panose="02040503050406030204" pitchFamily="18" charset="0"/>
                                            <a:ea typeface="Cambria Math" panose="02040503050406030204" pitchFamily="18" charset="0"/>
                                          </a:rPr>
                                          <m:t>3</m:t>
                                        </m:r>
                                      </m:sub>
                                    </m:sSub>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rPr>
                                      <m:t>1</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r>
                                      <a:rPr lang="en-US" sz="1200" i="1" smtClean="0">
                                        <a:latin typeface="Cambria Math" panose="02040503050406030204" pitchFamily="18" charset="0"/>
                                        <a:ea typeface="Cambria Math" panose="02040503050406030204" pitchFamily="18" charset="0"/>
                                      </a:rPr>
                                      <m:t>𝜑</m:t>
                                    </m:r>
                                  </m:e>
                                </m:mr>
                                <m:mr>
                                  <m:e>
                                    <m:r>
                                      <a:rPr lang="en-US" sz="1200" i="1" smtClean="0">
                                        <a:latin typeface="Cambria Math" panose="02040503050406030204" pitchFamily="18" charset="0"/>
                                        <a:ea typeface="Cambria Math" panose="02040503050406030204" pitchFamily="18" charset="0"/>
                                      </a:rPr>
                                      <m:t>𝜑</m:t>
                                    </m:r>
                                  </m:e>
                                  <m:e>
                                    <m:r>
                                      <a:rPr lang="en-US" b="0" i="1" smtClean="0">
                                        <a:latin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3</m:t>
                                        </m:r>
                                      </m:sup>
                                    </m:sSup>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𝜑</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r>
                                      <a:rPr lang="en-US" sz="1200" i="1" smtClean="0">
                                        <a:latin typeface="Cambria Math" panose="02040503050406030204" pitchFamily="18" charset="0"/>
                                        <a:ea typeface="Cambria Math" panose="02040503050406030204" pitchFamily="18" charset="0"/>
                                      </a:rPr>
                                      <m:t>𝜑</m:t>
                                    </m:r>
                                  </m:e>
                                </m:mr>
                                <m:mr>
                                  <m:e>
                                    <m:r>
                                      <a:rPr lang="en-US" sz="1200" i="1" smtClean="0">
                                        <a:latin typeface="Cambria Math" panose="02040503050406030204" pitchFamily="18" charset="0"/>
                                        <a:ea typeface="Cambria Math" panose="02040503050406030204" pitchFamily="18" charset="0"/>
                                      </a:rPr>
                                      <m:t>𝜑</m:t>
                                    </m:r>
                                  </m:e>
                                  <m:e>
                                    <m:r>
                                      <a:rPr lang="en-US" b="0" i="1" smtClean="0">
                                        <a:latin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sz="1200" b="0" i="1" smtClean="0">
                                        <a:latin typeface="Cambria Math" panose="02040503050406030204" pitchFamily="18" charset="0"/>
                                        <a:ea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solidFill>
                            <a:srgbClr val="FF0000"/>
                          </a:solidFill>
                          <a:latin typeface="Cambria Math" panose="02040503050406030204" pitchFamily="18" charset="0"/>
                          <a:ea typeface="Cambria Math" panose="02040503050406030204" pitchFamily="18" charset="0"/>
                        </a:rPr>
                        <m:t>=0</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row 2 and 3 in the numerator are not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compute the PACF for our AR(1) and plot that for these two values of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Earlier, we figured out that for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PACF for lags greater than equal to 2 is zero since AR(1), see computations for lag 3 in the transcripts 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ea typeface="Cambria Math" panose="02040503050406030204" pitchFamily="18" charset="0"/>
                  </a:rPr>
                  <a:t>𝜑_33</a:t>
                </a:r>
                <a:r>
                  <a:rPr lang="en-US" b="0" i="0">
                    <a:latin typeface="Cambria Math" panose="02040503050406030204" pitchFamily="18" charset="0"/>
                  </a:rPr>
                  <a:t>=</a:t>
                </a:r>
                <a:r>
                  <a:rPr lang="en-US" i="0">
                    <a:latin typeface="Cambria Math" panose="02040503050406030204" pitchFamily="18" charset="0"/>
                  </a:rPr>
                  <a:t>|■8(</a:t>
                </a:r>
                <a:r>
                  <a:rPr lang="en-US" b="0" i="0">
                    <a:latin typeface="Cambria Math" panose="02040503050406030204" pitchFamily="18" charset="0"/>
                  </a:rPr>
                  <a:t>1&amp;</a:t>
                </a:r>
                <a:r>
                  <a:rPr lang="en-US" i="0">
                    <a:latin typeface="Cambria Math" panose="02040503050406030204" pitchFamily="18" charset="0"/>
                    <a:ea typeface="Cambria Math" panose="02040503050406030204" pitchFamily="18" charset="0"/>
                  </a:rPr>
                  <a:t>𝜌_1&amp;</a:t>
                </a:r>
                <a:r>
                  <a:rPr lang="en-US" i="0">
                    <a:solidFill>
                      <a:srgbClr val="0070C0"/>
                    </a:solidFill>
                    <a:latin typeface="Cambria Math" panose="02040503050406030204" pitchFamily="18" charset="0"/>
                    <a:ea typeface="Cambria Math" panose="02040503050406030204" pitchFamily="18" charset="0"/>
                  </a:rPr>
                  <a:t>𝜌_1@</a:t>
                </a:r>
                <a:r>
                  <a:rPr lang="en-US" i="0">
                    <a:latin typeface="Cambria Math" panose="02040503050406030204" pitchFamily="18" charset="0"/>
                    <a:ea typeface="Cambria Math" panose="02040503050406030204" pitchFamily="18" charset="0"/>
                  </a:rPr>
                  <a:t>𝜌_1&amp;</a:t>
                </a:r>
                <a:r>
                  <a:rPr lang="en-US" b="0" i="0">
                    <a:latin typeface="Cambria Math" panose="02040503050406030204" pitchFamily="18" charset="0"/>
                  </a:rPr>
                  <a:t>1&amp;</a:t>
                </a:r>
                <a:r>
                  <a:rPr lang="en-US" i="0">
                    <a:solidFill>
                      <a:srgbClr val="0070C0"/>
                    </a:solidFill>
                    <a:latin typeface="Cambria Math" panose="02040503050406030204" pitchFamily="18" charset="0"/>
                    <a:ea typeface="Cambria Math" panose="02040503050406030204" pitchFamily="18" charset="0"/>
                  </a:rPr>
                  <a:t>𝜌_</a:t>
                </a:r>
                <a:r>
                  <a:rPr lang="en-US" b="0" i="0">
                    <a:solidFill>
                      <a:srgbClr val="0070C0"/>
                    </a:solidFill>
                    <a:latin typeface="Cambria Math" panose="02040503050406030204" pitchFamily="18" charset="0"/>
                    <a:ea typeface="Cambria Math" panose="02040503050406030204" pitchFamily="18" charset="0"/>
                  </a:rPr>
                  <a:t>2@</a:t>
                </a:r>
                <a:r>
                  <a:rPr lang="en-US" i="0">
                    <a:latin typeface="Cambria Math" panose="02040503050406030204" pitchFamily="18" charset="0"/>
                    <a:ea typeface="Cambria Math" panose="02040503050406030204" pitchFamily="18" charset="0"/>
                  </a:rPr>
                  <a:t>𝜌_</a:t>
                </a:r>
                <a:r>
                  <a:rPr lang="en-US" b="0" i="0">
                    <a:latin typeface="Cambria Math" panose="02040503050406030204" pitchFamily="18" charset="0"/>
                    <a:ea typeface="Cambria Math" panose="02040503050406030204" pitchFamily="18" charset="0"/>
                  </a:rPr>
                  <a:t>2&amp;</a:t>
                </a:r>
                <a:r>
                  <a:rPr lang="en-US" i="0">
                    <a:latin typeface="Cambria Math" panose="02040503050406030204" pitchFamily="18" charset="0"/>
                    <a:ea typeface="Cambria Math" panose="02040503050406030204" pitchFamily="18" charset="0"/>
                  </a:rPr>
                  <a:t>𝜌_1&amp;</a:t>
                </a:r>
                <a:r>
                  <a:rPr lang="en-US" i="0">
                    <a:solidFill>
                      <a:srgbClr val="0070C0"/>
                    </a:solidFill>
                    <a:latin typeface="Cambria Math" panose="02040503050406030204" pitchFamily="18" charset="0"/>
                    <a:ea typeface="Cambria Math" panose="02040503050406030204" pitchFamily="18" charset="0"/>
                  </a:rPr>
                  <a:t>𝜌_</a:t>
                </a:r>
                <a:r>
                  <a:rPr lang="en-US" b="0" i="0">
                    <a:solidFill>
                      <a:srgbClr val="0070C0"/>
                    </a:solidFill>
                    <a:latin typeface="Cambria Math" panose="02040503050406030204" pitchFamily="18" charset="0"/>
                    <a:ea typeface="Cambria Math" panose="02040503050406030204" pitchFamily="18" charset="0"/>
                  </a:rPr>
                  <a:t>3 )|/|■8(</a:t>
                </a:r>
                <a:r>
                  <a:rPr lang="en-US" i="0">
                    <a:latin typeface="Cambria Math" panose="02040503050406030204" pitchFamily="18" charset="0"/>
                  </a:rPr>
                  <a:t>1&amp;</a:t>
                </a:r>
                <a:r>
                  <a:rPr lang="en-US" i="0">
                    <a:latin typeface="Cambria Math" panose="02040503050406030204" pitchFamily="18" charset="0"/>
                    <a:ea typeface="Cambria Math" panose="02040503050406030204" pitchFamily="18" charset="0"/>
                  </a:rPr>
                  <a:t>𝜌_1&amp;</a:t>
                </a:r>
                <a:r>
                  <a:rPr lang="en-US" i="0">
                    <a:solidFill>
                      <a:srgbClr val="FF0000"/>
                    </a:solidFill>
                    <a:latin typeface="Cambria Math" panose="02040503050406030204" pitchFamily="18" charset="0"/>
                    <a:ea typeface="Cambria Math" panose="02040503050406030204" pitchFamily="18" charset="0"/>
                  </a:rPr>
                  <a:t>𝜌_</a:t>
                </a:r>
                <a:r>
                  <a:rPr lang="en-US" b="0" i="0">
                    <a:solidFill>
                      <a:srgbClr val="FF0000"/>
                    </a:solidFill>
                    <a:latin typeface="Cambria Math" panose="02040503050406030204" pitchFamily="18" charset="0"/>
                    <a:ea typeface="Cambria Math" panose="02040503050406030204" pitchFamily="18" charset="0"/>
                  </a:rPr>
                  <a:t>2@</a:t>
                </a:r>
                <a:r>
                  <a:rPr lang="en-US" i="0">
                    <a:latin typeface="Cambria Math" panose="02040503050406030204" pitchFamily="18" charset="0"/>
                    <a:ea typeface="Cambria Math" panose="02040503050406030204" pitchFamily="18" charset="0"/>
                  </a:rPr>
                  <a:t>𝜌_1&amp;</a:t>
                </a:r>
                <a:r>
                  <a:rPr lang="en-US" i="0">
                    <a:latin typeface="Cambria Math" panose="02040503050406030204" pitchFamily="18" charset="0"/>
                  </a:rPr>
                  <a:t>1&amp;</a:t>
                </a:r>
                <a:r>
                  <a:rPr lang="en-US" i="0">
                    <a:solidFill>
                      <a:srgbClr val="FF0000"/>
                    </a:solidFill>
                    <a:latin typeface="Cambria Math" panose="02040503050406030204" pitchFamily="18" charset="0"/>
                    <a:ea typeface="Cambria Math" panose="02040503050406030204" pitchFamily="18" charset="0"/>
                  </a:rPr>
                  <a:t>𝜌_</a:t>
                </a:r>
                <a:r>
                  <a:rPr lang="en-US" b="0" i="0">
                    <a:solidFill>
                      <a:srgbClr val="FF0000"/>
                    </a:solidFill>
                    <a:latin typeface="Cambria Math" panose="02040503050406030204" pitchFamily="18" charset="0"/>
                    <a:ea typeface="Cambria Math" panose="02040503050406030204" pitchFamily="18" charset="0"/>
                  </a:rPr>
                  <a:t>1@</a:t>
                </a:r>
                <a:r>
                  <a:rPr lang="en-US" i="0">
                    <a:latin typeface="Cambria Math" panose="02040503050406030204" pitchFamily="18" charset="0"/>
                    <a:ea typeface="Cambria Math" panose="02040503050406030204" pitchFamily="18" charset="0"/>
                  </a:rPr>
                  <a:t>𝜌_2&amp;𝜌_1&amp;</a:t>
                </a:r>
                <a:r>
                  <a:rPr lang="en-US" b="0" i="0">
                    <a:solidFill>
                      <a:srgbClr val="FF0000"/>
                    </a:solidFill>
                    <a:latin typeface="Cambria Math" panose="02040503050406030204" pitchFamily="18" charset="0"/>
                    <a:ea typeface="Cambria Math" panose="02040503050406030204" pitchFamily="18" charset="0"/>
                  </a:rPr>
                  <a:t>1)| </a:t>
                </a:r>
                <a:r>
                  <a:rPr lang="en-US" b="0" i="0">
                    <a:latin typeface="Cambria Math" panose="02040503050406030204" pitchFamily="18" charset="0"/>
                  </a:rPr>
                  <a:t>=</a:t>
                </a:r>
                <a:r>
                  <a:rPr lang="en-US" i="0">
                    <a:latin typeface="Cambria Math" panose="02040503050406030204" pitchFamily="18" charset="0"/>
                  </a:rPr>
                  <a:t>|■8(</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i="0">
                    <a:solidFill>
                      <a:srgbClr val="0070C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𝜑&amp;</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t>
                </a:r>
                <a:r>
                  <a:rPr lang="en-US" sz="1200" b="0" i="0">
                    <a:solidFill>
                      <a:srgbClr val="0070C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3</a:t>
                </a:r>
                <a:r>
                  <a:rPr lang="en-US" sz="1200" b="0" i="0">
                    <a:solidFill>
                      <a:srgbClr val="0070C0"/>
                    </a:solidFill>
                    <a:latin typeface="Cambria Math" panose="02040503050406030204" pitchFamily="18" charset="0"/>
                    <a:ea typeface="Cambria Math" panose="02040503050406030204" pitchFamily="18" charset="0"/>
                  </a:rPr>
                  <a:t> )|/|■8(</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2</a:t>
                </a:r>
                <a:r>
                  <a:rPr lang="en-US" sz="1200" b="0" i="0">
                    <a:solidFill>
                      <a:srgbClr val="FF000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𝜑&amp;</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solidFill>
                      <a:srgbClr val="FF000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a:t>
                </a:r>
                <a:r>
                  <a:rPr lang="en-US" b="0" i="0">
                    <a:solidFill>
                      <a:srgbClr val="FF0000"/>
                    </a:solidFill>
                    <a:latin typeface="Cambria Math" panose="02040503050406030204" pitchFamily="18" charset="0"/>
                    <a:ea typeface="Cambria Math" panose="02040503050406030204" pitchFamily="18" charset="0"/>
                  </a:rPr>
                  <a:t>1)| </a:t>
                </a:r>
                <a:r>
                  <a:rPr lang="en-US"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𝜑|■8(</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𝜑&amp;𝜑@𝜑&amp;</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&amp;1&amp;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2 )|/|■8(</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2@</a:t>
                </a:r>
                <a:r>
                  <a:rPr lang="en-US" sz="1200" i="0">
                    <a:latin typeface="Cambria Math" panose="02040503050406030204" pitchFamily="18" charset="0"/>
                    <a:ea typeface="Cambria Math" panose="02040503050406030204" pitchFamily="18" charset="0"/>
                  </a:rPr>
                  <a:t>𝜑&amp;</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a:t>
                </a:r>
                <a:r>
                  <a:rPr lang="en-US" b="0" i="0">
                    <a:solidFill>
                      <a:srgbClr val="FF0000"/>
                    </a:solidFill>
                    <a:latin typeface="Cambria Math" panose="02040503050406030204" pitchFamily="18" charset="0"/>
                    <a:ea typeface="Cambria Math" panose="02040503050406030204" pitchFamily="18" charset="0"/>
                  </a:rPr>
                  <a:t>1)| =0</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row 2 and 3 in the numerator are not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22062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oMath>
                </a14:m>
                <a:r>
                  <a:rPr lang="en-US" baseline="0" dirty="0"/>
                  <a:t> as 0.8. This is a stationary time series. Looking at the time plot, you can’t really tell the difference between AR(1) and a white noise. Looking at the ACF plot, we have a decreasing pattern and PACF shows that only the first spike, that is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𝜑</m:t>
                            </m:r>
                          </m:e>
                        </m:acc>
                      </m:e>
                      <m:sub>
                        <m:r>
                          <a:rPr lang="en-US" sz="1200" b="0" i="1" smtClean="0">
                            <a:latin typeface="Cambria Math" panose="02040503050406030204" pitchFamily="18" charset="0"/>
                            <a:ea typeface="Cambria Math" panose="02040503050406030204" pitchFamily="18" charset="0"/>
                          </a:rPr>
                          <m:t>11</m:t>
                        </m:r>
                      </m:sub>
                    </m:sSub>
                  </m:oMath>
                </a14:m>
                <a:r>
                  <a:rPr lang="en-US" baseline="0" dirty="0"/>
                  <a:t> is non-zero. Of course, you won’t see the exact value of zero when you work with time series data, but 95% of the spikes fall within the white noise  boundary.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r>
                  <a:rPr lang="en-US" sz="1200" i="0">
                    <a:latin typeface="Cambria Math" panose="02040503050406030204" pitchFamily="18" charset="0"/>
                    <a:ea typeface="Cambria Math" panose="02040503050406030204" pitchFamily="18" charset="0"/>
                  </a:rPr>
                  <a:t>𝜑</a:t>
                </a:r>
                <a:r>
                  <a:rPr lang="en-US" baseline="0" dirty="0"/>
                  <a:t> as 0.8. This is a stationary time series. Looking at the time plot, you can’t really tell the difference between AR(1) and a white noise. Looking at the ACF plot, we have a decreasing pattern and PACF shows that only the first spike, that is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is non-zero. Of course, you won’t see the exact value of zero when you work with time series data, but 95% of the spikes fall within the white noise  boundary.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17016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72.png"/><Relationship Id="rId7" Type="http://schemas.openxmlformats.org/officeDocument/2006/relationships/image" Target="../media/image48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76.png"/><Relationship Id="rId4" Type="http://schemas.openxmlformats.org/officeDocument/2006/relationships/image" Target="../media/image73.png"/></Relationships>
</file>

<file path=ppt/slides/_rels/slide11.xml.rels><?xml version="1.0" encoding="UTF-8" standalone="yes"?>
<Relationships xmlns="http://schemas.openxmlformats.org/package/2006/relationships"><Relationship Id="rId8" Type="http://schemas.openxmlformats.org/officeDocument/2006/relationships/image" Target="../media/image480.png"/><Relationship Id="rId26" Type="http://schemas.openxmlformats.org/officeDocument/2006/relationships/image" Target="../media/image86.png"/><Relationship Id="rId3" Type="http://schemas.openxmlformats.org/officeDocument/2006/relationships/image" Target="../media/image490.png"/><Relationship Id="rId34" Type="http://schemas.openxmlformats.org/officeDocument/2006/relationships/image" Target="../media/image92.png"/><Relationship Id="rId7" Type="http://schemas.openxmlformats.org/officeDocument/2006/relationships/image" Target="../media/image470.png"/><Relationship Id="rId25" Type="http://schemas.openxmlformats.org/officeDocument/2006/relationships/image" Target="../media/image77.png"/><Relationship Id="rId33" Type="http://schemas.openxmlformats.org/officeDocument/2006/relationships/image" Target="../media/image91.png"/><Relationship Id="rId2" Type="http://schemas.openxmlformats.org/officeDocument/2006/relationships/notesSlide" Target="../notesSlides/notesSlide11.xml"/><Relationship Id="rId29"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84.png"/><Relationship Id="rId24" Type="http://schemas.openxmlformats.org/officeDocument/2006/relationships/image" Target="NULL"/><Relationship Id="rId32" Type="http://schemas.openxmlformats.org/officeDocument/2006/relationships/image" Target="../media/image90.png"/><Relationship Id="rId5" Type="http://schemas.openxmlformats.org/officeDocument/2006/relationships/image" Target="../media/image501.png"/><Relationship Id="rId28" Type="http://schemas.openxmlformats.org/officeDocument/2006/relationships/image" Target="../media/image860.png"/><Relationship Id="rId36" Type="http://schemas.openxmlformats.org/officeDocument/2006/relationships/image" Target="../media/image94.png"/><Relationship Id="rId31" Type="http://schemas.openxmlformats.org/officeDocument/2006/relationships/image" Target="../media/image89.png"/><Relationship Id="rId4" Type="http://schemas.openxmlformats.org/officeDocument/2006/relationships/image" Target="../media/image410.png"/><Relationship Id="rId9" Type="http://schemas.openxmlformats.org/officeDocument/2006/relationships/image" Target="../media/image85.png"/><Relationship Id="rId27" Type="http://schemas.openxmlformats.org/officeDocument/2006/relationships/image" Target="../media/image87.png"/><Relationship Id="rId30" Type="http://schemas.openxmlformats.org/officeDocument/2006/relationships/image" Target="../media/image880.png"/><Relationship Id="rId35" Type="http://schemas.openxmlformats.org/officeDocument/2006/relationships/image" Target="../media/image93.png"/></Relationships>
</file>

<file path=ppt/slides/_rels/slide12.xml.rels><?xml version="1.0" encoding="UTF-8" standalone="yes"?>
<Relationships xmlns="http://schemas.openxmlformats.org/package/2006/relationships"><Relationship Id="rId26" Type="http://schemas.openxmlformats.org/officeDocument/2006/relationships/image" Target="../media/image78.png"/><Relationship Id="rId51" Type="http://schemas.openxmlformats.org/officeDocument/2006/relationships/image" Target="../media/image80.png"/><Relationship Id="rId3" Type="http://schemas.openxmlformats.org/officeDocument/2006/relationships/image" Target="../media/image941.png"/><Relationship Id="rId47" Type="http://schemas.openxmlformats.org/officeDocument/2006/relationships/image" Target="../media/image101.png"/><Relationship Id="rId50" Type="http://schemas.openxmlformats.org/officeDocument/2006/relationships/image" Target="../media/image790.png"/><Relationship Id="rId55" Type="http://schemas.openxmlformats.org/officeDocument/2006/relationships/image" Target="../media/image112.png"/><Relationship Id="rId25" Type="http://schemas.openxmlformats.org/officeDocument/2006/relationships/image" Target="NULL"/><Relationship Id="rId46" Type="http://schemas.openxmlformats.org/officeDocument/2006/relationships/image" Target="../media/image103.png"/><Relationship Id="rId2" Type="http://schemas.openxmlformats.org/officeDocument/2006/relationships/notesSlide" Target="../notesSlides/notesSlide12.xml"/><Relationship Id="rId29" Type="http://schemas.openxmlformats.org/officeDocument/2006/relationships/image" Target="../media/image98.png"/><Relationship Id="rId54" Type="http://schemas.openxmlformats.org/officeDocument/2006/relationships/image" Target="../media/image82.png"/><Relationship Id="rId1" Type="http://schemas.openxmlformats.org/officeDocument/2006/relationships/slideLayout" Target="../slideLayouts/slideLayout2.xml"/><Relationship Id="rId45" Type="http://schemas.openxmlformats.org/officeDocument/2006/relationships/image" Target="../media/image102.png"/><Relationship Id="rId53" Type="http://schemas.openxmlformats.org/officeDocument/2006/relationships/image" Target="../media/image110.png"/><Relationship Id="rId28" Type="http://schemas.openxmlformats.org/officeDocument/2006/relationships/image" Target="../media/image97.png"/><Relationship Id="rId49" Type="http://schemas.openxmlformats.org/officeDocument/2006/relationships/image" Target="../media/image104.png"/><Relationship Id="rId44" Type="http://schemas.openxmlformats.org/officeDocument/2006/relationships/image" Target="../media/image79.png"/><Relationship Id="rId52" Type="http://schemas.openxmlformats.org/officeDocument/2006/relationships/image" Target="../media/image81.png"/><Relationship Id="rId27" Type="http://schemas.openxmlformats.org/officeDocument/2006/relationships/image" Target="../media/image96.png"/><Relationship Id="rId30" Type="http://schemas.openxmlformats.org/officeDocument/2006/relationships/image" Target="../media/image490.png"/><Relationship Id="rId43" Type="http://schemas.openxmlformats.org/officeDocument/2006/relationships/image" Target="../media/image99.png"/><Relationship Id="rId48" Type="http://schemas.openxmlformats.org/officeDocument/2006/relationships/image" Target="../media/image105.png"/></Relationships>
</file>

<file path=ppt/slides/_rels/slide1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13.png"/><Relationship Id="rId7" Type="http://schemas.openxmlformats.org/officeDocument/2006/relationships/image" Target="../media/image10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5.png"/><Relationship Id="rId10" Type="http://schemas.openxmlformats.org/officeDocument/2006/relationships/image" Target="../media/image120.png"/><Relationship Id="rId4" Type="http://schemas.openxmlformats.org/officeDocument/2006/relationships/image" Target="../media/image83.png"/><Relationship Id="rId9" Type="http://schemas.openxmlformats.org/officeDocument/2006/relationships/image" Target="../media/image108.png"/></Relationships>
</file>

<file path=ppt/slides/_rels/slide14.xml.rels><?xml version="1.0" encoding="UTF-8" standalone="yes"?>
<Relationships xmlns="http://schemas.openxmlformats.org/package/2006/relationships"><Relationship Id="rId8" Type="http://schemas.openxmlformats.org/officeDocument/2006/relationships/image" Target="../media/image127.png"/><Relationship Id="rId18" Type="http://schemas.openxmlformats.org/officeDocument/2006/relationships/image" Target="../media/image131.png"/><Relationship Id="rId3" Type="http://schemas.openxmlformats.org/officeDocument/2006/relationships/image" Target="../media/image109.png"/><Relationship Id="rId21" Type="http://schemas.openxmlformats.org/officeDocument/2006/relationships/image" Target="../media/image134.png"/><Relationship Id="rId7" Type="http://schemas.openxmlformats.org/officeDocument/2006/relationships/image" Target="../media/image1040.png"/><Relationship Id="rId17" Type="http://schemas.openxmlformats.org/officeDocument/2006/relationships/image" Target="../media/image1120.png"/><Relationship Id="rId2" Type="http://schemas.openxmlformats.org/officeDocument/2006/relationships/notesSlide" Target="../notesSlides/notesSlide14.xml"/><Relationship Id="rId20"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030.png"/><Relationship Id="rId24" Type="http://schemas.openxmlformats.org/officeDocument/2006/relationships/image" Target="../media/image114.png"/><Relationship Id="rId15" Type="http://schemas.openxmlformats.org/officeDocument/2006/relationships/image" Target="../media/image130.png"/><Relationship Id="rId23" Type="http://schemas.openxmlformats.org/officeDocument/2006/relationships/image" Target="../media/image111.png"/><Relationship Id="rId19" Type="http://schemas.openxmlformats.org/officeDocument/2006/relationships/image" Target="../media/image121.png"/><Relationship Id="rId4" Type="http://schemas.openxmlformats.org/officeDocument/2006/relationships/image" Target="../media/image126.png"/><Relationship Id="rId9" Type="http://schemas.openxmlformats.org/officeDocument/2006/relationships/image" Target="../media/image128.png"/><Relationship Id="rId14" Type="http://schemas.openxmlformats.org/officeDocument/2006/relationships/image" Target="../media/image1090.png"/><Relationship Id="rId22" Type="http://schemas.openxmlformats.org/officeDocument/2006/relationships/image" Target="../media/image135.png"/></Relationships>
</file>

<file path=ppt/slides/_rels/slide15.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5.png"/><Relationship Id="rId7" Type="http://schemas.openxmlformats.org/officeDocument/2006/relationships/image" Target="../media/image1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29.png"/><Relationship Id="rId4" Type="http://schemas.openxmlformats.org/officeDocument/2006/relationships/image" Target="../media/image116.png"/><Relationship Id="rId9" Type="http://schemas.openxmlformats.org/officeDocument/2006/relationships/image" Target="../media/image118.png"/></Relationships>
</file>

<file path=ppt/slides/_rels/slide16.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19.png"/><Relationship Id="rId7"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1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8.png"/><Relationship Id="rId4" Type="http://schemas.openxmlformats.org/officeDocument/2006/relationships/image" Target="../media/image137.png"/></Relationships>
</file>

<file path=ppt/slides/_rels/slide18.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70.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media/image2.png"/><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2" Type="http://schemas.openxmlformats.org/officeDocument/2006/relationships/notesSlide" Target="../notesSlides/notesSlide3.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media/image21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3"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image" Target="../media/image210.png"/><Relationship Id="rId7" Type="http://schemas.openxmlformats.org/officeDocument/2006/relationships/image" Target="../media/image610.png"/><Relationship Id="rId12" Type="http://schemas.openxmlformats.org/officeDocument/2006/relationships/image" Target="../media/image910.png"/><Relationship Id="rId25" Type="http://schemas.openxmlformats.org/officeDocument/2006/relationships/image" Target="../media/image13.png"/><Relationship Id="rId2" Type="http://schemas.openxmlformats.org/officeDocument/2006/relationships/notesSlide" Target="../notesSlides/notesSlide5.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810.png"/><Relationship Id="rId24" Type="http://schemas.openxmlformats.org/officeDocument/2006/relationships/image" Target="NULL"/><Relationship Id="rId5" Type="http://schemas.openxmlformats.org/officeDocument/2006/relationships/image" Target="../media/image410.png"/><Relationship Id="rId15" Type="http://schemas.openxmlformats.org/officeDocument/2006/relationships/image" Target="../media/image12.png"/><Relationship Id="rId28" Type="http://schemas.openxmlformats.org/officeDocument/2006/relationships/image" Target="../media/image16.png"/><Relationship Id="rId10" Type="http://schemas.openxmlformats.org/officeDocument/2006/relationships/image" Target="../media/image711.png"/><Relationship Id="rId31" Type="http://schemas.openxmlformats.org/officeDocument/2006/relationships/image" Target="../media/image41.png"/><Relationship Id="rId4" Type="http://schemas.openxmlformats.org/officeDocument/2006/relationships/image" Target="../media/image310.png"/><Relationship Id="rId9" Type="http://schemas.openxmlformats.org/officeDocument/2006/relationships/image" Target="NULL"/><Relationship Id="rId14" Type="http://schemas.openxmlformats.org/officeDocument/2006/relationships/image" Target="../media/image11.png"/><Relationship Id="rId27" Type="http://schemas.openxmlformats.org/officeDocument/2006/relationships/image" Target="../media/image15.png"/><Relationship Id="rId30" Type="http://schemas.openxmlformats.org/officeDocument/2006/relationships/image" Target="../media/image40.png"/></Relationships>
</file>

<file path=ppt/slides/_rels/slide6.xml.rels><?xml version="1.0" encoding="UTF-8" standalone="yes"?>
<Relationships xmlns="http://schemas.openxmlformats.org/package/2006/relationships"><Relationship Id="rId26" Type="http://schemas.openxmlformats.org/officeDocument/2006/relationships/image" Target="../media/image2.png"/><Relationship Id="rId39" Type="http://schemas.openxmlformats.org/officeDocument/2006/relationships/image" Target="../media/image59.png"/><Relationship Id="rId3" Type="http://schemas.openxmlformats.org/officeDocument/2006/relationships/image" Target="../media/image210.png"/><Relationship Id="rId34" Type="http://schemas.openxmlformats.org/officeDocument/2006/relationships/image" Target="../media/image54.png"/><Relationship Id="rId25" Type="http://schemas.openxmlformats.org/officeDocument/2006/relationships/image" Target="NULL"/><Relationship Id="rId33" Type="http://schemas.openxmlformats.org/officeDocument/2006/relationships/image" Target="../media/image53.png"/><Relationship Id="rId38" Type="http://schemas.openxmlformats.org/officeDocument/2006/relationships/image" Target="../media/image58.png"/><Relationship Id="rId2" Type="http://schemas.openxmlformats.org/officeDocument/2006/relationships/notesSlide" Target="../notesSlides/notesSlide6.xml"/><Relationship Id="rId29" Type="http://schemas.openxmlformats.org/officeDocument/2006/relationships/image" Target="../media/image32.png"/><Relationship Id="rId41"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png"/><Relationship Id="rId24" Type="http://schemas.openxmlformats.org/officeDocument/2006/relationships/image" Target="NULL"/><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320.png"/><Relationship Id="rId5" Type="http://schemas.openxmlformats.org/officeDocument/2006/relationships/image" Target="../media/image42.png"/><Relationship Id="rId28" Type="http://schemas.openxmlformats.org/officeDocument/2006/relationships/image" Target="../media/image44.png"/><Relationship Id="rId36" Type="http://schemas.openxmlformats.org/officeDocument/2006/relationships/image" Target="../media/image56.png"/><Relationship Id="rId31" Type="http://schemas.openxmlformats.org/officeDocument/2006/relationships/image" Target="../media/image51.png"/><Relationship Id="rId4" Type="http://schemas.openxmlformats.org/officeDocument/2006/relationships/image" Target="../media/image310.png"/><Relationship Id="rId27" Type="http://schemas.openxmlformats.org/officeDocument/2006/relationships/image" Target="../media/image13.png"/><Relationship Id="rId30" Type="http://schemas.openxmlformats.org/officeDocument/2006/relationships/image" Target="../media/image46.png"/><Relationship Id="rId35" Type="http://schemas.openxmlformats.org/officeDocument/2006/relationships/image" Target="../media/image55.png"/></Relationships>
</file>

<file path=ppt/slides/_rels/slide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33.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35.png"/><Relationship Id="rId10" Type="http://schemas.openxmlformats.org/officeDocument/2006/relationships/image" Target="../media/image68.png"/><Relationship Id="rId4" Type="http://schemas.openxmlformats.org/officeDocument/2006/relationships/image" Target="../media/image34.png"/><Relationship Id="rId9" Type="http://schemas.openxmlformats.org/officeDocument/2006/relationships/image" Target="../media/image67.png"/></Relationships>
</file>

<file path=ppt/slides/_rels/slide8.xml.rels><?xml version="1.0" encoding="UTF-8" standalone="yes"?>
<Relationships xmlns="http://schemas.openxmlformats.org/package/2006/relationships"><Relationship Id="rId26" Type="http://schemas.openxmlformats.org/officeDocument/2006/relationships/image" Target="../media/image36.png"/><Relationship Id="rId39" Type="http://schemas.openxmlformats.org/officeDocument/2006/relationships/image" Target="../media/image50.png"/><Relationship Id="rId3" Type="http://schemas.openxmlformats.org/officeDocument/2006/relationships/image" Target="../media/image210.png"/><Relationship Id="rId34" Type="http://schemas.openxmlformats.org/officeDocument/2006/relationships/image" Target="../media/image38.png"/><Relationship Id="rId25" Type="http://schemas.openxmlformats.org/officeDocument/2006/relationships/image" Target="NULL"/><Relationship Id="rId33" Type="http://schemas.openxmlformats.org/officeDocument/2006/relationships/image" Target="../media/image371.png"/><Relationship Id="rId38" Type="http://schemas.openxmlformats.org/officeDocument/2006/relationships/image" Target="../media/image47.png"/><Relationship Id="rId2" Type="http://schemas.openxmlformats.org/officeDocument/2006/relationships/notesSlide" Target="../notesSlides/notesSlide8.xml"/><Relationship Id="rId29"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3.png"/><Relationship Id="rId24" Type="http://schemas.openxmlformats.org/officeDocument/2006/relationships/image" Target="NULL"/><Relationship Id="rId32" Type="http://schemas.openxmlformats.org/officeDocument/2006/relationships/image" Target="../media/image59.png"/><Relationship Id="rId37" Type="http://schemas.openxmlformats.org/officeDocument/2006/relationships/image" Target="../media/image48.png"/><Relationship Id="rId40" Type="http://schemas.openxmlformats.org/officeDocument/2006/relationships/image" Target="../media/image61.png"/><Relationship Id="rId5" Type="http://schemas.openxmlformats.org/officeDocument/2006/relationships/image" Target="../media/image42.png"/><Relationship Id="rId28" Type="http://schemas.openxmlformats.org/officeDocument/2006/relationships/image" Target="../media/image44.png"/><Relationship Id="rId36" Type="http://schemas.openxmlformats.org/officeDocument/2006/relationships/image" Target="../media/image45.png"/><Relationship Id="rId31" Type="http://schemas.openxmlformats.org/officeDocument/2006/relationships/image" Target="../media/image75.png"/><Relationship Id="rId4" Type="http://schemas.openxmlformats.org/officeDocument/2006/relationships/image" Target="../media/image310.png"/><Relationship Id="rId27" Type="http://schemas.openxmlformats.org/officeDocument/2006/relationships/image" Target="../media/image13.png"/><Relationship Id="rId30" Type="http://schemas.openxmlformats.org/officeDocument/2006/relationships/image" Target="../media/image74.png"/><Relationship Id="rId35"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49.png"/><Relationship Id="rId7"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63.png"/><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Autoregressive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3120189" cy="1200329"/>
          </a:xfrm>
          <a:prstGeom prst="rect">
            <a:avLst/>
          </a:prstGeom>
          <a:noFill/>
        </p:spPr>
        <p:txBody>
          <a:bodyPr wrap="square">
            <a:spAutoFit/>
          </a:bodyPr>
          <a:lstStyle/>
          <a:p>
            <a:r>
              <a:rPr lang="en-US" sz="2400" dirty="0"/>
              <a:t>Examples of AR(1) time series with their ACF &amp; PACF plot. </a:t>
            </a:r>
          </a:p>
        </p:txBody>
      </p:sp>
      <p:pic>
        <p:nvPicPr>
          <p:cNvPr id="4" name="Picture 3" descr="A picture containing chart&#10;&#10;Description automatically generated">
            <a:extLst>
              <a:ext uri="{FF2B5EF4-FFF2-40B4-BE49-F238E27FC236}">
                <a16:creationId xmlns:a16="http://schemas.microsoft.com/office/drawing/2014/main" id="{9DB299B5-81A4-43C5-8937-41F1A8D9B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705" y="1847098"/>
            <a:ext cx="7817187" cy="1299679"/>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33113DF4-7DFA-468D-8724-B5E2217D1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705" y="365125"/>
            <a:ext cx="7817187" cy="1271010"/>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0006B7CA-D6CA-484C-817B-DA351CD20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705" y="3356811"/>
            <a:ext cx="7817187" cy="12423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37BB4D-9DD2-4C3E-83E9-49AAF7CC0A5F}"/>
                  </a:ext>
                </a:extLst>
              </p:cNvPr>
              <p:cNvSpPr txBox="1"/>
              <p:nvPr/>
            </p:nvSpPr>
            <p:spPr>
              <a:xfrm>
                <a:off x="887479" y="3269657"/>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7" name="TextBox 6">
                <a:extLst>
                  <a:ext uri="{FF2B5EF4-FFF2-40B4-BE49-F238E27FC236}">
                    <a16:creationId xmlns:a16="http://schemas.microsoft.com/office/drawing/2014/main" id="{F837BB4D-9DD2-4C3E-83E9-49AAF7CC0A5F}"/>
                  </a:ext>
                </a:extLst>
              </p:cNvPr>
              <p:cNvSpPr txBox="1">
                <a:spLocks noRot="1" noChangeAspect="1" noMove="1" noResize="1" noEditPoints="1" noAdjustHandles="1" noChangeArrowheads="1" noChangeShapeType="1" noTextEdit="1"/>
              </p:cNvSpPr>
              <p:nvPr/>
            </p:nvSpPr>
            <p:spPr>
              <a:xfrm>
                <a:off x="887479" y="3269657"/>
                <a:ext cx="115048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C9B5E6-F8C5-4A9F-8257-F96C9A1FBFE4}"/>
                  </a:ext>
                </a:extLst>
              </p:cNvPr>
              <p:cNvSpPr txBox="1"/>
              <p:nvPr/>
            </p:nvSpPr>
            <p:spPr>
              <a:xfrm>
                <a:off x="934454" y="2767536"/>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−0.8</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8" name="TextBox 7">
                <a:extLst>
                  <a:ext uri="{FF2B5EF4-FFF2-40B4-BE49-F238E27FC236}">
                    <a16:creationId xmlns:a16="http://schemas.microsoft.com/office/drawing/2014/main" id="{8FC9B5E6-F8C5-4A9F-8257-F96C9A1FBFE4}"/>
                  </a:ext>
                </a:extLst>
              </p:cNvPr>
              <p:cNvSpPr txBox="1">
                <a:spLocks noRot="1" noChangeAspect="1" noMove="1" noResize="1" noEditPoints="1" noAdjustHandles="1" noChangeArrowheads="1" noChangeShapeType="1" noTextEdit="1"/>
              </p:cNvSpPr>
              <p:nvPr/>
            </p:nvSpPr>
            <p:spPr>
              <a:xfrm>
                <a:off x="934454" y="2767536"/>
                <a:ext cx="258823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FB036D-0E90-4BC9-9D4E-E1F3AB7E282B}"/>
                  </a:ext>
                </a:extLst>
              </p:cNvPr>
              <p:cNvSpPr txBox="1"/>
              <p:nvPr/>
            </p:nvSpPr>
            <p:spPr>
              <a:xfrm>
                <a:off x="838200" y="379584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0" name="TextBox 9">
                <a:extLst>
                  <a:ext uri="{FF2B5EF4-FFF2-40B4-BE49-F238E27FC236}">
                    <a16:creationId xmlns:a16="http://schemas.microsoft.com/office/drawing/2014/main" id="{51FB036D-0E90-4BC9-9D4E-E1F3AB7E282B}"/>
                  </a:ext>
                </a:extLst>
              </p:cNvPr>
              <p:cNvSpPr txBox="1">
                <a:spLocks noRot="1" noChangeAspect="1" noMove="1" noResize="1" noEditPoints="1" noAdjustHandles="1" noChangeArrowheads="1" noChangeShapeType="1" noTextEdit="1"/>
              </p:cNvSpPr>
              <p:nvPr/>
            </p:nvSpPr>
            <p:spPr>
              <a:xfrm>
                <a:off x="838200" y="3795842"/>
                <a:ext cx="2303262" cy="44191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5465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5" y="2234255"/>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5" y="2234255"/>
                <a:ext cx="3712573" cy="430887"/>
              </a:xfrm>
              <a:prstGeom prst="rect">
                <a:avLst/>
              </a:prstGeom>
              <a:blipFill>
                <a:blip r:embed="rId3"/>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2</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8836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883637"/>
                <a:ext cx="1732460" cy="430887"/>
              </a:xfrm>
              <a:prstGeom prst="rect">
                <a:avLst/>
              </a:prstGeom>
              <a:blipFill>
                <a:blip r:embed="rId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074543" y="2893515"/>
                <a:ext cx="376084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074543" y="2893515"/>
                <a:ext cx="3760846" cy="43088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5551190" y="2892980"/>
                <a:ext cx="492710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5551190" y="2892980"/>
                <a:ext cx="4927103" cy="43088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63408" y="355081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63408" y="3550812"/>
                <a:ext cx="2513414" cy="430887"/>
              </a:xfrm>
              <a:prstGeom prst="rect">
                <a:avLst/>
              </a:prstGeom>
              <a:blipFill>
                <a:blip r:embed="rId7"/>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3060319" y="3560693"/>
                <a:ext cx="38651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3060319" y="3560693"/>
                <a:ext cx="3865171" cy="430887"/>
              </a:xfrm>
              <a:prstGeom prst="rect">
                <a:avLst/>
              </a:prstGeom>
              <a:blipFill>
                <a:blip r:embed="rId8"/>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1125121" y="3996413"/>
                <a:ext cx="4389973"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1125121" y="3996413"/>
                <a:ext cx="4389973" cy="474489"/>
              </a:xfrm>
              <a:prstGeom prst="rect">
                <a:avLst/>
              </a:prstGeom>
              <a:blipFill>
                <a:blip r:embed="rId9"/>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466829"/>
              </a:xfrm>
              <a:prstGeom prst="rect">
                <a:avLst/>
              </a:prstGeom>
              <a:solidFill>
                <a:srgbClr val="CCFFCC"/>
              </a:solidFill>
            </p:spPr>
            <p:txBody>
              <a:bodyPr wrap="square" rtlCol="0">
                <a:spAutoFit/>
              </a:bodyPr>
              <a:lstStyle/>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 </m:t>
                    </m:r>
                  </m:oMath>
                </a14:m>
                <a:r>
                  <a:rPr lang="en-US" sz="2200" dirty="0"/>
                  <a:t>are constant numbers</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Sup>
                      <m:sSubSupPr>
                        <m:ctrlPr>
                          <a:rPr lang="en-US" sz="2200" i="1" smtClean="0">
                            <a:latin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rPr>
                          <m:t>2</m:t>
                        </m:r>
                      </m:sub>
                      <m:sup>
                        <m:r>
                          <a:rPr lang="en-US" sz="2200" b="0" i="1" smtClean="0">
                            <a:latin typeface="Cambria Math" panose="02040503050406030204" pitchFamily="18" charset="0"/>
                          </a:rPr>
                          <m:t>2</m:t>
                        </m:r>
                      </m:sup>
                    </m:sSub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can be written as weighted sum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𝑖</m:t>
                        </m:r>
                      </m:sub>
                    </m:sSub>
                  </m:oMath>
                </a14:m>
                <a:r>
                  <a:rPr lang="en-US" sz="2200" dirty="0"/>
                  <a:t> </a:t>
                </a:r>
                <a14:m>
                  <m:oMath xmlns:m="http://schemas.openxmlformats.org/officeDocument/2006/math">
                    <m:r>
                      <a:rPr lang="en-US" sz="2200" b="0" i="1" dirty="0" smtClean="0">
                        <a:latin typeface="Cambria Math" panose="02040503050406030204" pitchFamily="18" charset="0"/>
                      </a:rPr>
                      <m:t>𝑖</m:t>
                    </m:r>
                    <m:r>
                      <a:rPr lang="en-US" sz="2200" b="0" i="1" dirty="0" smtClean="0">
                        <a:latin typeface="Cambria Math" panose="02040503050406030204" pitchFamily="18" charset="0"/>
                      </a:rPr>
                      <m:t>=1,2,…,</m:t>
                    </m:r>
                    <m:r>
                      <a:rPr lang="en-US" sz="2200" b="0" i="1" dirty="0" smtClean="0">
                        <a:latin typeface="Cambria Math" panose="02040503050406030204" pitchFamily="18" charset="0"/>
                      </a:rPr>
                      <m:t>𝑡</m:t>
                    </m:r>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466829"/>
              </a:xfrm>
              <a:prstGeom prst="rect">
                <a:avLst/>
              </a:prstGeom>
              <a:blipFill>
                <a:blip r:embed="rId25"/>
                <a:stretch>
                  <a:fillRect l="-1762" t="-1733" b="-420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AR(2). Compute the ACF &amp; PACF. </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264CC3-EF48-4A34-B7FF-3FD6D7245648}"/>
                  </a:ext>
                </a:extLst>
              </p:cNvPr>
              <p:cNvSpPr txBox="1"/>
              <p:nvPr/>
            </p:nvSpPr>
            <p:spPr>
              <a:xfrm>
                <a:off x="1069256" y="4485616"/>
                <a:ext cx="615108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66" name="TextBox 65">
                <a:extLst>
                  <a:ext uri="{FF2B5EF4-FFF2-40B4-BE49-F238E27FC236}">
                    <a16:creationId xmlns:a16="http://schemas.microsoft.com/office/drawing/2014/main" id="{C4264CC3-EF48-4A34-B7FF-3FD6D7245648}"/>
                  </a:ext>
                </a:extLst>
              </p:cNvPr>
              <p:cNvSpPr txBox="1">
                <a:spLocks noRot="1" noChangeAspect="1" noMove="1" noResize="1" noEditPoints="1" noAdjustHandles="1" noChangeArrowheads="1" noChangeShapeType="1" noTextEdit="1"/>
              </p:cNvSpPr>
              <p:nvPr/>
            </p:nvSpPr>
            <p:spPr>
              <a:xfrm>
                <a:off x="1069256" y="4485616"/>
                <a:ext cx="6151085" cy="430887"/>
              </a:xfrm>
              <a:prstGeom prst="rect">
                <a:avLst/>
              </a:prstGeom>
              <a:blipFill>
                <a:blip r:embed="rId2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A055F45-25D8-4195-A648-0D074619E9F6}"/>
                  </a:ext>
                </a:extLst>
              </p:cNvPr>
              <p:cNvSpPr txBox="1"/>
              <p:nvPr/>
            </p:nvSpPr>
            <p:spPr>
              <a:xfrm>
                <a:off x="5338170" y="4012427"/>
                <a:ext cx="53531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68" name="TextBox 67">
                <a:extLst>
                  <a:ext uri="{FF2B5EF4-FFF2-40B4-BE49-F238E27FC236}">
                    <a16:creationId xmlns:a16="http://schemas.microsoft.com/office/drawing/2014/main" id="{8A055F45-25D8-4195-A648-0D074619E9F6}"/>
                  </a:ext>
                </a:extLst>
              </p:cNvPr>
              <p:cNvSpPr txBox="1">
                <a:spLocks noRot="1" noChangeAspect="1" noMove="1" noResize="1" noEditPoints="1" noAdjustHandles="1" noChangeArrowheads="1" noChangeShapeType="1" noTextEdit="1"/>
              </p:cNvSpPr>
              <p:nvPr/>
            </p:nvSpPr>
            <p:spPr>
              <a:xfrm>
                <a:off x="5338170" y="4012427"/>
                <a:ext cx="5353141" cy="430887"/>
              </a:xfrm>
              <a:prstGeom prst="rect">
                <a:avLst/>
              </a:prstGeom>
              <a:blipFill>
                <a:blip r:embed="rId2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433AE8E-1377-4015-81F9-3290CF7F6924}"/>
                  </a:ext>
                </a:extLst>
              </p:cNvPr>
              <p:cNvSpPr txBox="1"/>
              <p:nvPr/>
            </p:nvSpPr>
            <p:spPr>
              <a:xfrm>
                <a:off x="7362421" y="6112546"/>
                <a:ext cx="4501216"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r>
                  <a:rPr lang="en-US" sz="2200" dirty="0"/>
                  <a:t> is independent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p>
            </p:txBody>
          </p:sp>
        </mc:Choice>
        <mc:Fallback xmlns="">
          <p:sp>
            <p:nvSpPr>
              <p:cNvPr id="76" name="TextBox 75">
                <a:extLst>
                  <a:ext uri="{FF2B5EF4-FFF2-40B4-BE49-F238E27FC236}">
                    <a16:creationId xmlns:a16="http://schemas.microsoft.com/office/drawing/2014/main" id="{B433AE8E-1377-4015-81F9-3290CF7F6924}"/>
                  </a:ext>
                </a:extLst>
              </p:cNvPr>
              <p:cNvSpPr txBox="1">
                <a:spLocks noRot="1" noChangeAspect="1" noMove="1" noResize="1" noEditPoints="1" noAdjustHandles="1" noChangeArrowheads="1" noChangeShapeType="1" noTextEdit="1"/>
              </p:cNvSpPr>
              <p:nvPr/>
            </p:nvSpPr>
            <p:spPr>
              <a:xfrm>
                <a:off x="7362421" y="6112546"/>
                <a:ext cx="4501216" cy="430887"/>
              </a:xfrm>
              <a:prstGeom prst="rect">
                <a:avLst/>
              </a:prstGeom>
              <a:blipFill>
                <a:blip r:embed="rId28"/>
                <a:stretch>
                  <a:fillRect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366291A-CC84-41AA-91ED-7F1F61C7F04D}"/>
                  </a:ext>
                </a:extLst>
              </p:cNvPr>
              <p:cNvSpPr txBox="1"/>
              <p:nvPr/>
            </p:nvSpPr>
            <p:spPr>
              <a:xfrm>
                <a:off x="1098521" y="4965469"/>
                <a:ext cx="27403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oMath>
                  </m:oMathPara>
                </a14:m>
                <a:endParaRPr lang="en-US" sz="2200" dirty="0"/>
              </a:p>
            </p:txBody>
          </p:sp>
        </mc:Choice>
        <mc:Fallback xmlns="">
          <p:sp>
            <p:nvSpPr>
              <p:cNvPr id="26" name="TextBox 25">
                <a:extLst>
                  <a:ext uri="{FF2B5EF4-FFF2-40B4-BE49-F238E27FC236}">
                    <a16:creationId xmlns:a16="http://schemas.microsoft.com/office/drawing/2014/main" id="{E366291A-CC84-41AA-91ED-7F1F61C7F04D}"/>
                  </a:ext>
                </a:extLst>
              </p:cNvPr>
              <p:cNvSpPr txBox="1">
                <a:spLocks noRot="1" noChangeAspect="1" noMove="1" noResize="1" noEditPoints="1" noAdjustHandles="1" noChangeArrowheads="1" noChangeShapeType="1" noTextEdit="1"/>
              </p:cNvSpPr>
              <p:nvPr/>
            </p:nvSpPr>
            <p:spPr>
              <a:xfrm>
                <a:off x="1098521" y="4965469"/>
                <a:ext cx="2740358" cy="430887"/>
              </a:xfrm>
              <a:prstGeom prst="rect">
                <a:avLst/>
              </a:prstGeom>
              <a:blipFill>
                <a:blip r:embed="rId2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916ABFB-7677-4193-9C11-3534FB646712}"/>
                  </a:ext>
                </a:extLst>
              </p:cNvPr>
              <p:cNvSpPr/>
              <p:nvPr/>
            </p:nvSpPr>
            <p:spPr>
              <a:xfrm>
                <a:off x="3875465" y="5035793"/>
                <a:ext cx="1467336"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=1,2,…</m:t>
                      </m:r>
                    </m:oMath>
                  </m:oMathPara>
                </a14:m>
                <a:endParaRPr lang="en-US" sz="2000" dirty="0"/>
              </a:p>
            </p:txBody>
          </p:sp>
        </mc:Choice>
        <mc:Fallback xmlns="">
          <p:sp>
            <p:nvSpPr>
              <p:cNvPr id="29" name="Rectangle 28">
                <a:extLst>
                  <a:ext uri="{FF2B5EF4-FFF2-40B4-BE49-F238E27FC236}">
                    <a16:creationId xmlns:a16="http://schemas.microsoft.com/office/drawing/2014/main" id="{B916ABFB-7677-4193-9C11-3534FB646712}"/>
                  </a:ext>
                </a:extLst>
              </p:cNvPr>
              <p:cNvSpPr>
                <a:spLocks noRot="1" noChangeAspect="1" noMove="1" noResize="1" noEditPoints="1" noAdjustHandles="1" noChangeArrowheads="1" noChangeShapeType="1" noTextEdit="1"/>
              </p:cNvSpPr>
              <p:nvPr/>
            </p:nvSpPr>
            <p:spPr>
              <a:xfrm>
                <a:off x="3875465" y="5035793"/>
                <a:ext cx="1467336" cy="40011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110A024-586C-4F23-BEE6-6841D35EAD54}"/>
                  </a:ext>
                </a:extLst>
              </p:cNvPr>
              <p:cNvSpPr txBox="1"/>
              <p:nvPr/>
            </p:nvSpPr>
            <p:spPr>
              <a:xfrm>
                <a:off x="763408" y="5746625"/>
                <a:ext cx="18955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smtClean="0">
                              <a:latin typeface="Cambria Math" panose="02040503050406030204" pitchFamily="18" charset="0"/>
                            </a:rPr>
                            <m:t> </m:t>
                          </m:r>
                        </m:e>
                      </m:d>
                    </m:oMath>
                  </m:oMathPara>
                </a14:m>
                <a:endParaRPr lang="en-US" sz="2200" dirty="0"/>
              </a:p>
            </p:txBody>
          </p:sp>
        </mc:Choice>
        <mc:Fallback xmlns="">
          <p:sp>
            <p:nvSpPr>
              <p:cNvPr id="32" name="TextBox 31">
                <a:extLst>
                  <a:ext uri="{FF2B5EF4-FFF2-40B4-BE49-F238E27FC236}">
                    <a16:creationId xmlns:a16="http://schemas.microsoft.com/office/drawing/2014/main" id="{6110A024-586C-4F23-BEE6-6841D35EAD54}"/>
                  </a:ext>
                </a:extLst>
              </p:cNvPr>
              <p:cNvSpPr txBox="1">
                <a:spLocks noRot="1" noChangeAspect="1" noMove="1" noResize="1" noEditPoints="1" noAdjustHandles="1" noChangeArrowheads="1" noChangeShapeType="1" noTextEdit="1"/>
              </p:cNvSpPr>
              <p:nvPr/>
            </p:nvSpPr>
            <p:spPr>
              <a:xfrm>
                <a:off x="763408" y="5746625"/>
                <a:ext cx="1895571" cy="430887"/>
              </a:xfrm>
              <a:prstGeom prst="rect">
                <a:avLst/>
              </a:prstGeom>
              <a:blipFill>
                <a:blip r:embed="rId3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860BA4D-964D-4F6F-871B-BCF04325A610}"/>
                  </a:ext>
                </a:extLst>
              </p:cNvPr>
              <p:cNvSpPr txBox="1"/>
              <p:nvPr/>
            </p:nvSpPr>
            <p:spPr>
              <a:xfrm>
                <a:off x="2498400" y="5555193"/>
                <a:ext cx="3336989" cy="813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num>
                        <m:den>
                          <m:d>
                            <m:dPr>
                              <m:ctrlPr>
                                <a:rPr lang="en-US" sz="2000" b="0" i="1" smtClean="0">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rPr>
                                    <m:t>2</m:t>
                                  </m:r>
                                </m:sup>
                              </m:sSubSup>
                            </m:e>
                          </m:d>
                        </m:den>
                      </m:f>
                    </m:oMath>
                  </m:oMathPara>
                </a14:m>
                <a:endParaRPr lang="en-US" sz="2000" dirty="0"/>
              </a:p>
            </p:txBody>
          </p:sp>
        </mc:Choice>
        <mc:Fallback xmlns="">
          <p:sp>
            <p:nvSpPr>
              <p:cNvPr id="33" name="TextBox 32">
                <a:extLst>
                  <a:ext uri="{FF2B5EF4-FFF2-40B4-BE49-F238E27FC236}">
                    <a16:creationId xmlns:a16="http://schemas.microsoft.com/office/drawing/2014/main" id="{A860BA4D-964D-4F6F-871B-BCF04325A610}"/>
                  </a:ext>
                </a:extLst>
              </p:cNvPr>
              <p:cNvSpPr txBox="1">
                <a:spLocks noRot="1" noChangeAspect="1" noMove="1" noResize="1" noEditPoints="1" noAdjustHandles="1" noChangeArrowheads="1" noChangeShapeType="1" noTextEdit="1"/>
              </p:cNvSpPr>
              <p:nvPr/>
            </p:nvSpPr>
            <p:spPr>
              <a:xfrm>
                <a:off x="2498400" y="5555193"/>
                <a:ext cx="3336989" cy="813749"/>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295DA28-BA00-4455-AC3E-CC2B743F1CBF}"/>
                  </a:ext>
                </a:extLst>
              </p:cNvPr>
              <p:cNvSpPr txBox="1"/>
              <p:nvPr/>
            </p:nvSpPr>
            <p:spPr>
              <a:xfrm>
                <a:off x="6902020" y="5000374"/>
                <a:ext cx="274035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1−1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34" name="TextBox 33">
                <a:extLst>
                  <a:ext uri="{FF2B5EF4-FFF2-40B4-BE49-F238E27FC236}">
                    <a16:creationId xmlns:a16="http://schemas.microsoft.com/office/drawing/2014/main" id="{D295DA28-BA00-4455-AC3E-CC2B743F1CBF}"/>
                  </a:ext>
                </a:extLst>
              </p:cNvPr>
              <p:cNvSpPr txBox="1">
                <a:spLocks noRot="1" noChangeAspect="1" noMove="1" noResize="1" noEditPoints="1" noAdjustHandles="1" noChangeArrowheads="1" noChangeShapeType="1" noTextEdit="1"/>
              </p:cNvSpPr>
              <p:nvPr/>
            </p:nvSpPr>
            <p:spPr>
              <a:xfrm>
                <a:off x="6902020" y="5000374"/>
                <a:ext cx="2740358" cy="400110"/>
              </a:xfrm>
              <a:prstGeom prst="rect">
                <a:avLst/>
              </a:prstGeom>
              <a:blipFill>
                <a:blip r:embed="rId33"/>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DF7DBC5-10FD-49BA-B7BF-C09D19DAEF0F}"/>
                  </a:ext>
                </a:extLst>
              </p:cNvPr>
              <p:cNvSpPr txBox="1"/>
              <p:nvPr/>
            </p:nvSpPr>
            <p:spPr>
              <a:xfrm>
                <a:off x="9594250" y="5035793"/>
                <a:ext cx="191636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35" name="TextBox 34">
                <a:extLst>
                  <a:ext uri="{FF2B5EF4-FFF2-40B4-BE49-F238E27FC236}">
                    <a16:creationId xmlns:a16="http://schemas.microsoft.com/office/drawing/2014/main" id="{6DF7DBC5-10FD-49BA-B7BF-C09D19DAEF0F}"/>
                  </a:ext>
                </a:extLst>
              </p:cNvPr>
              <p:cNvSpPr txBox="1">
                <a:spLocks noRot="1" noChangeAspect="1" noMove="1" noResize="1" noEditPoints="1" noAdjustHandles="1" noChangeArrowheads="1" noChangeShapeType="1" noTextEdit="1"/>
              </p:cNvSpPr>
              <p:nvPr/>
            </p:nvSpPr>
            <p:spPr>
              <a:xfrm>
                <a:off x="9594250" y="5035793"/>
                <a:ext cx="1916363" cy="400110"/>
              </a:xfrm>
              <a:prstGeom prst="rect">
                <a:avLst/>
              </a:prstGeom>
              <a:blipFill>
                <a:blip r:embed="rId34"/>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482E8CF-92CC-4202-80EE-BCA316FFDAC8}"/>
                  </a:ext>
                </a:extLst>
              </p:cNvPr>
              <p:cNvSpPr txBox="1"/>
              <p:nvPr/>
            </p:nvSpPr>
            <p:spPr>
              <a:xfrm>
                <a:off x="6872352" y="5396356"/>
                <a:ext cx="2180910"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den>
                      </m:f>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oMath>
                  </m:oMathPara>
                </a14:m>
                <a:endParaRPr lang="en-US" sz="2000" dirty="0"/>
              </a:p>
            </p:txBody>
          </p:sp>
        </mc:Choice>
        <mc:Fallback xmlns="">
          <p:sp>
            <p:nvSpPr>
              <p:cNvPr id="36" name="TextBox 35">
                <a:extLst>
                  <a:ext uri="{FF2B5EF4-FFF2-40B4-BE49-F238E27FC236}">
                    <a16:creationId xmlns:a16="http://schemas.microsoft.com/office/drawing/2014/main" id="{7482E8CF-92CC-4202-80EE-BCA316FFDAC8}"/>
                  </a:ext>
                </a:extLst>
              </p:cNvPr>
              <p:cNvSpPr txBox="1">
                <a:spLocks noRot="1" noChangeAspect="1" noMove="1" noResize="1" noEditPoints="1" noAdjustHandles="1" noChangeArrowheads="1" noChangeShapeType="1" noTextEdit="1"/>
              </p:cNvSpPr>
              <p:nvPr/>
            </p:nvSpPr>
            <p:spPr>
              <a:xfrm>
                <a:off x="6872352" y="5396356"/>
                <a:ext cx="2180910" cy="671787"/>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C1E612-0EA3-4F22-B24A-2E510538F229}"/>
                  </a:ext>
                </a:extLst>
              </p:cNvPr>
              <p:cNvSpPr txBox="1"/>
              <p:nvPr/>
            </p:nvSpPr>
            <p:spPr>
              <a:xfrm>
                <a:off x="10478293" y="5553619"/>
                <a:ext cx="1385343" cy="430887"/>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oMath>
                  </m:oMathPara>
                </a14:m>
                <a:endParaRPr lang="en-US" sz="2200" dirty="0"/>
              </a:p>
            </p:txBody>
          </p:sp>
        </mc:Choice>
        <mc:Fallback xmlns="">
          <p:sp>
            <p:nvSpPr>
              <p:cNvPr id="23" name="TextBox 22">
                <a:extLst>
                  <a:ext uri="{FF2B5EF4-FFF2-40B4-BE49-F238E27FC236}">
                    <a16:creationId xmlns:a16="http://schemas.microsoft.com/office/drawing/2014/main" id="{7CC1E612-0EA3-4F22-B24A-2E510538F229}"/>
                  </a:ext>
                </a:extLst>
              </p:cNvPr>
              <p:cNvSpPr txBox="1">
                <a:spLocks noRot="1" noChangeAspect="1" noMove="1" noResize="1" noEditPoints="1" noAdjustHandles="1" noChangeArrowheads="1" noChangeShapeType="1" noTextEdit="1"/>
              </p:cNvSpPr>
              <p:nvPr/>
            </p:nvSpPr>
            <p:spPr>
              <a:xfrm>
                <a:off x="10478293" y="5553619"/>
                <a:ext cx="1385343" cy="430887"/>
              </a:xfrm>
              <a:prstGeom prst="rect">
                <a:avLst/>
              </a:prstGeom>
              <a:blipFill>
                <a:blip r:embed="rId36"/>
                <a:stretch>
                  <a:fillRect b="-7042"/>
                </a:stretch>
              </a:blipFill>
            </p:spPr>
            <p:txBody>
              <a:bodyPr/>
              <a:lstStyle/>
              <a:p>
                <a:r>
                  <a:rPr lang="en-US">
                    <a:noFill/>
                  </a:rPr>
                  <a:t> </a:t>
                </a:r>
              </a:p>
            </p:txBody>
          </p:sp>
        </mc:Fallback>
      </mc:AlternateContent>
    </p:spTree>
    <p:extLst>
      <p:ext uri="{BB962C8B-B14F-4D97-AF65-F5344CB8AC3E}">
        <p14:creationId xmlns:p14="http://schemas.microsoft.com/office/powerpoint/2010/main" val="415299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10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10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left)">
                                      <p:cBhvr>
                                        <p:cTn id="37" dur="10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left)">
                                      <p:cBhvr>
                                        <p:cTn id="42" dur="10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1000"/>
                                        <p:tgtEl>
                                          <p:spTgt spid="66"/>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2000"/>
                                        <p:tgtEl>
                                          <p:spTgt spid="7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1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2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10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left)">
                                      <p:cBhvr>
                                        <p:cTn id="80" dur="10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left)">
                                      <p:cBhvr>
                                        <p:cTn id="85" dur="10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9" grpId="0"/>
      <p:bldP spid="74" grpId="0"/>
      <p:bldP spid="75" grpId="0"/>
      <p:bldP spid="88" grpId="0"/>
      <p:bldP spid="62" grpId="0" animBg="1"/>
      <p:bldP spid="66" grpId="0"/>
      <p:bldP spid="68" grpId="0"/>
      <p:bldP spid="76" grpId="0" animBg="1"/>
      <p:bldP spid="26" grpId="0"/>
      <p:bldP spid="29" grpId="0"/>
      <p:bldP spid="32" grpId="0"/>
      <p:bldP spid="33" grpId="0"/>
      <p:bldP spid="34" grpId="0"/>
      <p:bldP spid="35" grpId="0"/>
      <p:bldP spid="36"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2</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m:t>
                      </m:r>
                    </m:oMath>
                  </m:oMathPara>
                </a14:m>
                <a:endParaRPr lang="en-US" sz="20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00110"/>
              </a:xfrm>
              <a:prstGeom prst="rect">
                <a:avLst/>
              </a:prstGeom>
              <a:blipFill>
                <a:blip r:embed="rId3"/>
                <a:stretch>
                  <a:fillRect b="-6154"/>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536660" y="4260298"/>
            <a:ext cx="3281321" cy="2381982"/>
            <a:chOff x="7823775" y="2494621"/>
            <a:chExt cx="4044288" cy="2807378"/>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401486"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a:cxnSpLocks/>
            </p:cNvCxnSpPr>
            <p:nvPr/>
          </p:nvCxnSpPr>
          <p:spPr>
            <a:xfrm flipV="1">
              <a:off x="8260921" y="4036829"/>
              <a:ext cx="3466525" cy="14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861162" y="2494621"/>
                  <a:ext cx="529575"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861162" y="2494621"/>
                  <a:ext cx="529575"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a:cxnSpLocks/>
            </p:cNvCxnSpPr>
            <p:nvPr/>
          </p:nvCxnSpPr>
          <p:spPr>
            <a:xfrm>
              <a:off x="8260921" y="3052408"/>
              <a:ext cx="346652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8257695" y="5070678"/>
              <a:ext cx="347120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871609" y="2803919"/>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823775" y="4843470"/>
              <a:ext cx="372218" cy="369332"/>
            </a:xfrm>
            <a:prstGeom prst="rect">
              <a:avLst/>
            </a:prstGeom>
            <a:noFill/>
          </p:spPr>
          <p:txBody>
            <a:bodyPr wrap="none" rtlCol="0">
              <a:spAutoFit/>
            </a:bodyPr>
            <a:lstStyle/>
            <a:p>
              <a:r>
                <a:rPr lang="en-US" dirty="0"/>
                <a:t>-1</a:t>
              </a:r>
            </a:p>
          </p:txBody>
        </p:sp>
      </p:grp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970165"/>
            <a:ext cx="0" cy="594360"/>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5300814"/>
            <a:ext cx="0" cy="274320"/>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681958" y="3581496"/>
                <a:ext cx="118985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=1</m:t>
                      </m:r>
                    </m:oMath>
                  </m:oMathPara>
                </a14:m>
                <a:endParaRPr lang="en-US" sz="20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681958" y="3581496"/>
                <a:ext cx="1189859" cy="400110"/>
              </a:xfrm>
              <a:prstGeom prst="rect">
                <a:avLst/>
              </a:prstGeom>
              <a:blipFill>
                <a:blip r:embed="rId2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6203759" y="4275827"/>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=0.5,</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=0.3</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6203759" y="4275827"/>
                <a:ext cx="2000517" cy="369332"/>
              </a:xfrm>
              <a:prstGeom prst="rect">
                <a:avLst/>
              </a:prstGeom>
              <a:blipFill>
                <a:blip r:embed="rId28"/>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4985869" y="4251520"/>
            <a:ext cx="3269275" cy="2383134"/>
            <a:chOff x="7838619" y="2493263"/>
            <a:chExt cx="4029444"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416313"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8242875"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963153"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963153" y="2493263"/>
                  <a:ext cx="360532" cy="326468"/>
                </a:xfrm>
                <a:prstGeom prst="rect">
                  <a:avLst/>
                </a:prstGeom>
                <a:blipFill>
                  <a:blip r:embed="rId29"/>
                  <a:stretch>
                    <a:fillRect l="-20833" r="-6250"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8242875"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8242875"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886453" y="2818100"/>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838619" y="4857651"/>
              <a:ext cx="372219" cy="369332"/>
            </a:xfrm>
            <a:prstGeom prst="rect">
              <a:avLst/>
            </a:prstGeom>
            <a:noFill/>
          </p:spPr>
          <p:txBody>
            <a:bodyPr wrap="none" rtlCol="0">
              <a:spAutoFit/>
            </a:bodyPr>
            <a:lstStyle/>
            <a:p>
              <a:r>
                <a:rPr lang="en-US" dirty="0"/>
                <a:t>-1</a:t>
              </a:r>
            </a:p>
          </p:txBody>
        </p:sp>
      </p:grp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a:off x="5816106" y="4968329"/>
            <a:ext cx="0" cy="59436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424CC1B-E095-4778-87C8-5E859887F8F1}"/>
              </a:ext>
            </a:extLst>
          </p:cNvPr>
          <p:cNvCxnSpPr>
            <a:cxnSpLocks/>
          </p:cNvCxnSpPr>
          <p:nvPr/>
        </p:nvCxnSpPr>
        <p:spPr>
          <a:xfrm flipV="1">
            <a:off x="6203759" y="5016458"/>
            <a:ext cx="0" cy="55778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24E97D-6605-4B06-91C7-A190308A829E}"/>
              </a:ext>
            </a:extLst>
          </p:cNvPr>
          <p:cNvCxnSpPr>
            <a:cxnSpLocks/>
          </p:cNvCxnSpPr>
          <p:nvPr/>
        </p:nvCxnSpPr>
        <p:spPr>
          <a:xfrm>
            <a:off x="6572909" y="5113798"/>
            <a:ext cx="0" cy="45720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E7DCE95-0EC6-4AF8-A716-4740956635D4}"/>
              </a:ext>
            </a:extLst>
          </p:cNvPr>
          <p:cNvCxnSpPr>
            <a:cxnSpLocks/>
          </p:cNvCxnSpPr>
          <p:nvPr/>
        </p:nvCxnSpPr>
        <p:spPr>
          <a:xfrm flipV="1">
            <a:off x="6944253" y="5171691"/>
            <a:ext cx="0" cy="39319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0F9A1F-B00B-479C-AF6D-372DBE0A432B}"/>
              </a:ext>
            </a:extLst>
          </p:cNvPr>
          <p:cNvCxnSpPr>
            <a:cxnSpLocks/>
          </p:cNvCxnSpPr>
          <p:nvPr/>
        </p:nvCxnSpPr>
        <p:spPr>
          <a:xfrm>
            <a:off x="7299160" y="5233868"/>
            <a:ext cx="0" cy="347472"/>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545B605-C4DD-494D-9588-7CA77D98EC75}"/>
              </a:ext>
            </a:extLst>
          </p:cNvPr>
          <p:cNvCxnSpPr>
            <a:cxnSpLocks/>
          </p:cNvCxnSpPr>
          <p:nvPr/>
        </p:nvCxnSpPr>
        <p:spPr>
          <a:xfrm flipV="1">
            <a:off x="7669836" y="5294029"/>
            <a:ext cx="0" cy="27601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8CC3438-7343-418E-923A-D7E2A016B8C7}"/>
                  </a:ext>
                </a:extLst>
              </p:cNvPr>
              <p:cNvSpPr txBox="1"/>
              <p:nvPr/>
            </p:nvSpPr>
            <p:spPr>
              <a:xfrm>
                <a:off x="1062425" y="2234255"/>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88" name="TextBox 87">
                <a:extLst>
                  <a:ext uri="{FF2B5EF4-FFF2-40B4-BE49-F238E27FC236}">
                    <a16:creationId xmlns:a16="http://schemas.microsoft.com/office/drawing/2014/main" id="{38CC3438-7343-418E-923A-D7E2A016B8C7}"/>
                  </a:ext>
                </a:extLst>
              </p:cNvPr>
              <p:cNvSpPr txBox="1">
                <a:spLocks noRot="1" noChangeAspect="1" noMove="1" noResize="1" noEditPoints="1" noAdjustHandles="1" noChangeArrowheads="1" noChangeShapeType="1" noTextEdit="1"/>
              </p:cNvSpPr>
              <p:nvPr/>
            </p:nvSpPr>
            <p:spPr>
              <a:xfrm>
                <a:off x="1062425" y="2234255"/>
                <a:ext cx="3712573" cy="430887"/>
              </a:xfrm>
              <a:prstGeom prst="rect">
                <a:avLst/>
              </a:prstGeom>
              <a:blipFill>
                <a:blip r:embed="rId3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9FBAF660-A016-4115-9FC2-6574ABF52FB4}"/>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120" name="TextBox 119">
                <a:extLst>
                  <a:ext uri="{FF2B5EF4-FFF2-40B4-BE49-F238E27FC236}">
                    <a16:creationId xmlns:a16="http://schemas.microsoft.com/office/drawing/2014/main" id="{9FBAF660-A016-4115-9FC2-6574ABF52FB4}"/>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0512AC46-3D82-4506-9F89-F21EBB5782B8}"/>
                  </a:ext>
                </a:extLst>
              </p:cNvPr>
              <p:cNvSpPr txBox="1"/>
              <p:nvPr/>
            </p:nvSpPr>
            <p:spPr>
              <a:xfrm>
                <a:off x="7362421" y="339212"/>
                <a:ext cx="4501216" cy="1785104"/>
              </a:xfrm>
              <a:prstGeom prst="rect">
                <a:avLst/>
              </a:prstGeom>
              <a:solidFill>
                <a:srgbClr val="CCECFF"/>
              </a:solidFill>
            </p:spPr>
            <p:txBody>
              <a:bodyPr wrap="square" rtlCol="0">
                <a:spAutoFit/>
              </a:bodyPr>
              <a:lstStyle/>
              <a:p>
                <a:r>
                  <a:rPr lang="en-US" sz="2200" dirty="0">
                    <a:solidFill>
                      <a:srgbClr val="FF0000"/>
                    </a:solidFill>
                  </a:rPr>
                  <a:t>Important</a:t>
                </a:r>
              </a:p>
              <a:p>
                <a:r>
                  <a:rPr lang="en-US" sz="2200" dirty="0"/>
                  <a:t>● An AR(2) is stationary iff</a:t>
                </a:r>
              </a:p>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rPr>
                        <m:t>&lt;1</m:t>
                      </m:r>
                    </m:oMath>
                  </m:oMathPara>
                </a14:m>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&lt;1</m:t>
                      </m:r>
                    </m:oMath>
                  </m:oMathPara>
                </a14:m>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&lt;</m:t>
                      </m:r>
                      <m:r>
                        <a:rPr lang="en-US" sz="2200" b="0" i="1" smtClean="0">
                          <a:latin typeface="Cambria Math" panose="02040503050406030204" pitchFamily="18" charset="0"/>
                          <a:ea typeface="Cambria Math" panose="02040503050406030204" pitchFamily="18" charset="0"/>
                        </a:rPr>
                        <m:t>1</m:t>
                      </m:r>
                    </m:oMath>
                  </m:oMathPara>
                </a14:m>
                <a:endParaRPr lang="en-US" sz="2200" dirty="0"/>
              </a:p>
            </p:txBody>
          </p:sp>
        </mc:Choice>
        <mc:Fallback xmlns="">
          <p:sp>
            <p:nvSpPr>
              <p:cNvPr id="121" name="TextBox 120">
                <a:extLst>
                  <a:ext uri="{FF2B5EF4-FFF2-40B4-BE49-F238E27FC236}">
                    <a16:creationId xmlns:a16="http://schemas.microsoft.com/office/drawing/2014/main" id="{0512AC46-3D82-4506-9F89-F21EBB5782B8}"/>
                  </a:ext>
                </a:extLst>
              </p:cNvPr>
              <p:cNvSpPr txBox="1">
                <a:spLocks noRot="1" noChangeAspect="1" noMove="1" noResize="1" noEditPoints="1" noAdjustHandles="1" noChangeArrowheads="1" noChangeShapeType="1" noTextEdit="1"/>
              </p:cNvSpPr>
              <p:nvPr/>
            </p:nvSpPr>
            <p:spPr>
              <a:xfrm>
                <a:off x="7362421" y="339212"/>
                <a:ext cx="4501216" cy="1785104"/>
              </a:xfrm>
              <a:prstGeom prst="rect">
                <a:avLst/>
              </a:prstGeom>
              <a:blipFill>
                <a:blip r:embed="rId44"/>
                <a:stretch>
                  <a:fillRect l="-1762" t="-2397" b="-1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0E0B8CE-F0BF-4F1D-BEB9-33D5DEF80DD7}"/>
                  </a:ext>
                </a:extLst>
              </p:cNvPr>
              <p:cNvSpPr txBox="1"/>
              <p:nvPr/>
            </p:nvSpPr>
            <p:spPr>
              <a:xfrm>
                <a:off x="1930400" y="2763620"/>
                <a:ext cx="3639667" cy="813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num>
                        <m:den>
                          <m:d>
                            <m:dPr>
                              <m:ctrlPr>
                                <a:rPr lang="en-US" sz="2000" b="0" i="1" smtClean="0">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rPr>
                                    <m:t>2</m:t>
                                  </m:r>
                                </m:sup>
                              </m:sSubSup>
                            </m:e>
                          </m:d>
                        </m:den>
                      </m:f>
                    </m:oMath>
                  </m:oMathPara>
                </a14:m>
                <a:endParaRPr lang="en-US" sz="2000" dirty="0"/>
              </a:p>
            </p:txBody>
          </p:sp>
        </mc:Choice>
        <mc:Fallback xmlns="">
          <p:sp>
            <p:nvSpPr>
              <p:cNvPr id="123" name="TextBox 122">
                <a:extLst>
                  <a:ext uri="{FF2B5EF4-FFF2-40B4-BE49-F238E27FC236}">
                    <a16:creationId xmlns:a16="http://schemas.microsoft.com/office/drawing/2014/main" id="{A0E0B8CE-F0BF-4F1D-BEB9-33D5DEF80DD7}"/>
                  </a:ext>
                </a:extLst>
              </p:cNvPr>
              <p:cNvSpPr txBox="1">
                <a:spLocks noRot="1" noChangeAspect="1" noMove="1" noResize="1" noEditPoints="1" noAdjustHandles="1" noChangeArrowheads="1" noChangeShapeType="1" noTextEdit="1"/>
              </p:cNvSpPr>
              <p:nvPr/>
            </p:nvSpPr>
            <p:spPr>
              <a:xfrm>
                <a:off x="1930400" y="2763620"/>
                <a:ext cx="3639667" cy="813749"/>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AA3F4663-6632-4EC1-8A61-39FB58D83E34}"/>
                  </a:ext>
                </a:extLst>
              </p:cNvPr>
              <p:cNvSpPr txBox="1"/>
              <p:nvPr/>
            </p:nvSpPr>
            <p:spPr>
              <a:xfrm>
                <a:off x="5717791" y="2860722"/>
                <a:ext cx="1818891"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den>
                      </m:f>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oMath>
                  </m:oMathPara>
                </a14:m>
                <a:endParaRPr lang="en-US" sz="2000" dirty="0"/>
              </a:p>
            </p:txBody>
          </p:sp>
        </mc:Choice>
        <mc:Fallback xmlns="">
          <p:sp>
            <p:nvSpPr>
              <p:cNvPr id="124" name="TextBox 123">
                <a:extLst>
                  <a:ext uri="{FF2B5EF4-FFF2-40B4-BE49-F238E27FC236}">
                    <a16:creationId xmlns:a16="http://schemas.microsoft.com/office/drawing/2014/main" id="{AA3F4663-6632-4EC1-8A61-39FB58D83E34}"/>
                  </a:ext>
                </a:extLst>
              </p:cNvPr>
              <p:cNvSpPr txBox="1">
                <a:spLocks noRot="1" noChangeAspect="1" noMove="1" noResize="1" noEditPoints="1" noAdjustHandles="1" noChangeArrowheads="1" noChangeShapeType="1" noTextEdit="1"/>
              </p:cNvSpPr>
              <p:nvPr/>
            </p:nvSpPr>
            <p:spPr>
              <a:xfrm>
                <a:off x="5717791" y="2860722"/>
                <a:ext cx="1818891" cy="671787"/>
              </a:xfrm>
              <a:prstGeom prst="rect">
                <a:avLst/>
              </a:prstGeom>
              <a:blipFill>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28519569-16AE-4042-84BD-A3D9D4531AFB}"/>
                  </a:ext>
                </a:extLst>
              </p:cNvPr>
              <p:cNvSpPr txBox="1"/>
              <p:nvPr/>
            </p:nvSpPr>
            <p:spPr>
              <a:xfrm>
                <a:off x="7758601" y="2930341"/>
                <a:ext cx="28802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125" name="TextBox 124">
                <a:extLst>
                  <a:ext uri="{FF2B5EF4-FFF2-40B4-BE49-F238E27FC236}">
                    <a16:creationId xmlns:a16="http://schemas.microsoft.com/office/drawing/2014/main" id="{28519569-16AE-4042-84BD-A3D9D4531AFB}"/>
                  </a:ext>
                </a:extLst>
              </p:cNvPr>
              <p:cNvSpPr txBox="1">
                <a:spLocks noRot="1" noChangeAspect="1" noMove="1" noResize="1" noEditPoints="1" noAdjustHandles="1" noChangeArrowheads="1" noChangeShapeType="1" noTextEdit="1"/>
              </p:cNvSpPr>
              <p:nvPr/>
            </p:nvSpPr>
            <p:spPr>
              <a:xfrm>
                <a:off x="7758601" y="2930341"/>
                <a:ext cx="2880212" cy="400110"/>
              </a:xfrm>
              <a:prstGeom prst="rect">
                <a:avLst/>
              </a:prstGeom>
              <a:blipFill>
                <a:blip r:embed="rId4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48765C87-7E36-485A-93E9-F869E58538C5}"/>
                  </a:ext>
                </a:extLst>
              </p:cNvPr>
              <p:cNvSpPr txBox="1"/>
              <p:nvPr/>
            </p:nvSpPr>
            <p:spPr>
              <a:xfrm>
                <a:off x="749337" y="3898165"/>
                <a:ext cx="1829122"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en>
                      </m:f>
                    </m:oMath>
                  </m:oMathPara>
                </a14:m>
                <a:endParaRPr lang="en-US" sz="2000" dirty="0"/>
              </a:p>
            </p:txBody>
          </p:sp>
        </mc:Choice>
        <mc:Fallback xmlns="">
          <p:sp>
            <p:nvSpPr>
              <p:cNvPr id="126" name="TextBox 125">
                <a:extLst>
                  <a:ext uri="{FF2B5EF4-FFF2-40B4-BE49-F238E27FC236}">
                    <a16:creationId xmlns:a16="http://schemas.microsoft.com/office/drawing/2014/main" id="{48765C87-7E36-485A-93E9-F869E58538C5}"/>
                  </a:ext>
                </a:extLst>
              </p:cNvPr>
              <p:cNvSpPr txBox="1">
                <a:spLocks noRot="1" noChangeAspect="1" noMove="1" noResize="1" noEditPoints="1" noAdjustHandles="1" noChangeArrowheads="1" noChangeShapeType="1" noTextEdit="1"/>
              </p:cNvSpPr>
              <p:nvPr/>
            </p:nvSpPr>
            <p:spPr>
              <a:xfrm>
                <a:off x="749337" y="3898165"/>
                <a:ext cx="1829122" cy="671787"/>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2339C79F-56CB-4B4D-A87B-3C595222AAD2}"/>
                  </a:ext>
                </a:extLst>
              </p:cNvPr>
              <p:cNvSpPr txBox="1"/>
              <p:nvPr/>
            </p:nvSpPr>
            <p:spPr>
              <a:xfrm>
                <a:off x="781209" y="4472083"/>
                <a:ext cx="278774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128" name="TextBox 127">
                <a:extLst>
                  <a:ext uri="{FF2B5EF4-FFF2-40B4-BE49-F238E27FC236}">
                    <a16:creationId xmlns:a16="http://schemas.microsoft.com/office/drawing/2014/main" id="{2339C79F-56CB-4B4D-A87B-3C595222AAD2}"/>
                  </a:ext>
                </a:extLst>
              </p:cNvPr>
              <p:cNvSpPr txBox="1">
                <a:spLocks noRot="1" noChangeAspect="1" noMove="1" noResize="1" noEditPoints="1" noAdjustHandles="1" noChangeArrowheads="1" noChangeShapeType="1" noTextEdit="1"/>
              </p:cNvSpPr>
              <p:nvPr/>
            </p:nvSpPr>
            <p:spPr>
              <a:xfrm>
                <a:off x="781209" y="4472083"/>
                <a:ext cx="2787747" cy="400110"/>
              </a:xfrm>
              <a:prstGeom prst="rect">
                <a:avLst/>
              </a:prstGeom>
              <a:blipFill>
                <a:blip r:embed="rId4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D41AF87-F60F-491E-A8B4-3EBC09CF7B00}"/>
                  </a:ext>
                </a:extLst>
              </p:cNvPr>
              <p:cNvSpPr txBox="1"/>
              <p:nvPr/>
            </p:nvSpPr>
            <p:spPr>
              <a:xfrm>
                <a:off x="778770" y="5104388"/>
                <a:ext cx="125813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129" name="TextBox 128">
                <a:extLst>
                  <a:ext uri="{FF2B5EF4-FFF2-40B4-BE49-F238E27FC236}">
                    <a16:creationId xmlns:a16="http://schemas.microsoft.com/office/drawing/2014/main" id="{9D41AF87-F60F-491E-A8B4-3EBC09CF7B00}"/>
                  </a:ext>
                </a:extLst>
              </p:cNvPr>
              <p:cNvSpPr txBox="1">
                <a:spLocks noRot="1" noChangeAspect="1" noMove="1" noResize="1" noEditPoints="1" noAdjustHandles="1" noChangeArrowheads="1" noChangeShapeType="1" noTextEdit="1"/>
              </p:cNvSpPr>
              <p:nvPr/>
            </p:nvSpPr>
            <p:spPr>
              <a:xfrm>
                <a:off x="778770" y="5104388"/>
                <a:ext cx="1258131" cy="400110"/>
              </a:xfrm>
              <a:prstGeom prst="rect">
                <a:avLst/>
              </a:prstGeom>
              <a:blipFill>
                <a:blip r:embed="rId50"/>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7414932-067D-4065-8876-0598D6707C47}"/>
                  </a:ext>
                </a:extLst>
              </p:cNvPr>
              <p:cNvSpPr txBox="1"/>
              <p:nvPr/>
            </p:nvSpPr>
            <p:spPr>
              <a:xfrm>
                <a:off x="795492" y="5376474"/>
                <a:ext cx="1785788" cy="7879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22</m:t>
                          </m:r>
                        </m:sub>
                      </m:sSub>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30" name="TextBox 129">
                <a:extLst>
                  <a:ext uri="{FF2B5EF4-FFF2-40B4-BE49-F238E27FC236}">
                    <a16:creationId xmlns:a16="http://schemas.microsoft.com/office/drawing/2014/main" id="{27414932-067D-4065-8876-0598D6707C47}"/>
                  </a:ext>
                </a:extLst>
              </p:cNvPr>
              <p:cNvSpPr txBox="1">
                <a:spLocks noRot="1" noChangeAspect="1" noMove="1" noResize="1" noEditPoints="1" noAdjustHandles="1" noChangeArrowheads="1" noChangeShapeType="1" noTextEdit="1"/>
              </p:cNvSpPr>
              <p:nvPr/>
            </p:nvSpPr>
            <p:spPr>
              <a:xfrm>
                <a:off x="795492" y="5376474"/>
                <a:ext cx="1785788" cy="787908"/>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AF3468E-F7E1-4A71-B595-C979AAEE540C}"/>
                  </a:ext>
                </a:extLst>
              </p:cNvPr>
              <p:cNvSpPr txBox="1"/>
              <p:nvPr/>
            </p:nvSpPr>
            <p:spPr>
              <a:xfrm>
                <a:off x="790992" y="6045901"/>
                <a:ext cx="2060484" cy="400110"/>
              </a:xfrm>
              <a:prstGeom prst="rect">
                <a:avLst/>
              </a:prstGeom>
              <a:noFill/>
            </p:spPr>
            <p:txBody>
              <a:bodyPr wrap="squar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𝑘𝑘</m:t>
                        </m:r>
                      </m:sub>
                    </m:sSub>
                    <m:r>
                      <a:rPr lang="en-US" sz="2000" b="0" i="1" smtClean="0">
                        <a:latin typeface="Cambria Math" panose="02040503050406030204" pitchFamily="18" charset="0"/>
                      </a:rPr>
                      <m:t>=0</m:t>
                    </m:r>
                  </m:oMath>
                </a14:m>
                <a:r>
                  <a:rPr lang="en-US" sz="2000" dirty="0"/>
                  <a:t>   </a:t>
                </a:r>
                <a14:m>
                  <m:oMath xmlns:m="http://schemas.openxmlformats.org/officeDocument/2006/math">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oMath>
                </a14:m>
                <a:endParaRPr lang="en-US" sz="2000" dirty="0"/>
              </a:p>
            </p:txBody>
          </p:sp>
        </mc:Choice>
        <mc:Fallback xmlns="">
          <p:sp>
            <p:nvSpPr>
              <p:cNvPr id="131" name="TextBox 130">
                <a:extLst>
                  <a:ext uri="{FF2B5EF4-FFF2-40B4-BE49-F238E27FC236}">
                    <a16:creationId xmlns:a16="http://schemas.microsoft.com/office/drawing/2014/main" id="{6AF3468E-F7E1-4A71-B595-C979AAEE540C}"/>
                  </a:ext>
                </a:extLst>
              </p:cNvPr>
              <p:cNvSpPr txBox="1">
                <a:spLocks noRot="1" noChangeAspect="1" noMove="1" noResize="1" noEditPoints="1" noAdjustHandles="1" noChangeArrowheads="1" noChangeShapeType="1" noTextEdit="1"/>
              </p:cNvSpPr>
              <p:nvPr/>
            </p:nvSpPr>
            <p:spPr>
              <a:xfrm>
                <a:off x="790992" y="6045901"/>
                <a:ext cx="2060484" cy="400110"/>
              </a:xfrm>
              <a:prstGeom prst="rect">
                <a:avLst/>
              </a:prstGeom>
              <a:blipFill>
                <a:blip r:embed="rId52"/>
                <a:stretch>
                  <a:fillRect b="-7692"/>
                </a:stretch>
              </a:blipFill>
            </p:spPr>
            <p:txBody>
              <a:bodyPr/>
              <a:lstStyle/>
              <a:p>
                <a:r>
                  <a:rPr lang="en-US">
                    <a:noFill/>
                  </a:rPr>
                  <a:t> </a:t>
                </a:r>
              </a:p>
            </p:txBody>
          </p:sp>
        </mc:Fallback>
      </mc:AlternateContent>
      <p:sp>
        <p:nvSpPr>
          <p:cNvPr id="122" name="Oval 121">
            <a:extLst>
              <a:ext uri="{FF2B5EF4-FFF2-40B4-BE49-F238E27FC236}">
                <a16:creationId xmlns:a16="http://schemas.microsoft.com/office/drawing/2014/main" id="{9D45FE50-FB98-487E-80D4-3FDF207A6E45}"/>
              </a:ext>
            </a:extLst>
          </p:cNvPr>
          <p:cNvSpPr/>
          <p:nvPr/>
        </p:nvSpPr>
        <p:spPr>
          <a:xfrm>
            <a:off x="10051590" y="54851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27" name="Oval 126">
            <a:extLst>
              <a:ext uri="{FF2B5EF4-FFF2-40B4-BE49-F238E27FC236}">
                <a16:creationId xmlns:a16="http://schemas.microsoft.com/office/drawing/2014/main" id="{B1287BD3-8875-4C82-B80D-D809C0D53CF6}"/>
              </a:ext>
            </a:extLst>
          </p:cNvPr>
          <p:cNvSpPr/>
          <p:nvPr/>
        </p:nvSpPr>
        <p:spPr>
          <a:xfrm>
            <a:off x="10435206" y="5486990"/>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2" name="Oval 131">
            <a:extLst>
              <a:ext uri="{FF2B5EF4-FFF2-40B4-BE49-F238E27FC236}">
                <a16:creationId xmlns:a16="http://schemas.microsoft.com/office/drawing/2014/main" id="{24AA2447-8CF1-465B-9225-7B485E925CCA}"/>
              </a:ext>
            </a:extLst>
          </p:cNvPr>
          <p:cNvSpPr/>
          <p:nvPr/>
        </p:nvSpPr>
        <p:spPr>
          <a:xfrm>
            <a:off x="10786641" y="5484402"/>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3" name="Oval 132">
            <a:extLst>
              <a:ext uri="{FF2B5EF4-FFF2-40B4-BE49-F238E27FC236}">
                <a16:creationId xmlns:a16="http://schemas.microsoft.com/office/drawing/2014/main" id="{B601F5FB-27F7-4399-8D9E-2994A019F641}"/>
              </a:ext>
            </a:extLst>
          </p:cNvPr>
          <p:cNvSpPr/>
          <p:nvPr/>
        </p:nvSpPr>
        <p:spPr>
          <a:xfrm>
            <a:off x="11166509" y="5482968"/>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C61902-E966-48F1-BCEE-3D05AA727C32}"/>
                  </a:ext>
                </a:extLst>
              </p:cNvPr>
              <p:cNvSpPr txBox="1"/>
              <p:nvPr/>
            </p:nvSpPr>
            <p:spPr>
              <a:xfrm>
                <a:off x="614926" y="3701508"/>
                <a:ext cx="422488" cy="1065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8" name="TextBox 7">
                <a:extLst>
                  <a:ext uri="{FF2B5EF4-FFF2-40B4-BE49-F238E27FC236}">
                    <a16:creationId xmlns:a16="http://schemas.microsoft.com/office/drawing/2014/main" id="{41C61902-E966-48F1-BCEE-3D05AA727C32}"/>
                  </a:ext>
                </a:extLst>
              </p:cNvPr>
              <p:cNvSpPr txBox="1">
                <a:spLocks noRot="1" noChangeAspect="1" noMove="1" noResize="1" noEditPoints="1" noAdjustHandles="1" noChangeArrowheads="1" noChangeShapeType="1" noTextEdit="1"/>
              </p:cNvSpPr>
              <p:nvPr/>
            </p:nvSpPr>
            <p:spPr>
              <a:xfrm>
                <a:off x="614926" y="3701508"/>
                <a:ext cx="422488" cy="1065100"/>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F1FF4C83-7F45-4CC0-849B-ED52190ABA6F}"/>
                  </a:ext>
                </a:extLst>
              </p:cNvPr>
              <p:cNvSpPr txBox="1"/>
              <p:nvPr/>
            </p:nvSpPr>
            <p:spPr>
              <a:xfrm>
                <a:off x="604520" y="5154779"/>
                <a:ext cx="422487" cy="13182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r>
                                  <m:mr>
                                    <m:e/>
                                  </m:mr>
                                </m:m>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134" name="TextBox 133">
                <a:extLst>
                  <a:ext uri="{FF2B5EF4-FFF2-40B4-BE49-F238E27FC236}">
                    <a16:creationId xmlns:a16="http://schemas.microsoft.com/office/drawing/2014/main" id="{F1FF4C83-7F45-4CC0-849B-ED52190ABA6F}"/>
                  </a:ext>
                </a:extLst>
              </p:cNvPr>
              <p:cNvSpPr txBox="1">
                <a:spLocks noRot="1" noChangeAspect="1" noMove="1" noResize="1" noEditPoints="1" noAdjustHandles="1" noChangeArrowheads="1" noChangeShapeType="1" noTextEdit="1"/>
              </p:cNvSpPr>
              <p:nvPr/>
            </p:nvSpPr>
            <p:spPr>
              <a:xfrm>
                <a:off x="604520" y="5154779"/>
                <a:ext cx="422487" cy="1318246"/>
              </a:xfrm>
              <a:prstGeom prst="rect">
                <a:avLst/>
              </a:prstGeom>
              <a:blipFill>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CC293199-E784-43A9-BA2A-A4C8F9791DC8}"/>
                  </a:ext>
                </a:extLst>
              </p:cNvPr>
              <p:cNvSpPr txBox="1"/>
              <p:nvPr/>
            </p:nvSpPr>
            <p:spPr>
              <a:xfrm>
                <a:off x="9786382" y="4296041"/>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=0.5,</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=0.3</m:t>
                      </m:r>
                    </m:oMath>
                  </m:oMathPara>
                </a14:m>
                <a:endParaRPr lang="en-US" dirty="0"/>
              </a:p>
            </p:txBody>
          </p:sp>
        </mc:Choice>
        <mc:Fallback xmlns="">
          <p:sp>
            <p:nvSpPr>
              <p:cNvPr id="135" name="TextBox 134">
                <a:extLst>
                  <a:ext uri="{FF2B5EF4-FFF2-40B4-BE49-F238E27FC236}">
                    <a16:creationId xmlns:a16="http://schemas.microsoft.com/office/drawing/2014/main" id="{CC293199-E784-43A9-BA2A-A4C8F9791DC8}"/>
                  </a:ext>
                </a:extLst>
              </p:cNvPr>
              <p:cNvSpPr txBox="1">
                <a:spLocks noRot="1" noChangeAspect="1" noMove="1" noResize="1" noEditPoints="1" noAdjustHandles="1" noChangeArrowheads="1" noChangeShapeType="1" noTextEdit="1"/>
              </p:cNvSpPr>
              <p:nvPr/>
            </p:nvSpPr>
            <p:spPr>
              <a:xfrm>
                <a:off x="9786382" y="4296041"/>
                <a:ext cx="2000517" cy="369332"/>
              </a:xfrm>
              <a:prstGeom prst="rect">
                <a:avLst/>
              </a:prstGeom>
              <a:blipFill>
                <a:blip r:embed="rId55"/>
                <a:stretch>
                  <a:fillRect b="-6667"/>
                </a:stretch>
              </a:blipFill>
            </p:spPr>
            <p:txBody>
              <a:bodyPr/>
              <a:lstStyle/>
              <a:p>
                <a:r>
                  <a:rPr lang="en-US">
                    <a:noFill/>
                  </a:rPr>
                  <a:t> </a:t>
                </a:r>
              </a:p>
            </p:txBody>
          </p:sp>
        </mc:Fallback>
      </mc:AlternateContent>
      <p:sp>
        <p:nvSpPr>
          <p:cNvPr id="75" name="TextBox 74">
            <a:extLst>
              <a:ext uri="{FF2B5EF4-FFF2-40B4-BE49-F238E27FC236}">
                <a16:creationId xmlns:a16="http://schemas.microsoft.com/office/drawing/2014/main" id="{C7721A71-EFC9-444B-9FF2-AEA6D328C235}"/>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AR(2). Compute the ACF &amp; PACF. </a:t>
            </a:r>
          </a:p>
        </p:txBody>
      </p:sp>
    </p:spTree>
    <p:extLst>
      <p:ext uri="{BB962C8B-B14F-4D97-AF65-F5344CB8AC3E}">
        <p14:creationId xmlns:p14="http://schemas.microsoft.com/office/powerpoint/2010/main" val="317359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10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wipe(left)">
                                      <p:cBhvr>
                                        <p:cTn id="17" dur="10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wipe(left)">
                                      <p:cBhvr>
                                        <p:cTn id="22" dur="10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1000"/>
                                        <p:tgtEl>
                                          <p:spTgt spid="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wipe(left)">
                                      <p:cBhvr>
                                        <p:cTn id="36" dur="1000"/>
                                        <p:tgtEl>
                                          <p:spTgt spid="1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wipe(left)">
                                      <p:cBhvr>
                                        <p:cTn id="41" dur="1000"/>
                                        <p:tgtEl>
                                          <p:spTgt spid="1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left)">
                                      <p:cBhvr>
                                        <p:cTn id="46" dur="2000"/>
                                        <p:tgtEl>
                                          <p:spTgt spid="1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1000"/>
                                        <p:tgtEl>
                                          <p:spTgt spid="134"/>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left)">
                                      <p:cBhvr>
                                        <p:cTn id="55" dur="1000"/>
                                        <p:tgtEl>
                                          <p:spTgt spid="1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0"/>
                                        </p:tgtEl>
                                        <p:attrNameLst>
                                          <p:attrName>style.visibility</p:attrName>
                                        </p:attrNameLst>
                                      </p:cBhvr>
                                      <p:to>
                                        <p:strVal val="visible"/>
                                      </p:to>
                                    </p:set>
                                    <p:animEffect transition="in" filter="wipe(left)">
                                      <p:cBhvr>
                                        <p:cTn id="60" dur="1000"/>
                                        <p:tgtEl>
                                          <p:spTgt spid="1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1"/>
                                        </p:tgtEl>
                                        <p:attrNameLst>
                                          <p:attrName>style.visibility</p:attrName>
                                        </p:attrNameLst>
                                      </p:cBhvr>
                                      <p:to>
                                        <p:strVal val="visible"/>
                                      </p:to>
                                    </p:set>
                                    <p:animEffect transition="in" filter="wipe(left)">
                                      <p:cBhvr>
                                        <p:cTn id="65" dur="1000"/>
                                        <p:tgtEl>
                                          <p:spTgt spid="1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wipe(down)">
                                      <p:cBhvr>
                                        <p:cTn id="70" dur="1000"/>
                                        <p:tgtEl>
                                          <p:spTgt spid="113"/>
                                        </p:tgtEl>
                                      </p:cBhvr>
                                    </p:animEffect>
                                  </p:childTnLst>
                                </p:cTn>
                              </p:par>
                            </p:childTnLst>
                          </p:cTn>
                        </p:par>
                        <p:par>
                          <p:cTn id="71" fill="hold">
                            <p:stCondLst>
                              <p:cond delay="1000"/>
                            </p:stCondLst>
                            <p:childTnLst>
                              <p:par>
                                <p:cTn id="72" presetID="22" presetClass="entr" presetSubtype="4" fill="hold" nodeType="after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wipe(down)">
                                      <p:cBhvr>
                                        <p:cTn id="74" dur="500"/>
                                        <p:tgtEl>
                                          <p:spTgt spid="114"/>
                                        </p:tgtEl>
                                      </p:cBhvr>
                                    </p:animEffect>
                                  </p:childTnLst>
                                </p:cTn>
                              </p:par>
                            </p:childTnLst>
                          </p:cTn>
                        </p:par>
                        <p:par>
                          <p:cTn id="75" fill="hold">
                            <p:stCondLst>
                              <p:cond delay="1500"/>
                            </p:stCondLst>
                            <p:childTnLst>
                              <p:par>
                                <p:cTn id="76" presetID="22" presetClass="entr" presetSubtype="4" fill="hold" nodeType="afterEffect">
                                  <p:stCondLst>
                                    <p:cond delay="0"/>
                                  </p:stCondLst>
                                  <p:childTnLst>
                                    <p:set>
                                      <p:cBhvr>
                                        <p:cTn id="77" dur="1" fill="hold">
                                          <p:stCondLst>
                                            <p:cond delay="0"/>
                                          </p:stCondLst>
                                        </p:cTn>
                                        <p:tgtEl>
                                          <p:spTgt spid="115"/>
                                        </p:tgtEl>
                                        <p:attrNameLst>
                                          <p:attrName>style.visibility</p:attrName>
                                        </p:attrNameLst>
                                      </p:cBhvr>
                                      <p:to>
                                        <p:strVal val="visible"/>
                                      </p:to>
                                    </p:set>
                                    <p:animEffect transition="in" filter="wipe(down)">
                                      <p:cBhvr>
                                        <p:cTn id="78" dur="500"/>
                                        <p:tgtEl>
                                          <p:spTgt spid="115"/>
                                        </p:tgtEl>
                                      </p:cBhvr>
                                    </p:animEffect>
                                  </p:childTnLst>
                                </p:cTn>
                              </p:par>
                            </p:childTnLst>
                          </p:cTn>
                        </p:par>
                        <p:par>
                          <p:cTn id="79" fill="hold">
                            <p:stCondLst>
                              <p:cond delay="2000"/>
                            </p:stCondLst>
                            <p:childTnLst>
                              <p:par>
                                <p:cTn id="80" presetID="22" presetClass="entr" presetSubtype="4" fill="hold" nodeType="afterEffect">
                                  <p:stCondLst>
                                    <p:cond delay="0"/>
                                  </p:stCondLst>
                                  <p:childTnLst>
                                    <p:set>
                                      <p:cBhvr>
                                        <p:cTn id="81" dur="1" fill="hold">
                                          <p:stCondLst>
                                            <p:cond delay="0"/>
                                          </p:stCondLst>
                                        </p:cTn>
                                        <p:tgtEl>
                                          <p:spTgt spid="116"/>
                                        </p:tgtEl>
                                        <p:attrNameLst>
                                          <p:attrName>style.visibility</p:attrName>
                                        </p:attrNameLst>
                                      </p:cBhvr>
                                      <p:to>
                                        <p:strVal val="visible"/>
                                      </p:to>
                                    </p:set>
                                    <p:animEffect transition="in" filter="wipe(down)">
                                      <p:cBhvr>
                                        <p:cTn id="82" dur="500"/>
                                        <p:tgtEl>
                                          <p:spTgt spid="116"/>
                                        </p:tgtEl>
                                      </p:cBhvr>
                                    </p:animEffect>
                                  </p:childTnLst>
                                </p:cTn>
                              </p:par>
                            </p:childTnLst>
                          </p:cTn>
                        </p:par>
                        <p:par>
                          <p:cTn id="83" fill="hold">
                            <p:stCondLst>
                              <p:cond delay="2500"/>
                            </p:stCondLst>
                            <p:childTnLst>
                              <p:par>
                                <p:cTn id="84" presetID="22" presetClass="entr" presetSubtype="4" fill="hold" nodeType="after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wipe(down)">
                                      <p:cBhvr>
                                        <p:cTn id="86" dur="500"/>
                                        <p:tgtEl>
                                          <p:spTgt spid="117"/>
                                        </p:tgtEl>
                                      </p:cBhvr>
                                    </p:animEffect>
                                  </p:childTnLst>
                                </p:cTn>
                              </p:par>
                            </p:childTnLst>
                          </p:cTn>
                        </p:par>
                        <p:par>
                          <p:cTn id="87" fill="hold">
                            <p:stCondLst>
                              <p:cond delay="3000"/>
                            </p:stCondLst>
                            <p:childTnLst>
                              <p:par>
                                <p:cTn id="88" presetID="22" presetClass="entr" presetSubtype="4" fill="hold" nodeType="after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wipe(down)">
                                      <p:cBhvr>
                                        <p:cTn id="90" dur="500"/>
                                        <p:tgtEl>
                                          <p:spTgt spid="1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down)">
                                      <p:cBhvr>
                                        <p:cTn id="95" dur="1000"/>
                                        <p:tgtEl>
                                          <p:spTgt spid="56"/>
                                        </p:tgtEl>
                                      </p:cBhvr>
                                    </p:animEffect>
                                  </p:childTnLst>
                                </p:cTn>
                              </p:par>
                            </p:childTnLst>
                          </p:cTn>
                        </p:par>
                        <p:par>
                          <p:cTn id="96" fill="hold">
                            <p:stCondLst>
                              <p:cond delay="1000"/>
                            </p:stCondLst>
                            <p:childTnLst>
                              <p:par>
                                <p:cTn id="97" presetID="22" presetClass="entr" presetSubtype="4" fill="hold"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down)">
                                      <p:cBhvr>
                                        <p:cTn id="99" dur="500"/>
                                        <p:tgtEl>
                                          <p:spTgt spid="57"/>
                                        </p:tgtEl>
                                      </p:cBhvr>
                                    </p:animEffect>
                                  </p:childTnLst>
                                </p:cTn>
                              </p:par>
                            </p:childTnLst>
                          </p:cTn>
                        </p:par>
                        <p:par>
                          <p:cTn id="100" fill="hold">
                            <p:stCondLst>
                              <p:cond delay="1500"/>
                            </p:stCondLst>
                            <p:childTnLst>
                              <p:par>
                                <p:cTn id="101" presetID="22" presetClass="entr" presetSubtype="4" fill="hold" grpId="0" nodeType="afterEffect">
                                  <p:stCondLst>
                                    <p:cond delay="0"/>
                                  </p:stCondLst>
                                  <p:childTnLst>
                                    <p:set>
                                      <p:cBhvr>
                                        <p:cTn id="102" dur="1" fill="hold">
                                          <p:stCondLst>
                                            <p:cond delay="0"/>
                                          </p:stCondLst>
                                        </p:cTn>
                                        <p:tgtEl>
                                          <p:spTgt spid="122"/>
                                        </p:tgtEl>
                                        <p:attrNameLst>
                                          <p:attrName>style.visibility</p:attrName>
                                        </p:attrNameLst>
                                      </p:cBhvr>
                                      <p:to>
                                        <p:strVal val="visible"/>
                                      </p:to>
                                    </p:set>
                                    <p:animEffect transition="in" filter="wipe(down)">
                                      <p:cBhvr>
                                        <p:cTn id="103" dur="500"/>
                                        <p:tgtEl>
                                          <p:spTgt spid="122"/>
                                        </p:tgtEl>
                                      </p:cBhvr>
                                    </p:animEffect>
                                  </p:childTnLst>
                                </p:cTn>
                              </p:par>
                            </p:childTnLst>
                          </p:cTn>
                        </p:par>
                        <p:par>
                          <p:cTn id="104" fill="hold">
                            <p:stCondLst>
                              <p:cond delay="2000"/>
                            </p:stCondLst>
                            <p:childTnLst>
                              <p:par>
                                <p:cTn id="105" presetID="22" presetClass="entr" presetSubtype="4" fill="hold" grpId="0" nodeType="after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wipe(down)">
                                      <p:cBhvr>
                                        <p:cTn id="107" dur="500"/>
                                        <p:tgtEl>
                                          <p:spTgt spid="127"/>
                                        </p:tgtEl>
                                      </p:cBhvr>
                                    </p:animEffect>
                                  </p:childTnLst>
                                </p:cTn>
                              </p:par>
                            </p:childTnLst>
                          </p:cTn>
                        </p:par>
                        <p:par>
                          <p:cTn id="108" fill="hold">
                            <p:stCondLst>
                              <p:cond delay="2500"/>
                            </p:stCondLst>
                            <p:childTnLst>
                              <p:par>
                                <p:cTn id="109" presetID="22" presetClass="entr" presetSubtype="4" fill="hold" grpId="0" nodeType="after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wipe(down)">
                                      <p:cBhvr>
                                        <p:cTn id="111" dur="500"/>
                                        <p:tgtEl>
                                          <p:spTgt spid="132"/>
                                        </p:tgtEl>
                                      </p:cBhvr>
                                    </p:animEffect>
                                  </p:childTnLst>
                                </p:cTn>
                              </p:par>
                            </p:childTnLst>
                          </p:cTn>
                        </p:par>
                        <p:par>
                          <p:cTn id="112" fill="hold">
                            <p:stCondLst>
                              <p:cond delay="3000"/>
                            </p:stCondLst>
                            <p:childTnLst>
                              <p:par>
                                <p:cTn id="113" presetID="22" presetClass="entr" presetSubtype="4" fill="hold" grpId="0" nodeType="after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wipe(down)">
                                      <p:cBhvr>
                                        <p:cTn id="11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3" grpId="0"/>
      <p:bldP spid="121" grpId="0" animBg="1"/>
      <p:bldP spid="123" grpId="0"/>
      <p:bldP spid="124" grpId="0"/>
      <p:bldP spid="125" grpId="0"/>
      <p:bldP spid="126" grpId="0"/>
      <p:bldP spid="128" grpId="0"/>
      <p:bldP spid="129" grpId="0"/>
      <p:bldP spid="130" grpId="0"/>
      <p:bldP spid="131" grpId="0"/>
      <p:bldP spid="122" grpId="0" animBg="1"/>
      <p:bldP spid="127" grpId="0" animBg="1"/>
      <p:bldP spid="132" grpId="0" animBg="1"/>
      <p:bldP spid="133" grpId="0" animBg="1"/>
      <p:bldP spid="8" grpId="0"/>
      <p:bldP spid="1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AA856A-2132-447B-85C3-DE11CC64DCA8}"/>
                  </a:ext>
                </a:extLst>
              </p:cNvPr>
              <p:cNvSpPr txBox="1"/>
              <p:nvPr/>
            </p:nvSpPr>
            <p:spPr>
              <a:xfrm>
                <a:off x="838200" y="1420335"/>
                <a:ext cx="3505200" cy="1200329"/>
              </a:xfrm>
              <a:prstGeom prst="rect">
                <a:avLst/>
              </a:prstGeom>
              <a:noFill/>
            </p:spPr>
            <p:txBody>
              <a:bodyPr wrap="square">
                <a:spAutoFit/>
              </a:bodyPr>
              <a:lstStyle/>
              <a:p>
                <a:r>
                  <a:rPr lang="en-US" sz="2400" dirty="0"/>
                  <a:t>Example of a AR(2) time series with parameters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solidFill>
                          <a:schemeClr val="tx1"/>
                        </a:solidFill>
                        <a:latin typeface="Cambria Math" panose="02040503050406030204" pitchFamily="18" charset="0"/>
                        <a:ea typeface="Cambria Math" panose="02040503050406030204" pitchFamily="18" charset="0"/>
                      </a:rPr>
                      <m:t>=0.5,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=0.3</m:t>
                    </m:r>
                  </m:oMath>
                </a14:m>
                <a:endParaRPr lang="en-US" sz="2400" dirty="0"/>
              </a:p>
            </p:txBody>
          </p:sp>
        </mc:Choice>
        <mc:Fallback xmlns="">
          <p:sp>
            <p:nvSpPr>
              <p:cNvPr id="4" name="TextBox 3">
                <a:extLst>
                  <a:ext uri="{FF2B5EF4-FFF2-40B4-BE49-F238E27FC236}">
                    <a16:creationId xmlns:a16="http://schemas.microsoft.com/office/drawing/2014/main" id="{E2AA856A-2132-447B-85C3-DE11CC64DCA8}"/>
                  </a:ext>
                </a:extLst>
              </p:cNvPr>
              <p:cNvSpPr txBox="1">
                <a:spLocks noRot="1" noChangeAspect="1" noMove="1" noResize="1" noEditPoints="1" noAdjustHandles="1" noChangeArrowheads="1" noChangeShapeType="1" noTextEdit="1"/>
              </p:cNvSpPr>
              <p:nvPr/>
            </p:nvSpPr>
            <p:spPr>
              <a:xfrm>
                <a:off x="838200" y="1420335"/>
                <a:ext cx="3505200" cy="1200329"/>
              </a:xfrm>
              <a:prstGeom prst="rect">
                <a:avLst/>
              </a:prstGeom>
              <a:blipFill>
                <a:blip r:embed="rId3"/>
                <a:stretch>
                  <a:fillRect l="-2783" t="-4061" b="-304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9E022CE0-FDAD-46AE-BE50-B0A5A0620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421" y="365126"/>
            <a:ext cx="6790693" cy="1105462"/>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E0784E99-1CDE-4352-BFAA-DCE7B6DC43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3421" y="1492482"/>
            <a:ext cx="6790693" cy="1122085"/>
          </a:xfrm>
          <a:prstGeom prst="rect">
            <a:avLst/>
          </a:prstGeom>
        </p:spPr>
      </p:pic>
      <p:pic>
        <p:nvPicPr>
          <p:cNvPr id="10" name="Picture 9" descr="Chart&#10;&#10;Description automatically generated with medium confidence">
            <a:extLst>
              <a:ext uri="{FF2B5EF4-FFF2-40B4-BE49-F238E27FC236}">
                <a16:creationId xmlns:a16="http://schemas.microsoft.com/office/drawing/2014/main" id="{D9117682-C1ED-498C-B52A-332553B1C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3421" y="2642508"/>
            <a:ext cx="6790693" cy="1130397"/>
          </a:xfrm>
          <a:prstGeom prst="rect">
            <a:avLst/>
          </a:prstGeom>
        </p:spPr>
      </p:pic>
      <p:pic>
        <p:nvPicPr>
          <p:cNvPr id="12" name="Picture 11" descr="A picture containing text, antenna&#10;&#10;Description automatically generated">
            <a:extLst>
              <a:ext uri="{FF2B5EF4-FFF2-40B4-BE49-F238E27FC236}">
                <a16:creationId xmlns:a16="http://schemas.microsoft.com/office/drawing/2014/main" id="{D405E361-0E46-443C-9FD2-2F6D0DAFB6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855" y="3836375"/>
            <a:ext cx="5563272" cy="918144"/>
          </a:xfrm>
          <a:prstGeom prst="rect">
            <a:avLst/>
          </a:prstGeom>
        </p:spPr>
      </p:pic>
      <p:pic>
        <p:nvPicPr>
          <p:cNvPr id="15" name="Picture 14" descr="Chart&#10;&#10;Description automatically generated">
            <a:extLst>
              <a:ext uri="{FF2B5EF4-FFF2-40B4-BE49-F238E27FC236}">
                <a16:creationId xmlns:a16="http://schemas.microsoft.com/office/drawing/2014/main" id="{8D8B4F61-00A6-4512-849D-C221E64410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55" y="4811199"/>
            <a:ext cx="5563272" cy="884139"/>
          </a:xfrm>
          <a:prstGeom prst="rect">
            <a:avLst/>
          </a:prstGeom>
        </p:spPr>
      </p:pic>
      <p:pic>
        <p:nvPicPr>
          <p:cNvPr id="17" name="Picture 16" descr="Chart&#10;&#10;Description automatically generated">
            <a:extLst>
              <a:ext uri="{FF2B5EF4-FFF2-40B4-BE49-F238E27FC236}">
                <a16:creationId xmlns:a16="http://schemas.microsoft.com/office/drawing/2014/main" id="{C5392761-E8D5-4B6D-B501-8232AD8E87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854" y="5721240"/>
            <a:ext cx="5563271" cy="918144"/>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9CAB53-ACF7-4AF0-8BAF-CDB0C24A3411}"/>
                  </a:ext>
                </a:extLst>
              </p:cNvPr>
              <p:cNvSpPr txBox="1"/>
              <p:nvPr/>
            </p:nvSpPr>
            <p:spPr>
              <a:xfrm>
                <a:off x="5947611" y="3920862"/>
                <a:ext cx="4411578" cy="461665"/>
              </a:xfrm>
              <a:prstGeom prst="rect">
                <a:avLst/>
              </a:prstGeom>
              <a:noFill/>
            </p:spPr>
            <p:txBody>
              <a:bodyPr wrap="square">
                <a:spAutoFit/>
              </a:bodyPr>
              <a:lstStyle/>
              <a:p>
                <a:r>
                  <a:rPr lang="en-US" sz="2400" dirty="0"/>
                  <a:t>AR(2) with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solidFill>
                          <a:schemeClr val="tx1"/>
                        </a:solidFill>
                        <a:latin typeface="Cambria Math" panose="02040503050406030204" pitchFamily="18" charset="0"/>
                        <a:ea typeface="Cambria Math" panose="02040503050406030204" pitchFamily="18" charset="0"/>
                      </a:rPr>
                      <m:t>=−0.5,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=0.3</m:t>
                    </m:r>
                  </m:oMath>
                </a14:m>
                <a:endParaRPr lang="en-US" sz="2400" dirty="0"/>
              </a:p>
            </p:txBody>
          </p:sp>
        </mc:Choice>
        <mc:Fallback xmlns="">
          <p:sp>
            <p:nvSpPr>
              <p:cNvPr id="18" name="TextBox 17">
                <a:extLst>
                  <a:ext uri="{FF2B5EF4-FFF2-40B4-BE49-F238E27FC236}">
                    <a16:creationId xmlns:a16="http://schemas.microsoft.com/office/drawing/2014/main" id="{779CAB53-ACF7-4AF0-8BAF-CDB0C24A3411}"/>
                  </a:ext>
                </a:extLst>
              </p:cNvPr>
              <p:cNvSpPr txBox="1">
                <a:spLocks noRot="1" noChangeAspect="1" noMove="1" noResize="1" noEditPoints="1" noAdjustHandles="1" noChangeArrowheads="1" noChangeShapeType="1" noTextEdit="1"/>
              </p:cNvSpPr>
              <p:nvPr/>
            </p:nvSpPr>
            <p:spPr>
              <a:xfrm>
                <a:off x="5947611" y="3920862"/>
                <a:ext cx="4411578" cy="461665"/>
              </a:xfrm>
              <a:prstGeom prst="rect">
                <a:avLst/>
              </a:prstGeom>
              <a:blipFill>
                <a:blip r:embed="rId10"/>
                <a:stretch>
                  <a:fillRect l="-2213"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p</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23295" y="339212"/>
                <a:ext cx="3940342" cy="1965090"/>
              </a:xfrm>
              <a:prstGeom prst="rect">
                <a:avLst/>
              </a:prstGeom>
              <a:solidFill>
                <a:srgbClr val="CCFFCC"/>
              </a:solidFill>
            </p:spPr>
            <p:txBody>
              <a:bodyPr wrap="square" rtlCol="0">
                <a:spAutoFit/>
              </a:bodyPr>
              <a:lstStyle/>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rPr>
                      <m:t> </m:t>
                    </m:r>
                  </m:oMath>
                </a14:m>
                <a:r>
                  <a:rPr lang="en-US" sz="2200" dirty="0"/>
                  <a:t>are constant numbers, stationarity conditions will be discussed later</a:t>
                </a:r>
              </a:p>
              <a:p>
                <a:pPr>
                  <a:lnSpc>
                    <a:spcPts val="1200"/>
                  </a:lnSpc>
                </a:pPr>
                <a:endParaRPr lang="en-US" sz="2200" dirty="0"/>
              </a:p>
              <a:p>
                <a:r>
                  <a:rPr lang="en-US" sz="2200" dirty="0"/>
                  <a:t>● Regress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𝑝</m:t>
                        </m:r>
                      </m:sub>
                    </m:sSub>
                  </m:oMath>
                </a14:m>
                <a:r>
                  <a:rPr lang="en-US" sz="2200" dirty="0"/>
                  <a:t> to estimate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rPr>
                      <m:t> </m:t>
                    </m:r>
                  </m:oMath>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23295" y="339212"/>
                <a:ext cx="3940342" cy="1965090"/>
              </a:xfrm>
              <a:prstGeom prst="rect">
                <a:avLst/>
              </a:prstGeom>
              <a:blipFill>
                <a:blip r:embed="rId3"/>
                <a:stretch>
                  <a:fillRect l="-2012" t="-2174" r="-2786" b="-528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an AR(p)</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342344" y="19033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342344" y="1903358"/>
                <a:ext cx="2303262" cy="4419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423026" y="3169244"/>
                <a:ext cx="3426000" cy="4299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𝑝</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423026" y="3169244"/>
                <a:ext cx="3426000" cy="429990"/>
              </a:xfrm>
              <a:prstGeom prst="rect">
                <a:avLst/>
              </a:prstGeom>
              <a:blipFill>
                <a:blip r:embed="rId8"/>
                <a:stretch>
                  <a:fillRect r="-356"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02502" y="4305886"/>
                <a:ext cx="4759318"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𝑝</m:t>
                          </m:r>
                        </m:sub>
                      </m:sSub>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02502" y="4305886"/>
                <a:ext cx="4759318" cy="456985"/>
              </a:xfrm>
              <a:prstGeom prst="rect">
                <a:avLst/>
              </a:prstGeom>
              <a:blipFill>
                <a:blip r:embed="rId9"/>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5483062" y="3740916"/>
                <a:ext cx="1435096"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5483062" y="3740916"/>
                <a:ext cx="1435096" cy="430887"/>
              </a:xfrm>
              <a:prstGeom prst="rect">
                <a:avLst/>
              </a:prstGeom>
              <a:blipFill>
                <a:blip r:embed="rId15"/>
                <a:stretch>
                  <a:fillRect l="-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54675" y="3696986"/>
                <a:ext cx="4235712"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𝑝</m:t>
                          </m:r>
                        </m:sub>
                      </m:sSub>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54675" y="3696986"/>
                <a:ext cx="4235712" cy="456985"/>
              </a:xfrm>
              <a:prstGeom prst="rect">
                <a:avLst/>
              </a:prstGeom>
              <a:blipFill>
                <a:blip r:embed="rId18"/>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A8847B-2166-4662-8735-3AB5DB9DB017}"/>
                  </a:ext>
                </a:extLst>
              </p:cNvPr>
              <p:cNvSpPr txBox="1"/>
              <p:nvPr/>
            </p:nvSpPr>
            <p:spPr>
              <a:xfrm>
                <a:off x="1135085" y="1921489"/>
                <a:ext cx="4034589"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smtClean="0">
                          <a:latin typeface="Cambria Math" panose="02040503050406030204" pitchFamily="18" charset="0"/>
                        </a:rPr>
                        <m:t>…</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60" name="TextBox 59">
                <a:extLst>
                  <a:ext uri="{FF2B5EF4-FFF2-40B4-BE49-F238E27FC236}">
                    <a16:creationId xmlns:a16="http://schemas.microsoft.com/office/drawing/2014/main" id="{99A8847B-2166-4662-8735-3AB5DB9DB017}"/>
                  </a:ext>
                </a:extLst>
              </p:cNvPr>
              <p:cNvSpPr txBox="1">
                <a:spLocks noRot="1" noChangeAspect="1" noMove="1" noResize="1" noEditPoints="1" noAdjustHandles="1" noChangeArrowheads="1" noChangeShapeType="1" noTextEdit="1"/>
              </p:cNvSpPr>
              <p:nvPr/>
            </p:nvSpPr>
            <p:spPr>
              <a:xfrm>
                <a:off x="1135085" y="1921489"/>
                <a:ext cx="4034589" cy="456985"/>
              </a:xfrm>
              <a:prstGeom prst="rect">
                <a:avLst/>
              </a:prstGeom>
              <a:blipFill>
                <a:blip r:embed="rId19"/>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1A68E617-C679-46E6-828B-2F9F51BDCDD3}"/>
                  </a:ext>
                </a:extLst>
              </p:cNvPr>
              <p:cNvSpPr/>
              <p:nvPr/>
            </p:nvSpPr>
            <p:spPr>
              <a:xfrm>
                <a:off x="5464930" y="4331984"/>
                <a:ext cx="1435096"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61" name="Rectangle 60">
                <a:extLst>
                  <a:ext uri="{FF2B5EF4-FFF2-40B4-BE49-F238E27FC236}">
                    <a16:creationId xmlns:a16="http://schemas.microsoft.com/office/drawing/2014/main" id="{1A68E617-C679-46E6-828B-2F9F51BDCDD3}"/>
                  </a:ext>
                </a:extLst>
              </p:cNvPr>
              <p:cNvSpPr>
                <a:spLocks noRot="1" noChangeAspect="1" noMove="1" noResize="1" noEditPoints="1" noAdjustHandles="1" noChangeArrowheads="1" noChangeShapeType="1" noTextEdit="1"/>
              </p:cNvSpPr>
              <p:nvPr/>
            </p:nvSpPr>
            <p:spPr>
              <a:xfrm>
                <a:off x="5464930" y="4331984"/>
                <a:ext cx="1435096" cy="430887"/>
              </a:xfrm>
              <a:prstGeom prst="rect">
                <a:avLst/>
              </a:prstGeom>
              <a:blipFill>
                <a:blip r:embed="rId20"/>
                <a:stretch>
                  <a:fillRect l="-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E7AEA07-082B-4BEF-8104-FA68619DA386}"/>
                  </a:ext>
                </a:extLst>
              </p:cNvPr>
              <p:cNvSpPr txBox="1"/>
              <p:nvPr/>
            </p:nvSpPr>
            <p:spPr>
              <a:xfrm>
                <a:off x="594125" y="4946132"/>
                <a:ext cx="6324033" cy="769441"/>
              </a:xfrm>
              <a:prstGeom prst="rect">
                <a:avLst/>
              </a:prstGeom>
              <a:noFill/>
            </p:spPr>
            <p:txBody>
              <a:bodyPr wrap="square">
                <a:spAutoFit/>
              </a:bodyPr>
              <a:lstStyle/>
              <a:p>
                <a:r>
                  <a:rPr lang="en-US" sz="2200" dirty="0"/>
                  <a:t>By writing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oMath>
                </a14:m>
                <a:r>
                  <a:rPr lang="en-US" sz="2200" dirty="0"/>
                  <a:t> for </a:t>
                </a:r>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𝑝</m:t>
                    </m:r>
                  </m:oMath>
                </a14:m>
                <a:r>
                  <a:rPr lang="en-US" sz="2200" dirty="0"/>
                  <a:t>, the </a:t>
                </a:r>
                <a14:m>
                  <m:oMath xmlns:m="http://schemas.openxmlformats.org/officeDocument/2006/math">
                    <m:r>
                      <a:rPr lang="en-US" sz="2200" b="0" i="1" smtClean="0">
                        <a:latin typeface="Cambria Math" panose="02040503050406030204" pitchFamily="18" charset="0"/>
                      </a:rPr>
                      <m:t>𝑝</m:t>
                    </m:r>
                  </m:oMath>
                </a14:m>
                <a:r>
                  <a:rPr lang="en-US" sz="2200" dirty="0"/>
                  <a:t> system of linear equations is known as </a:t>
                </a:r>
                <a:r>
                  <a:rPr lang="en-US" sz="2200" dirty="0">
                    <a:solidFill>
                      <a:srgbClr val="7030A0"/>
                    </a:solidFill>
                  </a:rPr>
                  <a:t>Yule-Walker</a:t>
                </a:r>
                <a:r>
                  <a:rPr lang="en-US" sz="2200" dirty="0"/>
                  <a:t> equations. </a:t>
                </a:r>
              </a:p>
            </p:txBody>
          </p:sp>
        </mc:Choice>
        <mc:Fallback xmlns="">
          <p:sp>
            <p:nvSpPr>
              <p:cNvPr id="64" name="TextBox 63">
                <a:extLst>
                  <a:ext uri="{FF2B5EF4-FFF2-40B4-BE49-F238E27FC236}">
                    <a16:creationId xmlns:a16="http://schemas.microsoft.com/office/drawing/2014/main" id="{CE7AEA07-082B-4BEF-8104-FA68619DA386}"/>
                  </a:ext>
                </a:extLst>
              </p:cNvPr>
              <p:cNvSpPr txBox="1">
                <a:spLocks noRot="1" noChangeAspect="1" noMove="1" noResize="1" noEditPoints="1" noAdjustHandles="1" noChangeArrowheads="1" noChangeShapeType="1" noTextEdit="1"/>
              </p:cNvSpPr>
              <p:nvPr/>
            </p:nvSpPr>
            <p:spPr>
              <a:xfrm>
                <a:off x="594125" y="4946132"/>
                <a:ext cx="6324033" cy="769441"/>
              </a:xfrm>
              <a:prstGeom prst="rect">
                <a:avLst/>
              </a:prstGeom>
              <a:blipFill>
                <a:blip r:embed="rId21"/>
                <a:stretch>
                  <a:fillRect l="-1252" t="-4724" b="-1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0E76E3B-C1D2-4071-AB1D-ECACF008271B}"/>
                  </a:ext>
                </a:extLst>
              </p:cNvPr>
              <p:cNvSpPr txBox="1"/>
              <p:nvPr/>
            </p:nvSpPr>
            <p:spPr>
              <a:xfrm>
                <a:off x="605640" y="5737123"/>
                <a:ext cx="6324033" cy="769441"/>
              </a:xfrm>
              <a:prstGeom prst="rect">
                <a:avLst/>
              </a:prstGeom>
              <a:noFill/>
            </p:spPr>
            <p:txBody>
              <a:bodyPr wrap="square">
                <a:spAutoFit/>
              </a:bodyPr>
              <a:lstStyle/>
              <a:p>
                <a:r>
                  <a:rPr lang="en-US" sz="2200" dirty="0"/>
                  <a:t>Solving Yule-Walker equations results in finding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oMath>
                </a14:m>
                <a:r>
                  <a:rPr lang="en-US" sz="2200" dirty="0"/>
                  <a:t> for all values of </a:t>
                </a:r>
                <a14:m>
                  <m:oMath xmlns:m="http://schemas.openxmlformats.org/officeDocument/2006/math">
                    <m:r>
                      <a:rPr lang="en-US" sz="2200" i="1" dirty="0" smtClean="0">
                        <a:latin typeface="Cambria Math" panose="02040503050406030204" pitchFamily="18" charset="0"/>
                      </a:rPr>
                      <m:t>𝑘</m:t>
                    </m:r>
                  </m:oMath>
                </a14:m>
                <a:r>
                  <a:rPr lang="en-US" sz="2200" dirty="0"/>
                  <a:t>.</a:t>
                </a:r>
              </a:p>
            </p:txBody>
          </p:sp>
        </mc:Choice>
        <mc:Fallback xmlns="">
          <p:sp>
            <p:nvSpPr>
              <p:cNvPr id="73" name="TextBox 72">
                <a:extLst>
                  <a:ext uri="{FF2B5EF4-FFF2-40B4-BE49-F238E27FC236}">
                    <a16:creationId xmlns:a16="http://schemas.microsoft.com/office/drawing/2014/main" id="{40E76E3B-C1D2-4071-AB1D-ECACF008271B}"/>
                  </a:ext>
                </a:extLst>
              </p:cNvPr>
              <p:cNvSpPr txBox="1">
                <a:spLocks noRot="1" noChangeAspect="1" noMove="1" noResize="1" noEditPoints="1" noAdjustHandles="1" noChangeArrowheads="1" noChangeShapeType="1" noTextEdit="1"/>
              </p:cNvSpPr>
              <p:nvPr/>
            </p:nvSpPr>
            <p:spPr>
              <a:xfrm>
                <a:off x="605640" y="5737123"/>
                <a:ext cx="6324033" cy="769441"/>
              </a:xfrm>
              <a:prstGeom prst="rect">
                <a:avLst/>
              </a:prstGeom>
              <a:blipFill>
                <a:blip r:embed="rId22"/>
                <a:stretch>
                  <a:fillRect l="-1252" t="-5556" r="-1349"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BBEF6E-ACEC-42C6-A824-1A42249A9E22}"/>
                  </a:ext>
                </a:extLst>
              </p:cNvPr>
              <p:cNvSpPr txBox="1"/>
              <p:nvPr/>
            </p:nvSpPr>
            <p:spPr>
              <a:xfrm>
                <a:off x="7923295" y="5204825"/>
                <a:ext cx="3940342" cy="1107996"/>
              </a:xfrm>
              <a:prstGeom prst="rect">
                <a:avLst/>
              </a:prstGeom>
              <a:solidFill>
                <a:srgbClr val="CCCCFF"/>
              </a:solidFill>
            </p:spPr>
            <p:txBody>
              <a:bodyPr wrap="square" rtlCol="0">
                <a:spAutoFit/>
              </a:bodyPr>
              <a:lstStyle/>
              <a:p>
                <a:r>
                  <a:rPr lang="en-US" sz="2200" dirty="0"/>
                  <a:t>In solving Yule-Walker equations, remember to use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=1</m:t>
                    </m:r>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oMath>
                </a14:m>
                <a:endParaRPr lang="en-US" sz="2200" dirty="0"/>
              </a:p>
            </p:txBody>
          </p:sp>
        </mc:Choice>
        <mc:Fallback xmlns="">
          <p:sp>
            <p:nvSpPr>
              <p:cNvPr id="19" name="TextBox 18">
                <a:extLst>
                  <a:ext uri="{FF2B5EF4-FFF2-40B4-BE49-F238E27FC236}">
                    <a16:creationId xmlns:a16="http://schemas.microsoft.com/office/drawing/2014/main" id="{89BBEF6E-ACEC-42C6-A824-1A42249A9E22}"/>
                  </a:ext>
                </a:extLst>
              </p:cNvPr>
              <p:cNvSpPr txBox="1">
                <a:spLocks noRot="1" noChangeAspect="1" noMove="1" noResize="1" noEditPoints="1" noAdjustHandles="1" noChangeArrowheads="1" noChangeShapeType="1" noTextEdit="1"/>
              </p:cNvSpPr>
              <p:nvPr/>
            </p:nvSpPr>
            <p:spPr>
              <a:xfrm>
                <a:off x="7923295" y="5204825"/>
                <a:ext cx="3940342" cy="1107996"/>
              </a:xfrm>
              <a:prstGeom prst="rect">
                <a:avLst/>
              </a:prstGeom>
              <a:blipFill>
                <a:blip r:embed="rId23"/>
                <a:stretch>
                  <a:fillRect l="-2012" t="-3846" r="-3096" b="-2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0E962A0-46F0-4536-A864-5D6D3C568177}"/>
                  </a:ext>
                </a:extLst>
              </p:cNvPr>
              <p:cNvSpPr txBox="1"/>
              <p:nvPr/>
            </p:nvSpPr>
            <p:spPr>
              <a:xfrm>
                <a:off x="7911627" y="2615790"/>
                <a:ext cx="3940342" cy="2277547"/>
              </a:xfrm>
              <a:prstGeom prst="rect">
                <a:avLst/>
              </a:prstGeom>
              <a:solidFill>
                <a:srgbClr val="FFCCFF"/>
              </a:solidFill>
            </p:spPr>
            <p:txBody>
              <a:bodyPr wrap="square" rtlCol="0">
                <a:spAutoFit/>
              </a:bodyPr>
              <a:lstStyle/>
              <a:p>
                <a:r>
                  <a:rPr lang="en-US" sz="2200" dirty="0"/>
                  <a:t>Partial 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𝑘𝑘</m:t>
                        </m:r>
                      </m:sub>
                    </m:sSub>
                  </m:oMath>
                </a14:m>
                <a:r>
                  <a:rPr lang="en-US" sz="2200" dirty="0"/>
                  <a:t>, are zero after lag </a:t>
                </a:r>
                <a14:m>
                  <m:oMath xmlns:m="http://schemas.openxmlformats.org/officeDocument/2006/math">
                    <m:r>
                      <a:rPr lang="en-US" sz="2200" i="1" dirty="0">
                        <a:latin typeface="Cambria Math" panose="02040503050406030204" pitchFamily="18" charset="0"/>
                      </a:rPr>
                      <m:t>𝑝</m:t>
                    </m:r>
                  </m:oMath>
                </a14:m>
                <a:endParaRPr lang="en-US" sz="2200" dirty="0"/>
              </a:p>
              <a:p>
                <a:pPr>
                  <a:lnSpc>
                    <a:spcPts val="1200"/>
                  </a:lnSpc>
                </a:pPr>
                <a:endParaRPr lang="en-US" sz="2200" dirty="0"/>
              </a:p>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show an exponentially or sinusoidal pattern that decreases toward zero by increasing lags </a:t>
                </a:r>
              </a:p>
            </p:txBody>
          </p:sp>
        </mc:Choice>
        <mc:Fallback xmlns="">
          <p:sp>
            <p:nvSpPr>
              <p:cNvPr id="21" name="TextBox 20">
                <a:extLst>
                  <a:ext uri="{FF2B5EF4-FFF2-40B4-BE49-F238E27FC236}">
                    <a16:creationId xmlns:a16="http://schemas.microsoft.com/office/drawing/2014/main" id="{20E962A0-46F0-4536-A864-5D6D3C568177}"/>
                  </a:ext>
                </a:extLst>
              </p:cNvPr>
              <p:cNvSpPr txBox="1">
                <a:spLocks noRot="1" noChangeAspect="1" noMove="1" noResize="1" noEditPoints="1" noAdjustHandles="1" noChangeArrowheads="1" noChangeShapeType="1" noTextEdit="1"/>
              </p:cNvSpPr>
              <p:nvPr/>
            </p:nvSpPr>
            <p:spPr>
              <a:xfrm>
                <a:off x="7911627" y="2615790"/>
                <a:ext cx="3940342" cy="2277547"/>
              </a:xfrm>
              <a:prstGeom prst="rect">
                <a:avLst/>
              </a:prstGeom>
              <a:blipFill>
                <a:blip r:embed="rId24"/>
                <a:stretch>
                  <a:fillRect l="-2012" t="-1872" b="-4545"/>
                </a:stretch>
              </a:blipFill>
            </p:spPr>
            <p:txBody>
              <a:bodyPr/>
              <a:lstStyle/>
              <a:p>
                <a:r>
                  <a:rPr lang="en-US">
                    <a:noFill/>
                  </a:rPr>
                  <a:t> </a:t>
                </a:r>
              </a:p>
            </p:txBody>
          </p:sp>
        </mc:Fallback>
      </mc:AlternateContent>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wipe(left)">
                                      <p:cBhvr>
                                        <p:cTn id="32" dur="1000"/>
                                        <p:tgtEl>
                                          <p:spTgt spid="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1000"/>
                                        <p:tgtEl>
                                          <p:spTgt spid="57"/>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wipe(left)">
                                      <p:cBhvr>
                                        <p:cTn id="46" dur="1000"/>
                                        <p:tgtEl>
                                          <p:spTgt spid="113"/>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left)">
                                      <p:cBhvr>
                                        <p:cTn id="50" dur="10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left)">
                                      <p:cBhvr>
                                        <p:cTn id="60" dur="10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wipe(left)">
                                      <p:cBhvr>
                                        <p:cTn id="65" dur="10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52" grpId="0"/>
      <p:bldP spid="4" grpId="0"/>
      <p:bldP spid="161" grpId="0"/>
      <p:bldP spid="57" grpId="0"/>
      <p:bldP spid="61" grpId="0"/>
      <p:bldP spid="64" grpId="0"/>
      <p:bldP spid="73" grpId="0"/>
      <p:bldP spid="19"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2927684" cy="1569660"/>
          </a:xfrm>
          <a:prstGeom prst="rect">
            <a:avLst/>
          </a:prstGeom>
          <a:noFill/>
        </p:spPr>
        <p:txBody>
          <a:bodyPr wrap="square">
            <a:spAutoFit/>
          </a:bodyPr>
          <a:lstStyle/>
          <a:p>
            <a:r>
              <a:rPr lang="en-US" sz="2400" dirty="0"/>
              <a:t>Identify the type of the given time series using their ACF &amp; PACF where</a:t>
            </a:r>
          </a:p>
        </p:txBody>
      </p:sp>
      <p:pic>
        <p:nvPicPr>
          <p:cNvPr id="8" name="Picture 7" descr="Chart, waterfall chart&#10;&#10;Description automatically generated">
            <a:extLst>
              <a:ext uri="{FF2B5EF4-FFF2-40B4-BE49-F238E27FC236}">
                <a16:creationId xmlns:a16="http://schemas.microsoft.com/office/drawing/2014/main" id="{05595942-02EC-4BB9-AD10-12AE44B37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57" y="1721035"/>
            <a:ext cx="7833135" cy="1761297"/>
          </a:xfrm>
          <a:prstGeom prst="rect">
            <a:avLst/>
          </a:prstGeom>
        </p:spPr>
      </p:pic>
      <p:pic>
        <p:nvPicPr>
          <p:cNvPr id="10" name="Picture 9" descr="A picture containing text, tool, antenna, chime&#10;&#10;Description automatically generated">
            <a:extLst>
              <a:ext uri="{FF2B5EF4-FFF2-40B4-BE49-F238E27FC236}">
                <a16:creationId xmlns:a16="http://schemas.microsoft.com/office/drawing/2014/main" id="{A4F00106-FE5D-48C5-8B56-92B72F42B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737" y="227737"/>
            <a:ext cx="7941419" cy="152162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C5A9BA-5C23-4ADF-A8E0-3636D53DC336}"/>
                  </a:ext>
                </a:extLst>
              </p:cNvPr>
              <p:cNvSpPr txBox="1"/>
              <p:nvPr/>
            </p:nvSpPr>
            <p:spPr>
              <a:xfrm>
                <a:off x="7457024" y="3574616"/>
                <a:ext cx="44406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−0.3</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i="1">
                          <a:latin typeface="Cambria Math" panose="02040503050406030204" pitchFamily="18" charset="0"/>
                        </a:rPr>
                        <m:t>+0.</m:t>
                      </m:r>
                      <m:r>
                        <a:rPr lang="en-US" sz="2000" b="0" i="1" smtClean="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−3</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9" name="TextBox 8">
                <a:extLst>
                  <a:ext uri="{FF2B5EF4-FFF2-40B4-BE49-F238E27FC236}">
                    <a16:creationId xmlns:a16="http://schemas.microsoft.com/office/drawing/2014/main" id="{42C5A9BA-5C23-4ADF-A8E0-3636D53DC336}"/>
                  </a:ext>
                </a:extLst>
              </p:cNvPr>
              <p:cNvSpPr txBox="1">
                <a:spLocks noRot="1" noChangeAspect="1" noMove="1" noResize="1" noEditPoints="1" noAdjustHandles="1" noChangeArrowheads="1" noChangeShapeType="1" noTextEdit="1"/>
              </p:cNvSpPr>
              <p:nvPr/>
            </p:nvSpPr>
            <p:spPr>
              <a:xfrm>
                <a:off x="7457024" y="3574616"/>
                <a:ext cx="4440651"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502BD4-1FBC-4738-BFEE-6DDDC5E24745}"/>
                  </a:ext>
                </a:extLst>
              </p:cNvPr>
              <p:cNvSpPr txBox="1"/>
              <p:nvPr/>
            </p:nvSpPr>
            <p:spPr>
              <a:xfrm>
                <a:off x="1278156" y="3037196"/>
                <a:ext cx="1936761" cy="4101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𝑑</m:t>
                          </m:r>
                        </m:sup>
                      </m:sSu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0, 0.1</m:t>
                          </m:r>
                        </m:e>
                      </m:d>
                    </m:oMath>
                  </m:oMathPara>
                </a14:m>
                <a:endParaRPr lang="en-US" sz="2000" dirty="0"/>
              </a:p>
            </p:txBody>
          </p:sp>
        </mc:Choice>
        <mc:Fallback xmlns="">
          <p:sp>
            <p:nvSpPr>
              <p:cNvPr id="14" name="TextBox 13">
                <a:extLst>
                  <a:ext uri="{FF2B5EF4-FFF2-40B4-BE49-F238E27FC236}">
                    <a16:creationId xmlns:a16="http://schemas.microsoft.com/office/drawing/2014/main" id="{2C502BD4-1FBC-4738-BFEE-6DDDC5E24745}"/>
                  </a:ext>
                </a:extLst>
              </p:cNvPr>
              <p:cNvSpPr txBox="1">
                <a:spLocks noRot="1" noChangeAspect="1" noMove="1" noResize="1" noEditPoints="1" noAdjustHandles="1" noChangeArrowheads="1" noChangeShapeType="1" noTextEdit="1"/>
              </p:cNvSpPr>
              <p:nvPr/>
            </p:nvSpPr>
            <p:spPr>
              <a:xfrm>
                <a:off x="1278156" y="3037196"/>
                <a:ext cx="1936761" cy="4101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A8CAB30-D20B-41AC-BBFD-EBC21C0D8292}"/>
                  </a:ext>
                </a:extLst>
              </p:cNvPr>
              <p:cNvSpPr txBox="1"/>
              <p:nvPr/>
            </p:nvSpPr>
            <p:spPr>
              <a:xfrm>
                <a:off x="6472989" y="4516004"/>
                <a:ext cx="464476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b="0" i="1" smtClean="0">
                          <a:latin typeface="Cambria Math" panose="02040503050406030204" pitchFamily="18" charset="0"/>
                        </a:rPr>
                        <m:t>−0.75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i="1">
                          <a:latin typeface="Cambria Math" panose="02040503050406030204" pitchFamily="18" charset="0"/>
                        </a:rPr>
                        <m:t>0.</m:t>
                      </m:r>
                      <m:r>
                        <a:rPr lang="en-US" sz="2000" b="0" i="1" smtClean="0">
                          <a:latin typeface="Cambria Math" panose="02040503050406030204" pitchFamily="18" charset="0"/>
                        </a:rPr>
                        <m:t>25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−3</m:t>
                          </m:r>
                        </m:sub>
                      </m:sSub>
                    </m:oMath>
                  </m:oMathPara>
                </a14:m>
                <a:endParaRPr lang="en-US" sz="2000" dirty="0"/>
              </a:p>
            </p:txBody>
          </p:sp>
        </mc:Choice>
        <mc:Fallback xmlns="">
          <p:sp>
            <p:nvSpPr>
              <p:cNvPr id="17" name="TextBox 16">
                <a:extLst>
                  <a:ext uri="{FF2B5EF4-FFF2-40B4-BE49-F238E27FC236}">
                    <a16:creationId xmlns:a16="http://schemas.microsoft.com/office/drawing/2014/main" id="{5A8CAB30-D20B-41AC-BBFD-EBC21C0D8292}"/>
                  </a:ext>
                </a:extLst>
              </p:cNvPr>
              <p:cNvSpPr txBox="1">
                <a:spLocks noRot="1" noChangeAspect="1" noMove="1" noResize="1" noEditPoints="1" noAdjustHandles="1" noChangeArrowheads="1" noChangeShapeType="1" noTextEdit="1"/>
              </p:cNvSpPr>
              <p:nvPr/>
            </p:nvSpPr>
            <p:spPr>
              <a:xfrm>
                <a:off x="6472989" y="4516004"/>
                <a:ext cx="4644765" cy="400110"/>
              </a:xfrm>
              <a:prstGeom prst="rect">
                <a:avLst/>
              </a:prstGeom>
              <a:blipFill>
                <a:blip r:embed="rId7"/>
                <a:stretch>
                  <a:fillRect b="-1538"/>
                </a:stretch>
              </a:blipFill>
            </p:spPr>
            <p:txBody>
              <a:bodyPr/>
              <a:lstStyle/>
              <a:p>
                <a:r>
                  <a:rPr lang="en-US">
                    <a:noFill/>
                  </a:rPr>
                  <a:t> </a:t>
                </a:r>
              </a:p>
            </p:txBody>
          </p:sp>
        </mc:Fallback>
      </mc:AlternateContent>
      <p:pic>
        <p:nvPicPr>
          <p:cNvPr id="5" name="Picture 4" descr="A picture containing antenna, chime, tool&#10;&#10;Description automatically generated">
            <a:extLst>
              <a:ext uri="{FF2B5EF4-FFF2-40B4-BE49-F238E27FC236}">
                <a16:creationId xmlns:a16="http://schemas.microsoft.com/office/drawing/2014/main" id="{556D642F-571C-4828-B66C-55F7020881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578" y="3771092"/>
            <a:ext cx="5988679" cy="1157338"/>
          </a:xfrm>
          <a:prstGeom prst="rect">
            <a:avLst/>
          </a:prstGeom>
        </p:spPr>
      </p:pic>
      <p:pic>
        <p:nvPicPr>
          <p:cNvPr id="3" name="Picture 2" descr="Chart&#10;&#10;Description automatically generated">
            <a:extLst>
              <a:ext uri="{FF2B5EF4-FFF2-40B4-BE49-F238E27FC236}">
                <a16:creationId xmlns:a16="http://schemas.microsoft.com/office/drawing/2014/main" id="{CFA69A3A-9C7A-4A92-A61B-9B886BF701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682" y="4995872"/>
            <a:ext cx="7674005" cy="1699407"/>
          </a:xfrm>
          <a:prstGeom prst="rect">
            <a:avLst/>
          </a:prstGeom>
        </p:spPr>
      </p:pic>
    </p:spTree>
    <p:extLst>
      <p:ext uri="{BB962C8B-B14F-4D97-AF65-F5344CB8AC3E}">
        <p14:creationId xmlns:p14="http://schemas.microsoft.com/office/powerpoint/2010/main" val="3569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491789" cy="830997"/>
          </a:xfrm>
          <a:prstGeom prst="rect">
            <a:avLst/>
          </a:prstGeom>
          <a:noFill/>
        </p:spPr>
        <p:txBody>
          <a:bodyPr wrap="square">
            <a:spAutoFit/>
          </a:bodyPr>
          <a:lstStyle/>
          <a:p>
            <a:r>
              <a:rPr lang="en-US" sz="2400" dirty="0"/>
              <a:t>Identify the type of the given time series using their ACF &amp; PACF.</a:t>
            </a:r>
          </a:p>
        </p:txBody>
      </p:sp>
      <p:pic>
        <p:nvPicPr>
          <p:cNvPr id="3" name="Picture 2" descr="Chart&#10;&#10;Description automatically generated">
            <a:extLst>
              <a:ext uri="{FF2B5EF4-FFF2-40B4-BE49-F238E27FC236}">
                <a16:creationId xmlns:a16="http://schemas.microsoft.com/office/drawing/2014/main" id="{6F5CBD6A-BE35-4E01-A1A1-4F70AB383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989" y="1585847"/>
            <a:ext cx="6553723" cy="1444697"/>
          </a:xfrm>
          <a:prstGeom prst="rect">
            <a:avLst/>
          </a:prstGeom>
        </p:spPr>
      </p:pic>
      <p:pic>
        <p:nvPicPr>
          <p:cNvPr id="5" name="Picture 4" descr="A picture containing text, chime, antenna, tool&#10;&#10;Description automatically generated">
            <a:extLst>
              <a:ext uri="{FF2B5EF4-FFF2-40B4-BE49-F238E27FC236}">
                <a16:creationId xmlns:a16="http://schemas.microsoft.com/office/drawing/2014/main" id="{01B57C71-7EE6-4BF9-B12D-644A25020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676" y="310597"/>
            <a:ext cx="6698100" cy="1275250"/>
          </a:xfrm>
          <a:prstGeom prst="rect">
            <a:avLst/>
          </a:prstGeom>
        </p:spPr>
      </p:pic>
      <p:pic>
        <p:nvPicPr>
          <p:cNvPr id="9" name="Picture 8" descr="Chart&#10;&#10;Description automatically generated">
            <a:extLst>
              <a:ext uri="{FF2B5EF4-FFF2-40B4-BE49-F238E27FC236}">
                <a16:creationId xmlns:a16="http://schemas.microsoft.com/office/drawing/2014/main" id="{6F77A184-8312-482C-9D7D-32FC8DDB7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979" y="3567026"/>
            <a:ext cx="7243012" cy="1604812"/>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ED6340F2-2AAB-48E2-B269-34B0560C0D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533" y="5248537"/>
            <a:ext cx="7399583" cy="142480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CF005F3-EDF6-401B-975F-097CF0955C1F}"/>
                  </a:ext>
                </a:extLst>
              </p:cNvPr>
              <p:cNvSpPr txBox="1"/>
              <p:nvPr/>
            </p:nvSpPr>
            <p:spPr>
              <a:xfrm>
                <a:off x="1133981" y="2328031"/>
                <a:ext cx="37267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−0.15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−0.75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16" name="TextBox 15">
                <a:extLst>
                  <a:ext uri="{FF2B5EF4-FFF2-40B4-BE49-F238E27FC236}">
                    <a16:creationId xmlns:a16="http://schemas.microsoft.com/office/drawing/2014/main" id="{0CF005F3-EDF6-401B-975F-097CF0955C1F}"/>
                  </a:ext>
                </a:extLst>
              </p:cNvPr>
              <p:cNvSpPr txBox="1">
                <a:spLocks noRot="1" noChangeAspect="1" noMove="1" noResize="1" noEditPoints="1" noAdjustHandles="1" noChangeArrowheads="1" noChangeShapeType="1" noTextEdit="1"/>
              </p:cNvSpPr>
              <p:nvPr/>
            </p:nvSpPr>
            <p:spPr>
              <a:xfrm>
                <a:off x="1133981" y="2328031"/>
                <a:ext cx="372677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FF0171-E9D1-438F-9BFD-2CECECC7A51F}"/>
                  </a:ext>
                </a:extLst>
              </p:cNvPr>
              <p:cNvSpPr txBox="1"/>
              <p:nvPr/>
            </p:nvSpPr>
            <p:spPr>
              <a:xfrm>
                <a:off x="7795465" y="3703334"/>
                <a:ext cx="37267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−0.52</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17" name="TextBox 16">
                <a:extLst>
                  <a:ext uri="{FF2B5EF4-FFF2-40B4-BE49-F238E27FC236}">
                    <a16:creationId xmlns:a16="http://schemas.microsoft.com/office/drawing/2014/main" id="{4AFF0171-E9D1-438F-9BFD-2CECECC7A51F}"/>
                  </a:ext>
                </a:extLst>
              </p:cNvPr>
              <p:cNvSpPr txBox="1">
                <a:spLocks noRot="1" noChangeAspect="1" noMove="1" noResize="1" noEditPoints="1" noAdjustHandles="1" noChangeArrowheads="1" noChangeShapeType="1" noTextEdit="1"/>
              </p:cNvSpPr>
              <p:nvPr/>
            </p:nvSpPr>
            <p:spPr>
              <a:xfrm>
                <a:off x="7795465" y="3703334"/>
                <a:ext cx="3726777" cy="400110"/>
              </a:xfrm>
              <a:prstGeom prst="rect">
                <a:avLst/>
              </a:prstGeom>
              <a:blipFill>
                <a:blip r:embed="rId8"/>
                <a:stretch>
                  <a:fillRect b="-1538"/>
                </a:stretch>
              </a:blipFill>
            </p:spPr>
            <p:txBody>
              <a:bodyPr/>
              <a:lstStyle/>
              <a:p>
                <a:r>
                  <a:rPr lang="en-US">
                    <a:noFill/>
                  </a:rPr>
                  <a:t> </a:t>
                </a:r>
              </a:p>
            </p:txBody>
          </p:sp>
        </mc:Fallback>
      </mc:AlternateContent>
    </p:spTree>
    <p:extLst>
      <p:ext uri="{BB962C8B-B14F-4D97-AF65-F5344CB8AC3E}">
        <p14:creationId xmlns:p14="http://schemas.microsoft.com/office/powerpoint/2010/main" val="33922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635859"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15</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635859" cy="769441"/>
              </a:xfrm>
              <a:prstGeom prst="rect">
                <a:avLst/>
              </a:prstGeom>
              <a:blipFill>
                <a:blip r:embed="rId3"/>
                <a:stretch>
                  <a:fillRect l="-1102" t="-5556" r="-1377"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856579"/>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16</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856579"/>
                <a:ext cx="6635859" cy="430887"/>
              </a:xfrm>
              <a:prstGeom prst="rect">
                <a:avLst/>
              </a:prstGeom>
              <a:blipFill>
                <a:blip r:embed="rId4"/>
                <a:stretch>
                  <a:fillRect l="-1102"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C70A0D-155C-473B-A186-D7E1FBA69D49}"/>
                  </a:ext>
                </a:extLst>
              </p:cNvPr>
              <p:cNvSpPr txBox="1"/>
              <p:nvPr/>
            </p:nvSpPr>
            <p:spPr>
              <a:xfrm>
                <a:off x="838199" y="2413024"/>
                <a:ext cx="8274804" cy="3139321"/>
              </a:xfrm>
              <a:prstGeom prst="rect">
                <a:avLst/>
              </a:prstGeom>
              <a:noFill/>
            </p:spPr>
            <p:txBody>
              <a:bodyPr wrap="square" rtlCol="0">
                <a:spAutoFit/>
              </a:bodyPr>
              <a:lstStyle/>
              <a:p>
                <a:r>
                  <a:rPr lang="en-US" sz="2200" dirty="0"/>
                  <a:t>a. Graph a time plot, ACF, and PACF plot. Estimate the type and order of this time series using these plots. </a:t>
                </a:r>
              </a:p>
              <a:p>
                <a:r>
                  <a:rPr lang="en-US" sz="2200" dirty="0"/>
                  <a:t>b. Write down values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ea typeface="Cambria Math" panose="02040503050406030204" pitchFamily="18" charset="0"/>
                  </a:rPr>
                  <a:t> for k=1,…,5. Then compute </a:t>
                </a: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acc>
                          <m:accPr>
                            <m:chr m:val="̂"/>
                            <m:ctrlPr>
                              <a:rPr lang="en-US" sz="2200" i="1" smtClean="0">
                                <a:latin typeface="Cambria Math" panose="02040503050406030204" pitchFamily="18" charset="0"/>
                                <a:ea typeface="Cambria Math" panose="02040503050406030204" pitchFamily="18" charset="0"/>
                              </a:rPr>
                            </m:ctrlPr>
                          </m:accPr>
                          <m:e>
                            <m:r>
                              <a:rPr lang="en-US" sz="2200" i="1" smtClean="0">
                                <a:latin typeface="Cambria Math" panose="02040503050406030204" pitchFamily="18" charset="0"/>
                                <a:ea typeface="Cambria Math" panose="02040503050406030204" pitchFamily="18" charset="0"/>
                              </a:rPr>
                              <m:t>𝜑</m:t>
                            </m:r>
                          </m:e>
                        </m:acc>
                      </m:e>
                      <m:sub>
                        <m:r>
                          <a:rPr lang="en-US" sz="2200" b="0" i="1" smtClean="0">
                            <a:latin typeface="Cambria Math" panose="02040503050406030204" pitchFamily="18" charset="0"/>
                            <a:ea typeface="Cambria Math" panose="02040503050406030204" pitchFamily="18" charset="0"/>
                          </a:rPr>
                          <m:t>𝑘𝑘</m:t>
                        </m:r>
                      </m:sub>
                    </m:sSub>
                  </m:oMath>
                </a14:m>
                <a:r>
                  <a:rPr lang="en-US" sz="2200" dirty="0">
                    <a:ea typeface="Cambria Math" panose="02040503050406030204" pitchFamily="18" charset="0"/>
                  </a:rPr>
                  <a:t> for k=1,2,3 using the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ea typeface="Cambria Math" panose="02040503050406030204" pitchFamily="18" charset="0"/>
                  </a:rPr>
                  <a:t> values by a calculator or excel. Compare them with the computed values in R. </a:t>
                </a:r>
              </a:p>
              <a:p>
                <a:r>
                  <a:rPr lang="en-US" sz="2200" dirty="0">
                    <a:ea typeface="Cambria Math" panose="02040503050406030204" pitchFamily="18" charset="0"/>
                  </a:rPr>
                  <a:t>c. Plot scatterplot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15</m:t>
                        </m:r>
                        <m:r>
                          <a:rPr lang="en-US" sz="2200" b="0" i="1" smtClean="0">
                            <a:latin typeface="Cambria Math" panose="02040503050406030204" pitchFamily="18" charset="0"/>
                          </a:rPr>
                          <m:t>𝑡</m:t>
                        </m:r>
                      </m:sub>
                    </m:sSub>
                  </m:oMath>
                </a14:m>
                <a:r>
                  <a:rPr lang="en-US" sz="2200" dirty="0">
                    <a:ea typeface="Cambria Math" panose="02040503050406030204" pitchFamily="18" charset="0"/>
                  </a:rPr>
                  <a:t> versus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15</m:t>
                        </m:r>
                        <m:r>
                          <a:rPr lang="en-US" sz="2200" i="1">
                            <a:latin typeface="Cambria Math" panose="02040503050406030204" pitchFamily="18" charset="0"/>
                          </a:rPr>
                          <m:t>𝑡</m:t>
                        </m:r>
                        <m:r>
                          <a:rPr lang="en-US" sz="2200" b="0" i="1" smtClean="0">
                            <a:latin typeface="Cambria Math" panose="02040503050406030204" pitchFamily="18" charset="0"/>
                          </a:rPr>
                          <m:t>−1</m:t>
                        </m:r>
                      </m:sub>
                    </m:sSub>
                  </m:oMath>
                </a14:m>
                <a:r>
                  <a:rPr lang="en-US" sz="2200" dirty="0">
                    <a:ea typeface="Cambria Math" panose="02040503050406030204" pitchFamily="18" charset="0"/>
                  </a:rPr>
                  <a:t> and compute their correlation. Conform that it is equal to </a:t>
                </a: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𝜑</m:t>
                            </m:r>
                          </m:e>
                        </m:acc>
                      </m:e>
                      <m:sub>
                        <m:r>
                          <a:rPr lang="en-US" sz="2200" b="0" i="1" smtClean="0">
                            <a:latin typeface="Cambria Math" panose="02040503050406030204" pitchFamily="18" charset="0"/>
                            <a:ea typeface="Cambria Math" panose="02040503050406030204" pitchFamily="18" charset="0"/>
                          </a:rPr>
                          <m:t>11</m:t>
                        </m:r>
                      </m:sub>
                    </m:sSub>
                  </m:oMath>
                </a14:m>
                <a:r>
                  <a:rPr lang="en-US" sz="2200" dirty="0">
                    <a:ea typeface="Cambria Math" panose="02040503050406030204" pitchFamily="18" charset="0"/>
                  </a:rPr>
                  <a:t>.</a:t>
                </a:r>
              </a:p>
              <a:p>
                <a:r>
                  <a:rPr lang="en-US" sz="2200" dirty="0">
                    <a:ea typeface="Cambria Math" panose="02040503050406030204" pitchFamily="18" charset="0"/>
                  </a:rPr>
                  <a:t>d. Write down Yule-Walker equations and estimate the parameters using method of moments. </a:t>
                </a:r>
              </a:p>
            </p:txBody>
          </p:sp>
        </mc:Choice>
        <mc:Fallback xmlns="">
          <p:sp>
            <p:nvSpPr>
              <p:cNvPr id="6" name="TextBox 5">
                <a:extLst>
                  <a:ext uri="{FF2B5EF4-FFF2-40B4-BE49-F238E27FC236}">
                    <a16:creationId xmlns:a16="http://schemas.microsoft.com/office/drawing/2014/main" id="{7EC70A0D-155C-473B-A186-D7E1FBA69D49}"/>
                  </a:ext>
                </a:extLst>
              </p:cNvPr>
              <p:cNvSpPr txBox="1">
                <a:spLocks noRot="1" noChangeAspect="1" noMove="1" noResize="1" noEditPoints="1" noAdjustHandles="1" noChangeArrowheads="1" noChangeShapeType="1" noTextEdit="1"/>
              </p:cNvSpPr>
              <p:nvPr/>
            </p:nvSpPr>
            <p:spPr>
              <a:xfrm>
                <a:off x="838199" y="2413024"/>
                <a:ext cx="8274804" cy="3139321"/>
              </a:xfrm>
              <a:prstGeom prst="rect">
                <a:avLst/>
              </a:prstGeom>
              <a:blipFill>
                <a:blip r:embed="rId5"/>
                <a:stretch>
                  <a:fillRect l="-884" t="-1359" r="-74" b="-2913"/>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664890" cy="1164421"/>
              </a:xfrm>
              <a:prstGeom prst="rect">
                <a:avLst/>
              </a:prstGeom>
              <a:noFill/>
            </p:spPr>
            <p:txBody>
              <a:bodyPr wrap="square" rtlCol="0">
                <a:spAutoFit/>
              </a:bodyPr>
              <a:lstStyle/>
              <a:p>
                <a:r>
                  <a:rPr lang="en-US" sz="2200" b="1" dirty="0"/>
                  <a:t>3.</a:t>
                </a:r>
                <a:r>
                  <a:rPr lang="en-US" sz="2200" dirty="0"/>
                  <a:t> Consider the AR(2) process given by</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smtClean="0">
                          <a:latin typeface="Cambria Math" panose="02040503050406030204" pitchFamily="18" charset="0"/>
                        </a:rPr>
                        <m:t>−</m:t>
                      </m:r>
                      <m:box>
                        <m:boxPr>
                          <m:ctrlPr>
                            <a:rPr lang="en-US" sz="2200" i="1" smtClean="0">
                              <a:latin typeface="Cambria Math" panose="02040503050406030204" pitchFamily="18" charset="0"/>
                            </a:rPr>
                          </m:ctrlPr>
                        </m:boxPr>
                        <m:e>
                          <m:argPr>
                            <m:argSz m:val="-1"/>
                          </m:argP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e>
                      </m:box>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a:p>
                <a:r>
                  <a:rPr lang="en-US" sz="2200" dirty="0"/>
                  <a:t>Is this process stationary? If so, what is its ACF &amp; PACF? </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664890" cy="1164421"/>
              </a:xfrm>
              <a:prstGeom prst="rect">
                <a:avLst/>
              </a:prstGeom>
              <a:blipFill>
                <a:blip r:embed="rId3"/>
                <a:stretch>
                  <a:fillRect l="-1189" t="-3665" b="-99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825976"/>
                <a:ext cx="6664889" cy="2360518"/>
              </a:xfrm>
              <a:prstGeom prst="rect">
                <a:avLst/>
              </a:prstGeom>
              <a:noFill/>
            </p:spPr>
            <p:txBody>
              <a:bodyPr wrap="square" rtlCol="0">
                <a:spAutoFit/>
              </a:bodyPr>
              <a:lstStyle/>
              <a:p>
                <a:r>
                  <a:rPr lang="en-US" sz="2200" b="1" dirty="0"/>
                  <a:t>4.</a:t>
                </a:r>
                <a:r>
                  <a:rPr lang="en-US" sz="2200" dirty="0"/>
                  <a:t> Show that the ACF of the stationary second-order AR process</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box>
                        <m:boxPr>
                          <m:ctrlPr>
                            <a:rPr lang="en-US" sz="2200" i="1" smtClean="0">
                              <a:latin typeface="Cambria Math" panose="02040503050406030204" pitchFamily="18" charset="0"/>
                            </a:rPr>
                          </m:ctrlPr>
                        </m:boxPr>
                        <m:e>
                          <m:argPr>
                            <m:argSz m:val="-1"/>
                          </m:argP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12</m:t>
                              </m:r>
                            </m:den>
                          </m:f>
                        </m:e>
                      </m:box>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12</m:t>
                              </m:r>
                            </m:den>
                          </m:f>
                        </m:e>
                      </m:box>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ea typeface="Cambria Math" panose="02040503050406030204" pitchFamily="18" charset="0"/>
                </a:endParaRPr>
              </a:p>
              <a:p>
                <a:r>
                  <a:rPr lang="en-US" sz="2200" dirty="0"/>
                  <a:t>is given by</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45</m:t>
                          </m:r>
                        </m:num>
                        <m:den>
                          <m:r>
                            <a:rPr lang="en-US" sz="2200" b="0" i="1" smtClean="0">
                              <a:latin typeface="Cambria Math" panose="02040503050406030204" pitchFamily="18" charset="0"/>
                              <a:ea typeface="Cambria Math" panose="02040503050406030204" pitchFamily="18" charset="0"/>
                            </a:rPr>
                            <m:t>77</m:t>
                          </m:r>
                        </m:den>
                      </m:f>
                      <m:sSup>
                        <m:sSupPr>
                          <m:ctrlPr>
                            <a:rPr lang="en-US" sz="2200" b="0" i="1" smtClean="0">
                              <a:latin typeface="Cambria Math" panose="02040503050406030204" pitchFamily="18" charset="0"/>
                              <a:ea typeface="Cambria Math" panose="02040503050406030204" pitchFamily="18" charset="0"/>
                            </a:rPr>
                          </m:ctrlPr>
                        </m:sSupPr>
                        <m:e>
                          <m:d>
                            <m:dPr>
                              <m:ctrlPr>
                                <a:rPr lang="en-US" sz="2200" b="0" i="1" smtClean="0">
                                  <a:latin typeface="Cambria Math" panose="02040503050406030204" pitchFamily="18" charset="0"/>
                                  <a:ea typeface="Cambria Math" panose="02040503050406030204" pitchFamily="18" charset="0"/>
                                </a:rPr>
                              </m:ctrlPr>
                            </m:dPr>
                            <m:e>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3</m:t>
                                  </m:r>
                                </m:den>
                              </m:f>
                            </m:e>
                          </m:d>
                        </m:e>
                        <m:sup>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𝑘</m:t>
                              </m:r>
                            </m:e>
                          </m:d>
                        </m:sup>
                      </m:sSup>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32</m:t>
                          </m:r>
                        </m:num>
                        <m:den>
                          <m:r>
                            <a:rPr lang="en-US" sz="2200" i="1">
                              <a:latin typeface="Cambria Math" panose="02040503050406030204" pitchFamily="18" charset="0"/>
                              <a:ea typeface="Cambria Math" panose="02040503050406030204" pitchFamily="18" charset="0"/>
                            </a:rPr>
                            <m:t>77</m:t>
                          </m:r>
                        </m:den>
                      </m:f>
                      <m:sSup>
                        <m:sSupPr>
                          <m:ctrlPr>
                            <a:rPr lang="en-US" sz="2200" i="1">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4</m:t>
                                  </m:r>
                                </m:den>
                              </m:f>
                            </m:e>
                          </m:d>
                        </m:e>
                        <m:sup>
                          <m:d>
                            <m:dPr>
                              <m:begChr m:val="|"/>
                              <m:endChr m:val="|"/>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𝑘</m:t>
                              </m:r>
                            </m:e>
                          </m:d>
                        </m:sup>
                      </m:sSup>
                    </m:oMath>
                  </m:oMathPara>
                </a14:m>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825976"/>
                <a:ext cx="6664889" cy="2360518"/>
              </a:xfrm>
              <a:prstGeom prst="rect">
                <a:avLst/>
              </a:prstGeom>
              <a:blipFill>
                <a:blip r:embed="rId4"/>
                <a:stretch>
                  <a:fillRect l="-1097" t="-1809"/>
                </a:stretch>
              </a:blipFill>
            </p:spPr>
            <p:txBody>
              <a:bodyPr/>
              <a:lstStyle/>
              <a:p>
                <a:r>
                  <a:rPr lang="en-US">
                    <a:noFill/>
                  </a:rPr>
                  <a:t> </a:t>
                </a:r>
              </a:p>
            </p:txBody>
          </p:sp>
        </mc:Fallback>
      </mc:AlternateContent>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Reminder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6506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=0</m:t>
                      </m:r>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6506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19938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199382" cy="430887"/>
              </a:xfrm>
              <a:prstGeom prst="rect">
                <a:avLst/>
              </a:prstGeom>
              <a:blipFill>
                <a:blip r:embed="rId4"/>
                <a:stretch>
                  <a:fillRect/>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Random Walk</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6715853" cy="830997"/>
          </a:xfrm>
          <a:prstGeom prst="rect">
            <a:avLst/>
          </a:prstGeom>
          <a:noFill/>
        </p:spPr>
        <p:txBody>
          <a:bodyPr wrap="square">
            <a:spAutoFit/>
          </a:bodyPr>
          <a:lstStyle/>
          <a:p>
            <a:r>
              <a:rPr lang="en-US" sz="2400" dirty="0"/>
              <a:t>The following time series is known as Random Walk. Compute the ACF and discuss stationarity.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30868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3086837"/>
                <a:ext cx="1732460" cy="430887"/>
              </a:xfrm>
              <a:prstGeom prst="rect">
                <a:avLst/>
              </a:prstGeom>
              <a:blipFill>
                <a:blip r:embed="rId5"/>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201544" y="3096715"/>
                <a:ext cx="232577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201544" y="3096715"/>
                <a:ext cx="232577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469247" y="301634"/>
                <a:ext cx="3406916" cy="1908215"/>
              </a:xfrm>
              <a:prstGeom prst="rect">
                <a:avLst/>
              </a:prstGeom>
              <a:solidFill>
                <a:srgbClr val="CCFFCC"/>
              </a:solidFill>
            </p:spPr>
            <p:txBody>
              <a:bodyPr wrap="square" rtlCol="0">
                <a:spAutoFit/>
              </a:bodyPr>
              <a:lstStyle/>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469247" y="301634"/>
                <a:ext cx="3406916" cy="1908215"/>
              </a:xfrm>
              <a:prstGeom prst="rect">
                <a:avLst/>
              </a:prstGeom>
              <a:blipFill>
                <a:blip r:embed="rId7"/>
                <a:stretch>
                  <a:fillRect l="-2683" t="-2548" b="-6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4344689" y="3096178"/>
                <a:ext cx="33212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4344689" y="3096178"/>
                <a:ext cx="3321241"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FCDE807-5159-4510-8F69-2AB52E4655B6}"/>
                  </a:ext>
                </a:extLst>
              </p:cNvPr>
              <p:cNvSpPr txBox="1"/>
              <p:nvPr/>
            </p:nvSpPr>
            <p:spPr>
              <a:xfrm>
                <a:off x="628617" y="3633255"/>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70" name="TextBox 69">
                <a:extLst>
                  <a:ext uri="{FF2B5EF4-FFF2-40B4-BE49-F238E27FC236}">
                    <a16:creationId xmlns:a16="http://schemas.microsoft.com/office/drawing/2014/main" id="{BFCDE807-5159-4510-8F69-2AB52E4655B6}"/>
                  </a:ext>
                </a:extLst>
              </p:cNvPr>
              <p:cNvSpPr txBox="1">
                <a:spLocks noRot="1" noChangeAspect="1" noMove="1" noResize="1" noEditPoints="1" noAdjustHandles="1" noChangeArrowheads="1" noChangeShapeType="1" noTextEdit="1"/>
              </p:cNvSpPr>
              <p:nvPr/>
            </p:nvSpPr>
            <p:spPr>
              <a:xfrm>
                <a:off x="628617" y="3633255"/>
                <a:ext cx="2087915" cy="430887"/>
              </a:xfrm>
              <a:prstGeom prst="rect">
                <a:avLst/>
              </a:prstGeom>
              <a:blipFill>
                <a:blip r:embed="rId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E01F8B-93A8-4378-B1BF-7D2392DCDACD}"/>
                  </a:ext>
                </a:extLst>
              </p:cNvPr>
              <p:cNvSpPr txBox="1"/>
              <p:nvPr/>
            </p:nvSpPr>
            <p:spPr>
              <a:xfrm>
                <a:off x="2362623" y="3655660"/>
                <a:ext cx="27371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1" name="TextBox 70">
                <a:extLst>
                  <a:ext uri="{FF2B5EF4-FFF2-40B4-BE49-F238E27FC236}">
                    <a16:creationId xmlns:a16="http://schemas.microsoft.com/office/drawing/2014/main" id="{0AE01F8B-93A8-4378-B1BF-7D2392DCDACD}"/>
                  </a:ext>
                </a:extLst>
              </p:cNvPr>
              <p:cNvSpPr txBox="1">
                <a:spLocks noRot="1" noChangeAspect="1" noMove="1" noResize="1" noEditPoints="1" noAdjustHandles="1" noChangeArrowheads="1" noChangeShapeType="1" noTextEdit="1"/>
              </p:cNvSpPr>
              <p:nvPr/>
            </p:nvSpPr>
            <p:spPr>
              <a:xfrm>
                <a:off x="2362623" y="3655660"/>
                <a:ext cx="273714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80C8751-F34D-4CDC-A793-41A6BD3F20F4}"/>
                  </a:ext>
                </a:extLst>
              </p:cNvPr>
              <p:cNvSpPr txBox="1"/>
              <p:nvPr/>
            </p:nvSpPr>
            <p:spPr>
              <a:xfrm>
                <a:off x="4682439" y="3645221"/>
                <a:ext cx="359039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2" name="TextBox 71">
                <a:extLst>
                  <a:ext uri="{FF2B5EF4-FFF2-40B4-BE49-F238E27FC236}">
                    <a16:creationId xmlns:a16="http://schemas.microsoft.com/office/drawing/2014/main" id="{680C8751-F34D-4CDC-A793-41A6BD3F20F4}"/>
                  </a:ext>
                </a:extLst>
              </p:cNvPr>
              <p:cNvSpPr txBox="1">
                <a:spLocks noRot="1" noChangeAspect="1" noMove="1" noResize="1" noEditPoints="1" noAdjustHandles="1" noChangeArrowheads="1" noChangeShapeType="1" noTextEdit="1"/>
              </p:cNvSpPr>
              <p:nvPr/>
            </p:nvSpPr>
            <p:spPr>
              <a:xfrm>
                <a:off x="4682439" y="3645221"/>
                <a:ext cx="3590390"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248325A-EB83-44D3-9B52-D847A3364068}"/>
                  </a:ext>
                </a:extLst>
              </p:cNvPr>
              <p:cNvSpPr txBox="1"/>
              <p:nvPr/>
            </p:nvSpPr>
            <p:spPr>
              <a:xfrm>
                <a:off x="7983951" y="3665633"/>
                <a:ext cx="87482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73" name="TextBox 72">
                <a:extLst>
                  <a:ext uri="{FF2B5EF4-FFF2-40B4-BE49-F238E27FC236}">
                    <a16:creationId xmlns:a16="http://schemas.microsoft.com/office/drawing/2014/main" id="{5248325A-EB83-44D3-9B52-D847A3364068}"/>
                  </a:ext>
                </a:extLst>
              </p:cNvPr>
              <p:cNvSpPr txBox="1">
                <a:spLocks noRot="1" noChangeAspect="1" noMove="1" noResize="1" noEditPoints="1" noAdjustHandles="1" noChangeArrowheads="1" noChangeShapeType="1" noTextEdit="1"/>
              </p:cNvSpPr>
              <p:nvPr/>
            </p:nvSpPr>
            <p:spPr>
              <a:xfrm>
                <a:off x="7983951" y="3665633"/>
                <a:ext cx="874821" cy="430887"/>
              </a:xfrm>
              <a:prstGeom prst="rect">
                <a:avLst/>
              </a:prstGeom>
              <a:blipFill>
                <a:blip r:embed="rId12"/>
                <a:stretch>
                  <a:fillRect r="-2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48394" y="420380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48394" y="4203802"/>
                <a:ext cx="2513414" cy="430887"/>
              </a:xfrm>
              <a:prstGeom prst="rect">
                <a:avLst/>
              </a:prstGeom>
              <a:blipFill>
                <a:blip r:embed="rId1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2791304" y="4213682"/>
                <a:ext cx="567794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2791304" y="4213682"/>
                <a:ext cx="5677943"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526032A-16A3-4D18-A2DA-2734A10D5D2F}"/>
                  </a:ext>
                </a:extLst>
              </p:cNvPr>
              <p:cNvSpPr txBox="1"/>
              <p:nvPr/>
            </p:nvSpPr>
            <p:spPr>
              <a:xfrm>
                <a:off x="1105713" y="4646556"/>
                <a:ext cx="34216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83" name="TextBox 82">
                <a:extLst>
                  <a:ext uri="{FF2B5EF4-FFF2-40B4-BE49-F238E27FC236}">
                    <a16:creationId xmlns:a16="http://schemas.microsoft.com/office/drawing/2014/main" id="{8526032A-16A3-4D18-A2DA-2734A10D5D2F}"/>
                  </a:ext>
                </a:extLst>
              </p:cNvPr>
              <p:cNvSpPr txBox="1">
                <a:spLocks noRot="1" noChangeAspect="1" noMove="1" noResize="1" noEditPoints="1" noAdjustHandles="1" noChangeArrowheads="1" noChangeShapeType="1" noTextEdit="1"/>
              </p:cNvSpPr>
              <p:nvPr/>
            </p:nvSpPr>
            <p:spPr>
              <a:xfrm>
                <a:off x="1105713" y="4646556"/>
                <a:ext cx="3421607"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C17C14B-9F67-4A45-A8D8-D2A973EA9353}"/>
                  </a:ext>
                </a:extLst>
              </p:cNvPr>
              <p:cNvSpPr txBox="1"/>
              <p:nvPr/>
            </p:nvSpPr>
            <p:spPr>
              <a:xfrm>
                <a:off x="4371730" y="4646555"/>
                <a:ext cx="1703398"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85" name="TextBox 84">
                <a:extLst>
                  <a:ext uri="{FF2B5EF4-FFF2-40B4-BE49-F238E27FC236}">
                    <a16:creationId xmlns:a16="http://schemas.microsoft.com/office/drawing/2014/main" id="{5C17C14B-9F67-4A45-A8D8-D2A973EA9353}"/>
                  </a:ext>
                </a:extLst>
              </p:cNvPr>
              <p:cNvSpPr txBox="1">
                <a:spLocks noRot="1" noChangeAspect="1" noMove="1" noResize="1" noEditPoints="1" noAdjustHandles="1" noChangeArrowheads="1" noChangeShapeType="1" noTextEdit="1"/>
              </p:cNvSpPr>
              <p:nvPr/>
            </p:nvSpPr>
            <p:spPr>
              <a:xfrm>
                <a:off x="4371730" y="4646555"/>
                <a:ext cx="1703398"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1704EA6-FC98-4A2B-8D59-FB9A0932ED79}"/>
                  </a:ext>
                </a:extLst>
              </p:cNvPr>
              <p:cNvSpPr txBox="1"/>
              <p:nvPr/>
            </p:nvSpPr>
            <p:spPr>
              <a:xfrm>
                <a:off x="748394" y="521721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6" name="TextBox 85">
                <a:extLst>
                  <a:ext uri="{FF2B5EF4-FFF2-40B4-BE49-F238E27FC236}">
                    <a16:creationId xmlns:a16="http://schemas.microsoft.com/office/drawing/2014/main" id="{41704EA6-FC98-4A2B-8D59-FB9A0932ED79}"/>
                  </a:ext>
                </a:extLst>
              </p:cNvPr>
              <p:cNvSpPr txBox="1">
                <a:spLocks noRot="1" noChangeAspect="1" noMove="1" noResize="1" noEditPoints="1" noAdjustHandles="1" noChangeArrowheads="1" noChangeShapeType="1" noTextEdit="1"/>
              </p:cNvSpPr>
              <p:nvPr/>
            </p:nvSpPr>
            <p:spPr>
              <a:xfrm>
                <a:off x="748394" y="5217217"/>
                <a:ext cx="2513414" cy="430887"/>
              </a:xfrm>
              <a:prstGeom prst="rect">
                <a:avLst/>
              </a:prstGeom>
              <a:blipFill>
                <a:blip r:embed="rId17"/>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3144160" y="5226340"/>
                <a:ext cx="281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3144160" y="5226340"/>
                <a:ext cx="2818229" cy="430887"/>
              </a:xfrm>
              <a:prstGeom prst="rect">
                <a:avLst/>
              </a:prstGeom>
              <a:blipFill>
                <a:blip r:embed="rId18"/>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7B62F2B-9BD0-4CBF-A1BE-7389E667D347}"/>
                  </a:ext>
                </a:extLst>
              </p:cNvPr>
              <p:cNvSpPr txBox="1"/>
              <p:nvPr/>
            </p:nvSpPr>
            <p:spPr>
              <a:xfrm>
                <a:off x="5817498" y="5223693"/>
                <a:ext cx="1703398"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89" name="TextBox 88">
                <a:extLst>
                  <a:ext uri="{FF2B5EF4-FFF2-40B4-BE49-F238E27FC236}">
                    <a16:creationId xmlns:a16="http://schemas.microsoft.com/office/drawing/2014/main" id="{27B62F2B-9BD0-4CBF-A1BE-7389E667D347}"/>
                  </a:ext>
                </a:extLst>
              </p:cNvPr>
              <p:cNvSpPr txBox="1">
                <a:spLocks noRot="1" noChangeAspect="1" noMove="1" noResize="1" noEditPoints="1" noAdjustHandles="1" noChangeArrowheads="1" noChangeShapeType="1" noTextEdit="1"/>
              </p:cNvSpPr>
              <p:nvPr/>
            </p:nvSpPr>
            <p:spPr>
              <a:xfrm>
                <a:off x="5817498" y="5223693"/>
                <a:ext cx="1703398" cy="423065"/>
              </a:xfrm>
              <a:prstGeom prst="rect">
                <a:avLst/>
              </a:prstGeom>
              <a:blipFill>
                <a:blip r:embed="rId19"/>
                <a:stretch>
                  <a:fillRect b="-18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6BD4900-DA16-49F5-8366-4875A22779ED}"/>
                  </a:ext>
                </a:extLst>
              </p:cNvPr>
              <p:cNvSpPr txBox="1"/>
              <p:nvPr/>
            </p:nvSpPr>
            <p:spPr>
              <a:xfrm>
                <a:off x="691247" y="576174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90" name="TextBox 89">
                <a:extLst>
                  <a:ext uri="{FF2B5EF4-FFF2-40B4-BE49-F238E27FC236}">
                    <a16:creationId xmlns:a16="http://schemas.microsoft.com/office/drawing/2014/main" id="{36BD4900-DA16-49F5-8366-4875A22779ED}"/>
                  </a:ext>
                </a:extLst>
              </p:cNvPr>
              <p:cNvSpPr txBox="1">
                <a:spLocks noRot="1" noChangeAspect="1" noMove="1" noResize="1" noEditPoints="1" noAdjustHandles="1" noChangeArrowheads="1" noChangeShapeType="1" noTextEdit="1"/>
              </p:cNvSpPr>
              <p:nvPr/>
            </p:nvSpPr>
            <p:spPr>
              <a:xfrm>
                <a:off x="691247" y="5761746"/>
                <a:ext cx="1225235" cy="72949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3B0118E1-E659-4A31-ACAA-AB056F3C3317}"/>
                  </a:ext>
                </a:extLst>
              </p:cNvPr>
              <p:cNvSpPr txBox="1"/>
              <p:nvPr/>
            </p:nvSpPr>
            <p:spPr>
              <a:xfrm>
                <a:off x="1722343" y="5673909"/>
                <a:ext cx="1782335" cy="7716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r>
                            <m:rPr>
                              <m:nor/>
                            </m:rPr>
                            <a:rPr lang="en-US" sz="2200" dirty="0"/>
                            <m:t> </m:t>
                          </m:r>
                        </m:num>
                        <m:den>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den>
                      </m:f>
                    </m:oMath>
                  </m:oMathPara>
                </a14:m>
                <a:endParaRPr lang="en-US" sz="2200" dirty="0"/>
              </a:p>
            </p:txBody>
          </p:sp>
        </mc:Choice>
        <mc:Fallback xmlns="">
          <p:sp>
            <p:nvSpPr>
              <p:cNvPr id="91" name="TextBox 90">
                <a:extLst>
                  <a:ext uri="{FF2B5EF4-FFF2-40B4-BE49-F238E27FC236}">
                    <a16:creationId xmlns:a16="http://schemas.microsoft.com/office/drawing/2014/main" id="{3B0118E1-E659-4A31-ACAA-AB056F3C3317}"/>
                  </a:ext>
                </a:extLst>
              </p:cNvPr>
              <p:cNvSpPr txBox="1">
                <a:spLocks noRot="1" noChangeAspect="1" noMove="1" noResize="1" noEditPoints="1" noAdjustHandles="1" noChangeArrowheads="1" noChangeShapeType="1" noTextEdit="1"/>
              </p:cNvSpPr>
              <p:nvPr/>
            </p:nvSpPr>
            <p:spPr>
              <a:xfrm>
                <a:off x="1722343" y="5673909"/>
                <a:ext cx="1782335" cy="77162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1C37A29-A38B-4E3A-B631-C5903E7BFA44}"/>
                  </a:ext>
                </a:extLst>
              </p:cNvPr>
              <p:cNvSpPr txBox="1"/>
              <p:nvPr/>
            </p:nvSpPr>
            <p:spPr>
              <a:xfrm>
                <a:off x="3347257" y="5686435"/>
                <a:ext cx="1225236" cy="7553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𝑘</m:t>
                          </m:r>
                        </m:num>
                        <m:den>
                          <m:r>
                            <a:rPr lang="en-US" sz="2200" b="0" i="1" smtClean="0">
                              <a:latin typeface="Cambria Math" panose="02040503050406030204" pitchFamily="18" charset="0"/>
                            </a:rPr>
                            <m:t>𝑡</m:t>
                          </m:r>
                        </m:den>
                      </m:f>
                    </m:oMath>
                  </m:oMathPara>
                </a14:m>
                <a:endParaRPr lang="en-US" sz="2200" dirty="0"/>
              </a:p>
            </p:txBody>
          </p:sp>
        </mc:Choice>
        <mc:Fallback xmlns="">
          <p:sp>
            <p:nvSpPr>
              <p:cNvPr id="92" name="TextBox 91">
                <a:extLst>
                  <a:ext uri="{FF2B5EF4-FFF2-40B4-BE49-F238E27FC236}">
                    <a16:creationId xmlns:a16="http://schemas.microsoft.com/office/drawing/2014/main" id="{A1C37A29-A38B-4E3A-B631-C5903E7BFA44}"/>
                  </a:ext>
                </a:extLst>
              </p:cNvPr>
              <p:cNvSpPr txBox="1">
                <a:spLocks noRot="1" noChangeAspect="1" noMove="1" noResize="1" noEditPoints="1" noAdjustHandles="1" noChangeArrowheads="1" noChangeShapeType="1" noTextEdit="1"/>
              </p:cNvSpPr>
              <p:nvPr/>
            </p:nvSpPr>
            <p:spPr>
              <a:xfrm>
                <a:off x="3347257" y="5686435"/>
                <a:ext cx="1225236" cy="755335"/>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AE30E31-05E9-4AA3-93C0-7EC840774C26}"/>
                  </a:ext>
                </a:extLst>
              </p:cNvPr>
              <p:cNvSpPr/>
              <p:nvPr/>
            </p:nvSpPr>
            <p:spPr>
              <a:xfrm>
                <a:off x="4798118" y="5844275"/>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3" name="Rectangle 2">
                <a:extLst>
                  <a:ext uri="{FF2B5EF4-FFF2-40B4-BE49-F238E27FC236}">
                    <a16:creationId xmlns:a16="http://schemas.microsoft.com/office/drawing/2014/main" id="{8AE30E31-05E9-4AA3-93C0-7EC840774C26}"/>
                  </a:ext>
                </a:extLst>
              </p:cNvPr>
              <p:cNvSpPr>
                <a:spLocks noRot="1" noChangeAspect="1" noMove="1" noResize="1" noEditPoints="1" noAdjustHandles="1" noChangeArrowheads="1" noChangeShapeType="1" noTextEdit="1"/>
              </p:cNvSpPr>
              <p:nvPr/>
            </p:nvSpPr>
            <p:spPr>
              <a:xfrm>
                <a:off x="4798118" y="5844275"/>
                <a:ext cx="1695784" cy="430887"/>
              </a:xfrm>
              <a:prstGeom prst="rect">
                <a:avLst/>
              </a:prstGeom>
              <a:blipFill>
                <a:blip r:embed="rId23"/>
                <a:stretch>
                  <a:fillRect l="-360"/>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336DABB-8DE4-4485-8724-71CDB1F380C5}"/>
              </a:ext>
            </a:extLst>
          </p:cNvPr>
          <p:cNvSpPr txBox="1"/>
          <p:nvPr/>
        </p:nvSpPr>
        <p:spPr>
          <a:xfrm>
            <a:off x="8469247" y="2458073"/>
            <a:ext cx="3394390" cy="830997"/>
          </a:xfrm>
          <a:prstGeom prst="rect">
            <a:avLst/>
          </a:prstGeom>
          <a:solidFill>
            <a:srgbClr val="FFCCFF"/>
          </a:solidFill>
        </p:spPr>
        <p:txBody>
          <a:bodyPr wrap="square" rtlCol="0">
            <a:spAutoFit/>
          </a:bodyPr>
          <a:lstStyle/>
          <a:p>
            <a:r>
              <a:rPr lang="en-US" sz="2400" dirty="0"/>
              <a:t>Variance increase linearly in time</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308051" y="4259146"/>
            <a:ext cx="3509908" cy="2383134"/>
            <a:chOff x="7542031" y="2493263"/>
            <a:chExt cx="4326032"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37" name="TextBox 36">
              <a:extLst>
                <a:ext uri="{FF2B5EF4-FFF2-40B4-BE49-F238E27FC236}">
                  <a16:creationId xmlns:a16="http://schemas.microsoft.com/office/drawing/2014/main" id="{86EAEFA2-2271-4A3A-952F-D119B6FC6B2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40" name="Straight Arrow Connector 39">
              <a:extLst>
                <a:ext uri="{FF2B5EF4-FFF2-40B4-BE49-F238E27FC236}">
                  <a16:creationId xmlns:a16="http://schemas.microsoft.com/office/drawing/2014/main" id="{F14336AB-6E7D-4C8B-B305-6E6A281131FD}"/>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8EBE588-4C28-4CC4-BE8C-E48B711F961B}"/>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26"/>
                  <a:stretch>
                    <a:fillRect l="-20833" r="-6250"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55" name="Straight Arrow Connector 54">
            <a:extLst>
              <a:ext uri="{FF2B5EF4-FFF2-40B4-BE49-F238E27FC236}">
                <a16:creationId xmlns:a16="http://schemas.microsoft.com/office/drawing/2014/main" id="{5E6807C9-0DDE-4BBC-8023-CA744ADADEB9}"/>
              </a:ext>
            </a:extLst>
          </p:cNvPr>
          <p:cNvCxnSpPr>
            <a:cxnSpLocks/>
          </p:cNvCxnSpPr>
          <p:nvPr/>
        </p:nvCxnSpPr>
        <p:spPr>
          <a:xfrm flipV="1">
            <a:off x="9011404" y="4759289"/>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784341"/>
            <a:ext cx="0" cy="8046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4820884"/>
            <a:ext cx="0" cy="7680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0AC1C3-75D8-4C8F-BD00-290DB2EC8178}"/>
              </a:ext>
            </a:extLst>
          </p:cNvPr>
          <p:cNvCxnSpPr>
            <a:cxnSpLocks/>
          </p:cNvCxnSpPr>
          <p:nvPr/>
        </p:nvCxnSpPr>
        <p:spPr>
          <a:xfrm flipV="1">
            <a:off x="10148434" y="4858462"/>
            <a:ext cx="0" cy="73152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DE84FDC-76D8-4774-AA9C-0635475CE542}"/>
              </a:ext>
            </a:extLst>
          </p:cNvPr>
          <p:cNvCxnSpPr>
            <a:cxnSpLocks/>
          </p:cNvCxnSpPr>
          <p:nvPr/>
        </p:nvCxnSpPr>
        <p:spPr>
          <a:xfrm flipV="1">
            <a:off x="10507078" y="4897245"/>
            <a:ext cx="0" cy="69494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717EEC-F036-4864-8C81-3487E80FA89B}"/>
              </a:ext>
            </a:extLst>
          </p:cNvPr>
          <p:cNvCxnSpPr>
            <a:cxnSpLocks/>
          </p:cNvCxnSpPr>
          <p:nvPr/>
        </p:nvCxnSpPr>
        <p:spPr>
          <a:xfrm flipV="1">
            <a:off x="10874017" y="4924393"/>
            <a:ext cx="0" cy="658368"/>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4580AD-6DC4-4707-9EDD-407DC06C5928}"/>
              </a:ext>
            </a:extLst>
          </p:cNvPr>
          <p:cNvCxnSpPr>
            <a:cxnSpLocks/>
          </p:cNvCxnSpPr>
          <p:nvPr/>
        </p:nvCxnSpPr>
        <p:spPr>
          <a:xfrm flipV="1">
            <a:off x="11232661" y="4963176"/>
            <a:ext cx="0" cy="62179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118C0-1CAE-4984-AD58-D2879759A2CE}"/>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=100</m:t>
                      </m:r>
                    </m:oMath>
                  </m:oMathPara>
                </a14:m>
                <a:endParaRPr lang="en-US" dirty="0"/>
              </a:p>
            </p:txBody>
          </p:sp>
        </mc:Choice>
        <mc:Fallback xmlns="">
          <p:sp>
            <p:nvSpPr>
              <p:cNvPr id="62" name="TextBox 61">
                <a:extLst>
                  <a:ext uri="{FF2B5EF4-FFF2-40B4-BE49-F238E27FC236}">
                    <a16:creationId xmlns:a16="http://schemas.microsoft.com/office/drawing/2014/main" id="{6D7118C0-1CAE-4984-AD58-D2879759A2CE}"/>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2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97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10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10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10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left)">
                                      <p:cBhvr>
                                        <p:cTn id="42" dur="1000"/>
                                        <p:tgtEl>
                                          <p:spTgt spid="7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20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left)">
                                      <p:cBhvr>
                                        <p:cTn id="51" dur="1000"/>
                                        <p:tgtEl>
                                          <p:spTgt spid="7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left)">
                                      <p:cBhvr>
                                        <p:cTn id="56" dur="1000"/>
                                        <p:tgtEl>
                                          <p:spTgt spid="7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10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1000"/>
                                        <p:tgtEl>
                                          <p:spTgt spid="8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wipe(left)">
                                      <p:cBhvr>
                                        <p:cTn id="71" dur="1000"/>
                                        <p:tgtEl>
                                          <p:spTgt spid="8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10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wipe(left)">
                                      <p:cBhvr>
                                        <p:cTn id="81" dur="10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left)">
                                      <p:cBhvr>
                                        <p:cTn id="86" dur="1000"/>
                                        <p:tgtEl>
                                          <p:spTgt spid="9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wipe(left)">
                                      <p:cBhvr>
                                        <p:cTn id="91" dur="1000"/>
                                        <p:tgtEl>
                                          <p:spTgt spid="9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1000"/>
                                        <p:tgtEl>
                                          <p:spTgt spid="92"/>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wipe(left)">
                                      <p:cBhvr>
                                        <p:cTn id="100" dur="1000"/>
                                        <p:tgtEl>
                                          <p:spTgt spid="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left)">
                                      <p:cBhvr>
                                        <p:cTn id="105" dur="1000"/>
                                        <p:tgtEl>
                                          <p:spTgt spid="28"/>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wipe(left)">
                                      <p:cBhvr>
                                        <p:cTn id="109" dur="10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wipe(down)">
                                      <p:cBhvr>
                                        <p:cTn id="114" dur="1000"/>
                                        <p:tgtEl>
                                          <p:spTgt spid="5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ipe(down)">
                                      <p:cBhvr>
                                        <p:cTn id="118" dur="1000"/>
                                        <p:tgtEl>
                                          <p:spTgt spid="56"/>
                                        </p:tgtEl>
                                      </p:cBhvr>
                                    </p:animEffect>
                                  </p:childTnLst>
                                </p:cTn>
                              </p:par>
                            </p:childTnLst>
                          </p:cTn>
                        </p:par>
                        <p:par>
                          <p:cTn id="119" fill="hold">
                            <p:stCondLst>
                              <p:cond delay="2000"/>
                            </p:stCondLst>
                            <p:childTnLst>
                              <p:par>
                                <p:cTn id="120" presetID="22" presetClass="entr" presetSubtype="4" fill="hold" nodeType="after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down)">
                                      <p:cBhvr>
                                        <p:cTn id="122" dur="1000"/>
                                        <p:tgtEl>
                                          <p:spTgt spid="57"/>
                                        </p:tgtEl>
                                      </p:cBhvr>
                                    </p:animEffect>
                                  </p:childTnLst>
                                </p:cTn>
                              </p:par>
                            </p:childTnLst>
                          </p:cTn>
                        </p:par>
                        <p:par>
                          <p:cTn id="123" fill="hold">
                            <p:stCondLst>
                              <p:cond delay="3000"/>
                            </p:stCondLst>
                            <p:childTnLst>
                              <p:par>
                                <p:cTn id="124" presetID="22" presetClass="entr" presetSubtype="4"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down)">
                                      <p:cBhvr>
                                        <p:cTn id="126" dur="1000"/>
                                        <p:tgtEl>
                                          <p:spTgt spid="58"/>
                                        </p:tgtEl>
                                      </p:cBhvr>
                                    </p:animEffect>
                                  </p:childTnLst>
                                </p:cTn>
                              </p:par>
                            </p:childTnLst>
                          </p:cTn>
                        </p:par>
                        <p:par>
                          <p:cTn id="127" fill="hold">
                            <p:stCondLst>
                              <p:cond delay="4000"/>
                            </p:stCondLst>
                            <p:childTnLst>
                              <p:par>
                                <p:cTn id="128" presetID="22" presetClass="entr" presetSubtype="4" fill="hold" nodeType="after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wipe(down)">
                                      <p:cBhvr>
                                        <p:cTn id="130" dur="1000"/>
                                        <p:tgtEl>
                                          <p:spTgt spid="59"/>
                                        </p:tgtEl>
                                      </p:cBhvr>
                                    </p:animEffect>
                                  </p:childTnLst>
                                </p:cTn>
                              </p:par>
                            </p:childTnLst>
                          </p:cTn>
                        </p:par>
                        <p:par>
                          <p:cTn id="131" fill="hold">
                            <p:stCondLst>
                              <p:cond delay="5000"/>
                            </p:stCondLst>
                            <p:childTnLst>
                              <p:par>
                                <p:cTn id="132" presetID="22" presetClass="entr" presetSubtype="4" fill="hold"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ipe(down)">
                                      <p:cBhvr>
                                        <p:cTn id="134" dur="1000"/>
                                        <p:tgtEl>
                                          <p:spTgt spid="60"/>
                                        </p:tgtEl>
                                      </p:cBhvr>
                                    </p:animEffect>
                                  </p:childTnLst>
                                </p:cTn>
                              </p:par>
                            </p:childTnLst>
                          </p:cTn>
                        </p:par>
                        <p:par>
                          <p:cTn id="135" fill="hold">
                            <p:stCondLst>
                              <p:cond delay="6000"/>
                            </p:stCondLst>
                            <p:childTnLst>
                              <p:par>
                                <p:cTn id="136" presetID="22" presetClass="entr" presetSubtype="4" fill="hold" nodeType="afterEffect">
                                  <p:stCondLst>
                                    <p:cond delay="0"/>
                                  </p:stCondLst>
                                  <p:childTnLst>
                                    <p:set>
                                      <p:cBhvr>
                                        <p:cTn id="137" dur="1" fill="hold">
                                          <p:stCondLst>
                                            <p:cond delay="0"/>
                                          </p:stCondLst>
                                        </p:cTn>
                                        <p:tgtEl>
                                          <p:spTgt spid="61"/>
                                        </p:tgtEl>
                                        <p:attrNameLst>
                                          <p:attrName>style.visibility</p:attrName>
                                        </p:attrNameLst>
                                      </p:cBhvr>
                                      <p:to>
                                        <p:strVal val="visible"/>
                                      </p:to>
                                    </p:set>
                                    <p:animEffect transition="in" filter="wipe(down)">
                                      <p:cBhvr>
                                        <p:cTn id="138"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animBg="1"/>
      <p:bldP spid="69" grpId="0"/>
      <p:bldP spid="70" grpId="0"/>
      <p:bldP spid="71" grpId="0"/>
      <p:bldP spid="72" grpId="0"/>
      <p:bldP spid="73" grpId="0"/>
      <p:bldP spid="74" grpId="0"/>
      <p:bldP spid="75" grpId="0"/>
      <p:bldP spid="83" grpId="0"/>
      <p:bldP spid="85" grpId="0"/>
      <p:bldP spid="86" grpId="0"/>
      <p:bldP spid="88" grpId="0"/>
      <p:bldP spid="89" grpId="0"/>
      <p:bldP spid="90" grpId="0"/>
      <p:bldP spid="91" grpId="0"/>
      <p:bldP spid="92" grpId="0"/>
      <p:bldP spid="3" grpId="0"/>
      <p:bldP spid="26"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1200329"/>
          </a:xfrm>
          <a:prstGeom prst="rect">
            <a:avLst/>
          </a:prstGeom>
          <a:noFill/>
        </p:spPr>
        <p:txBody>
          <a:bodyPr wrap="square">
            <a:spAutoFit/>
          </a:bodyPr>
          <a:lstStyle/>
          <a:p>
            <a:r>
              <a:rPr lang="en-US" sz="2400" dirty="0"/>
              <a:t>A random walk time series with its auto-correlogram for 200 and 2000 steps using</a:t>
            </a:r>
          </a:p>
        </p:txBody>
      </p:sp>
      <p:pic>
        <p:nvPicPr>
          <p:cNvPr id="3" name="Picture 2" descr="Chart&#10;&#10;Description automatically generated">
            <a:extLst>
              <a:ext uri="{FF2B5EF4-FFF2-40B4-BE49-F238E27FC236}">
                <a16:creationId xmlns:a16="http://schemas.microsoft.com/office/drawing/2014/main" id="{347052D5-FB84-442C-8726-487B56624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228" y="365125"/>
            <a:ext cx="6035563" cy="1562235"/>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9BA959B3-6792-40B6-A167-6B6123300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228" y="2072975"/>
            <a:ext cx="6035563" cy="1508891"/>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46F02168-FBDA-4CB3-A540-7058ADAC9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73" y="3557802"/>
            <a:ext cx="6035563" cy="1486029"/>
          </a:xfrm>
          <a:prstGeom prst="rect">
            <a:avLst/>
          </a:prstGeom>
        </p:spPr>
      </p:pic>
      <p:pic>
        <p:nvPicPr>
          <p:cNvPr id="10" name="Picture 9" descr="A picture containing histogram&#10;&#10;Description automatically generated">
            <a:extLst>
              <a:ext uri="{FF2B5EF4-FFF2-40B4-BE49-F238E27FC236}">
                <a16:creationId xmlns:a16="http://schemas.microsoft.com/office/drawing/2014/main" id="{71749DE5-1036-42DE-9331-4125657DC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273" y="5149773"/>
            <a:ext cx="6035563" cy="1531753"/>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6ADAC1-BAAB-4542-8548-711AD75C03A1}"/>
                  </a:ext>
                </a:extLst>
              </p:cNvPr>
              <p:cNvSpPr txBox="1"/>
              <p:nvPr/>
            </p:nvSpPr>
            <p:spPr>
              <a:xfrm>
                <a:off x="838199" y="2670205"/>
                <a:ext cx="219938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A46ADAC1-BAAB-4542-8548-711AD75C03A1}"/>
                  </a:ext>
                </a:extLst>
              </p:cNvPr>
              <p:cNvSpPr txBox="1">
                <a:spLocks noRot="1" noChangeAspect="1" noMove="1" noResize="1" noEditPoints="1" noAdjustHandles="1" noChangeArrowheads="1" noChangeShapeType="1" noTextEdit="1"/>
              </p:cNvSpPr>
              <p:nvPr/>
            </p:nvSpPr>
            <p:spPr>
              <a:xfrm>
                <a:off x="838199" y="2670205"/>
                <a:ext cx="219938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1D73C-CD6B-48C8-B49E-2415005C9E38}"/>
                  </a:ext>
                </a:extLst>
              </p:cNvPr>
              <p:cNvSpPr txBox="1"/>
              <p:nvPr/>
            </p:nvSpPr>
            <p:spPr>
              <a:xfrm>
                <a:off x="3037581" y="265917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m:t>
                          </m:r>
                        </m:e>
                      </m:d>
                    </m:oMath>
                  </m:oMathPara>
                </a14:m>
                <a:endParaRPr lang="en-US" sz="2200" dirty="0"/>
              </a:p>
            </p:txBody>
          </p:sp>
        </mc:Choice>
        <mc:Fallback xmlns="">
          <p:sp>
            <p:nvSpPr>
              <p:cNvPr id="14" name="TextBox 13">
                <a:extLst>
                  <a:ext uri="{FF2B5EF4-FFF2-40B4-BE49-F238E27FC236}">
                    <a16:creationId xmlns:a16="http://schemas.microsoft.com/office/drawing/2014/main" id="{D101D73C-CD6B-48C8-B49E-2415005C9E38}"/>
                  </a:ext>
                </a:extLst>
              </p:cNvPr>
              <p:cNvSpPr txBox="1">
                <a:spLocks noRot="1" noChangeAspect="1" noMove="1" noResize="1" noEditPoints="1" noAdjustHandles="1" noChangeArrowheads="1" noChangeShapeType="1" noTextEdit="1"/>
              </p:cNvSpPr>
              <p:nvPr/>
            </p:nvSpPr>
            <p:spPr>
              <a:xfrm>
                <a:off x="3037581" y="2659176"/>
                <a:ext cx="2303262" cy="44191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095EE5-420F-4C56-B4EB-324282F547C3}"/>
                  </a:ext>
                </a:extLst>
              </p:cNvPr>
              <p:cNvSpPr txBox="1"/>
              <p:nvPr/>
            </p:nvSpPr>
            <p:spPr>
              <a:xfrm>
                <a:off x="6584281" y="3811821"/>
                <a:ext cx="5278856" cy="1107996"/>
              </a:xfrm>
              <a:prstGeom prst="rect">
                <a:avLst/>
              </a:prstGeom>
              <a:noFill/>
            </p:spPr>
            <p:txBody>
              <a:bodyPr wrap="square">
                <a:spAutoFit/>
              </a:bodyPr>
              <a:lstStyle/>
              <a:p>
                <a:r>
                  <a:rPr lang="en-US" sz="2200" dirty="0"/>
                  <a:t>Values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ea typeface="Cambria Math" panose="02040503050406030204" pitchFamily="18" charset="0"/>
                          </a:rPr>
                          <m:t>𝑘</m:t>
                        </m:r>
                      </m:sub>
                    </m:sSub>
                  </m:oMath>
                </a14:m>
                <a:r>
                  <a:rPr lang="en-US" sz="2200" baseline="0" dirty="0"/>
                  <a:t> slowly decrease by increasing lags k. This</a:t>
                </a:r>
                <a:r>
                  <a:rPr lang="en-US" sz="2200" dirty="0"/>
                  <a:t> pattern matches the theoretical form of the ACF. </a:t>
                </a:r>
              </a:p>
            </p:txBody>
          </p:sp>
        </mc:Choice>
        <mc:Fallback xmlns="">
          <p:sp>
            <p:nvSpPr>
              <p:cNvPr id="17" name="TextBox 16">
                <a:extLst>
                  <a:ext uri="{FF2B5EF4-FFF2-40B4-BE49-F238E27FC236}">
                    <a16:creationId xmlns:a16="http://schemas.microsoft.com/office/drawing/2014/main" id="{73095EE5-420F-4C56-B4EB-324282F547C3}"/>
                  </a:ext>
                </a:extLst>
              </p:cNvPr>
              <p:cNvSpPr txBox="1">
                <a:spLocks noRot="1" noChangeAspect="1" noMove="1" noResize="1" noEditPoints="1" noAdjustHandles="1" noChangeArrowheads="1" noChangeShapeType="1" noTextEdit="1"/>
              </p:cNvSpPr>
              <p:nvPr/>
            </p:nvSpPr>
            <p:spPr>
              <a:xfrm>
                <a:off x="6584281" y="3811821"/>
                <a:ext cx="5278856" cy="1107996"/>
              </a:xfrm>
              <a:prstGeom prst="rect">
                <a:avLst/>
              </a:prstGeom>
              <a:blipFill>
                <a:blip r:embed="rId9"/>
                <a:stretch>
                  <a:fillRect l="-1501" t="-3297" b="-1044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D9FF01F-0E29-44EF-A7BD-0678D725D60F}"/>
              </a:ext>
            </a:extLst>
          </p:cNvPr>
          <p:cNvSpPr txBox="1"/>
          <p:nvPr/>
        </p:nvSpPr>
        <p:spPr>
          <a:xfrm>
            <a:off x="6584281" y="5144663"/>
            <a:ext cx="5278856" cy="1107996"/>
          </a:xfrm>
          <a:prstGeom prst="rect">
            <a:avLst/>
          </a:prstGeom>
          <a:noFill/>
        </p:spPr>
        <p:txBody>
          <a:bodyPr wrap="square">
            <a:spAutoFit/>
          </a:bodyPr>
          <a:lstStyle/>
          <a:p>
            <a:r>
              <a:rPr lang="en-US" sz="2200" dirty="0"/>
              <a:t>Based on what we discussed earlier, this very slow decrease is an indicator of a non-stationary time series.</a:t>
            </a:r>
          </a:p>
        </p:txBody>
      </p:sp>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8836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883637"/>
                <a:ext cx="1732460" cy="430887"/>
              </a:xfrm>
              <a:prstGeom prst="rect">
                <a:avLst/>
              </a:prstGeom>
              <a:blipFill>
                <a:blip r:embed="rId5"/>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074543" y="2893515"/>
                <a:ext cx="376084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074543" y="2893515"/>
                <a:ext cx="3760846" cy="43088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5551190" y="2892980"/>
                <a:ext cx="37047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𝑡</m:t>
                          </m:r>
                        </m:sup>
                      </m:sSup>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5551190" y="2892980"/>
                <a:ext cx="3704735" cy="430887"/>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FCDE807-5159-4510-8F69-2AB52E4655B6}"/>
                  </a:ext>
                </a:extLst>
              </p:cNvPr>
              <p:cNvSpPr txBox="1"/>
              <p:nvPr/>
            </p:nvSpPr>
            <p:spPr>
              <a:xfrm>
                <a:off x="628617" y="3633255"/>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70" name="TextBox 69">
                <a:extLst>
                  <a:ext uri="{FF2B5EF4-FFF2-40B4-BE49-F238E27FC236}">
                    <a16:creationId xmlns:a16="http://schemas.microsoft.com/office/drawing/2014/main" id="{BFCDE807-5159-4510-8F69-2AB52E4655B6}"/>
                  </a:ext>
                </a:extLst>
              </p:cNvPr>
              <p:cNvSpPr txBox="1">
                <a:spLocks noRot="1" noChangeAspect="1" noMove="1" noResize="1" noEditPoints="1" noAdjustHandles="1" noChangeArrowheads="1" noChangeShapeType="1" noTextEdit="1"/>
              </p:cNvSpPr>
              <p:nvPr/>
            </p:nvSpPr>
            <p:spPr>
              <a:xfrm>
                <a:off x="628617" y="3633255"/>
                <a:ext cx="2087915" cy="430887"/>
              </a:xfrm>
              <a:prstGeom prst="rect">
                <a:avLst/>
              </a:prstGeom>
              <a:blipFill>
                <a:blip r:embed="rId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E01F8B-93A8-4378-B1BF-7D2392DCDACD}"/>
                  </a:ext>
                </a:extLst>
              </p:cNvPr>
              <p:cNvSpPr txBox="1"/>
              <p:nvPr/>
            </p:nvSpPr>
            <p:spPr>
              <a:xfrm>
                <a:off x="2413423" y="3655660"/>
                <a:ext cx="2641177" cy="442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71" name="TextBox 70">
                <a:extLst>
                  <a:ext uri="{FF2B5EF4-FFF2-40B4-BE49-F238E27FC236}">
                    <a16:creationId xmlns:a16="http://schemas.microsoft.com/office/drawing/2014/main" id="{0AE01F8B-93A8-4378-B1BF-7D2392DCDACD}"/>
                  </a:ext>
                </a:extLst>
              </p:cNvPr>
              <p:cNvSpPr txBox="1">
                <a:spLocks noRot="1" noChangeAspect="1" noMove="1" noResize="1" noEditPoints="1" noAdjustHandles="1" noChangeArrowheads="1" noChangeShapeType="1" noTextEdit="1"/>
              </p:cNvSpPr>
              <p:nvPr/>
            </p:nvSpPr>
            <p:spPr>
              <a:xfrm>
                <a:off x="2413423" y="3655660"/>
                <a:ext cx="2641177" cy="442484"/>
              </a:xfrm>
              <a:prstGeom prst="rect">
                <a:avLst/>
              </a:prstGeom>
              <a:blipFill>
                <a:blip r:embed="rId10"/>
                <a:stretch>
                  <a:fillRect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80C8751-F34D-4CDC-A793-41A6BD3F20F4}"/>
                  </a:ext>
                </a:extLst>
              </p:cNvPr>
              <p:cNvSpPr txBox="1"/>
              <p:nvPr/>
            </p:nvSpPr>
            <p:spPr>
              <a:xfrm>
                <a:off x="4899718" y="3645221"/>
                <a:ext cx="557857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𝐶𝑜𝑣</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2" name="TextBox 71">
                <a:extLst>
                  <a:ext uri="{FF2B5EF4-FFF2-40B4-BE49-F238E27FC236}">
                    <a16:creationId xmlns:a16="http://schemas.microsoft.com/office/drawing/2014/main" id="{680C8751-F34D-4CDC-A793-41A6BD3F20F4}"/>
                  </a:ext>
                </a:extLst>
              </p:cNvPr>
              <p:cNvSpPr txBox="1">
                <a:spLocks noRot="1" noChangeAspect="1" noMove="1" noResize="1" noEditPoints="1" noAdjustHandles="1" noChangeArrowheads="1" noChangeShapeType="1" noTextEdit="1"/>
              </p:cNvSpPr>
              <p:nvPr/>
            </p:nvSpPr>
            <p:spPr>
              <a:xfrm>
                <a:off x="4899718" y="3645221"/>
                <a:ext cx="5578575" cy="430887"/>
              </a:xfrm>
              <a:prstGeom prst="rect">
                <a:avLst/>
              </a:prstGeom>
              <a:blipFill>
                <a:blip r:embed="rId11"/>
                <a:stretch>
                  <a:fillRect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248325A-EB83-44D3-9B52-D847A3364068}"/>
                  </a:ext>
                </a:extLst>
              </p:cNvPr>
              <p:cNvSpPr txBox="1"/>
              <p:nvPr/>
            </p:nvSpPr>
            <p:spPr>
              <a:xfrm>
                <a:off x="10315339" y="3667257"/>
                <a:ext cx="169441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oMath>
                  </m:oMathPara>
                </a14:m>
                <a:endParaRPr lang="en-US" sz="2200" dirty="0"/>
              </a:p>
            </p:txBody>
          </p:sp>
        </mc:Choice>
        <mc:Fallback xmlns="">
          <p:sp>
            <p:nvSpPr>
              <p:cNvPr id="73" name="TextBox 72">
                <a:extLst>
                  <a:ext uri="{FF2B5EF4-FFF2-40B4-BE49-F238E27FC236}">
                    <a16:creationId xmlns:a16="http://schemas.microsoft.com/office/drawing/2014/main" id="{5248325A-EB83-44D3-9B52-D847A3364068}"/>
                  </a:ext>
                </a:extLst>
              </p:cNvPr>
              <p:cNvSpPr txBox="1">
                <a:spLocks noRot="1" noChangeAspect="1" noMove="1" noResize="1" noEditPoints="1" noAdjustHandles="1" noChangeArrowheads="1" noChangeShapeType="1" noTextEdit="1"/>
              </p:cNvSpPr>
              <p:nvPr/>
            </p:nvSpPr>
            <p:spPr>
              <a:xfrm>
                <a:off x="10315339" y="3667257"/>
                <a:ext cx="1694418" cy="430887"/>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48394" y="462290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48394" y="4622902"/>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3045305" y="4632783"/>
                <a:ext cx="38651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3045305" y="4632783"/>
                <a:ext cx="3865171"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1036269" y="5054042"/>
                <a:ext cx="3269032"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1036269" y="5054042"/>
                <a:ext cx="3269032" cy="474489"/>
              </a:xfrm>
              <a:prstGeom prst="rect">
                <a:avLst/>
              </a:prstGeom>
              <a:blipFill>
                <a:blip r:embed="rId15"/>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5"/>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AR(1). Compute the ACF and discuss stationarity.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781016" y="4128080"/>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781016" y="4128080"/>
                <a:ext cx="2305084" cy="430887"/>
              </a:xfrm>
              <a:prstGeom prst="rect">
                <a:avLst/>
              </a:prstGeom>
              <a:blipFill>
                <a:blip r:embed="rId26"/>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901375-E5C8-4E0F-BC96-ACC45BFD4087}"/>
                  </a:ext>
                </a:extLst>
              </p:cNvPr>
              <p:cNvSpPr txBox="1"/>
              <p:nvPr/>
            </p:nvSpPr>
            <p:spPr>
              <a:xfrm>
                <a:off x="3232345" y="4128079"/>
                <a:ext cx="1409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solidFill>
                                <a:srgbClr val="FF0000"/>
                              </a:solidFill>
                              <a:latin typeface="Cambria Math" panose="02040503050406030204" pitchFamily="18" charset="0"/>
                              <a:ea typeface="Cambria Math" panose="02040503050406030204" pitchFamily="18" charset="0"/>
                            </a:rPr>
                          </m:ctrlPr>
                        </m:dPr>
                        <m:e>
                          <m:r>
                            <a:rPr lang="en-US" sz="2200" b="0" i="1" smtClean="0">
                              <a:solidFill>
                                <a:srgbClr val="FF0000"/>
                              </a:solidFill>
                              <a:latin typeface="Cambria Math" panose="02040503050406030204" pitchFamily="18" charset="0"/>
                              <a:ea typeface="Cambria Math" panose="02040503050406030204" pitchFamily="18" charset="0"/>
                            </a:rPr>
                            <m:t>𝜑</m:t>
                          </m:r>
                        </m:e>
                      </m:d>
                      <m:r>
                        <a:rPr lang="en-US" sz="2200" b="0" i="1" smtClean="0">
                          <a:solidFill>
                            <a:srgbClr val="FF0000"/>
                          </a:solidFill>
                          <a:latin typeface="Cambria Math" panose="02040503050406030204" pitchFamily="18" charset="0"/>
                          <a:ea typeface="Cambria Math" panose="02040503050406030204" pitchFamily="18" charset="0"/>
                        </a:rPr>
                        <m:t>&lt;1</m:t>
                      </m:r>
                    </m:oMath>
                  </m:oMathPara>
                </a14:m>
                <a:endParaRPr lang="en-US" sz="2200" dirty="0"/>
              </a:p>
            </p:txBody>
          </p:sp>
        </mc:Choice>
        <mc:Fallback xmlns="">
          <p:sp>
            <p:nvSpPr>
              <p:cNvPr id="65" name="TextBox 64">
                <a:extLst>
                  <a:ext uri="{FF2B5EF4-FFF2-40B4-BE49-F238E27FC236}">
                    <a16:creationId xmlns:a16="http://schemas.microsoft.com/office/drawing/2014/main" id="{AB901375-E5C8-4E0F-BC96-ACC45BFD4087}"/>
                  </a:ext>
                </a:extLst>
              </p:cNvPr>
              <p:cNvSpPr txBox="1">
                <a:spLocks noRot="1" noChangeAspect="1" noMove="1" noResize="1" noEditPoints="1" noAdjustHandles="1" noChangeArrowheads="1" noChangeShapeType="1" noTextEdit="1"/>
              </p:cNvSpPr>
              <p:nvPr/>
            </p:nvSpPr>
            <p:spPr>
              <a:xfrm>
                <a:off x="3232345" y="4128079"/>
                <a:ext cx="1409641" cy="430887"/>
              </a:xfrm>
              <a:prstGeom prst="rect">
                <a:avLst/>
              </a:prstGeom>
              <a:blipFill>
                <a:blip r:embed="rId2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264CC3-EF48-4A34-B7FF-3FD6D7245648}"/>
                  </a:ext>
                </a:extLst>
              </p:cNvPr>
              <p:cNvSpPr txBox="1"/>
              <p:nvPr/>
            </p:nvSpPr>
            <p:spPr>
              <a:xfrm>
                <a:off x="1069256" y="5537830"/>
                <a:ext cx="384782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oMath>
                  </m:oMathPara>
                </a14:m>
                <a:endParaRPr lang="en-US" sz="2200" dirty="0"/>
              </a:p>
            </p:txBody>
          </p:sp>
        </mc:Choice>
        <mc:Fallback xmlns="">
          <p:sp>
            <p:nvSpPr>
              <p:cNvPr id="66" name="TextBox 65">
                <a:extLst>
                  <a:ext uri="{FF2B5EF4-FFF2-40B4-BE49-F238E27FC236}">
                    <a16:creationId xmlns:a16="http://schemas.microsoft.com/office/drawing/2014/main" id="{C4264CC3-EF48-4A34-B7FF-3FD6D7245648}"/>
                  </a:ext>
                </a:extLst>
              </p:cNvPr>
              <p:cNvSpPr txBox="1">
                <a:spLocks noRot="1" noChangeAspect="1" noMove="1" noResize="1" noEditPoints="1" noAdjustHandles="1" noChangeArrowheads="1" noChangeShapeType="1" noTextEdit="1"/>
              </p:cNvSpPr>
              <p:nvPr/>
            </p:nvSpPr>
            <p:spPr>
              <a:xfrm>
                <a:off x="1069256" y="5537830"/>
                <a:ext cx="3847823" cy="430887"/>
              </a:xfrm>
              <a:prstGeom prst="rect">
                <a:avLst/>
              </a:prstGeom>
              <a:blipFill>
                <a:blip r:embed="rId28"/>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2FD107A-B971-42FF-BF56-8961BA61860F}"/>
                  </a:ext>
                </a:extLst>
              </p:cNvPr>
              <p:cNvSpPr txBox="1"/>
              <p:nvPr/>
            </p:nvSpPr>
            <p:spPr>
              <a:xfrm>
                <a:off x="1070507" y="6002424"/>
                <a:ext cx="12603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67" name="TextBox 66">
                <a:extLst>
                  <a:ext uri="{FF2B5EF4-FFF2-40B4-BE49-F238E27FC236}">
                    <a16:creationId xmlns:a16="http://schemas.microsoft.com/office/drawing/2014/main" id="{E2FD107A-B971-42FF-BF56-8961BA61860F}"/>
                  </a:ext>
                </a:extLst>
              </p:cNvPr>
              <p:cNvSpPr txBox="1">
                <a:spLocks noRot="1" noChangeAspect="1" noMove="1" noResize="1" noEditPoints="1" noAdjustHandles="1" noChangeArrowheads="1" noChangeShapeType="1" noTextEdit="1"/>
              </p:cNvSpPr>
              <p:nvPr/>
            </p:nvSpPr>
            <p:spPr>
              <a:xfrm>
                <a:off x="1070507" y="6002424"/>
                <a:ext cx="1260307" cy="430887"/>
              </a:xfrm>
              <a:prstGeom prst="rect">
                <a:avLst/>
              </a:prstGeom>
              <a:blipFill>
                <a:blip r:embed="rId2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A055F45-25D8-4195-A648-0D074619E9F6}"/>
                  </a:ext>
                </a:extLst>
              </p:cNvPr>
              <p:cNvSpPr txBox="1"/>
              <p:nvPr/>
            </p:nvSpPr>
            <p:spPr>
              <a:xfrm>
                <a:off x="4056710" y="5074174"/>
                <a:ext cx="351838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oMath>
                  </m:oMathPara>
                </a14:m>
                <a:endParaRPr lang="en-US" sz="2200" dirty="0"/>
              </a:p>
            </p:txBody>
          </p:sp>
        </mc:Choice>
        <mc:Fallback xmlns="">
          <p:sp>
            <p:nvSpPr>
              <p:cNvPr id="68" name="TextBox 67">
                <a:extLst>
                  <a:ext uri="{FF2B5EF4-FFF2-40B4-BE49-F238E27FC236}">
                    <a16:creationId xmlns:a16="http://schemas.microsoft.com/office/drawing/2014/main" id="{8A055F45-25D8-4195-A648-0D074619E9F6}"/>
                  </a:ext>
                </a:extLst>
              </p:cNvPr>
              <p:cNvSpPr txBox="1">
                <a:spLocks noRot="1" noChangeAspect="1" noMove="1" noResize="1" noEditPoints="1" noAdjustHandles="1" noChangeArrowheads="1" noChangeShapeType="1" noTextEdit="1"/>
              </p:cNvSpPr>
              <p:nvPr/>
            </p:nvSpPr>
            <p:spPr>
              <a:xfrm>
                <a:off x="4056710" y="5074174"/>
                <a:ext cx="3518385" cy="430887"/>
              </a:xfrm>
              <a:prstGeom prst="rect">
                <a:avLst/>
              </a:prstGeom>
              <a:blipFill>
                <a:blip r:embed="rId30"/>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433AE8E-1377-4015-81F9-3290CF7F6924}"/>
                  </a:ext>
                </a:extLst>
              </p:cNvPr>
              <p:cNvSpPr txBox="1"/>
              <p:nvPr/>
            </p:nvSpPr>
            <p:spPr>
              <a:xfrm>
                <a:off x="7362420" y="6112546"/>
                <a:ext cx="4501217"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r>
                  <a:rPr lang="en-US" sz="2200" dirty="0"/>
                  <a:t> is independent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p>
            </p:txBody>
          </p:sp>
        </mc:Choice>
        <mc:Fallback xmlns="">
          <p:sp>
            <p:nvSpPr>
              <p:cNvPr id="76" name="TextBox 75">
                <a:extLst>
                  <a:ext uri="{FF2B5EF4-FFF2-40B4-BE49-F238E27FC236}">
                    <a16:creationId xmlns:a16="http://schemas.microsoft.com/office/drawing/2014/main" id="{B433AE8E-1377-4015-81F9-3290CF7F6924}"/>
                  </a:ext>
                </a:extLst>
              </p:cNvPr>
              <p:cNvSpPr txBox="1">
                <a:spLocks noRot="1" noChangeAspect="1" noMove="1" noResize="1" noEditPoints="1" noAdjustHandles="1" noChangeArrowheads="1" noChangeShapeType="1" noTextEdit="1"/>
              </p:cNvSpPr>
              <p:nvPr/>
            </p:nvSpPr>
            <p:spPr>
              <a:xfrm>
                <a:off x="7362420" y="6112546"/>
                <a:ext cx="4501217" cy="430887"/>
              </a:xfrm>
              <a:prstGeom prst="rect">
                <a:avLst/>
              </a:prstGeom>
              <a:blipFill>
                <a:blip r:embed="rId31"/>
                <a:stretch>
                  <a:fillRect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0979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10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10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10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20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left)">
                                      <p:cBhvr>
                                        <p:cTn id="47" dur="1000"/>
                                        <p:tgtEl>
                                          <p:spTgt spid="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left)">
                                      <p:cBhvr>
                                        <p:cTn id="52" dur="10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left)">
                                      <p:cBhvr>
                                        <p:cTn id="57" dur="10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1000"/>
                                        <p:tgtEl>
                                          <p:spTgt spid="7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1000"/>
                                        <p:tgtEl>
                                          <p:spTgt spid="75"/>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left)">
                                      <p:cBhvr>
                                        <p:cTn id="71" dur="10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wipe(left)">
                                      <p:cBhvr>
                                        <p:cTn id="76" dur="10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left)">
                                      <p:cBhvr>
                                        <p:cTn id="81" dur="10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left)">
                                      <p:cBhvr>
                                        <p:cTn id="8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9" grpId="0"/>
      <p:bldP spid="70" grpId="0"/>
      <p:bldP spid="71" grpId="0"/>
      <p:bldP spid="72" grpId="0"/>
      <p:bldP spid="73" grpId="0"/>
      <p:bldP spid="74" grpId="0"/>
      <p:bldP spid="75" grpId="0"/>
      <p:bldP spid="88" grpId="0"/>
      <p:bldP spid="62" grpId="0" animBg="1"/>
      <p:bldP spid="64" grpId="0"/>
      <p:bldP spid="65" grpId="0"/>
      <p:bldP spid="66" grpId="0"/>
      <p:bldP spid="67" grpId="0"/>
      <p:bldP spid="68" grpId="0"/>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30887"/>
              </a:xfrm>
              <a:prstGeom prst="rect">
                <a:avLst/>
              </a:prstGeom>
              <a:blipFill>
                <a:blip r:embed="rId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4838858" y="2941010"/>
                <a:ext cx="164232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4838858" y="2941010"/>
                <a:ext cx="1642325"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308051" y="4259146"/>
            <a:ext cx="3509908" cy="2383134"/>
            <a:chOff x="7542031" y="2493263"/>
            <a:chExt cx="4326032"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37" name="TextBox 36">
              <a:extLst>
                <a:ext uri="{FF2B5EF4-FFF2-40B4-BE49-F238E27FC236}">
                  <a16:creationId xmlns:a16="http://schemas.microsoft.com/office/drawing/2014/main" id="{86EAEFA2-2271-4A3A-952F-D119B6FC6B2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40" name="Straight Arrow Connector 39">
              <a:extLst>
                <a:ext uri="{FF2B5EF4-FFF2-40B4-BE49-F238E27FC236}">
                  <a16:creationId xmlns:a16="http://schemas.microsoft.com/office/drawing/2014/main" id="{F14336AB-6E7D-4C8B-B305-6E6A281131FD}"/>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8EBE588-4C28-4CC4-BE8C-E48B711F961B}"/>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26"/>
                  <a:stretch>
                    <a:fillRect l="-20833" r="-6250"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55" name="Straight Arrow Connector 54">
            <a:extLst>
              <a:ext uri="{FF2B5EF4-FFF2-40B4-BE49-F238E27FC236}">
                <a16:creationId xmlns:a16="http://schemas.microsoft.com/office/drawing/2014/main" id="{5E6807C9-0DDE-4BBC-8023-CA744ADADEB9}"/>
              </a:ext>
            </a:extLst>
          </p:cNvPr>
          <p:cNvCxnSpPr>
            <a:cxnSpLocks/>
          </p:cNvCxnSpPr>
          <p:nvPr/>
        </p:nvCxnSpPr>
        <p:spPr>
          <a:xfrm flipV="1">
            <a:off x="9011404" y="4759289"/>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885941"/>
            <a:ext cx="0" cy="6766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5024084"/>
            <a:ext cx="0" cy="5394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0AC1C3-75D8-4C8F-BD00-290DB2EC8178}"/>
              </a:ext>
            </a:extLst>
          </p:cNvPr>
          <p:cNvCxnSpPr>
            <a:cxnSpLocks/>
          </p:cNvCxnSpPr>
          <p:nvPr/>
        </p:nvCxnSpPr>
        <p:spPr>
          <a:xfrm flipV="1">
            <a:off x="10135734" y="5137862"/>
            <a:ext cx="0" cy="429768"/>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DE84FDC-76D8-4774-AA9C-0635475CE542}"/>
              </a:ext>
            </a:extLst>
          </p:cNvPr>
          <p:cNvCxnSpPr>
            <a:cxnSpLocks/>
          </p:cNvCxnSpPr>
          <p:nvPr/>
        </p:nvCxnSpPr>
        <p:spPr>
          <a:xfrm flipV="1">
            <a:off x="10507078" y="5227445"/>
            <a:ext cx="0" cy="3474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717EEC-F036-4864-8C81-3487E80FA89B}"/>
              </a:ext>
            </a:extLst>
          </p:cNvPr>
          <p:cNvCxnSpPr>
            <a:cxnSpLocks/>
          </p:cNvCxnSpPr>
          <p:nvPr/>
        </p:nvCxnSpPr>
        <p:spPr>
          <a:xfrm flipV="1">
            <a:off x="10874017" y="5318093"/>
            <a:ext cx="0" cy="27432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4580AD-6DC4-4707-9EDD-407DC06C5928}"/>
              </a:ext>
            </a:extLst>
          </p:cNvPr>
          <p:cNvCxnSpPr>
            <a:cxnSpLocks/>
          </p:cNvCxnSpPr>
          <p:nvPr/>
        </p:nvCxnSpPr>
        <p:spPr>
          <a:xfrm flipV="1">
            <a:off x="11232661" y="5382276"/>
            <a:ext cx="0" cy="2194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 </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7"/>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AR(1). Compute the ACF and discuss stationarity.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2219387" y="2941011"/>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2219387" y="2941011"/>
                <a:ext cx="2305084" cy="430887"/>
              </a:xfrm>
              <a:prstGeom prst="rect">
                <a:avLst/>
              </a:prstGeom>
              <a:blipFill>
                <a:blip r:embed="rId28"/>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7A9793-8DAD-45BB-B51E-82E0D7C7D409}"/>
                  </a:ext>
                </a:extLst>
              </p:cNvPr>
              <p:cNvSpPr txBox="1"/>
              <p:nvPr/>
            </p:nvSpPr>
            <p:spPr>
              <a:xfrm>
                <a:off x="7362421" y="2745249"/>
                <a:ext cx="4501217" cy="769441"/>
              </a:xfrm>
              <a:prstGeom prst="rect">
                <a:avLst/>
              </a:prstGeom>
              <a:solidFill>
                <a:srgbClr val="FFCCFF"/>
              </a:solidFill>
            </p:spPr>
            <p:txBody>
              <a:bodyPr wrap="square" rtlCol="0">
                <a:spAutoFit/>
              </a:bodyPr>
              <a:lstStyle/>
              <a:p>
                <a:r>
                  <a:rPr lang="en-US" sz="2200" dirty="0">
                    <a:ea typeface="Cambria Math" panose="02040503050406030204" pitchFamily="18" charset="0"/>
                  </a:rPr>
                  <a:t>AR(1) is stationary iff </a:t>
                </a:r>
              </a:p>
              <a:p>
                <a:pPr/>
                <a14:m>
                  <m:oMathPara xmlns:m="http://schemas.openxmlformats.org/officeDocument/2006/math">
                    <m:oMathParaPr>
                      <m:jc m:val="centerGroup"/>
                    </m:oMathParaPr>
                    <m:oMath xmlns:m="http://schemas.openxmlformats.org/officeDocument/2006/math">
                      <m:d>
                        <m:dPr>
                          <m:begChr m:val="|"/>
                          <m:endChr m:val="|"/>
                          <m:ctrlPr>
                            <a:rPr lang="en-US" sz="2200" i="1" smtClean="0">
                              <a:solidFill>
                                <a:schemeClr val="tx1"/>
                              </a:solidFill>
                              <a:latin typeface="Cambria Math" panose="02040503050406030204" pitchFamily="18" charset="0"/>
                              <a:ea typeface="Cambria Math" panose="02040503050406030204" pitchFamily="18" charset="0"/>
                            </a:rPr>
                          </m:ctrlPr>
                        </m:dPr>
                        <m:e>
                          <m:r>
                            <a:rPr lang="en-US" sz="2200" i="1">
                              <a:solidFill>
                                <a:schemeClr val="tx1"/>
                              </a:solidFill>
                              <a:latin typeface="Cambria Math" panose="02040503050406030204" pitchFamily="18" charset="0"/>
                              <a:ea typeface="Cambria Math" panose="02040503050406030204" pitchFamily="18" charset="0"/>
                            </a:rPr>
                            <m:t>𝜑</m:t>
                          </m:r>
                        </m:e>
                      </m:d>
                      <m:r>
                        <a:rPr lang="en-US" sz="2200" i="1">
                          <a:solidFill>
                            <a:schemeClr val="tx1"/>
                          </a:solidFill>
                          <a:latin typeface="Cambria Math" panose="02040503050406030204" pitchFamily="18" charset="0"/>
                          <a:ea typeface="Cambria Math" panose="02040503050406030204" pitchFamily="18" charset="0"/>
                        </a:rPr>
                        <m:t>&lt;1</m:t>
                      </m:r>
                    </m:oMath>
                  </m:oMathPara>
                </a14:m>
                <a:endParaRPr lang="en-US" sz="2200" dirty="0"/>
              </a:p>
            </p:txBody>
          </p:sp>
        </mc:Choice>
        <mc:Fallback xmlns="">
          <p:sp>
            <p:nvSpPr>
              <p:cNvPr id="63" name="TextBox 62">
                <a:extLst>
                  <a:ext uri="{FF2B5EF4-FFF2-40B4-BE49-F238E27FC236}">
                    <a16:creationId xmlns:a16="http://schemas.microsoft.com/office/drawing/2014/main" id="{427A9793-8DAD-45BB-B51E-82E0D7C7D409}"/>
                  </a:ext>
                </a:extLst>
              </p:cNvPr>
              <p:cNvSpPr txBox="1">
                <a:spLocks noRot="1" noChangeAspect="1" noMove="1" noResize="1" noEditPoints="1" noAdjustHandles="1" noChangeArrowheads="1" noChangeShapeType="1" noTextEdit="1"/>
              </p:cNvSpPr>
              <p:nvPr/>
            </p:nvSpPr>
            <p:spPr>
              <a:xfrm>
                <a:off x="7362421" y="2745249"/>
                <a:ext cx="4501217" cy="769441"/>
              </a:xfrm>
              <a:prstGeom prst="rect">
                <a:avLst/>
              </a:prstGeom>
              <a:blipFill>
                <a:blip r:embed="rId29"/>
                <a:stretch>
                  <a:fillRect l="-1762" t="-4724" b="-3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A28BEFD-2222-4707-A7E6-AAA49F03F7F3}"/>
                  </a:ext>
                </a:extLst>
              </p:cNvPr>
              <p:cNvSpPr txBox="1"/>
              <p:nvPr/>
            </p:nvSpPr>
            <p:spPr>
              <a:xfrm>
                <a:off x="759171" y="3602489"/>
                <a:ext cx="129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68" name="TextBox 67">
                <a:extLst>
                  <a:ext uri="{FF2B5EF4-FFF2-40B4-BE49-F238E27FC236}">
                    <a16:creationId xmlns:a16="http://schemas.microsoft.com/office/drawing/2014/main" id="{AA28BEFD-2222-4707-A7E6-AAA49F03F7F3}"/>
                  </a:ext>
                </a:extLst>
              </p:cNvPr>
              <p:cNvSpPr txBox="1">
                <a:spLocks noRot="1" noChangeAspect="1" noMove="1" noResize="1" noEditPoints="1" noAdjustHandles="1" noChangeArrowheads="1" noChangeShapeType="1" noTextEdit="1"/>
              </p:cNvSpPr>
              <p:nvPr/>
            </p:nvSpPr>
            <p:spPr>
              <a:xfrm>
                <a:off x="759171" y="3602489"/>
                <a:ext cx="1298229" cy="430887"/>
              </a:xfrm>
              <a:prstGeom prst="rect">
                <a:avLst/>
              </a:prstGeom>
              <a:blipFill>
                <a:blip r:embed="rId30"/>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FB0CE3E-1757-4CBA-904C-AA8A489B1327}"/>
                  </a:ext>
                </a:extLst>
              </p:cNvPr>
              <p:cNvSpPr txBox="1"/>
              <p:nvPr/>
            </p:nvSpPr>
            <p:spPr>
              <a:xfrm>
                <a:off x="1930400" y="3609667"/>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77" name="TextBox 76">
                <a:extLst>
                  <a:ext uri="{FF2B5EF4-FFF2-40B4-BE49-F238E27FC236}">
                    <a16:creationId xmlns:a16="http://schemas.microsoft.com/office/drawing/2014/main" id="{EFB0CE3E-1757-4CBA-904C-AA8A489B1327}"/>
                  </a:ext>
                </a:extLst>
              </p:cNvPr>
              <p:cNvSpPr txBox="1">
                <a:spLocks noRot="1" noChangeAspect="1" noMove="1" noResize="1" noEditPoints="1" noAdjustHandles="1" noChangeArrowheads="1" noChangeShapeType="1" noTextEdit="1"/>
              </p:cNvSpPr>
              <p:nvPr/>
            </p:nvSpPr>
            <p:spPr>
              <a:xfrm>
                <a:off x="1930400" y="3609667"/>
                <a:ext cx="2305084" cy="430887"/>
              </a:xfrm>
              <a:prstGeom prst="rect">
                <a:avLst/>
              </a:prstGeom>
              <a:blipFill>
                <a:blip r:embed="rId31"/>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F6B1CD6-8567-4F1E-A2F1-DDB09167380F}"/>
                  </a:ext>
                </a:extLst>
              </p:cNvPr>
              <p:cNvSpPr txBox="1"/>
              <p:nvPr/>
            </p:nvSpPr>
            <p:spPr>
              <a:xfrm>
                <a:off x="759171" y="4047732"/>
                <a:ext cx="129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8" name="TextBox 77">
                <a:extLst>
                  <a:ext uri="{FF2B5EF4-FFF2-40B4-BE49-F238E27FC236}">
                    <a16:creationId xmlns:a16="http://schemas.microsoft.com/office/drawing/2014/main" id="{3F6B1CD6-8567-4F1E-A2F1-DDB09167380F}"/>
                  </a:ext>
                </a:extLst>
              </p:cNvPr>
              <p:cNvSpPr txBox="1">
                <a:spLocks noRot="1" noChangeAspect="1" noMove="1" noResize="1" noEditPoints="1" noAdjustHandles="1" noChangeArrowheads="1" noChangeShapeType="1" noTextEdit="1"/>
              </p:cNvSpPr>
              <p:nvPr/>
            </p:nvSpPr>
            <p:spPr>
              <a:xfrm>
                <a:off x="759171" y="4047732"/>
                <a:ext cx="1298229" cy="430887"/>
              </a:xfrm>
              <a:prstGeom prst="rect">
                <a:avLst/>
              </a:prstGeom>
              <a:blipFill>
                <a:blip r:embed="rId32"/>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074AB38-B1B1-4520-808D-794EB651AD06}"/>
                  </a:ext>
                </a:extLst>
              </p:cNvPr>
              <p:cNvSpPr txBox="1"/>
              <p:nvPr/>
            </p:nvSpPr>
            <p:spPr>
              <a:xfrm>
                <a:off x="1930400" y="4040554"/>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79" name="TextBox 78">
                <a:extLst>
                  <a:ext uri="{FF2B5EF4-FFF2-40B4-BE49-F238E27FC236}">
                    <a16:creationId xmlns:a16="http://schemas.microsoft.com/office/drawing/2014/main" id="{D074AB38-B1B1-4520-808D-794EB651AD06}"/>
                  </a:ext>
                </a:extLst>
              </p:cNvPr>
              <p:cNvSpPr txBox="1">
                <a:spLocks noRot="1" noChangeAspect="1" noMove="1" noResize="1" noEditPoints="1" noAdjustHandles="1" noChangeArrowheads="1" noChangeShapeType="1" noTextEdit="1"/>
              </p:cNvSpPr>
              <p:nvPr/>
            </p:nvSpPr>
            <p:spPr>
              <a:xfrm>
                <a:off x="1930400" y="4040554"/>
                <a:ext cx="2305084" cy="430887"/>
              </a:xfrm>
              <a:prstGeom prst="rect">
                <a:avLst/>
              </a:prstGeom>
              <a:blipFill>
                <a:blip r:embed="rId33"/>
                <a:stretch>
                  <a:fillRect r="-1323"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3A759A92-0F82-46C8-B2D8-A0E279E08374}"/>
                  </a:ext>
                </a:extLst>
              </p:cNvPr>
              <p:cNvSpPr txBox="1"/>
              <p:nvPr/>
            </p:nvSpPr>
            <p:spPr>
              <a:xfrm>
                <a:off x="808343" y="4527913"/>
                <a:ext cx="307629" cy="4308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80" name="TextBox 79">
                <a:extLst>
                  <a:ext uri="{FF2B5EF4-FFF2-40B4-BE49-F238E27FC236}">
                    <a16:creationId xmlns:a16="http://schemas.microsoft.com/office/drawing/2014/main" id="{3A759A92-0F82-46C8-B2D8-A0E279E08374}"/>
                  </a:ext>
                </a:extLst>
              </p:cNvPr>
              <p:cNvSpPr txBox="1">
                <a:spLocks noRot="1" noChangeAspect="1" noMove="1" noResize="1" noEditPoints="1" noAdjustHandles="1" noChangeArrowheads="1" noChangeShapeType="1" noTextEdit="1"/>
              </p:cNvSpPr>
              <p:nvPr/>
            </p:nvSpPr>
            <p:spPr>
              <a:xfrm>
                <a:off x="808343" y="4527913"/>
                <a:ext cx="307629" cy="430887"/>
              </a:xfrm>
              <a:prstGeom prst="rect">
                <a:avLst/>
              </a:prstGeom>
              <a:blipFill>
                <a:blip r:embed="rId34"/>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9B0B08C-2AFF-44AF-8788-BC0738002686}"/>
                  </a:ext>
                </a:extLst>
              </p:cNvPr>
              <p:cNvSpPr txBox="1"/>
              <p:nvPr/>
            </p:nvSpPr>
            <p:spPr>
              <a:xfrm>
                <a:off x="710879" y="4894841"/>
                <a:ext cx="2756221"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82" name="TextBox 81">
                <a:extLst>
                  <a:ext uri="{FF2B5EF4-FFF2-40B4-BE49-F238E27FC236}">
                    <a16:creationId xmlns:a16="http://schemas.microsoft.com/office/drawing/2014/main" id="{49B0B08C-2AFF-44AF-8788-BC0738002686}"/>
                  </a:ext>
                </a:extLst>
              </p:cNvPr>
              <p:cNvSpPr txBox="1">
                <a:spLocks noRot="1" noChangeAspect="1" noMove="1" noResize="1" noEditPoints="1" noAdjustHandles="1" noChangeArrowheads="1" noChangeShapeType="1" noTextEdit="1"/>
              </p:cNvSpPr>
              <p:nvPr/>
            </p:nvSpPr>
            <p:spPr>
              <a:xfrm>
                <a:off x="710879" y="4894841"/>
                <a:ext cx="2756221" cy="436979"/>
              </a:xfrm>
              <a:prstGeom prst="rect">
                <a:avLst/>
              </a:prstGeom>
              <a:blipFill>
                <a:blip r:embed="rId35"/>
                <a:stretch>
                  <a:fillRect b="-15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724346" y="5420862"/>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724346" y="5420862"/>
                <a:ext cx="1225235" cy="729495"/>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2B785DD-8BDC-4255-9412-B4B8A6DA829F}"/>
                  </a:ext>
                </a:extLst>
              </p:cNvPr>
              <p:cNvSpPr txBox="1"/>
              <p:nvPr/>
            </p:nvSpPr>
            <p:spPr>
              <a:xfrm>
                <a:off x="1775967" y="5531971"/>
                <a:ext cx="962913"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𝑘</m:t>
                          </m:r>
                        </m:sup>
                      </m:sSup>
                    </m:oMath>
                  </m:oMathPara>
                </a14:m>
                <a:endParaRPr lang="en-US" sz="2200" dirty="0"/>
              </a:p>
            </p:txBody>
          </p:sp>
        </mc:Choice>
        <mc:Fallback xmlns="">
          <p:sp>
            <p:nvSpPr>
              <p:cNvPr id="84" name="TextBox 83">
                <a:extLst>
                  <a:ext uri="{FF2B5EF4-FFF2-40B4-BE49-F238E27FC236}">
                    <a16:creationId xmlns:a16="http://schemas.microsoft.com/office/drawing/2014/main" id="{82B785DD-8BDC-4255-9412-B4B8A6DA829F}"/>
                  </a:ext>
                </a:extLst>
              </p:cNvPr>
              <p:cNvSpPr txBox="1">
                <a:spLocks noRot="1" noChangeAspect="1" noMove="1" noResize="1" noEditPoints="1" noAdjustHandles="1" noChangeArrowheads="1" noChangeShapeType="1" noTextEdit="1"/>
              </p:cNvSpPr>
              <p:nvPr/>
            </p:nvSpPr>
            <p:spPr>
              <a:xfrm>
                <a:off x="1775967" y="5531971"/>
                <a:ext cx="962913" cy="436979"/>
              </a:xfrm>
              <a:prstGeom prst="rect">
                <a:avLst/>
              </a:prstGeom>
              <a:blipFill>
                <a:blip r:embed="rId3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10EC2060-9E14-40DE-8DC6-9F428C1CB605}"/>
                  </a:ext>
                </a:extLst>
              </p:cNvPr>
              <p:cNvSpPr/>
              <p:nvPr/>
            </p:nvSpPr>
            <p:spPr>
              <a:xfrm>
                <a:off x="2866787" y="550416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85" name="Rectangle 84">
                <a:extLst>
                  <a:ext uri="{FF2B5EF4-FFF2-40B4-BE49-F238E27FC236}">
                    <a16:creationId xmlns:a16="http://schemas.microsoft.com/office/drawing/2014/main" id="{10EC2060-9E14-40DE-8DC6-9F428C1CB605}"/>
                  </a:ext>
                </a:extLst>
              </p:cNvPr>
              <p:cNvSpPr>
                <a:spLocks noRot="1" noChangeAspect="1" noMove="1" noResize="1" noEditPoints="1" noAdjustHandles="1" noChangeArrowheads="1" noChangeShapeType="1" noTextEdit="1"/>
              </p:cNvSpPr>
              <p:nvPr/>
            </p:nvSpPr>
            <p:spPr>
              <a:xfrm>
                <a:off x="2866787" y="5504166"/>
                <a:ext cx="1695784" cy="430887"/>
              </a:xfrm>
              <a:prstGeom prst="rect">
                <a:avLst/>
              </a:prstGeom>
              <a:blipFill>
                <a:blip r:embed="rId38"/>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39"/>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4648970" y="4251520"/>
            <a:ext cx="3509908" cy="2383134"/>
            <a:chOff x="7542031" y="2493263"/>
            <a:chExt cx="4326032"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94" name="TextBox 93">
              <a:extLst>
                <a:ext uri="{FF2B5EF4-FFF2-40B4-BE49-F238E27FC236}">
                  <a16:creationId xmlns:a16="http://schemas.microsoft.com/office/drawing/2014/main" id="{1263D56A-3186-461D-A2B1-578E0435B85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97" name="Straight Arrow Connector 96">
              <a:extLst>
                <a:ext uri="{FF2B5EF4-FFF2-40B4-BE49-F238E27FC236}">
                  <a16:creationId xmlns:a16="http://schemas.microsoft.com/office/drawing/2014/main" id="{FAE5CBBA-C1D6-442E-B2EB-493FB310D6D3}"/>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A3E265B-C92E-4321-9F3A-27F2EF7D43B0}"/>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40"/>
                  <a:stretch>
                    <a:fillRect l="-20833" r="-6250"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12" name="Straight Arrow Connector 111">
            <a:extLst>
              <a:ext uri="{FF2B5EF4-FFF2-40B4-BE49-F238E27FC236}">
                <a16:creationId xmlns:a16="http://schemas.microsoft.com/office/drawing/2014/main" id="{C6B1BD3B-7CE2-490D-A401-E2DB22021EF4}"/>
              </a:ext>
            </a:extLst>
          </p:cNvPr>
          <p:cNvCxnSpPr>
            <a:cxnSpLocks/>
          </p:cNvCxnSpPr>
          <p:nvPr/>
        </p:nvCxnSpPr>
        <p:spPr>
          <a:xfrm flipV="1">
            <a:off x="5352323" y="4751663"/>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flipV="1">
            <a:off x="5719850" y="5531457"/>
            <a:ext cx="0" cy="676656"/>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424CC1B-E095-4778-87C8-5E859887F8F1}"/>
              </a:ext>
            </a:extLst>
          </p:cNvPr>
          <p:cNvCxnSpPr>
            <a:cxnSpLocks/>
          </p:cNvCxnSpPr>
          <p:nvPr/>
        </p:nvCxnSpPr>
        <p:spPr>
          <a:xfrm flipV="1">
            <a:off x="6107503" y="5016458"/>
            <a:ext cx="0" cy="5394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24E97D-6605-4B06-91C7-A190308A829E}"/>
              </a:ext>
            </a:extLst>
          </p:cNvPr>
          <p:cNvCxnSpPr>
            <a:cxnSpLocks/>
          </p:cNvCxnSpPr>
          <p:nvPr/>
        </p:nvCxnSpPr>
        <p:spPr>
          <a:xfrm flipV="1">
            <a:off x="6476653" y="5551152"/>
            <a:ext cx="0" cy="429768"/>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E7DCE95-0EC6-4AF8-A716-4740956635D4}"/>
              </a:ext>
            </a:extLst>
          </p:cNvPr>
          <p:cNvCxnSpPr>
            <a:cxnSpLocks/>
          </p:cNvCxnSpPr>
          <p:nvPr/>
        </p:nvCxnSpPr>
        <p:spPr>
          <a:xfrm flipV="1">
            <a:off x="6847997" y="5219819"/>
            <a:ext cx="0" cy="3474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0F9A1F-B00B-479C-AF6D-372DBE0A432B}"/>
              </a:ext>
            </a:extLst>
          </p:cNvPr>
          <p:cNvCxnSpPr>
            <a:cxnSpLocks/>
          </p:cNvCxnSpPr>
          <p:nvPr/>
        </p:nvCxnSpPr>
        <p:spPr>
          <a:xfrm flipV="1">
            <a:off x="7214936" y="5542692"/>
            <a:ext cx="0" cy="27432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545B605-C4DD-494D-9588-7CA77D98EC75}"/>
              </a:ext>
            </a:extLst>
          </p:cNvPr>
          <p:cNvCxnSpPr>
            <a:cxnSpLocks/>
          </p:cNvCxnSpPr>
          <p:nvPr/>
        </p:nvCxnSpPr>
        <p:spPr>
          <a:xfrm flipV="1">
            <a:off x="7573580" y="5374650"/>
            <a:ext cx="0" cy="2194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77BCC54-10DB-4F0F-BBA7-E0C936109154}"/>
                  </a:ext>
                </a:extLst>
              </p:cNvPr>
              <p:cNvSpPr txBox="1"/>
              <p:nvPr/>
            </p:nvSpPr>
            <p:spPr>
              <a:xfrm>
                <a:off x="6861911" y="4315768"/>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119" name="TextBox 118">
                <a:extLst>
                  <a:ext uri="{FF2B5EF4-FFF2-40B4-BE49-F238E27FC236}">
                    <a16:creationId xmlns:a16="http://schemas.microsoft.com/office/drawing/2014/main" id="{B77BCC54-10DB-4F0F-BBA7-E0C936109154}"/>
                  </a:ext>
                </a:extLst>
              </p:cNvPr>
              <p:cNvSpPr txBox="1">
                <a:spLocks noRot="1" noChangeAspect="1" noMove="1" noResize="1" noEditPoints="1" noAdjustHandles="1" noChangeArrowheads="1" noChangeShapeType="1" noTextEdit="1"/>
              </p:cNvSpPr>
              <p:nvPr/>
            </p:nvSpPr>
            <p:spPr>
              <a:xfrm>
                <a:off x="6861911" y="4315768"/>
                <a:ext cx="1298229" cy="369332"/>
              </a:xfrm>
              <a:prstGeom prst="rect">
                <a:avLst/>
              </a:prstGeom>
              <a:blipFill>
                <a:blip r:embed="rId41"/>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32346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10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10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10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10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up)">
                                      <p:cBhvr>
                                        <p:cTn id="42" dur="1000"/>
                                        <p:tgtEl>
                                          <p:spTgt spid="8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left)">
                                      <p:cBhvr>
                                        <p:cTn id="46" dur="10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10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1000"/>
                                        <p:tgtEl>
                                          <p:spTgt spid="84"/>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left)">
                                      <p:cBhvr>
                                        <p:cTn id="60" dur="1000"/>
                                        <p:tgtEl>
                                          <p:spTgt spid="85"/>
                                        </p:tgtEl>
                                      </p:cBhvr>
                                    </p:animEffect>
                                  </p:childTnLst>
                                </p:cTn>
                              </p:par>
                            </p:childTnLst>
                          </p:cTn>
                        </p:par>
                        <p:par>
                          <p:cTn id="61" fill="hold">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left)">
                                      <p:cBhvr>
                                        <p:cTn id="64" dur="200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left)">
                                      <p:cBhvr>
                                        <p:cTn id="73" dur="5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000"/>
                                        <p:tgtEl>
                                          <p:spTgt spid="55"/>
                                        </p:tgtEl>
                                      </p:cBhvr>
                                    </p:animEffect>
                                  </p:childTnLst>
                                </p:cTn>
                              </p:par>
                            </p:childTnLst>
                          </p:cTn>
                        </p:par>
                        <p:par>
                          <p:cTn id="79" fill="hold">
                            <p:stCondLst>
                              <p:cond delay="1000"/>
                            </p:stCondLst>
                            <p:childTnLst>
                              <p:par>
                                <p:cTn id="80" presetID="22" presetClass="entr" presetSubtype="4"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down)">
                                      <p:cBhvr>
                                        <p:cTn id="82" dur="500"/>
                                        <p:tgtEl>
                                          <p:spTgt spid="56"/>
                                        </p:tgtEl>
                                      </p:cBhvr>
                                    </p:animEffec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wipe(down)">
                                      <p:cBhvr>
                                        <p:cTn id="86" dur="500"/>
                                        <p:tgtEl>
                                          <p:spTgt spid="57"/>
                                        </p:tgtEl>
                                      </p:cBhvr>
                                    </p:animEffect>
                                  </p:childTnLst>
                                </p:cTn>
                              </p:par>
                            </p:childTnLst>
                          </p:cTn>
                        </p:par>
                        <p:par>
                          <p:cTn id="87" fill="hold">
                            <p:stCondLst>
                              <p:cond delay="2000"/>
                            </p:stCondLst>
                            <p:childTnLst>
                              <p:par>
                                <p:cTn id="88" presetID="22" presetClass="entr" presetSubtype="4" fill="hold" nodeType="after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down)">
                                      <p:cBhvr>
                                        <p:cTn id="90" dur="500"/>
                                        <p:tgtEl>
                                          <p:spTgt spid="58"/>
                                        </p:tgtEl>
                                      </p:cBhvr>
                                    </p:animEffect>
                                  </p:childTnLst>
                                </p:cTn>
                              </p:par>
                            </p:childTnLst>
                          </p:cTn>
                        </p:par>
                        <p:par>
                          <p:cTn id="91" fill="hold">
                            <p:stCondLst>
                              <p:cond delay="2500"/>
                            </p:stCondLst>
                            <p:childTnLst>
                              <p:par>
                                <p:cTn id="92" presetID="22" presetClass="entr" presetSubtype="4" fill="hold" nodeType="after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down)">
                                      <p:cBhvr>
                                        <p:cTn id="94" dur="500"/>
                                        <p:tgtEl>
                                          <p:spTgt spid="59"/>
                                        </p:tgtEl>
                                      </p:cBhvr>
                                    </p:animEffect>
                                  </p:childTnLst>
                                </p:cTn>
                              </p:par>
                            </p:childTnLst>
                          </p:cTn>
                        </p:par>
                        <p:par>
                          <p:cTn id="95" fill="hold">
                            <p:stCondLst>
                              <p:cond delay="3000"/>
                            </p:stCondLst>
                            <p:childTnLst>
                              <p:par>
                                <p:cTn id="96" presetID="22" presetClass="entr" presetSubtype="4" fill="hold" nodeType="after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wipe(down)">
                                      <p:cBhvr>
                                        <p:cTn id="98" dur="500"/>
                                        <p:tgtEl>
                                          <p:spTgt spid="60"/>
                                        </p:tgtEl>
                                      </p:cBhvr>
                                    </p:animEffect>
                                  </p:childTnLst>
                                </p:cTn>
                              </p:par>
                            </p:childTnLst>
                          </p:cTn>
                        </p:par>
                        <p:par>
                          <p:cTn id="99" fill="hold">
                            <p:stCondLst>
                              <p:cond delay="3500"/>
                            </p:stCondLst>
                            <p:childTnLst>
                              <p:par>
                                <p:cTn id="100" presetID="22" presetClass="entr" presetSubtype="4" fill="hold" nodeType="after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down)">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wipe(left)">
                                      <p:cBhvr>
                                        <p:cTn id="107" dur="500"/>
                                        <p:tgtEl>
                                          <p:spTgt spid="87"/>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19"/>
                                        </p:tgtEl>
                                        <p:attrNameLst>
                                          <p:attrName>style.visibility</p:attrName>
                                        </p:attrNameLst>
                                      </p:cBhvr>
                                      <p:to>
                                        <p:strVal val="visible"/>
                                      </p:to>
                                    </p:set>
                                    <p:animEffect transition="in" filter="wipe(left)">
                                      <p:cBhvr>
                                        <p:cTn id="111" dur="500"/>
                                        <p:tgtEl>
                                          <p:spTgt spid="11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12"/>
                                        </p:tgtEl>
                                        <p:attrNameLst>
                                          <p:attrName>style.visibility</p:attrName>
                                        </p:attrNameLst>
                                      </p:cBhvr>
                                      <p:to>
                                        <p:strVal val="visible"/>
                                      </p:to>
                                    </p:set>
                                    <p:animEffect transition="in" filter="wipe(down)">
                                      <p:cBhvr>
                                        <p:cTn id="116" dur="1000"/>
                                        <p:tgtEl>
                                          <p:spTgt spid="112"/>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13"/>
                                        </p:tgtEl>
                                        <p:attrNameLst>
                                          <p:attrName>style.visibility</p:attrName>
                                        </p:attrNameLst>
                                      </p:cBhvr>
                                      <p:to>
                                        <p:strVal val="visible"/>
                                      </p:to>
                                    </p:set>
                                    <p:animEffect transition="in" filter="wipe(up)">
                                      <p:cBhvr>
                                        <p:cTn id="120" dur="500"/>
                                        <p:tgtEl>
                                          <p:spTgt spid="113"/>
                                        </p:tgtEl>
                                      </p:cBhvr>
                                    </p:animEffect>
                                  </p:childTnLst>
                                </p:cTn>
                              </p:par>
                            </p:childTnLst>
                          </p:cTn>
                        </p:par>
                        <p:par>
                          <p:cTn id="121" fill="hold">
                            <p:stCondLst>
                              <p:cond delay="1500"/>
                            </p:stCondLst>
                            <p:childTnLst>
                              <p:par>
                                <p:cTn id="122" presetID="22" presetClass="entr" presetSubtype="4" fill="hold" nodeType="afterEffect">
                                  <p:stCondLst>
                                    <p:cond delay="0"/>
                                  </p:stCondLst>
                                  <p:childTnLst>
                                    <p:set>
                                      <p:cBhvr>
                                        <p:cTn id="123" dur="1" fill="hold">
                                          <p:stCondLst>
                                            <p:cond delay="0"/>
                                          </p:stCondLst>
                                        </p:cTn>
                                        <p:tgtEl>
                                          <p:spTgt spid="114"/>
                                        </p:tgtEl>
                                        <p:attrNameLst>
                                          <p:attrName>style.visibility</p:attrName>
                                        </p:attrNameLst>
                                      </p:cBhvr>
                                      <p:to>
                                        <p:strVal val="visible"/>
                                      </p:to>
                                    </p:set>
                                    <p:animEffect transition="in" filter="wipe(down)">
                                      <p:cBhvr>
                                        <p:cTn id="124" dur="500"/>
                                        <p:tgtEl>
                                          <p:spTgt spid="114"/>
                                        </p:tgtEl>
                                      </p:cBhvr>
                                    </p:animEffect>
                                  </p:childTnLst>
                                </p:cTn>
                              </p:par>
                            </p:childTnLst>
                          </p:cTn>
                        </p:par>
                        <p:par>
                          <p:cTn id="125" fill="hold">
                            <p:stCondLst>
                              <p:cond delay="2000"/>
                            </p:stCondLst>
                            <p:childTnLst>
                              <p:par>
                                <p:cTn id="126" presetID="22" presetClass="entr" presetSubtype="1" fill="hold" nodeType="afterEffect">
                                  <p:stCondLst>
                                    <p:cond delay="0"/>
                                  </p:stCondLst>
                                  <p:childTnLst>
                                    <p:set>
                                      <p:cBhvr>
                                        <p:cTn id="127" dur="1" fill="hold">
                                          <p:stCondLst>
                                            <p:cond delay="0"/>
                                          </p:stCondLst>
                                        </p:cTn>
                                        <p:tgtEl>
                                          <p:spTgt spid="115"/>
                                        </p:tgtEl>
                                        <p:attrNameLst>
                                          <p:attrName>style.visibility</p:attrName>
                                        </p:attrNameLst>
                                      </p:cBhvr>
                                      <p:to>
                                        <p:strVal val="visible"/>
                                      </p:to>
                                    </p:set>
                                    <p:animEffect transition="in" filter="wipe(up)">
                                      <p:cBhvr>
                                        <p:cTn id="128" dur="500"/>
                                        <p:tgtEl>
                                          <p:spTgt spid="115"/>
                                        </p:tgtEl>
                                      </p:cBhvr>
                                    </p:animEffect>
                                  </p:childTnLst>
                                </p:cTn>
                              </p:par>
                            </p:childTnLst>
                          </p:cTn>
                        </p:par>
                        <p:par>
                          <p:cTn id="129" fill="hold">
                            <p:stCondLst>
                              <p:cond delay="2500"/>
                            </p:stCondLst>
                            <p:childTnLst>
                              <p:par>
                                <p:cTn id="130" presetID="22" presetClass="entr" presetSubtype="4" fill="hold" nodeType="afterEffect">
                                  <p:stCondLst>
                                    <p:cond delay="0"/>
                                  </p:stCondLst>
                                  <p:childTnLst>
                                    <p:set>
                                      <p:cBhvr>
                                        <p:cTn id="131" dur="1" fill="hold">
                                          <p:stCondLst>
                                            <p:cond delay="0"/>
                                          </p:stCondLst>
                                        </p:cTn>
                                        <p:tgtEl>
                                          <p:spTgt spid="116"/>
                                        </p:tgtEl>
                                        <p:attrNameLst>
                                          <p:attrName>style.visibility</p:attrName>
                                        </p:attrNameLst>
                                      </p:cBhvr>
                                      <p:to>
                                        <p:strVal val="visible"/>
                                      </p:to>
                                    </p:set>
                                    <p:animEffect transition="in" filter="wipe(down)">
                                      <p:cBhvr>
                                        <p:cTn id="132" dur="500"/>
                                        <p:tgtEl>
                                          <p:spTgt spid="116"/>
                                        </p:tgtEl>
                                      </p:cBhvr>
                                    </p:animEffect>
                                  </p:childTnLst>
                                </p:cTn>
                              </p:par>
                            </p:childTnLst>
                          </p:cTn>
                        </p:par>
                        <p:par>
                          <p:cTn id="133" fill="hold">
                            <p:stCondLst>
                              <p:cond delay="3000"/>
                            </p:stCondLst>
                            <p:childTnLst>
                              <p:par>
                                <p:cTn id="134" presetID="22" presetClass="entr" presetSubtype="1" fill="hold" nodeType="after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wipe(up)">
                                      <p:cBhvr>
                                        <p:cTn id="136" dur="500"/>
                                        <p:tgtEl>
                                          <p:spTgt spid="117"/>
                                        </p:tgtEl>
                                      </p:cBhvr>
                                    </p:animEffect>
                                  </p:childTnLst>
                                </p:cTn>
                              </p:par>
                            </p:childTnLst>
                          </p:cTn>
                        </p:par>
                        <p:par>
                          <p:cTn id="137" fill="hold">
                            <p:stCondLst>
                              <p:cond delay="3500"/>
                            </p:stCondLst>
                            <p:childTnLst>
                              <p:par>
                                <p:cTn id="138" presetID="22" presetClass="entr" presetSubtype="4" fill="hold" nodeType="afterEffect">
                                  <p:stCondLst>
                                    <p:cond delay="0"/>
                                  </p:stCondLst>
                                  <p:childTnLst>
                                    <p:set>
                                      <p:cBhvr>
                                        <p:cTn id="139" dur="1" fill="hold">
                                          <p:stCondLst>
                                            <p:cond delay="0"/>
                                          </p:stCondLst>
                                        </p:cTn>
                                        <p:tgtEl>
                                          <p:spTgt spid="118"/>
                                        </p:tgtEl>
                                        <p:attrNameLst>
                                          <p:attrName>style.visibility</p:attrName>
                                        </p:attrNameLst>
                                      </p:cBhvr>
                                      <p:to>
                                        <p:strVal val="visible"/>
                                      </p:to>
                                    </p:set>
                                    <p:animEffect transition="in" filter="wipe(down)">
                                      <p:cBhvr>
                                        <p:cTn id="14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4" grpId="0"/>
      <p:bldP spid="64" grpId="0"/>
      <p:bldP spid="63" grpId="0" animBg="1"/>
      <p:bldP spid="68" grpId="0"/>
      <p:bldP spid="77" grpId="0"/>
      <p:bldP spid="78" grpId="0"/>
      <p:bldP spid="79" grpId="0"/>
      <p:bldP spid="80" grpId="0"/>
      <p:bldP spid="82" grpId="0"/>
      <p:bldP spid="83" grpId="0"/>
      <p:bldP spid="84" grpId="0"/>
      <p:bldP spid="85" grpId="0"/>
      <p:bldP spid="86" grpId="0"/>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6197600" cy="1325563"/>
          </a:xfrm>
        </p:spPr>
        <p:txBody>
          <a:bodyPr>
            <a:normAutofit/>
          </a:bodyPr>
          <a:lstStyle/>
          <a:p>
            <a:r>
              <a:rPr lang="en-US" sz="3600" dirty="0">
                <a:solidFill>
                  <a:srgbClr val="990033"/>
                </a:solidFill>
              </a:rPr>
              <a:t>Partial Autocorrelation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175497" cy="1200329"/>
              </a:xfrm>
              <a:prstGeom prst="rect">
                <a:avLst/>
              </a:prstGeom>
              <a:noFill/>
            </p:spPr>
            <p:txBody>
              <a:bodyPr wrap="square">
                <a:spAutoFit/>
              </a:bodyPr>
              <a:lstStyle/>
              <a:p>
                <a:r>
                  <a:rPr lang="en-US" sz="2400" dirty="0"/>
                  <a:t>PACF between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𝑘𝑘</m:t>
                        </m:r>
                      </m:sub>
                    </m:sSub>
                  </m:oMath>
                </a14:m>
                <a:r>
                  <a:rPr lang="en-US" sz="2400" dirty="0"/>
                  <a:t>, measures correlation between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 </m:t>
                    </m:r>
                  </m:oMath>
                </a14:m>
                <a:r>
                  <a:rPr lang="en-US" sz="2400" dirty="0"/>
                  <a:t>when the relationships of intervening variates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+1</m:t>
                        </m:r>
                      </m:sub>
                    </m:sSub>
                    <m:r>
                      <a:rPr lang="en-US" sz="2400" i="1">
                        <a:latin typeface="Cambria Math" panose="02040503050406030204" pitchFamily="18" charset="0"/>
                      </a:rPr>
                      <m:t> </m:t>
                    </m:r>
                  </m:oMath>
                </a14:m>
                <a:r>
                  <a:rPr lang="en-US" sz="2400" dirty="0"/>
                  <a:t>is removed.</a:t>
                </a:r>
              </a:p>
            </p:txBody>
          </p:sp>
        </mc:Choice>
        <mc:Fallback xmlns="">
          <p:sp>
            <p:nvSpPr>
              <p:cNvPr id="10" name="TextBox 9">
                <a:extLst>
                  <a:ext uri="{FF2B5EF4-FFF2-40B4-BE49-F238E27FC236}">
                    <a16:creationId xmlns:a16="http://schemas.microsoft.com/office/drawing/2014/main" id="{C8BB54F3-8789-4904-AF25-E1E1EC29B039}"/>
                  </a:ext>
                </a:extLst>
              </p:cNvPr>
              <p:cNvSpPr txBox="1">
                <a:spLocks noRot="1" noChangeAspect="1" noMove="1" noResize="1" noEditPoints="1" noAdjustHandles="1" noChangeArrowheads="1" noChangeShapeType="1" noTextEdit="1"/>
              </p:cNvSpPr>
              <p:nvPr/>
            </p:nvSpPr>
            <p:spPr>
              <a:xfrm>
                <a:off x="838200" y="1328130"/>
                <a:ext cx="7175497" cy="1200329"/>
              </a:xfrm>
              <a:prstGeom prst="rect">
                <a:avLst/>
              </a:prstGeom>
              <a:blipFill>
                <a:blip r:embed="rId3"/>
                <a:stretch>
                  <a:fillRect l="-1359" t="-4061" r="-212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F59911-FE66-4272-AA55-B5D95FA36E76}"/>
                  </a:ext>
                </a:extLst>
              </p:cNvPr>
              <p:cNvSpPr txBox="1"/>
              <p:nvPr/>
            </p:nvSpPr>
            <p:spPr>
              <a:xfrm>
                <a:off x="838201" y="2673678"/>
                <a:ext cx="4860204" cy="461665"/>
              </a:xfrm>
              <a:prstGeom prst="rect">
                <a:avLst/>
              </a:prstGeom>
              <a:noFill/>
            </p:spPr>
            <p:txBody>
              <a:bodyPr wrap="square">
                <a:spAutoFit/>
              </a:bodyPr>
              <a:lstStyle/>
              <a:p>
                <a:r>
                  <a:rPr lang="en-US" sz="2400" dirty="0"/>
                  <a:t>One easy way to compute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𝑘𝑘</m:t>
                        </m:r>
                      </m:sub>
                    </m:sSub>
                  </m:oMath>
                </a14:m>
                <a:r>
                  <a:rPr lang="en-US" sz="2400" dirty="0"/>
                  <a:t> is </a:t>
                </a:r>
              </a:p>
            </p:txBody>
          </p:sp>
        </mc:Choice>
        <mc:Fallback xmlns="">
          <p:sp>
            <p:nvSpPr>
              <p:cNvPr id="2" name="TextBox 1">
                <a:extLst>
                  <a:ext uri="{FF2B5EF4-FFF2-40B4-BE49-F238E27FC236}">
                    <a16:creationId xmlns:a16="http://schemas.microsoft.com/office/drawing/2014/main" id="{B3F59911-FE66-4272-AA55-B5D95FA36E76}"/>
                  </a:ext>
                </a:extLst>
              </p:cNvPr>
              <p:cNvSpPr txBox="1">
                <a:spLocks noRot="1" noChangeAspect="1" noMove="1" noResize="1" noEditPoints="1" noAdjustHandles="1" noChangeArrowheads="1" noChangeShapeType="1" noTextEdit="1"/>
              </p:cNvSpPr>
              <p:nvPr/>
            </p:nvSpPr>
            <p:spPr>
              <a:xfrm>
                <a:off x="838201" y="2673678"/>
                <a:ext cx="4860204" cy="461665"/>
              </a:xfrm>
              <a:prstGeom prst="rect">
                <a:avLst/>
              </a:prstGeom>
              <a:blipFill>
                <a:blip r:embed="rId4"/>
                <a:stretch>
                  <a:fillRect l="-200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DC04959-6847-48D3-9EAD-A8FC7D3F2DA2}"/>
                  </a:ext>
                </a:extLst>
              </p:cNvPr>
              <p:cNvSpPr txBox="1"/>
              <p:nvPr/>
            </p:nvSpPr>
            <p:spPr>
              <a:xfrm>
                <a:off x="8013699" y="301112"/>
                <a:ext cx="3888037" cy="2769989"/>
              </a:xfrm>
              <a:prstGeom prst="rect">
                <a:avLst/>
              </a:prstGeom>
              <a:solidFill>
                <a:srgbClr val="CCCCFF"/>
              </a:solidFill>
            </p:spPr>
            <p:txBody>
              <a:bodyPr wrap="square" rtlCol="0">
                <a:spAutoFit/>
              </a:bodyPr>
              <a:lstStyle/>
              <a:p>
                <a:r>
                  <a:rPr lang="en-US" sz="2200" dirty="0">
                    <a:solidFill>
                      <a:srgbClr val="FF0000"/>
                    </a:solidFill>
                  </a:rPr>
                  <a:t>PACF Properties</a:t>
                </a:r>
              </a:p>
              <a:p>
                <a:pPr>
                  <a:lnSpc>
                    <a:spcPts val="1200"/>
                  </a:lnSpc>
                </a:pPr>
                <a:endParaRPr lang="en-US" sz="2200" dirty="0">
                  <a:solidFill>
                    <a:srgbClr val="FF0000"/>
                  </a:solidFill>
                </a:endParaRPr>
              </a:p>
              <a:p>
                <a:r>
                  <a:rPr lang="en-US" sz="2200" dirty="0"/>
                  <a:t>● For MA(q) time series, PACF has an exponentially decreasing or sinusoidal but decreasing pattern</a:t>
                </a:r>
              </a:p>
              <a:p>
                <a:pPr>
                  <a:lnSpc>
                    <a:spcPts val="1200"/>
                  </a:lnSpc>
                </a:pPr>
                <a:endParaRPr lang="en-US" sz="2200" dirty="0"/>
              </a:p>
              <a:p>
                <a:r>
                  <a:rPr lang="en-US" sz="2200" dirty="0"/>
                  <a:t>● For AR(p) time series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oMath>
                </a14:m>
                <a:r>
                  <a:rPr lang="en-US" sz="2200" dirty="0"/>
                  <a:t> is equal to zero after lag </a:t>
                </a:r>
                <a14:m>
                  <m:oMath xmlns:m="http://schemas.openxmlformats.org/officeDocument/2006/math">
                    <m:r>
                      <a:rPr lang="en-US" sz="2200" b="0" i="1" smtClean="0">
                        <a:latin typeface="Cambria Math" panose="02040503050406030204" pitchFamily="18" charset="0"/>
                      </a:rPr>
                      <m:t>𝑝</m:t>
                    </m:r>
                  </m:oMath>
                </a14:m>
                <a:endParaRPr lang="en-US" sz="2200" dirty="0"/>
              </a:p>
            </p:txBody>
          </p:sp>
        </mc:Choice>
        <mc:Fallback xmlns="">
          <p:sp>
            <p:nvSpPr>
              <p:cNvPr id="34" name="TextBox 33">
                <a:extLst>
                  <a:ext uri="{FF2B5EF4-FFF2-40B4-BE49-F238E27FC236}">
                    <a16:creationId xmlns:a16="http://schemas.microsoft.com/office/drawing/2014/main" id="{3DC04959-6847-48D3-9EAD-A8FC7D3F2DA2}"/>
                  </a:ext>
                </a:extLst>
              </p:cNvPr>
              <p:cNvSpPr txBox="1">
                <a:spLocks noRot="1" noChangeAspect="1" noMove="1" noResize="1" noEditPoints="1" noAdjustHandles="1" noChangeArrowheads="1" noChangeShapeType="1" noTextEdit="1"/>
              </p:cNvSpPr>
              <p:nvPr/>
            </p:nvSpPr>
            <p:spPr>
              <a:xfrm>
                <a:off x="8013699" y="301112"/>
                <a:ext cx="3888037" cy="2769989"/>
              </a:xfrm>
              <a:prstGeom prst="rect">
                <a:avLst/>
              </a:prstGeom>
              <a:blipFill>
                <a:blip r:embed="rId5"/>
                <a:stretch>
                  <a:fillRect l="-2041" t="-1319" r="-1099" b="-3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851DBA-A0DD-4441-A41E-B96071BBB567}"/>
                  </a:ext>
                </a:extLst>
              </p:cNvPr>
              <p:cNvSpPr txBox="1"/>
              <p:nvPr/>
            </p:nvSpPr>
            <p:spPr>
              <a:xfrm>
                <a:off x="688522" y="3210936"/>
                <a:ext cx="4665701" cy="2630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1</m:t>
                                              </m:r>
                                            </m:sub>
                                          </m:sSub>
                                        </m:e>
                                      </m:mr>
                                    </m:m>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r>
                                      <a:rPr lang="en-US" sz="2200" b="0" i="1" smtClean="0">
                                        <a:latin typeface="Cambria Math" panose="02040503050406030204" pitchFamily="18" charset="0"/>
                                      </a:rPr>
                                      <m:t>1</m:t>
                                    </m:r>
                                  </m:e>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−3</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
                                  </m:e>
                                </m:mr>
                                <m:m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e>
                                      </m:mr>
                                    </m:m>
                                  </m:e>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e>
                                      </m:mr>
                                    </m:m>
                                  </m:e>
                                  <m:e>
                                    <m:m>
                                      <m:mPr>
                                        <m:mcs>
                                          <m:mc>
                                            <m:mcPr>
                                              <m:count m:val="1"/>
                                              <m:mcJc m:val="center"/>
                                            </m:mcPr>
                                          </m:mc>
                                        </m:mcs>
                                        <m:ctrlPr>
                                          <a:rPr lang="en-US" sz="2200" b="0" i="1" smtClean="0">
                                            <a:latin typeface="Cambria Math" panose="02040503050406030204" pitchFamily="18" charset="0"/>
                                          </a:rPr>
                                        </m:ctrlPr>
                                      </m:mPr>
                                      <m:m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r>
                                                  <a:rPr lang="en-US" sz="2200" b="0" i="1" smtClean="0">
                                                    <a:latin typeface="Cambria Math" panose="02040503050406030204" pitchFamily="18" charset="0"/>
                                                  </a:rPr>
                                                  <m:t>⋮</m:t>
                                                </m:r>
                                              </m:e>
                                              <m:e>
                                                <m:r>
                                                  <a:rPr lang="en-US" sz="2200" b="0" i="1" smtClean="0">
                                                    <a:solidFill>
                                                      <a:srgbClr val="0070C0"/>
                                                    </a:solidFill>
                                                    <a:latin typeface="Cambria Math" panose="02040503050406030204" pitchFamily="18" charset="0"/>
                                                  </a:rPr>
                                                  <m:t>⋮</m:t>
                                                </m:r>
                                              </m:e>
                                            </m:mr>
                                          </m:m>
                                        </m:e>
                                      </m:mr>
                                      <m:m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𝑘</m:t>
                                                    </m:r>
                                                  </m:sub>
                                                </m:sSub>
                                              </m:e>
                                            </m:mr>
                                          </m:m>
                                        </m:e>
                                      </m:mr>
                                    </m:m>
                                  </m:e>
                                </m:mr>
                              </m:m>
                            </m:e>
                          </m:d>
                        </m:num>
                        <m:den>
                          <m:d>
                            <m:dPr>
                              <m:begChr m:val="|"/>
                              <m:endChr m:val="|"/>
                              <m:ctrlPr>
                                <a:rPr lang="en-US" sz="2200" i="1">
                                  <a:latin typeface="Cambria Math" panose="02040503050406030204" pitchFamily="18" charset="0"/>
                                </a:rPr>
                              </m:ctrlPr>
                            </m:dP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𝑘</m:t>
                                              </m:r>
                                              <m:r>
                                                <a:rPr lang="en-US" sz="2200" b="0" i="1" smtClean="0">
                                                  <a:solidFill>
                                                    <a:srgbClr val="FF0000"/>
                                                  </a:solidFill>
                                                  <a:latin typeface="Cambria Math" panose="02040503050406030204" pitchFamily="18" charset="0"/>
                                                  <a:ea typeface="Cambria Math" panose="02040503050406030204" pitchFamily="18" charset="0"/>
                                                </a:rPr>
                                                <m:t>−1</m:t>
                                              </m:r>
                                            </m:sub>
                                          </m:sSub>
                                        </m:e>
                                      </m:mr>
                                    </m:m>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i="1">
                                        <a:latin typeface="Cambria Math" panose="02040503050406030204" pitchFamily="18" charset="0"/>
                                      </a:rPr>
                                      <m:t>1</m:t>
                                    </m:r>
                                  </m:e>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−3</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𝑘</m:t>
                                              </m:r>
                                              <m:r>
                                                <a:rPr lang="en-US" sz="2200" b="0" i="1" smtClean="0">
                                                  <a:solidFill>
                                                    <a:srgbClr val="FF0000"/>
                                                  </a:solidFill>
                                                  <a:latin typeface="Cambria Math" panose="02040503050406030204" pitchFamily="18" charset="0"/>
                                                  <a:ea typeface="Cambria Math" panose="02040503050406030204" pitchFamily="18" charset="0"/>
                                                </a:rPr>
                                                <m:t>−2</m:t>
                                              </m:r>
                                            </m:sub>
                                          </m:sSub>
                                        </m:e>
                                      </m:mr>
                                    </m:m>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e>
                                      </m:mr>
                                    </m:m>
                                  </m:e>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e>
                                      </m:mr>
                                    </m:m>
                                  </m:e>
                                  <m:e>
                                    <m:m>
                                      <m:mPr>
                                        <m:mcs>
                                          <m:mc>
                                            <m:mcPr>
                                              <m:count m:val="1"/>
                                              <m:mcJc m:val="center"/>
                                            </m:mcPr>
                                          </m:mc>
                                        </m:mcs>
                                        <m:ctrlPr>
                                          <a:rPr lang="en-US" sz="2200" i="1">
                                            <a:latin typeface="Cambria Math" panose="02040503050406030204" pitchFamily="18" charset="0"/>
                                          </a:rPr>
                                        </m:ctrlPr>
                                      </m:mPr>
                                      <m:m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r>
                                                  <a:rPr lang="en-US" sz="2200" i="1">
                                                    <a:latin typeface="Cambria Math" panose="02040503050406030204" pitchFamily="18" charset="0"/>
                                                  </a:rPr>
                                                  <m:t>⋮</m:t>
                                                </m:r>
                                              </m:e>
                                              <m:e>
                                                <m:r>
                                                  <a:rPr lang="en-US" sz="2200" i="1" smtClean="0">
                                                    <a:solidFill>
                                                      <a:srgbClr val="FF0000"/>
                                                    </a:solidFill>
                                                    <a:latin typeface="Cambria Math" panose="02040503050406030204" pitchFamily="18" charset="0"/>
                                                  </a:rPr>
                                                  <m:t>⋮</m:t>
                                                </m:r>
                                              </m:e>
                                            </m:mr>
                                          </m:m>
                                        </m:e>
                                      </m:mr>
                                      <m:m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ea typeface="Cambria Math" panose="02040503050406030204" pitchFamily="18" charset="0"/>
                                                  </a:rPr>
                                                  <m:t>1</m:t>
                                                </m:r>
                                              </m:e>
                                            </m:mr>
                                          </m:m>
                                        </m:e>
                                      </m:mr>
                                    </m:m>
                                  </m:e>
                                </m:mr>
                              </m:m>
                            </m:e>
                          </m:d>
                        </m:den>
                      </m:f>
                    </m:oMath>
                  </m:oMathPara>
                </a14:m>
                <a:endParaRPr lang="en-US" sz="2200" dirty="0"/>
              </a:p>
            </p:txBody>
          </p:sp>
        </mc:Choice>
        <mc:Fallback xmlns="">
          <p:sp>
            <p:nvSpPr>
              <p:cNvPr id="3" name="TextBox 2">
                <a:extLst>
                  <a:ext uri="{FF2B5EF4-FFF2-40B4-BE49-F238E27FC236}">
                    <a16:creationId xmlns:a16="http://schemas.microsoft.com/office/drawing/2014/main" id="{17851DBA-A0DD-4441-A41E-B96071BBB567}"/>
                  </a:ext>
                </a:extLst>
              </p:cNvPr>
              <p:cNvSpPr txBox="1">
                <a:spLocks noRot="1" noChangeAspect="1" noMove="1" noResize="1" noEditPoints="1" noAdjustHandles="1" noChangeArrowheads="1" noChangeShapeType="1" noTextEdit="1"/>
              </p:cNvSpPr>
              <p:nvPr/>
            </p:nvSpPr>
            <p:spPr>
              <a:xfrm>
                <a:off x="688522" y="3210936"/>
                <a:ext cx="4665701" cy="263052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82C439-26C4-4385-8C64-87D66305E273}"/>
                  </a:ext>
                </a:extLst>
              </p:cNvPr>
              <p:cNvSpPr txBox="1"/>
              <p:nvPr/>
            </p:nvSpPr>
            <p:spPr>
              <a:xfrm>
                <a:off x="8013698" y="3352461"/>
                <a:ext cx="3888037" cy="1107996"/>
              </a:xfrm>
              <a:prstGeom prst="rect">
                <a:avLst/>
              </a:prstGeom>
              <a:solidFill>
                <a:srgbClr val="FFCCFF"/>
              </a:solidFill>
            </p:spPr>
            <p:txBody>
              <a:bodyPr wrap="square" rtlCol="0">
                <a:spAutoFit/>
              </a:bodyPr>
              <a:lstStyle/>
              <a:p>
                <a:r>
                  <a:rPr lang="en-US" sz="2200" dirty="0">
                    <a:ea typeface="Cambria Math" panose="02040503050406030204" pitchFamily="18" charset="0"/>
                  </a:rPr>
                  <a:t>Replace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ea typeface="Cambria Math" panose="02040503050406030204" pitchFamily="18" charset="0"/>
                  </a:rPr>
                  <a:t> with its estimation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𝑟</m:t>
                        </m:r>
                      </m:e>
                      <m:sub>
                        <m:r>
                          <a:rPr lang="en-US" sz="2200" i="1">
                            <a:latin typeface="Cambria Math" panose="02040503050406030204" pitchFamily="18" charset="0"/>
                            <a:ea typeface="Cambria Math" panose="02040503050406030204" pitchFamily="18" charset="0"/>
                          </a:rPr>
                          <m:t>𝑘</m:t>
                        </m:r>
                      </m:sub>
                    </m:sSub>
                  </m:oMath>
                </a14:m>
                <a:r>
                  <a:rPr lang="en-US" sz="2200" dirty="0">
                    <a:ea typeface="Cambria Math" panose="02040503050406030204" pitchFamily="18" charset="0"/>
                  </a:rPr>
                  <a:t> given a time series data to estimate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oMath>
                </a14:m>
                <a:endParaRPr lang="en-US" sz="2200" dirty="0"/>
              </a:p>
            </p:txBody>
          </p:sp>
        </mc:Choice>
        <mc:Fallback xmlns="">
          <p:sp>
            <p:nvSpPr>
              <p:cNvPr id="35" name="TextBox 34">
                <a:extLst>
                  <a:ext uri="{FF2B5EF4-FFF2-40B4-BE49-F238E27FC236}">
                    <a16:creationId xmlns:a16="http://schemas.microsoft.com/office/drawing/2014/main" id="{E782C439-26C4-4385-8C64-87D66305E273}"/>
                  </a:ext>
                </a:extLst>
              </p:cNvPr>
              <p:cNvSpPr txBox="1">
                <a:spLocks noRot="1" noChangeAspect="1" noMove="1" noResize="1" noEditPoints="1" noAdjustHandles="1" noChangeArrowheads="1" noChangeShapeType="1" noTextEdit="1"/>
              </p:cNvSpPr>
              <p:nvPr/>
            </p:nvSpPr>
            <p:spPr>
              <a:xfrm>
                <a:off x="8013698" y="3352461"/>
                <a:ext cx="3888037" cy="1107996"/>
              </a:xfrm>
              <a:prstGeom prst="rect">
                <a:avLst/>
              </a:prstGeom>
              <a:blipFill>
                <a:blip r:embed="rId7"/>
                <a:stretch>
                  <a:fillRect l="-2041" t="-3846"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E8A80D-ABC2-419C-AC53-80D75D38E859}"/>
                  </a:ext>
                </a:extLst>
              </p:cNvPr>
              <p:cNvSpPr txBox="1"/>
              <p:nvPr/>
            </p:nvSpPr>
            <p:spPr>
              <a:xfrm>
                <a:off x="5852437" y="5035947"/>
                <a:ext cx="1888402" cy="1301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22</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smtClean="0">
                                            <a:solidFill>
                                              <a:srgbClr val="0070C0"/>
                                            </a:solidFill>
                                            <a:latin typeface="Cambria Math" panose="02040503050406030204" pitchFamily="18" charset="0"/>
                                          </a:rPr>
                                        </m:ctrlPr>
                                      </m:sSubPr>
                                      <m:e>
                                        <m:r>
                                          <a:rPr lang="en-US" sz="2200" b="0" i="1">
                                            <a:solidFill>
                                              <a:srgbClr val="0070C0"/>
                                            </a:solidFill>
                                            <a:latin typeface="Cambria Math" panose="02040503050406030204" pitchFamily="18" charset="0"/>
                                            <a:ea typeface="Cambria Math" panose="02040503050406030204" pitchFamily="18" charset="0"/>
                                          </a:rPr>
                                          <m:t>𝜌</m:t>
                                        </m:r>
                                      </m:e>
                                      <m:sub>
                                        <m:r>
                                          <a:rPr lang="en-US" sz="2200" b="0" i="1">
                                            <a:solidFill>
                                              <a:srgbClr val="0070C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𝜌</m:t>
                                        </m:r>
                                      </m:e>
                                      <m:sub>
                                        <m:r>
                                          <a:rPr lang="en-US" sz="2200" b="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b="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
                            </m:e>
                          </m:d>
                        </m:num>
                        <m:den>
                          <m:d>
                            <m:dPr>
                              <m:begChr m:val="|"/>
                              <m:endChr m:val="|"/>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b="0" i="1">
                                        <a:latin typeface="Cambria Math" panose="02040503050406030204" pitchFamily="18" charset="0"/>
                                      </a:rPr>
                                      <m:t>1</m:t>
                                    </m:r>
                                  </m:e>
                                  <m:e>
                                    <m:sSub>
                                      <m:sSubPr>
                                        <m:ctrlPr>
                                          <a:rPr lang="en-US" sz="2200" i="1" smtClean="0">
                                            <a:solidFill>
                                              <a:srgbClr val="FF0000"/>
                                            </a:solidFill>
                                            <a:latin typeface="Cambria Math" panose="02040503050406030204" pitchFamily="18" charset="0"/>
                                          </a:rPr>
                                        </m:ctrlPr>
                                      </m:sSubPr>
                                      <m:e>
                                        <m:r>
                                          <a:rPr lang="en-US" sz="2200" b="0" i="1">
                                            <a:solidFill>
                                              <a:srgbClr val="FF0000"/>
                                            </a:solidFill>
                                            <a:latin typeface="Cambria Math" panose="02040503050406030204" pitchFamily="18" charset="0"/>
                                            <a:ea typeface="Cambria Math" panose="02040503050406030204" pitchFamily="18" charset="0"/>
                                          </a:rPr>
                                          <m:t>𝜌</m:t>
                                        </m:r>
                                      </m:e>
                                      <m:sub>
                                        <m:r>
                                          <a:rPr lang="en-US" sz="2200" b="0" i="1">
                                            <a:solidFill>
                                              <a:srgbClr val="FF000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𝜌</m:t>
                                        </m:r>
                                      </m:e>
                                      <m:sub>
                                        <m:r>
                                          <a:rPr lang="en-US" sz="2200" b="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rPr>
                                      <m:t>1</m:t>
                                    </m:r>
                                  </m:e>
                                </m:mr>
                              </m:m>
                            </m:e>
                          </m:d>
                        </m:den>
                      </m:f>
                    </m:oMath>
                  </m:oMathPara>
                </a14:m>
                <a:endParaRPr lang="en-US" sz="2200" dirty="0"/>
              </a:p>
            </p:txBody>
          </p:sp>
        </mc:Choice>
        <mc:Fallback xmlns="">
          <p:sp>
            <p:nvSpPr>
              <p:cNvPr id="4" name="TextBox 3">
                <a:extLst>
                  <a:ext uri="{FF2B5EF4-FFF2-40B4-BE49-F238E27FC236}">
                    <a16:creationId xmlns:a16="http://schemas.microsoft.com/office/drawing/2014/main" id="{24E8A80D-ABC2-419C-AC53-80D75D38E859}"/>
                  </a:ext>
                </a:extLst>
              </p:cNvPr>
              <p:cNvSpPr txBox="1">
                <a:spLocks noRot="1" noChangeAspect="1" noMove="1" noResize="1" noEditPoints="1" noAdjustHandles="1" noChangeArrowheads="1" noChangeShapeType="1" noTextEdit="1"/>
              </p:cNvSpPr>
              <p:nvPr/>
            </p:nvSpPr>
            <p:spPr>
              <a:xfrm>
                <a:off x="5852437" y="5035947"/>
                <a:ext cx="1888402" cy="130131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84ACA3-E8FF-4C86-92E4-260F89F5CFA7}"/>
                  </a:ext>
                </a:extLst>
              </p:cNvPr>
              <p:cNvSpPr txBox="1"/>
              <p:nvPr/>
            </p:nvSpPr>
            <p:spPr>
              <a:xfrm>
                <a:off x="5816347" y="4205519"/>
                <a:ext cx="1316065" cy="699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1</m:t>
                                  </m:r>
                                </m:sub>
                              </m:sSub>
                            </m:e>
                          </m:d>
                        </m:num>
                        <m:den>
                          <m:d>
                            <m:dPr>
                              <m:begChr m:val="|"/>
                              <m:endChr m:val="|"/>
                              <m:ctrlPr>
                                <a:rPr lang="en-US" sz="2200" i="1">
                                  <a:latin typeface="Cambria Math" panose="02040503050406030204" pitchFamily="18" charset="0"/>
                                </a:rPr>
                              </m:ctrlPr>
                            </m:dPr>
                            <m:e>
                              <m:r>
                                <a:rPr lang="en-US" sz="2200" i="1">
                                  <a:solidFill>
                                    <a:srgbClr val="FF0000"/>
                                  </a:solidFill>
                                  <a:latin typeface="Cambria Math" panose="02040503050406030204" pitchFamily="18" charset="0"/>
                                  <a:ea typeface="Cambria Math" panose="02040503050406030204" pitchFamily="18" charset="0"/>
                                </a:rPr>
                                <m:t>1</m:t>
                              </m:r>
                            </m:e>
                          </m:d>
                        </m:den>
                      </m:f>
                    </m:oMath>
                  </m:oMathPara>
                </a14:m>
                <a:endParaRPr lang="en-US" sz="2200" dirty="0"/>
              </a:p>
            </p:txBody>
          </p:sp>
        </mc:Choice>
        <mc:Fallback xmlns="">
          <p:sp>
            <p:nvSpPr>
              <p:cNvPr id="5" name="TextBox 4">
                <a:extLst>
                  <a:ext uri="{FF2B5EF4-FFF2-40B4-BE49-F238E27FC236}">
                    <a16:creationId xmlns:a16="http://schemas.microsoft.com/office/drawing/2014/main" id="{DA84ACA3-E8FF-4C86-92E4-260F89F5CFA7}"/>
                  </a:ext>
                </a:extLst>
              </p:cNvPr>
              <p:cNvSpPr txBox="1">
                <a:spLocks noRot="1" noChangeAspect="1" noMove="1" noResize="1" noEditPoints="1" noAdjustHandles="1" noChangeArrowheads="1" noChangeShapeType="1" noTextEdit="1"/>
              </p:cNvSpPr>
              <p:nvPr/>
            </p:nvSpPr>
            <p:spPr>
              <a:xfrm>
                <a:off x="5816347" y="4205519"/>
                <a:ext cx="1316065" cy="69993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7E067E-B5B0-480A-B586-A766054BCA2D}"/>
                  </a:ext>
                </a:extLst>
              </p:cNvPr>
              <p:cNvSpPr txBox="1"/>
              <p:nvPr/>
            </p:nvSpPr>
            <p:spPr>
              <a:xfrm>
                <a:off x="7157812" y="4396185"/>
                <a:ext cx="62600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𝜌</m:t>
                          </m:r>
                        </m:e>
                        <m:sub>
                          <m:r>
                            <a:rPr lang="en-US" sz="2200" i="1">
                              <a:solidFill>
                                <a:schemeClr val="tx1"/>
                              </a:solidFill>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C67E067E-B5B0-480A-B586-A766054BCA2D}"/>
                  </a:ext>
                </a:extLst>
              </p:cNvPr>
              <p:cNvSpPr txBox="1">
                <a:spLocks noRot="1" noChangeAspect="1" noMove="1" noResize="1" noEditPoints="1" noAdjustHandles="1" noChangeArrowheads="1" noChangeShapeType="1" noTextEdit="1"/>
              </p:cNvSpPr>
              <p:nvPr/>
            </p:nvSpPr>
            <p:spPr>
              <a:xfrm>
                <a:off x="7157812" y="4396185"/>
                <a:ext cx="626005" cy="338554"/>
              </a:xfrm>
              <a:prstGeom prst="rect">
                <a:avLst/>
              </a:prstGeom>
              <a:blipFill>
                <a:blip r:embed="rId10"/>
                <a:stretch>
                  <a:fillRect l="-3883" r="-388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77874-8F7E-4FAA-820C-9FAB83141241}"/>
                  </a:ext>
                </a:extLst>
              </p:cNvPr>
              <p:cNvSpPr txBox="1"/>
              <p:nvPr/>
            </p:nvSpPr>
            <p:spPr>
              <a:xfrm>
                <a:off x="7783817" y="5303937"/>
                <a:ext cx="1263231" cy="765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f>
                        <m:fPr>
                          <m:ctrlPr>
                            <a:rPr lang="en-US" sz="2200" b="0" i="1" smtClean="0">
                              <a:solidFill>
                                <a:schemeClr val="tx1"/>
                              </a:solidFill>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num>
                        <m:den>
                          <m:r>
                            <a:rPr lang="en-US" sz="2200" b="0" i="1" smtClean="0">
                              <a:solidFill>
                                <a:schemeClr val="tx1"/>
                              </a:solidFill>
                              <a:latin typeface="Cambria Math" panose="02040503050406030204" pitchFamily="18" charset="0"/>
                              <a:ea typeface="Cambria Math" panose="02040503050406030204" pitchFamily="18" charset="0"/>
                            </a:rPr>
                            <m:t>1−</m:t>
                          </m:r>
                          <m:sSubSup>
                            <m:sSubSupPr>
                              <m:ctrlPr>
                                <a:rPr lang="en-US" sz="2200" b="0" i="1" smtClean="0">
                                  <a:solidFill>
                                    <a:schemeClr val="tx1"/>
                                  </a:solidFill>
                                  <a:latin typeface="Cambria Math" panose="02040503050406030204" pitchFamily="18" charset="0"/>
                                  <a:ea typeface="Cambria Math" panose="02040503050406030204" pitchFamily="18" charset="0"/>
                                </a:rPr>
                              </m:ctrlPr>
                            </m:sSubSupPr>
                            <m:e>
                              <m:r>
                                <a:rPr lang="en-US" sz="2200" b="0" i="1" smtClean="0">
                                  <a:solidFill>
                                    <a:schemeClr val="tx1"/>
                                  </a:solidFill>
                                  <a:latin typeface="Cambria Math" panose="02040503050406030204" pitchFamily="18" charset="0"/>
                                  <a:ea typeface="Cambria Math" panose="02040503050406030204" pitchFamily="18" charset="0"/>
                                </a:rPr>
                                <m:t>𝜌</m:t>
                              </m:r>
                            </m:e>
                            <m:sub>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b="0" i="1" smtClean="0">
                                  <a:solidFill>
                                    <a:schemeClr val="tx1"/>
                                  </a:solidFill>
                                  <a:latin typeface="Cambria Math" panose="02040503050406030204" pitchFamily="18" charset="0"/>
                                  <a:ea typeface="Cambria Math" panose="02040503050406030204" pitchFamily="18" charset="0"/>
                                </a:rPr>
                                <m:t>2</m:t>
                              </m:r>
                            </m:sup>
                          </m:sSubSup>
                        </m:den>
                      </m:f>
                    </m:oMath>
                  </m:oMathPara>
                </a14:m>
                <a:endParaRPr lang="en-US" sz="2200" dirty="0"/>
              </a:p>
            </p:txBody>
          </p:sp>
        </mc:Choice>
        <mc:Fallback xmlns="">
          <p:sp>
            <p:nvSpPr>
              <p:cNvPr id="8" name="TextBox 7">
                <a:extLst>
                  <a:ext uri="{FF2B5EF4-FFF2-40B4-BE49-F238E27FC236}">
                    <a16:creationId xmlns:a16="http://schemas.microsoft.com/office/drawing/2014/main" id="{98177874-8F7E-4FAA-820C-9FAB83141241}"/>
                  </a:ext>
                </a:extLst>
              </p:cNvPr>
              <p:cNvSpPr txBox="1">
                <a:spLocks noRot="1" noChangeAspect="1" noMove="1" noResize="1" noEditPoints="1" noAdjustHandles="1" noChangeArrowheads="1" noChangeShapeType="1" noTextEdit="1"/>
              </p:cNvSpPr>
              <p:nvPr/>
            </p:nvSpPr>
            <p:spPr>
              <a:xfrm>
                <a:off x="7783817" y="5303937"/>
                <a:ext cx="1263231" cy="76533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0BF390-57FC-40C8-B40D-3165DE14DCB2}"/>
                  </a:ext>
                </a:extLst>
              </p:cNvPr>
              <p:cNvSpPr txBox="1"/>
              <p:nvPr/>
            </p:nvSpPr>
            <p:spPr>
              <a:xfrm>
                <a:off x="9352355" y="4577192"/>
                <a:ext cx="2539991" cy="22007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33</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d>
                            <m:dPr>
                              <m:begChr m:val="|"/>
                              <m:endChr m:val="|"/>
                              <m:ctrlPr>
                                <a:rPr lang="en-US" sz="2200" i="1" smtClean="0">
                                  <a:latin typeface="Cambria Math" panose="02040503050406030204" pitchFamily="18" charset="0"/>
                                </a:rPr>
                              </m:ctrlPr>
                            </m:dPr>
                            <m:e>
                              <m:m>
                                <m:mPr>
                                  <m:mcs>
                                    <m:mc>
                                      <m:mcPr>
                                        <m:count m:val="3"/>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latin typeface="Cambria Math" panose="02040503050406030204" pitchFamily="18" charset="0"/>
                                      </a:rPr>
                                      <m:t>1</m:t>
                                    </m:r>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2</m:t>
                                        </m:r>
                                      </m:sub>
                                    </m:sSub>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3</m:t>
                                        </m:r>
                                      </m:sub>
                                    </m:sSub>
                                  </m:e>
                                </m:mr>
                              </m:m>
                            </m:e>
                          </m:d>
                        </m:num>
                        <m:den>
                          <m:d>
                            <m:dPr>
                              <m:begChr m:val="|"/>
                              <m:endChr m:val="|"/>
                              <m:ctrlPr>
                                <a:rPr lang="en-US" sz="2200" i="1">
                                  <a:latin typeface="Cambria Math" panose="02040503050406030204" pitchFamily="18" charset="0"/>
                                </a:rPr>
                              </m:ctrlPr>
                            </m:dP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2</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i="1">
                                        <a:latin typeface="Cambria Math" panose="02040503050406030204" pitchFamily="18" charset="0"/>
                                      </a:rPr>
                                      <m:t>1</m:t>
                                    </m:r>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2</m:t>
                                        </m:r>
                                      </m:sub>
                                    </m:sSub>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ea typeface="Cambria Math" panose="02040503050406030204" pitchFamily="18" charset="0"/>
                                      </a:rPr>
                                      <m:t>1</m:t>
                                    </m:r>
                                  </m:e>
                                </m:mr>
                              </m:m>
                            </m:e>
                          </m:d>
                        </m:den>
                      </m:f>
                    </m:oMath>
                  </m:oMathPara>
                </a14:m>
                <a:endParaRPr lang="en-US" sz="2200" dirty="0"/>
              </a:p>
            </p:txBody>
          </p:sp>
        </mc:Choice>
        <mc:Fallback xmlns="">
          <p:sp>
            <p:nvSpPr>
              <p:cNvPr id="9" name="TextBox 8">
                <a:extLst>
                  <a:ext uri="{FF2B5EF4-FFF2-40B4-BE49-F238E27FC236}">
                    <a16:creationId xmlns:a16="http://schemas.microsoft.com/office/drawing/2014/main" id="{000BF390-57FC-40C8-B40D-3165DE14DCB2}"/>
                  </a:ext>
                </a:extLst>
              </p:cNvPr>
              <p:cNvSpPr txBox="1">
                <a:spLocks noRot="1" noChangeAspect="1" noMove="1" noResize="1" noEditPoints="1" noAdjustHandles="1" noChangeArrowheads="1" noChangeShapeType="1" noTextEdit="1"/>
              </p:cNvSpPr>
              <p:nvPr/>
            </p:nvSpPr>
            <p:spPr>
              <a:xfrm>
                <a:off x="9352355" y="4577192"/>
                <a:ext cx="2539991" cy="220079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7C168E9C-377F-4865-9EA8-E341FA1B22E5}"/>
                  </a:ext>
                </a:extLst>
              </p:cNvPr>
              <p:cNvSpPr/>
              <p:nvPr/>
            </p:nvSpPr>
            <p:spPr>
              <a:xfrm>
                <a:off x="838200" y="61218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41" name="Rectangle 40">
                <a:extLst>
                  <a:ext uri="{FF2B5EF4-FFF2-40B4-BE49-F238E27FC236}">
                    <a16:creationId xmlns:a16="http://schemas.microsoft.com/office/drawing/2014/main" id="{7C168E9C-377F-4865-9EA8-E341FA1B22E5}"/>
                  </a:ext>
                </a:extLst>
              </p:cNvPr>
              <p:cNvSpPr>
                <a:spLocks noRot="1" noChangeAspect="1" noMove="1" noResize="1" noEditPoints="1" noAdjustHandles="1" noChangeArrowheads="1" noChangeShapeType="1" noTextEdit="1"/>
              </p:cNvSpPr>
              <p:nvPr/>
            </p:nvSpPr>
            <p:spPr>
              <a:xfrm>
                <a:off x="838200" y="6121821"/>
                <a:ext cx="1695784" cy="430887"/>
              </a:xfrm>
              <a:prstGeom prst="rect">
                <a:avLst/>
              </a:prstGeom>
              <a:blipFill>
                <a:blip r:embed="rId13"/>
                <a:stretch>
                  <a:fillRect l="-719"/>
                </a:stretch>
              </a:blipFill>
            </p:spPr>
            <p:txBody>
              <a:bodyPr/>
              <a:lstStyle/>
              <a:p>
                <a:r>
                  <a:rPr lang="en-US">
                    <a:noFill/>
                  </a:rPr>
                  <a:t> </a:t>
                </a:r>
              </a:p>
            </p:txBody>
          </p:sp>
        </mc:Fallback>
      </mc:AlternateContent>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10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0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animBg="1"/>
      <p:bldP spid="3" grpId="0"/>
      <p:bldP spid="35" grpId="0" animBg="1"/>
      <p:bldP spid="4" grpId="0"/>
      <p:bldP spid="5" grpId="0"/>
      <p:bldP spid="6" grpId="0"/>
      <p:bldP spid="8" grpId="0"/>
      <p:bldP spid="9"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PACF for AR(1)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30887"/>
              </a:xfrm>
              <a:prstGeom prst="rect">
                <a:avLst/>
              </a:prstGeom>
              <a:blipFill>
                <a:blip r:embed="rId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4838858" y="2941010"/>
                <a:ext cx="164232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4838858" y="2941010"/>
                <a:ext cx="1642325"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469250" y="4259146"/>
            <a:ext cx="3348714" cy="2383134"/>
            <a:chOff x="7740708" y="2493263"/>
            <a:chExt cx="4127355"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369790"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8195737"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529576"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529576"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8195737"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8195737"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836885" y="280217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789051" y="4841723"/>
              <a:ext cx="372218" cy="369332"/>
            </a:xfrm>
            <a:prstGeom prst="rect">
              <a:avLst/>
            </a:prstGeom>
            <a:noFill/>
          </p:spPr>
          <p:txBody>
            <a:bodyPr wrap="none" rtlCol="0">
              <a:spAutoFit/>
            </a:bodyPr>
            <a:lstStyle/>
            <a:p>
              <a:r>
                <a:rPr lang="en-US" dirty="0"/>
                <a:t>-1</a:t>
              </a:r>
            </a:p>
          </p:txBody>
        </p:sp>
      </p:grp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885941"/>
            <a:ext cx="0" cy="676656"/>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 </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7"/>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Given the following AR(1) time series. Compute the PACF and plot it.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2219387" y="2941011"/>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2219387" y="2941011"/>
                <a:ext cx="2305084" cy="430887"/>
              </a:xfrm>
              <a:prstGeom prst="rect">
                <a:avLst/>
              </a:prstGeom>
              <a:blipFill>
                <a:blip r:embed="rId28"/>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7A9793-8DAD-45BB-B51E-82E0D7C7D409}"/>
                  </a:ext>
                </a:extLst>
              </p:cNvPr>
              <p:cNvSpPr txBox="1"/>
              <p:nvPr/>
            </p:nvSpPr>
            <p:spPr>
              <a:xfrm>
                <a:off x="7362421" y="2745249"/>
                <a:ext cx="4501217" cy="1107996"/>
              </a:xfrm>
              <a:prstGeom prst="rect">
                <a:avLst/>
              </a:prstGeom>
              <a:solidFill>
                <a:srgbClr val="FFCCFF"/>
              </a:solidFill>
            </p:spPr>
            <p:txBody>
              <a:bodyPr wrap="square" rtlCol="0">
                <a:spAutoFit/>
              </a:bodyPr>
              <a:lstStyle/>
              <a:p>
                <a:r>
                  <a:rPr lang="en-US" sz="2200" dirty="0">
                    <a:ea typeface="Cambria Math" panose="02040503050406030204" pitchFamily="18" charset="0"/>
                  </a:rPr>
                  <a:t>AR(1) is stationary iff 	</a:t>
                </a:r>
                <a14:m>
                  <m:oMath xmlns:m="http://schemas.openxmlformats.org/officeDocument/2006/math">
                    <m:d>
                      <m:dPr>
                        <m:begChr m:val="|"/>
                        <m:endChr m:val="|"/>
                        <m:ctrlPr>
                          <a:rPr lang="en-US" sz="2200" i="1" smtClean="0">
                            <a:solidFill>
                              <a:schemeClr val="tx1"/>
                            </a:solidFill>
                            <a:latin typeface="Cambria Math" panose="02040503050406030204" pitchFamily="18" charset="0"/>
                            <a:ea typeface="Cambria Math" panose="02040503050406030204" pitchFamily="18" charset="0"/>
                          </a:rPr>
                        </m:ctrlPr>
                      </m:dPr>
                      <m:e>
                        <m:r>
                          <a:rPr lang="en-US" sz="2200" i="1">
                            <a:solidFill>
                              <a:schemeClr val="tx1"/>
                            </a:solidFill>
                            <a:latin typeface="Cambria Math" panose="02040503050406030204" pitchFamily="18" charset="0"/>
                            <a:ea typeface="Cambria Math" panose="02040503050406030204" pitchFamily="18" charset="0"/>
                          </a:rPr>
                          <m:t>𝜑</m:t>
                        </m:r>
                      </m:e>
                    </m:d>
                    <m:r>
                      <a:rPr lang="en-US" sz="2200" i="1">
                        <a:solidFill>
                          <a:schemeClr val="tx1"/>
                        </a:solidFill>
                        <a:latin typeface="Cambria Math" panose="02040503050406030204" pitchFamily="18" charset="0"/>
                        <a:ea typeface="Cambria Math" panose="02040503050406030204" pitchFamily="18" charset="0"/>
                      </a:rPr>
                      <m:t>&lt;1</m:t>
                    </m:r>
                  </m:oMath>
                </a14:m>
                <a:endParaRPr lang="en-US" sz="2200" dirty="0"/>
              </a:p>
              <a:p>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estimated using regression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a14:m>
                <a:endParaRPr lang="en-US" sz="2200" dirty="0"/>
              </a:p>
            </p:txBody>
          </p:sp>
        </mc:Choice>
        <mc:Fallback xmlns="">
          <p:sp>
            <p:nvSpPr>
              <p:cNvPr id="63" name="TextBox 62">
                <a:extLst>
                  <a:ext uri="{FF2B5EF4-FFF2-40B4-BE49-F238E27FC236}">
                    <a16:creationId xmlns:a16="http://schemas.microsoft.com/office/drawing/2014/main" id="{427A9793-8DAD-45BB-B51E-82E0D7C7D409}"/>
                  </a:ext>
                </a:extLst>
              </p:cNvPr>
              <p:cNvSpPr txBox="1">
                <a:spLocks noRot="1" noChangeAspect="1" noMove="1" noResize="1" noEditPoints="1" noAdjustHandles="1" noChangeArrowheads="1" noChangeShapeType="1" noTextEdit="1"/>
              </p:cNvSpPr>
              <p:nvPr/>
            </p:nvSpPr>
            <p:spPr>
              <a:xfrm>
                <a:off x="7362421" y="2745249"/>
                <a:ext cx="4501217" cy="1107996"/>
              </a:xfrm>
              <a:prstGeom prst="rect">
                <a:avLst/>
              </a:prstGeom>
              <a:blipFill>
                <a:blip r:embed="rId29"/>
                <a:stretch>
                  <a:fillRect l="-1762" t="-3297" b="-10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686309" y="3526084"/>
                <a:ext cx="1225235"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𝑘</m:t>
                          </m:r>
                        </m:sup>
                      </m:sSup>
                    </m:oMath>
                  </m:oMathPara>
                </a14:m>
                <a:endParaRPr lang="en-US" sz="22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686309" y="3526084"/>
                <a:ext cx="1225235" cy="436979"/>
              </a:xfrm>
              <a:prstGeom prst="rect">
                <a:avLst/>
              </a:prstGeom>
              <a:blipFill>
                <a:blip r:embed="rId30"/>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10EC2060-9E14-40DE-8DC6-9F428C1CB605}"/>
                  </a:ext>
                </a:extLst>
              </p:cNvPr>
              <p:cNvSpPr/>
              <p:nvPr/>
            </p:nvSpPr>
            <p:spPr>
              <a:xfrm>
                <a:off x="2094574" y="3517689"/>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85" name="Rectangle 84">
                <a:extLst>
                  <a:ext uri="{FF2B5EF4-FFF2-40B4-BE49-F238E27FC236}">
                    <a16:creationId xmlns:a16="http://schemas.microsoft.com/office/drawing/2014/main" id="{10EC2060-9E14-40DE-8DC6-9F428C1CB605}"/>
                  </a:ext>
                </a:extLst>
              </p:cNvPr>
              <p:cNvSpPr>
                <a:spLocks noRot="1" noChangeAspect="1" noMove="1" noResize="1" noEditPoints="1" noAdjustHandles="1" noChangeArrowheads="1" noChangeShapeType="1" noTextEdit="1"/>
              </p:cNvSpPr>
              <p:nvPr/>
            </p:nvSpPr>
            <p:spPr>
              <a:xfrm>
                <a:off x="2094574" y="3517689"/>
                <a:ext cx="1695784" cy="430887"/>
              </a:xfrm>
              <a:prstGeom prst="rect">
                <a:avLst/>
              </a:prstGeom>
              <a:blipFill>
                <a:blip r:embed="rId31"/>
                <a:stretch>
                  <a:fillRect l="-7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32"/>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5035636" y="4251520"/>
            <a:ext cx="3348713" cy="2383134"/>
            <a:chOff x="7740708" y="2493263"/>
            <a:chExt cx="4127355"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323475"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8195737"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740708" y="2493263"/>
                  <a:ext cx="529576"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solidFill>
                      <a:srgbClr val="0070C0"/>
                    </a:solidFill>
                  </a:endParaRPr>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740708" y="2493263"/>
                  <a:ext cx="529576" cy="326468"/>
                </a:xfrm>
                <a:prstGeom prst="rect">
                  <a:avLst/>
                </a:prstGeom>
                <a:blipFill>
                  <a:blip r:embed="rId33"/>
                  <a:stretch>
                    <a:fillRect l="-12676" r="-4225"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8195737"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8195737"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852318" y="2802172"/>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804488" y="4841723"/>
              <a:ext cx="372219" cy="369332"/>
            </a:xfrm>
            <a:prstGeom prst="rect">
              <a:avLst/>
            </a:prstGeom>
            <a:noFill/>
          </p:spPr>
          <p:txBody>
            <a:bodyPr wrap="none" rtlCol="0">
              <a:spAutoFit/>
            </a:bodyPr>
            <a:lstStyle/>
            <a:p>
              <a:r>
                <a:rPr lang="en-US" dirty="0"/>
                <a:t>-1</a:t>
              </a:r>
            </a:p>
          </p:txBody>
        </p:sp>
      </p:grp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flipV="1">
            <a:off x="5945318" y="5531457"/>
            <a:ext cx="0" cy="676656"/>
          </a:xfrm>
          <a:prstGeom prst="straightConnector1">
            <a:avLst/>
          </a:prstGeom>
          <a:ln w="508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77BCC54-10DB-4F0F-BBA7-E0C936109154}"/>
                  </a:ext>
                </a:extLst>
              </p:cNvPr>
              <p:cNvSpPr txBox="1"/>
              <p:nvPr/>
            </p:nvSpPr>
            <p:spPr>
              <a:xfrm>
                <a:off x="7087379" y="4315768"/>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119" name="TextBox 118">
                <a:extLst>
                  <a:ext uri="{FF2B5EF4-FFF2-40B4-BE49-F238E27FC236}">
                    <a16:creationId xmlns:a16="http://schemas.microsoft.com/office/drawing/2014/main" id="{B77BCC54-10DB-4F0F-BBA7-E0C936109154}"/>
                  </a:ext>
                </a:extLst>
              </p:cNvPr>
              <p:cNvSpPr txBox="1">
                <a:spLocks noRot="1" noChangeAspect="1" noMove="1" noResize="1" noEditPoints="1" noAdjustHandles="1" noChangeArrowheads="1" noChangeShapeType="1" noTextEdit="1"/>
              </p:cNvSpPr>
              <p:nvPr/>
            </p:nvSpPr>
            <p:spPr>
              <a:xfrm>
                <a:off x="7087379" y="4315768"/>
                <a:ext cx="1298229" cy="369332"/>
              </a:xfrm>
              <a:prstGeom prst="rect">
                <a:avLst/>
              </a:prstGeom>
              <a:blipFill>
                <a:blip r:embed="rId3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6764DC-7F2B-4CF8-8E22-FD149F2F3C02}"/>
                  </a:ext>
                </a:extLst>
              </p:cNvPr>
              <p:cNvSpPr txBox="1"/>
              <p:nvPr/>
            </p:nvSpPr>
            <p:spPr>
              <a:xfrm>
                <a:off x="644548" y="4316009"/>
                <a:ext cx="113755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3" name="TextBox 2">
                <a:extLst>
                  <a:ext uri="{FF2B5EF4-FFF2-40B4-BE49-F238E27FC236}">
                    <a16:creationId xmlns:a16="http://schemas.microsoft.com/office/drawing/2014/main" id="{D16764DC-7F2B-4CF8-8E22-FD149F2F3C02}"/>
                  </a:ext>
                </a:extLst>
              </p:cNvPr>
              <p:cNvSpPr txBox="1">
                <a:spLocks noRot="1" noChangeAspect="1" noMove="1" noResize="1" noEditPoints="1" noAdjustHandles="1" noChangeArrowheads="1" noChangeShapeType="1" noTextEdit="1"/>
              </p:cNvSpPr>
              <p:nvPr/>
            </p:nvSpPr>
            <p:spPr>
              <a:xfrm>
                <a:off x="644548" y="4316009"/>
                <a:ext cx="1137556" cy="338554"/>
              </a:xfrm>
              <a:prstGeom prst="rect">
                <a:avLst/>
              </a:prstGeom>
              <a:blipFill>
                <a:blip r:embed="rId35"/>
                <a:stretch>
                  <a:fillRect l="-5914" r="-268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F8DD90-57A0-4C70-AC70-C8AD757C61B3}"/>
                  </a:ext>
                </a:extLst>
              </p:cNvPr>
              <p:cNvSpPr txBox="1"/>
              <p:nvPr/>
            </p:nvSpPr>
            <p:spPr>
              <a:xfrm>
                <a:off x="651202" y="4670969"/>
                <a:ext cx="1781321" cy="765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22</m:t>
                          </m:r>
                        </m:sub>
                      </m:sSub>
                      <m:r>
                        <a:rPr lang="en-US" sz="2200" b="0" i="1" smtClean="0">
                          <a:latin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1−</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den>
                      </m:f>
                    </m:oMath>
                  </m:oMathPara>
                </a14:m>
                <a:endParaRPr lang="en-US" sz="2200" dirty="0"/>
              </a:p>
            </p:txBody>
          </p:sp>
        </mc:Choice>
        <mc:Fallback xmlns="">
          <p:sp>
            <p:nvSpPr>
              <p:cNvPr id="6" name="TextBox 5">
                <a:extLst>
                  <a:ext uri="{FF2B5EF4-FFF2-40B4-BE49-F238E27FC236}">
                    <a16:creationId xmlns:a16="http://schemas.microsoft.com/office/drawing/2014/main" id="{27F8DD90-57A0-4C70-AC70-C8AD757C61B3}"/>
                  </a:ext>
                </a:extLst>
              </p:cNvPr>
              <p:cNvSpPr txBox="1">
                <a:spLocks noRot="1" noChangeAspect="1" noMove="1" noResize="1" noEditPoints="1" noAdjustHandles="1" noChangeArrowheads="1" noChangeShapeType="1" noTextEdit="1"/>
              </p:cNvSpPr>
              <p:nvPr/>
            </p:nvSpPr>
            <p:spPr>
              <a:xfrm>
                <a:off x="651202" y="4670969"/>
                <a:ext cx="1781321" cy="765338"/>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D9BABAB3-6090-4257-977A-525E243D122F}"/>
                  </a:ext>
                </a:extLst>
              </p:cNvPr>
              <p:cNvSpPr txBox="1"/>
              <p:nvPr/>
            </p:nvSpPr>
            <p:spPr>
              <a:xfrm>
                <a:off x="1619451" y="4283192"/>
                <a:ext cx="96291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𝜑</m:t>
                      </m:r>
                    </m:oMath>
                  </m:oMathPara>
                </a14:m>
                <a:endParaRPr lang="en-US" sz="2200" dirty="0"/>
              </a:p>
            </p:txBody>
          </p:sp>
        </mc:Choice>
        <mc:Fallback xmlns="">
          <p:sp>
            <p:nvSpPr>
              <p:cNvPr id="124" name="TextBox 123">
                <a:extLst>
                  <a:ext uri="{FF2B5EF4-FFF2-40B4-BE49-F238E27FC236}">
                    <a16:creationId xmlns:a16="http://schemas.microsoft.com/office/drawing/2014/main" id="{D9BABAB3-6090-4257-977A-525E243D122F}"/>
                  </a:ext>
                </a:extLst>
              </p:cNvPr>
              <p:cNvSpPr txBox="1">
                <a:spLocks noRot="1" noChangeAspect="1" noMove="1" noResize="1" noEditPoints="1" noAdjustHandles="1" noChangeArrowheads="1" noChangeShapeType="1" noTextEdit="1"/>
              </p:cNvSpPr>
              <p:nvPr/>
            </p:nvSpPr>
            <p:spPr>
              <a:xfrm>
                <a:off x="1619451" y="4283192"/>
                <a:ext cx="962913" cy="430887"/>
              </a:xfrm>
              <a:prstGeom prst="rect">
                <a:avLst/>
              </a:prstGeom>
              <a:blipFill>
                <a:blip r:embed="rId3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BDF84F7-F55E-41DF-BBDD-A0E9DB7A320D}"/>
                  </a:ext>
                </a:extLst>
              </p:cNvPr>
              <p:cNvSpPr txBox="1"/>
              <p:nvPr/>
            </p:nvSpPr>
            <p:spPr>
              <a:xfrm>
                <a:off x="2216364" y="4866182"/>
                <a:ext cx="96291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25" name="TextBox 124">
                <a:extLst>
                  <a:ext uri="{FF2B5EF4-FFF2-40B4-BE49-F238E27FC236}">
                    <a16:creationId xmlns:a16="http://schemas.microsoft.com/office/drawing/2014/main" id="{CBDF84F7-F55E-41DF-BBDD-A0E9DB7A320D}"/>
                  </a:ext>
                </a:extLst>
              </p:cNvPr>
              <p:cNvSpPr txBox="1">
                <a:spLocks noRot="1" noChangeAspect="1" noMove="1" noResize="1" noEditPoints="1" noAdjustHandles="1" noChangeArrowheads="1" noChangeShapeType="1" noTextEdit="1"/>
              </p:cNvSpPr>
              <p:nvPr/>
            </p:nvSpPr>
            <p:spPr>
              <a:xfrm>
                <a:off x="2216364" y="4866182"/>
                <a:ext cx="962913" cy="430887"/>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DF2D78-2F21-4D8D-9A6B-AA51D85242D8}"/>
                  </a:ext>
                </a:extLst>
              </p:cNvPr>
              <p:cNvSpPr txBox="1"/>
              <p:nvPr/>
            </p:nvSpPr>
            <p:spPr>
              <a:xfrm>
                <a:off x="489209" y="5430109"/>
                <a:ext cx="133932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𝑘𝑘</m:t>
                          </m:r>
                        </m:sub>
                      </m:sSub>
                      <m:r>
                        <a:rPr lang="en-US" sz="2200" b="0" i="1" smtClean="0">
                          <a:latin typeface="Cambria Math" panose="02040503050406030204" pitchFamily="18" charset="0"/>
                        </a:rPr>
                        <m:t>=0</m:t>
                      </m:r>
                    </m:oMath>
                  </m:oMathPara>
                </a14:m>
                <a:endParaRPr lang="en-US" sz="2200" dirty="0"/>
              </a:p>
            </p:txBody>
          </p:sp>
        </mc:Choice>
        <mc:Fallback xmlns="">
          <p:sp>
            <p:nvSpPr>
              <p:cNvPr id="8" name="TextBox 7">
                <a:extLst>
                  <a:ext uri="{FF2B5EF4-FFF2-40B4-BE49-F238E27FC236}">
                    <a16:creationId xmlns:a16="http://schemas.microsoft.com/office/drawing/2014/main" id="{20DF2D78-2F21-4D8D-9A6B-AA51D85242D8}"/>
                  </a:ext>
                </a:extLst>
              </p:cNvPr>
              <p:cNvSpPr txBox="1">
                <a:spLocks noRot="1" noChangeAspect="1" noMove="1" noResize="1" noEditPoints="1" noAdjustHandles="1" noChangeArrowheads="1" noChangeShapeType="1" noTextEdit="1"/>
              </p:cNvSpPr>
              <p:nvPr/>
            </p:nvSpPr>
            <p:spPr>
              <a:xfrm>
                <a:off x="489209" y="5430109"/>
                <a:ext cx="1339321" cy="430887"/>
              </a:xfrm>
              <a:prstGeom prst="rect">
                <a:avLst/>
              </a:prstGeom>
              <a:blipFill>
                <a:blip r:embed="rId3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956818-9B75-428C-8E80-C1BCC80937CA}"/>
                  </a:ext>
                </a:extLst>
              </p:cNvPr>
              <p:cNvSpPr/>
              <p:nvPr/>
            </p:nvSpPr>
            <p:spPr>
              <a:xfrm>
                <a:off x="2220874" y="5470442"/>
                <a:ext cx="140949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=2,3,…</m:t>
                      </m:r>
                    </m:oMath>
                  </m:oMathPara>
                </a14:m>
                <a:endParaRPr lang="en-US" sz="2200" dirty="0"/>
              </a:p>
            </p:txBody>
          </p:sp>
        </mc:Choice>
        <mc:Fallback xmlns="">
          <p:sp>
            <p:nvSpPr>
              <p:cNvPr id="127" name="Rectangle 126">
                <a:extLst>
                  <a:ext uri="{FF2B5EF4-FFF2-40B4-BE49-F238E27FC236}">
                    <a16:creationId xmlns:a16="http://schemas.microsoft.com/office/drawing/2014/main" id="{ED956818-9B75-428C-8E80-C1BCC80937CA}"/>
                  </a:ext>
                </a:extLst>
              </p:cNvPr>
              <p:cNvSpPr>
                <a:spLocks noRot="1" noChangeAspect="1" noMove="1" noResize="1" noEditPoints="1" noAdjustHandles="1" noChangeArrowheads="1" noChangeShapeType="1" noTextEdit="1"/>
              </p:cNvSpPr>
              <p:nvPr/>
            </p:nvSpPr>
            <p:spPr>
              <a:xfrm>
                <a:off x="2220874" y="5470442"/>
                <a:ext cx="1409498" cy="430887"/>
              </a:xfrm>
              <a:prstGeom prst="rect">
                <a:avLst/>
              </a:prstGeom>
              <a:blipFill>
                <a:blip r:embed="rId40"/>
                <a:stretch>
                  <a:fillRect l="-431"/>
                </a:stretch>
              </a:blipFill>
            </p:spPr>
            <p:txBody>
              <a:bodyPr/>
              <a:lstStyle/>
              <a:p>
                <a:r>
                  <a:rPr lang="en-US">
                    <a:noFill/>
                  </a:rPr>
                  <a:t> </a:t>
                </a:r>
              </a:p>
            </p:txBody>
          </p:sp>
        </mc:Fallback>
      </mc:AlternateContent>
      <p:sp>
        <p:nvSpPr>
          <p:cNvPr id="132" name="Oval 131">
            <a:extLst>
              <a:ext uri="{FF2B5EF4-FFF2-40B4-BE49-F238E27FC236}">
                <a16:creationId xmlns:a16="http://schemas.microsoft.com/office/drawing/2014/main" id="{CC2A4F09-6E09-4196-B5C6-4D7E2AB3E79B}"/>
              </a:ext>
            </a:extLst>
          </p:cNvPr>
          <p:cNvSpPr/>
          <p:nvPr/>
        </p:nvSpPr>
        <p:spPr>
          <a:xfrm>
            <a:off x="10051590" y="54851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7000864-66C0-478F-873C-1E677E363ADB}"/>
              </a:ext>
            </a:extLst>
          </p:cNvPr>
          <p:cNvSpPr/>
          <p:nvPr/>
        </p:nvSpPr>
        <p:spPr>
          <a:xfrm>
            <a:off x="10435206" y="5474464"/>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11CAC1B6-033C-4047-9999-60A436437BFD}"/>
              </a:ext>
            </a:extLst>
          </p:cNvPr>
          <p:cNvSpPr/>
          <p:nvPr/>
        </p:nvSpPr>
        <p:spPr>
          <a:xfrm>
            <a:off x="10786641" y="5471876"/>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4D95BAEC-9D86-45D4-A436-45D6C4A4999F}"/>
              </a:ext>
            </a:extLst>
          </p:cNvPr>
          <p:cNvSpPr/>
          <p:nvPr/>
        </p:nvSpPr>
        <p:spPr>
          <a:xfrm>
            <a:off x="11166509" y="5470442"/>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71E0BF-7E0E-4295-A204-C824E36F03D4}"/>
              </a:ext>
            </a:extLst>
          </p:cNvPr>
          <p:cNvSpPr/>
          <p:nvPr/>
        </p:nvSpPr>
        <p:spPr>
          <a:xfrm>
            <a:off x="9711720" y="5485460"/>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365A049-4047-4724-A700-4C0BA45796B5}"/>
              </a:ext>
            </a:extLst>
          </p:cNvPr>
          <p:cNvSpPr/>
          <p:nvPr/>
        </p:nvSpPr>
        <p:spPr>
          <a:xfrm>
            <a:off x="6619181" y="5496734"/>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94BE1012-190C-44AB-A5A9-A8344589C7B0}"/>
              </a:ext>
            </a:extLst>
          </p:cNvPr>
          <p:cNvSpPr/>
          <p:nvPr/>
        </p:nvSpPr>
        <p:spPr>
          <a:xfrm>
            <a:off x="7002797" y="54860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0FF07D0-360A-4746-B717-B70C4D7EEE9C}"/>
              </a:ext>
            </a:extLst>
          </p:cNvPr>
          <p:cNvSpPr/>
          <p:nvPr/>
        </p:nvSpPr>
        <p:spPr>
          <a:xfrm>
            <a:off x="7354232" y="5483461"/>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12C9DE9-244D-4C88-9D65-1552DCC338D3}"/>
              </a:ext>
            </a:extLst>
          </p:cNvPr>
          <p:cNvSpPr/>
          <p:nvPr/>
        </p:nvSpPr>
        <p:spPr>
          <a:xfrm>
            <a:off x="7734100" y="5482027"/>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7576E8E6-D629-4A8C-8EF4-7817D1C71471}"/>
              </a:ext>
            </a:extLst>
          </p:cNvPr>
          <p:cNvSpPr/>
          <p:nvPr/>
        </p:nvSpPr>
        <p:spPr>
          <a:xfrm>
            <a:off x="6279311" y="5497045"/>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99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10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left)">
                                      <p:cBhvr>
                                        <p:cTn id="22" dur="1000"/>
                                        <p:tgtEl>
                                          <p:spTgt spid="8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10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wipe(left)">
                                      <p:cBhvr>
                                        <p:cTn id="36" dur="1000"/>
                                        <p:tgtEl>
                                          <p:spTgt spid="1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5"/>
                                        </p:tgtEl>
                                        <p:attrNameLst>
                                          <p:attrName>style.visibility</p:attrName>
                                        </p:attrNameLst>
                                      </p:cBhvr>
                                      <p:to>
                                        <p:strVal val="visible"/>
                                      </p:to>
                                    </p:set>
                                    <p:animEffect transition="in" filter="wipe(left)">
                                      <p:cBhvr>
                                        <p:cTn id="46" dur="1000"/>
                                        <p:tgtEl>
                                          <p:spTgt spid="1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7"/>
                                        </p:tgtEl>
                                        <p:attrNameLst>
                                          <p:attrName>style.visibility</p:attrName>
                                        </p:attrNameLst>
                                      </p:cBhvr>
                                      <p:to>
                                        <p:strVal val="visible"/>
                                      </p:to>
                                    </p:set>
                                    <p:animEffect transition="in" filter="wipe(left)">
                                      <p:cBhvr>
                                        <p:cTn id="55" dur="1000"/>
                                        <p:tgtEl>
                                          <p:spTgt spid="1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down)">
                                      <p:cBhvr>
                                        <p:cTn id="60" dur="1000"/>
                                        <p:tgtEl>
                                          <p:spTgt spid="56"/>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down)">
                                      <p:cBhvr>
                                        <p:cTn id="64" dur="500"/>
                                        <p:tgtEl>
                                          <p:spTgt spid="136"/>
                                        </p:tgtEl>
                                      </p:cBhvr>
                                    </p:animEffect>
                                  </p:childTnLst>
                                </p:cTn>
                              </p:par>
                            </p:childTnLst>
                          </p:cTn>
                        </p:par>
                        <p:par>
                          <p:cTn id="65" fill="hold">
                            <p:stCondLst>
                              <p:cond delay="1500"/>
                            </p:stCondLst>
                            <p:childTnLst>
                              <p:par>
                                <p:cTn id="66" presetID="22" presetClass="entr" presetSubtype="4"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wipe(down)">
                                      <p:cBhvr>
                                        <p:cTn id="68" dur="500"/>
                                        <p:tgtEl>
                                          <p:spTgt spid="13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wipe(down)">
                                      <p:cBhvr>
                                        <p:cTn id="72" dur="500"/>
                                        <p:tgtEl>
                                          <p:spTgt spid="133"/>
                                        </p:tgtEl>
                                      </p:cBhvr>
                                    </p:animEffect>
                                  </p:childTnLst>
                                </p:cTn>
                              </p:par>
                            </p:childTnLst>
                          </p:cTn>
                        </p:par>
                        <p:par>
                          <p:cTn id="73" fill="hold">
                            <p:stCondLst>
                              <p:cond delay="2500"/>
                            </p:stCondLst>
                            <p:childTnLst>
                              <p:par>
                                <p:cTn id="74" presetID="22" presetClass="entr" presetSubtype="4" fill="hold" grpId="0" nodeType="after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wipe(down)">
                                      <p:cBhvr>
                                        <p:cTn id="76" dur="500"/>
                                        <p:tgtEl>
                                          <p:spTgt spid="134"/>
                                        </p:tgtEl>
                                      </p:cBhvr>
                                    </p:animEffect>
                                  </p:childTnLst>
                                </p:cTn>
                              </p:par>
                            </p:childTnLst>
                          </p:cTn>
                        </p:par>
                        <p:par>
                          <p:cTn id="77" fill="hold">
                            <p:stCondLst>
                              <p:cond delay="3000"/>
                            </p:stCondLst>
                            <p:childTnLst>
                              <p:par>
                                <p:cTn id="78" presetID="22" presetClass="entr" presetSubtype="4"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ipe(down)">
                                      <p:cBhvr>
                                        <p:cTn id="80" dur="500"/>
                                        <p:tgtEl>
                                          <p:spTgt spid="1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down)">
                                      <p:cBhvr>
                                        <p:cTn id="85" dur="1000"/>
                                        <p:tgtEl>
                                          <p:spTgt spid="113"/>
                                        </p:tgtEl>
                                      </p:cBhvr>
                                    </p:animEffect>
                                  </p:childTnLst>
                                </p:cTn>
                              </p:par>
                            </p:childTnLst>
                          </p:cTn>
                        </p:par>
                        <p:par>
                          <p:cTn id="86" fill="hold">
                            <p:stCondLst>
                              <p:cond delay="1000"/>
                            </p:stCondLst>
                            <p:childTnLst>
                              <p:par>
                                <p:cTn id="87" presetID="22" presetClass="entr" presetSubtype="4" fill="hold" grpId="0" nodeType="after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wipe(down)">
                                      <p:cBhvr>
                                        <p:cTn id="89" dur="500"/>
                                        <p:tgtEl>
                                          <p:spTgt spid="141"/>
                                        </p:tgtEl>
                                      </p:cBhvr>
                                    </p:animEffect>
                                  </p:childTnLst>
                                </p:cTn>
                              </p:par>
                            </p:childTnLst>
                          </p:cTn>
                        </p:par>
                        <p:par>
                          <p:cTn id="90" fill="hold">
                            <p:stCondLst>
                              <p:cond delay="1500"/>
                            </p:stCondLst>
                            <p:childTnLst>
                              <p:par>
                                <p:cTn id="91" presetID="22" presetClass="entr" presetSubtype="4" fill="hold" grpId="0" nodeType="after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wipe(down)">
                                      <p:cBhvr>
                                        <p:cTn id="93" dur="500"/>
                                        <p:tgtEl>
                                          <p:spTgt spid="137"/>
                                        </p:tgtEl>
                                      </p:cBhvr>
                                    </p:animEffect>
                                  </p:childTnLst>
                                </p:cTn>
                              </p:par>
                            </p:childTnLst>
                          </p:cTn>
                        </p:par>
                        <p:par>
                          <p:cTn id="94" fill="hold">
                            <p:stCondLst>
                              <p:cond delay="2000"/>
                            </p:stCondLst>
                            <p:childTnLst>
                              <p:par>
                                <p:cTn id="95" presetID="22" presetClass="entr" presetSubtype="4" fill="hold" grpId="0" nodeType="afterEffect">
                                  <p:stCondLst>
                                    <p:cond delay="0"/>
                                  </p:stCondLst>
                                  <p:childTnLst>
                                    <p:set>
                                      <p:cBhvr>
                                        <p:cTn id="96" dur="1" fill="hold">
                                          <p:stCondLst>
                                            <p:cond delay="0"/>
                                          </p:stCondLst>
                                        </p:cTn>
                                        <p:tgtEl>
                                          <p:spTgt spid="138"/>
                                        </p:tgtEl>
                                        <p:attrNameLst>
                                          <p:attrName>style.visibility</p:attrName>
                                        </p:attrNameLst>
                                      </p:cBhvr>
                                      <p:to>
                                        <p:strVal val="visible"/>
                                      </p:to>
                                    </p:set>
                                    <p:animEffect transition="in" filter="wipe(down)">
                                      <p:cBhvr>
                                        <p:cTn id="97" dur="500"/>
                                        <p:tgtEl>
                                          <p:spTgt spid="138"/>
                                        </p:tgtEl>
                                      </p:cBhvr>
                                    </p:animEffect>
                                  </p:childTnLst>
                                </p:cTn>
                              </p:par>
                            </p:childTnLst>
                          </p:cTn>
                        </p:par>
                        <p:par>
                          <p:cTn id="98" fill="hold">
                            <p:stCondLst>
                              <p:cond delay="2500"/>
                            </p:stCondLst>
                            <p:childTnLst>
                              <p:par>
                                <p:cTn id="99" presetID="22" presetClass="entr" presetSubtype="4" fill="hold" grpId="0" nodeType="after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wipe(down)">
                                      <p:cBhvr>
                                        <p:cTn id="101" dur="500"/>
                                        <p:tgtEl>
                                          <p:spTgt spid="139"/>
                                        </p:tgtEl>
                                      </p:cBhvr>
                                    </p:animEffect>
                                  </p:childTnLst>
                                </p:cTn>
                              </p:par>
                            </p:childTnLst>
                          </p:cTn>
                        </p:par>
                        <p:par>
                          <p:cTn id="102" fill="hold">
                            <p:stCondLst>
                              <p:cond delay="3000"/>
                            </p:stCondLst>
                            <p:childTnLst>
                              <p:par>
                                <p:cTn id="103" presetID="22" presetClass="entr" presetSubtype="4" fill="hold" grpId="0" nodeType="after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wipe(down)">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4" grpId="0"/>
      <p:bldP spid="64" grpId="0"/>
      <p:bldP spid="83" grpId="0"/>
      <p:bldP spid="85" grpId="0"/>
      <p:bldP spid="3" grpId="0"/>
      <p:bldP spid="6" grpId="0"/>
      <p:bldP spid="124" grpId="0"/>
      <p:bldP spid="125" grpId="0"/>
      <p:bldP spid="8" grpId="0"/>
      <p:bldP spid="127" grpId="0"/>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3120189" cy="1200329"/>
          </a:xfrm>
          <a:prstGeom prst="rect">
            <a:avLst/>
          </a:prstGeom>
          <a:noFill/>
        </p:spPr>
        <p:txBody>
          <a:bodyPr wrap="square">
            <a:spAutoFit/>
          </a:bodyPr>
          <a:lstStyle/>
          <a:p>
            <a:r>
              <a:rPr lang="en-US" sz="2400" dirty="0"/>
              <a:t>Examples of AR(1) time series with their ACF &amp; PACF plot. </a:t>
            </a:r>
          </a:p>
        </p:txBody>
      </p:sp>
      <p:pic>
        <p:nvPicPr>
          <p:cNvPr id="3" name="Picture 2" descr="Text&#10;&#10;Description automatically generated">
            <a:extLst>
              <a:ext uri="{FF2B5EF4-FFF2-40B4-BE49-F238E27FC236}">
                <a16:creationId xmlns:a16="http://schemas.microsoft.com/office/drawing/2014/main" id="{2230E12D-5DDA-4201-851D-F78DE58BF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705" y="393534"/>
            <a:ext cx="7817187" cy="1318792"/>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9030DC4D-CA29-49F7-8A06-B41DBCD87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705" y="1903802"/>
            <a:ext cx="7817187" cy="1242340"/>
          </a:xfrm>
          <a:prstGeom prst="rect">
            <a:avLst/>
          </a:prstGeom>
        </p:spPr>
      </p:pic>
      <p:pic>
        <p:nvPicPr>
          <p:cNvPr id="8" name="Picture 7" descr="A picture containing rectangle&#10;&#10;Description automatically generated">
            <a:extLst>
              <a:ext uri="{FF2B5EF4-FFF2-40B4-BE49-F238E27FC236}">
                <a16:creationId xmlns:a16="http://schemas.microsoft.com/office/drawing/2014/main" id="{BD33BCD7-11FA-4006-A59B-E7C9C6BA15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708" y="3337619"/>
            <a:ext cx="7817184" cy="12423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909571-AE6A-4B39-99FF-7FBEA76B35D9}"/>
                  </a:ext>
                </a:extLst>
              </p:cNvPr>
              <p:cNvSpPr txBox="1"/>
              <p:nvPr/>
            </p:nvSpPr>
            <p:spPr>
              <a:xfrm>
                <a:off x="887479" y="3269657"/>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7" name="TextBox 6">
                <a:extLst>
                  <a:ext uri="{FF2B5EF4-FFF2-40B4-BE49-F238E27FC236}">
                    <a16:creationId xmlns:a16="http://schemas.microsoft.com/office/drawing/2014/main" id="{16909571-AE6A-4B39-99FF-7FBEA76B35D9}"/>
                  </a:ext>
                </a:extLst>
              </p:cNvPr>
              <p:cNvSpPr txBox="1">
                <a:spLocks noRot="1" noChangeAspect="1" noMove="1" noResize="1" noEditPoints="1" noAdjustHandles="1" noChangeArrowheads="1" noChangeShapeType="1" noTextEdit="1"/>
              </p:cNvSpPr>
              <p:nvPr/>
            </p:nvSpPr>
            <p:spPr>
              <a:xfrm>
                <a:off x="887479" y="3269657"/>
                <a:ext cx="115048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1571C7-F69C-4B9C-9075-A59DFE781FBD}"/>
                  </a:ext>
                </a:extLst>
              </p:cNvPr>
              <p:cNvSpPr txBox="1"/>
              <p:nvPr/>
            </p:nvSpPr>
            <p:spPr>
              <a:xfrm>
                <a:off x="838200" y="2767536"/>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0.8</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9" name="TextBox 8">
                <a:extLst>
                  <a:ext uri="{FF2B5EF4-FFF2-40B4-BE49-F238E27FC236}">
                    <a16:creationId xmlns:a16="http://schemas.microsoft.com/office/drawing/2014/main" id="{F81571C7-F69C-4B9C-9075-A59DFE781FBD}"/>
                  </a:ext>
                </a:extLst>
              </p:cNvPr>
              <p:cNvSpPr txBox="1">
                <a:spLocks noRot="1" noChangeAspect="1" noMove="1" noResize="1" noEditPoints="1" noAdjustHandles="1" noChangeArrowheads="1" noChangeShapeType="1" noTextEdit="1"/>
              </p:cNvSpPr>
              <p:nvPr/>
            </p:nvSpPr>
            <p:spPr>
              <a:xfrm>
                <a:off x="838200" y="2767536"/>
                <a:ext cx="258823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8F573A-76CC-40E7-AE99-C138998FF762}"/>
                  </a:ext>
                </a:extLst>
              </p:cNvPr>
              <p:cNvSpPr txBox="1"/>
              <p:nvPr/>
            </p:nvSpPr>
            <p:spPr>
              <a:xfrm>
                <a:off x="838200" y="379584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0" name="TextBox 9">
                <a:extLst>
                  <a:ext uri="{FF2B5EF4-FFF2-40B4-BE49-F238E27FC236}">
                    <a16:creationId xmlns:a16="http://schemas.microsoft.com/office/drawing/2014/main" id="{EC8F573A-76CC-40E7-AE99-C138998FF762}"/>
                  </a:ext>
                </a:extLst>
              </p:cNvPr>
              <p:cNvSpPr txBox="1">
                <a:spLocks noRot="1" noChangeAspect="1" noMove="1" noResize="1" noEditPoints="1" noAdjustHandles="1" noChangeArrowheads="1" noChangeShapeType="1" noTextEdit="1"/>
              </p:cNvSpPr>
              <p:nvPr/>
            </p:nvSpPr>
            <p:spPr>
              <a:xfrm>
                <a:off x="838200" y="3795842"/>
                <a:ext cx="2303262" cy="44191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9819</TotalTime>
  <Words>3432</Words>
  <Application>Microsoft Office PowerPoint</Application>
  <PresentationFormat>Widescreen</PresentationFormat>
  <Paragraphs>417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Georgia</vt:lpstr>
      <vt:lpstr>Office Theme</vt:lpstr>
      <vt:lpstr>Autoregressive Time Series</vt:lpstr>
      <vt:lpstr>Reminder</vt:lpstr>
      <vt:lpstr>Random Walk</vt:lpstr>
      <vt:lpstr>Example</vt:lpstr>
      <vt:lpstr>Autoregressive of Order 1</vt:lpstr>
      <vt:lpstr>Autoregressive of Order 1</vt:lpstr>
      <vt:lpstr>Partial Autocorrelation Function</vt:lpstr>
      <vt:lpstr>PACF for AR(1)</vt:lpstr>
      <vt:lpstr>Example</vt:lpstr>
      <vt:lpstr>Example</vt:lpstr>
      <vt:lpstr>Autoregressive of Order 2</vt:lpstr>
      <vt:lpstr>Autoregressive of Order 2</vt:lpstr>
      <vt:lpstr>Example</vt:lpstr>
      <vt:lpstr>Autoregressive of Order p</vt:lpstr>
      <vt:lpstr>Example</vt:lpstr>
      <vt:lpstr>Example</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950</cp:revision>
  <cp:lastPrinted>2018-08-29T00:32:30Z</cp:lastPrinted>
  <dcterms:created xsi:type="dcterms:W3CDTF">2017-02-01T15:13:00Z</dcterms:created>
  <dcterms:modified xsi:type="dcterms:W3CDTF">2021-02-13T13:59:46Z</dcterms:modified>
</cp:coreProperties>
</file>