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78" r:id="rId2"/>
    <p:sldId id="478" r:id="rId3"/>
    <p:sldId id="476" r:id="rId4"/>
    <p:sldId id="482" r:id="rId5"/>
    <p:sldId id="481" r:id="rId6"/>
    <p:sldId id="485" r:id="rId7"/>
    <p:sldId id="467" r:id="rId8"/>
    <p:sldId id="486" r:id="rId9"/>
    <p:sldId id="487" r:id="rId10"/>
    <p:sldId id="480" r:id="rId11"/>
    <p:sldId id="483" r:id="rId12"/>
    <p:sldId id="488" r:id="rId13"/>
    <p:sldId id="491" r:id="rId14"/>
    <p:sldId id="492" r:id="rId15"/>
    <p:sldId id="493" r:id="rId16"/>
    <p:sldId id="494" r:id="rId17"/>
    <p:sldId id="495" r:id="rId18"/>
    <p:sldId id="433" r:id="rId19"/>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6nrbvEASP606D4Aazcf+Q==" hashData="9nCzzBV27hMpBAdO3Bkl5sVV4TxXWFNJiaD3rBkdzgmxtnawypsJyEH6lxNiYiioKAm0KwltePKAnEQlWa+JRA=="/>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CCFFCC"/>
    <a:srgbClr val="CCECFF"/>
    <a:srgbClr val="CC00CC"/>
    <a:srgbClr val="CCCCFF"/>
    <a:srgbClr val="FFCCFF"/>
    <a:srgbClr val="FFFFCC"/>
    <a:srgbClr val="FFFF66"/>
    <a:srgbClr val="008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2" autoAdjust="0"/>
    <p:restoredTop sz="73134" autoAdjust="0"/>
  </p:normalViewPr>
  <p:slideViewPr>
    <p:cSldViewPr snapToGrid="0">
      <p:cViewPr varScale="1">
        <p:scale>
          <a:sx n="62" d="100"/>
          <a:sy n="62"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4/5/2021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4/5/2021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This week we explore ARCH &amp; GARCH methods to model variation in time series. These techniques are used to assess risk and have widespread applications in finance.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Note that in some of the literature, the notation GARCH(</a:t>
                </a:r>
                <a:r>
                  <a:rPr lang="en-US" baseline="0" dirty="0" err="1"/>
                  <a:t>q,p</a:t>
                </a:r>
                <a:r>
                  <a:rPr lang="en-US" baseline="0" dirty="0"/>
                  <a:t>) is written as GARCH(</a:t>
                </a:r>
                <a:r>
                  <a:rPr lang="en-US" baseline="0" dirty="0" err="1"/>
                  <a:t>p,q</a:t>
                </a:r>
                <a:r>
                  <a:rPr lang="en-US" baseline="0" dirty="0"/>
                  <a:t>); that is, the orders are switched.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things won’t always fall into place as nicely as they do for simulated examples. You might have to experiment with various ARCH and GARCH structures after spotting the need in the time series plot of the series.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311170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At this point we should consider ARCH &amp; GARCH methods for modeling volatility.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3784881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171422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709786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1167376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2161706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16</a:t>
            </a:fld>
            <a:endParaRPr lang="en-US"/>
          </a:p>
        </p:txBody>
      </p:sp>
    </p:spTree>
    <p:extLst>
      <p:ext uri="{BB962C8B-B14F-4D97-AF65-F5344CB8AC3E}">
        <p14:creationId xmlns:p14="http://schemas.microsoft.com/office/powerpoint/2010/main" val="2065429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Normality assumption is rejected but this assumption can be relaxed, it does not affect the point estimations. </a:t>
            </a:r>
          </a:p>
        </p:txBody>
      </p:sp>
      <p:sp>
        <p:nvSpPr>
          <p:cNvPr id="4" name="Slide Number Placeholder 3"/>
          <p:cNvSpPr>
            <a:spLocks noGrp="1"/>
          </p:cNvSpPr>
          <p:nvPr>
            <p:ph type="sldNum" sz="quarter" idx="10"/>
          </p:nvPr>
        </p:nvSpPr>
        <p:spPr/>
        <p:txBody>
          <a:bodyPr/>
          <a:lstStyle/>
          <a:p>
            <a:fld id="{3C061A47-1F96-4E91-A6A1-2571DEF234C8}" type="slidenum">
              <a:rPr lang="en-US" smtClean="0"/>
              <a:t>17</a:t>
            </a:fld>
            <a:endParaRPr lang="en-US"/>
          </a:p>
        </p:txBody>
      </p:sp>
    </p:spTree>
    <p:extLst>
      <p:ext uri="{BB962C8B-B14F-4D97-AF65-F5344CB8AC3E}">
        <p14:creationId xmlns:p14="http://schemas.microsoft.com/office/powerpoint/2010/main" val="727397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18</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92092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+𝑘)</a:t>
                </a:r>
                <a:r>
                  <a:rPr lang="en-US" baseline="0" dirty="0"/>
                  <a:t>’s are replaced with 0, that is the mean of the white noise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What is cross-validation?</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44329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 high volatility near the end of study period might be triggered by the instability in the Middle East due to a war in southern Lebanon from July 12 to August 14, 2006. The change in volatility could be more clearly seen by plotting the time plot of the absolute or squared returns.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Although the ACF/PACF of returns show non-correlation, the volatility change gives us a hint that the values may not be independent and identically distributed. If return values are truly independent </a:t>
                </a:r>
                <a:r>
                  <a:rPr lang="en-US" baseline="0" dirty="0"/>
                  <a:t>and identically distributed</a:t>
                </a:r>
                <a:r>
                  <a:rPr lang="en-US" b="0" baseline="0" dirty="0"/>
                  <a:t>, then nonlinear transformations such as taking logarithms, absolute values, or squaring preserves independence.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926567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ACF/PACF of the absolute returns (or squared returns) display some significant autocorrelations and hence provide evidence that the daily </a:t>
            </a:r>
            <a:r>
              <a:rPr lang="en-US" sz="1200" dirty="0">
                <a:solidFill>
                  <a:srgbClr val="FF0000"/>
                </a:solidFill>
              </a:rPr>
              <a:t>returns</a:t>
            </a:r>
            <a:r>
              <a:rPr lang="en-US" sz="1200" dirty="0"/>
              <a:t> are not independently and identically distributed. </a:t>
            </a:r>
            <a:r>
              <a:rPr lang="en-US" baseline="0" dirty="0"/>
              <a:t>These visual tools are often supplemented by some tests.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summary, the CREF return data are found to be serially uncorrelated but admit a higher-order dependence structure, namely volatility clustering, and a heavy-tailed distribution. It is commonly observed that such characteristics are rather prevalent among financial time series data. The GARCH models introduced in the next sections attempt to provide a framework for modeling and analyzing time series that display some of these characteristics.</a:t>
            </a:r>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1791403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a:t>
                </a:r>
                <a14:m>
                  <m:oMath xmlns:m="http://schemas.openxmlformats.org/officeDocument/2006/math">
                    <m:sSubSup>
                      <m:sSubSupPr>
                        <m:ctrlPr>
                          <a:rPr lang="en-US" sz="1200" i="1" smtClean="0">
                            <a:latin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up>
                        <m:r>
                          <a:rPr lang="en-US" sz="1200" i="1">
                            <a:latin typeface="Cambria Math" panose="02040503050406030204" pitchFamily="18" charset="0"/>
                          </a:rPr>
                          <m:t>2</m:t>
                        </m:r>
                      </m:sup>
                    </m:sSubSup>
                  </m:oMath>
                </a14:m>
                <a:r>
                  <a:rPr lang="en-US" dirty="0"/>
                  <a:t> is the square of a N(0,1) random variable, </a:t>
                </a:r>
                <a14:m>
                  <m:oMath xmlns:m="http://schemas.openxmlformats.org/officeDocument/2006/math">
                    <m:sSubSup>
                      <m:sSubSupPr>
                        <m:ctrlPr>
                          <a:rPr lang="en-US" sz="1200" i="1" smtClean="0">
                            <a:latin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𝜀</m:t>
                        </m:r>
                      </m:e>
                      <m:sub>
                        <m:r>
                          <a:rPr lang="en-US" sz="1200" i="1">
                            <a:latin typeface="Cambria Math" panose="02040503050406030204" pitchFamily="18" charset="0"/>
                          </a:rPr>
                          <m:t>𝑡</m:t>
                        </m:r>
                      </m:sub>
                      <m:sup>
                        <m:r>
                          <a:rPr lang="en-US" sz="1200" i="1">
                            <a:latin typeface="Cambria Math" panose="02040503050406030204" pitchFamily="18" charset="0"/>
                          </a:rPr>
                          <m:t>2</m:t>
                        </m:r>
                      </m:sup>
                    </m:sSubSup>
                    <m:r>
                      <a:rPr lang="en-US" sz="1200" b="0" i="1" smtClean="0">
                        <a:latin typeface="Cambria Math" panose="02040503050406030204" pitchFamily="18" charset="0"/>
                      </a:rPr>
                      <m:t>−1</m:t>
                    </m:r>
                  </m:oMath>
                </a14:m>
                <a:r>
                  <a:rPr lang="en-US" dirty="0"/>
                  <a:t> is a shifted (to have zero mean), </a:t>
                </a:r>
                <a14:m>
                  <m:oMath xmlns:m="http://schemas.openxmlformats.org/officeDocument/2006/math">
                    <m:sSubSup>
                      <m:sSubSupPr>
                        <m:ctrlPr>
                          <a:rPr lang="en-US" sz="1200" i="1" smtClean="0">
                            <a:latin typeface="Cambria Math" panose="02040503050406030204" pitchFamily="18" charset="0"/>
                          </a:rPr>
                        </m:ctrlPr>
                      </m:sSubSupPr>
                      <m:e>
                        <m:r>
                          <a:rPr lang="en-US" sz="1200" i="1" smtClean="0">
                            <a:latin typeface="Cambria Math" panose="02040503050406030204" pitchFamily="18" charset="0"/>
                            <a:ea typeface="Cambria Math" panose="02040503050406030204" pitchFamily="18" charset="0"/>
                          </a:rPr>
                          <m:t>𝜒</m:t>
                        </m:r>
                      </m:e>
                      <m:sub>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rPr>
                          <m:t>2</m:t>
                        </m:r>
                      </m:sup>
                    </m:sSubSup>
                  </m:oMath>
                </a14:m>
                <a:r>
                  <a:rPr lang="en-US" dirty="0"/>
                  <a:t> random</a:t>
                </a:r>
                <a:r>
                  <a:rPr lang="en-US" baseline="0" dirty="0"/>
                  <a:t> variable.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kurtosis is never smaller than 3, the kurtosis of the normal distribution. Thus, the marginal distribution of the returns, rt, is leptokurtic, or has “fat 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Summarizing, if 0≤</a:t>
                </a:r>
                <a:r>
                  <a:rPr lang="el-GR" dirty="0"/>
                  <a:t>α1&lt; 1,</a:t>
                </a:r>
                <a:r>
                  <a:rPr lang="en-US" dirty="0"/>
                  <a:t> the process rt itself is white noise and its unconditional distribution is symmetrically distributed around zero; this distribution has heavy tails. If, in addition, 3</a:t>
                </a:r>
                <a:r>
                  <a:rPr lang="el-GR" dirty="0"/>
                  <a:t>α1</a:t>
                </a:r>
                <a:r>
                  <a:rPr lang="en-US" dirty="0"/>
                  <a:t>2</a:t>
                </a:r>
                <a:r>
                  <a:rPr lang="el-GR" dirty="0"/>
                  <a:t>&lt;1,</a:t>
                </a:r>
                <a:r>
                  <a:rPr lang="en-US" dirty="0"/>
                  <a:t> the square of the process, r2t, follows a causal AR(1) model. If 3</a:t>
                </a:r>
                <a:r>
                  <a:rPr lang="el-GR" dirty="0"/>
                  <a:t>α1 ≥ 1,</a:t>
                </a:r>
                <a:r>
                  <a:rPr lang="en-US" dirty="0"/>
                  <a:t> but </a:t>
                </a:r>
                <a:r>
                  <a:rPr lang="el-GR" dirty="0"/>
                  <a:t>α1 &lt; 1,</a:t>
                </a:r>
                <a:r>
                  <a:rPr lang="en-US" dirty="0"/>
                  <a:t> it can be shown that r2 t is strictly stationary with inﬁnite variance.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 ARCH models can be estimated by maximum likelihood method, which usually needs to be done numerically.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𝑡^2</a:t>
                </a:r>
                <a:r>
                  <a:rPr lang="en-US" dirty="0"/>
                  <a:t> is the square of a N(0,1) random variable,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𝑡^2</a:t>
                </a:r>
                <a:r>
                  <a:rPr lang="en-US" sz="1200" b="0" i="0">
                    <a:latin typeface="Cambria Math" panose="02040503050406030204" pitchFamily="18" charset="0"/>
                  </a:rPr>
                  <a:t>−1</a:t>
                </a:r>
                <a:r>
                  <a:rPr lang="en-US" dirty="0"/>
                  <a:t> is a shifted (to have zero mean), </a:t>
                </a:r>
                <a:r>
                  <a:rPr lang="en-US" sz="1200" i="0">
                    <a:latin typeface="Cambria Math" panose="02040503050406030204" pitchFamily="18" charset="0"/>
                    <a:ea typeface="Cambria Math" panose="02040503050406030204" pitchFamily="18" charset="0"/>
                  </a:rPr>
                  <a:t>𝜒_</a:t>
                </a:r>
                <a:r>
                  <a:rPr lang="en-US" sz="1200" b="0" i="0">
                    <a:latin typeface="Cambria Math" panose="02040503050406030204" pitchFamily="18" charset="0"/>
                    <a:ea typeface="Cambria Math" panose="02040503050406030204" pitchFamily="18" charset="0"/>
                  </a:rPr>
                  <a:t>1^</a:t>
                </a:r>
                <a:r>
                  <a:rPr lang="en-US" sz="1200" i="0">
                    <a:latin typeface="Cambria Math" panose="02040503050406030204" pitchFamily="18" charset="0"/>
                  </a:rPr>
                  <a:t>2</a:t>
                </a:r>
                <a:r>
                  <a:rPr lang="en-US" dirty="0"/>
                  <a:t> random</a:t>
                </a:r>
                <a:r>
                  <a:rPr lang="en-US" baseline="0" dirty="0"/>
                  <a:t> variable.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kurtosis is never smaller than 3, the kurtosis of the normal distribution. Thus, the marginal distribution of the returns, rt, is leptokurtic, or has “fat 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Summarizing, if 0≤</a:t>
                </a:r>
                <a:r>
                  <a:rPr lang="el-GR" dirty="0"/>
                  <a:t>α1&lt; 1,</a:t>
                </a:r>
                <a:r>
                  <a:rPr lang="en-US" dirty="0"/>
                  <a:t> the process rt itself is white noise and its unconditional distribution is symmetrically distributed around zero; this distribution has heavy tails. If, in addition, 3</a:t>
                </a:r>
                <a:r>
                  <a:rPr lang="el-GR" dirty="0"/>
                  <a:t>α1</a:t>
                </a:r>
                <a:r>
                  <a:rPr lang="en-US" dirty="0"/>
                  <a:t>2</a:t>
                </a:r>
                <a:r>
                  <a:rPr lang="el-GR" dirty="0"/>
                  <a:t>&lt;1,</a:t>
                </a:r>
                <a:r>
                  <a:rPr lang="en-US" dirty="0"/>
                  <a:t> the square of the process, r2t, follows a causal AR(1) model. If 3</a:t>
                </a:r>
                <a:r>
                  <a:rPr lang="el-GR" dirty="0"/>
                  <a:t>α1 ≥ 1,</a:t>
                </a:r>
                <a:r>
                  <a:rPr lang="en-US" dirty="0"/>
                  <a:t> but </a:t>
                </a:r>
                <a:r>
                  <a:rPr lang="el-GR" dirty="0"/>
                  <a:t>α1 &lt; 1,</a:t>
                </a:r>
                <a:r>
                  <a:rPr lang="en-US" dirty="0"/>
                  <a:t> it can be shown that r2 t is strictly stationary with inﬁnite variance.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in ARCH models can be estimated by maximum likelihood method, which usually needs to be done numerically. </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3251679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At this point we are convinced that serial correlation exists in the data but it’s not revealing itself in the ACF/PACF plots. If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𝑌</m:t>
                        </m:r>
                      </m:e>
                      <m:sub>
                        <m:r>
                          <a:rPr lang="en-US" sz="1200" i="1">
                            <a:latin typeface="Cambria Math" panose="02040503050406030204" pitchFamily="18" charset="0"/>
                          </a:rPr>
                          <m:t>𝑡</m:t>
                        </m:r>
                      </m:sub>
                    </m:sSub>
                  </m:oMath>
                </a14:m>
                <a:r>
                  <a:rPr lang="en-US" sz="1200" dirty="0"/>
                  <a:t> was</a:t>
                </a:r>
                <a:r>
                  <a:rPr lang="en-US" sz="1200" baseline="0" dirty="0"/>
                  <a:t> residuals of an ARIMA model, they do not satisfy the required conditions, we should try to model them using ARCH models. </a:t>
                </a:r>
                <a:endParaRPr lang="en-US" b="0"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forecast, we use the estimated equation of the model, compute value of the time series at the next time step, that is for time (t+1), you can see in the formula that it is quite easy, for </a:t>
                </a:r>
                <a:r>
                  <a:rPr lang="en-US" sz="1200" i="0">
                    <a:latin typeface="Cambria Math" panose="02040503050406030204" pitchFamily="18" charset="0"/>
                    <a:ea typeface="Cambria Math" panose="02040503050406030204" pitchFamily="18" charset="0"/>
                  </a:rPr>
                  <a:t>𝜀_(</a:t>
                </a:r>
                <a:r>
                  <a:rPr lang="en-US" sz="1200" i="0">
                    <a:latin typeface="Cambria Math" panose="02040503050406030204" pitchFamily="18" charset="0"/>
                  </a:rPr>
                  <a:t>𝑡</a:t>
                </a:r>
                <a:r>
                  <a:rPr lang="en-US" sz="1200" b="0" i="0">
                    <a:latin typeface="Cambria Math" panose="02040503050406030204" pitchFamily="18" charset="0"/>
                  </a:rPr>
                  <a:t>+1)</a:t>
                </a:r>
                <a:r>
                  <a:rPr lang="en-US" baseline="0" dirty="0"/>
                  <a:t> use zero, for other moving average parts use past residuals from the estimated model. There is a command that does that automatically, here are the forecasts for the next four time steps. We can also generate a plot that shows 80% and 95% confidence intervals.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the confidence intervals are reliable as long as the residuals of the model have a normal distribution, if this assumption is violated, the CI’s are not reliable.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These were forecasts for </a:t>
                </a:r>
                <a:r>
                  <a:rPr lang="en-US" sz="1200" b="0" i="0">
                    <a:latin typeface="Cambria Math" panose="02040503050406030204" pitchFamily="18" charset="0"/>
                  </a:rPr>
                  <a:t>𝑌_</a:t>
                </a:r>
                <a:r>
                  <a:rPr lang="en-US" sz="1200" i="0">
                    <a:latin typeface="Cambria Math" panose="02040503050406030204" pitchFamily="18" charset="0"/>
                  </a:rPr>
                  <a:t>𝑡</a:t>
                </a:r>
                <a:r>
                  <a:rPr lang="en-US" baseline="0" dirty="0"/>
                  <a:t>, we can simply transform them to reflect </a:t>
                </a:r>
                <a:r>
                  <a:rPr lang="en-US" sz="1200" b="0" i="0">
                    <a:latin typeface="Cambria Math" panose="02040503050406030204" pitchFamily="18" charset="0"/>
                  </a:rPr>
                  <a:t>𝑋_</a:t>
                </a:r>
                <a:r>
                  <a:rPr lang="en-US" sz="1200" i="0">
                    <a:latin typeface="Cambria Math" panose="02040503050406030204" pitchFamily="18" charset="0"/>
                  </a:rPr>
                  <a:t>𝑡</a:t>
                </a:r>
                <a:r>
                  <a:rPr lang="en-US" baseline="0" dirty="0"/>
                  <a:t> forecasts by inversing that lag 4 difference, that is by using a lag 4 summation. Therefore,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265576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1557429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211037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4/5/2021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55.png"/><Relationship Id="rId12"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8.png"/><Relationship Id="rId5" Type="http://schemas.openxmlformats.org/officeDocument/2006/relationships/image" Target="../media/image53.png"/><Relationship Id="rId10" Type="http://schemas.openxmlformats.org/officeDocument/2006/relationships/image" Target="../media/image57.png"/><Relationship Id="rId4" Type="http://schemas.openxmlformats.org/officeDocument/2006/relationships/image" Target="../media/image52.pn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15.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1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6.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759673"/>
            <a:ext cx="9144000" cy="1547660"/>
          </a:xfrm>
        </p:spPr>
        <p:txBody>
          <a:bodyPr>
            <a:normAutofit/>
          </a:bodyPr>
          <a:lstStyle/>
          <a:p>
            <a:r>
              <a:rPr lang="en-US" sz="6000" dirty="0">
                <a:solidFill>
                  <a:srgbClr val="990033"/>
                </a:solidFill>
              </a:rPr>
              <a:t>ARCH &amp; GARCH Models</a:t>
            </a:r>
            <a:endParaRPr lang="en-US" dirty="0">
              <a:solidFill>
                <a:srgbClr val="990033"/>
              </a:solidFill>
            </a:endParaRP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ARCH(p) &amp; GARCH(</a:t>
            </a:r>
            <a:r>
              <a:rPr lang="en-US" sz="3600" dirty="0" err="1">
                <a:solidFill>
                  <a:srgbClr val="990033"/>
                </a:solidFill>
              </a:rPr>
              <a:t>q,p</a:t>
            </a:r>
            <a:r>
              <a:rPr lang="en-US" sz="3600" dirty="0">
                <a:solidFill>
                  <a:srgbClr val="990033"/>
                </a:solidFill>
              </a:rPr>
              <a:t>)</a:t>
            </a:r>
          </a:p>
        </p:txBody>
      </p:sp>
      <p:sp>
        <p:nvSpPr>
          <p:cNvPr id="27" name="Rectangle 26">
            <a:extLst>
              <a:ext uri="{FF2B5EF4-FFF2-40B4-BE49-F238E27FC236}">
                <a16:creationId xmlns:a16="http://schemas.microsoft.com/office/drawing/2014/main" id="{A913A3DF-B3D5-40E1-9E3A-D517F185746B}"/>
              </a:ext>
            </a:extLst>
          </p:cNvPr>
          <p:cNvSpPr/>
          <p:nvPr/>
        </p:nvSpPr>
        <p:spPr>
          <a:xfrm>
            <a:off x="7464102" y="338995"/>
            <a:ext cx="4384632" cy="3928205"/>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21" name="TextBox 20">
            <a:extLst>
              <a:ext uri="{FF2B5EF4-FFF2-40B4-BE49-F238E27FC236}">
                <a16:creationId xmlns:a16="http://schemas.microsoft.com/office/drawing/2014/main" id="{AEB2DB85-79FF-44F4-8252-1020D1CED665}"/>
              </a:ext>
            </a:extLst>
          </p:cNvPr>
          <p:cNvSpPr txBox="1"/>
          <p:nvPr/>
        </p:nvSpPr>
        <p:spPr>
          <a:xfrm>
            <a:off x="846545" y="1347662"/>
            <a:ext cx="6525794" cy="830997"/>
          </a:xfrm>
          <a:prstGeom prst="rect">
            <a:avLst/>
          </a:prstGeom>
          <a:noFill/>
        </p:spPr>
        <p:txBody>
          <a:bodyPr wrap="square">
            <a:spAutoFit/>
          </a:bodyPr>
          <a:lstStyle/>
          <a:p>
            <a:r>
              <a:rPr lang="en-US" sz="2400" dirty="0"/>
              <a:t>Including further lagged squared returns in the ARCH(1) model results in ARCH(p)</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E71483-6046-41CF-86A4-F73783DBF20A}"/>
                  </a:ext>
                </a:extLst>
              </p:cNvPr>
              <p:cNvSpPr txBox="1"/>
              <p:nvPr/>
            </p:nvSpPr>
            <p:spPr>
              <a:xfrm>
                <a:off x="7490361" y="362844"/>
                <a:ext cx="4266610" cy="842923"/>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is white noise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𝑑</m:t>
                        </m:r>
                      </m:sup>
                    </m:sSup>
                    <m:r>
                      <a:rPr lang="en-US" sz="2400" i="1">
                        <a:latin typeface="Cambria Math" panose="02040503050406030204" pitchFamily="18" charset="0"/>
                      </a:rPr>
                      <m:t> </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0,1</m:t>
                        </m:r>
                      </m:e>
                    </m:d>
                  </m:oMath>
                </a14:m>
                <a:r>
                  <a:rPr lang="en-US" sz="2400" dirty="0"/>
                  <a:t> where normality can be relaxed</a:t>
                </a:r>
              </a:p>
            </p:txBody>
          </p:sp>
        </mc:Choice>
        <mc:Fallback xmlns="">
          <p:sp>
            <p:nvSpPr>
              <p:cNvPr id="25" name="TextBox 24">
                <a:extLst>
                  <a:ext uri="{FF2B5EF4-FFF2-40B4-BE49-F238E27FC236}">
                    <a16:creationId xmlns:a16="http://schemas.microsoft.com/office/drawing/2014/main" id="{BEE71483-6046-41CF-86A4-F73783DBF20A}"/>
                  </a:ext>
                </a:extLst>
              </p:cNvPr>
              <p:cNvSpPr txBox="1">
                <a:spLocks noRot="1" noChangeAspect="1" noMove="1" noResize="1" noEditPoints="1" noAdjustHandles="1" noChangeArrowheads="1" noChangeShapeType="1" noTextEdit="1"/>
              </p:cNvSpPr>
              <p:nvPr/>
            </p:nvSpPr>
            <p:spPr>
              <a:xfrm>
                <a:off x="7490361" y="362844"/>
                <a:ext cx="4266610" cy="842923"/>
              </a:xfrm>
              <a:prstGeom prst="rect">
                <a:avLst/>
              </a:prstGeom>
              <a:blipFill>
                <a:blip r:embed="rId3"/>
                <a:stretch>
                  <a:fillRect l="-2286" t="-4348" b="-1594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23F1EC6-50E4-4511-9362-51F9F4A733A4}"/>
              </a:ext>
            </a:extLst>
          </p:cNvPr>
          <p:cNvSpPr/>
          <p:nvPr/>
        </p:nvSpPr>
        <p:spPr>
          <a:xfrm>
            <a:off x="7464102" y="4598898"/>
            <a:ext cx="4384632" cy="1852847"/>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p:sp>
        <p:nvSpPr>
          <p:cNvPr id="28" name="TextBox 27">
            <a:extLst>
              <a:ext uri="{FF2B5EF4-FFF2-40B4-BE49-F238E27FC236}">
                <a16:creationId xmlns:a16="http://schemas.microsoft.com/office/drawing/2014/main" id="{F445BE1C-9B5A-49BB-9225-3282215FAE9A}"/>
              </a:ext>
            </a:extLst>
          </p:cNvPr>
          <p:cNvSpPr txBox="1"/>
          <p:nvPr/>
        </p:nvSpPr>
        <p:spPr>
          <a:xfrm>
            <a:off x="854789" y="3201764"/>
            <a:ext cx="6459571" cy="461665"/>
          </a:xfrm>
          <a:prstGeom prst="rect">
            <a:avLst/>
          </a:prstGeom>
          <a:noFill/>
        </p:spPr>
        <p:txBody>
          <a:bodyPr wrap="square">
            <a:spAutoFit/>
          </a:bodyPr>
          <a:lstStyle/>
          <a:p>
            <a:r>
              <a:rPr lang="en-US" sz="2400" dirty="0"/>
              <a:t>The GARCH(</a:t>
            </a:r>
            <a:r>
              <a:rPr lang="en-US" sz="2400" dirty="0" err="1"/>
              <a:t>q,p</a:t>
            </a:r>
            <a:r>
              <a:rPr lang="en-US" sz="2400" dirty="0"/>
              <a:t>) assumes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3F3214C-0664-4B8F-8C0B-A060E64AF810}"/>
                  </a:ext>
                </a:extLst>
              </p:cNvPr>
              <p:cNvSpPr txBox="1"/>
              <p:nvPr/>
            </p:nvSpPr>
            <p:spPr>
              <a:xfrm>
                <a:off x="7490606" y="1179263"/>
                <a:ext cx="4184805" cy="830997"/>
              </a:xfrm>
              <a:prstGeom prst="rect">
                <a:avLst/>
              </a:prstGeom>
              <a:noFill/>
            </p:spPr>
            <p:txBody>
              <a:bodyPr wrap="square">
                <a:spAutoFit/>
              </a:bodyPr>
              <a:lstStyle/>
              <a:p>
                <a:r>
                  <a:rPr lang="en-US" sz="2400" dirty="0"/>
                  <a:t>•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rPr>
                          <m:t>𝑗</m:t>
                        </m:r>
                      </m:sub>
                    </m:sSub>
                  </m:oMath>
                </a14:m>
                <a:r>
                  <a:rPr lang="en-US" sz="2400" dirty="0"/>
                  <a:t>’s are non-negative where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ea typeface="Cambria Math" panose="02040503050406030204" pitchFamily="18" charset="0"/>
                          </a:rPr>
                          <m:t>2</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ea typeface="Cambria Math" panose="02040503050406030204" pitchFamily="18" charset="0"/>
                          </a:rPr>
                          <m:t>𝑘</m:t>
                        </m:r>
                      </m:sub>
                    </m:sSub>
                    <m:r>
                      <a:rPr lang="en-US" sz="2200" b="0" i="1" smtClean="0">
                        <a:latin typeface="Cambria Math" panose="02040503050406030204" pitchFamily="18" charset="0"/>
                      </a:rPr>
                      <m:t>&lt;1</m:t>
                    </m:r>
                  </m:oMath>
                </a14:m>
                <a:endParaRPr lang="en-US" sz="2200" dirty="0"/>
              </a:p>
            </p:txBody>
          </p:sp>
        </mc:Choice>
        <mc:Fallback xmlns="">
          <p:sp>
            <p:nvSpPr>
              <p:cNvPr id="30" name="TextBox 29">
                <a:extLst>
                  <a:ext uri="{FF2B5EF4-FFF2-40B4-BE49-F238E27FC236}">
                    <a16:creationId xmlns:a16="http://schemas.microsoft.com/office/drawing/2014/main" id="{23F3214C-0664-4B8F-8C0B-A060E64AF810}"/>
                  </a:ext>
                </a:extLst>
              </p:cNvPr>
              <p:cNvSpPr txBox="1">
                <a:spLocks noRot="1" noChangeAspect="1" noMove="1" noResize="1" noEditPoints="1" noAdjustHandles="1" noChangeArrowheads="1" noChangeShapeType="1" noTextEdit="1"/>
              </p:cNvSpPr>
              <p:nvPr/>
            </p:nvSpPr>
            <p:spPr>
              <a:xfrm>
                <a:off x="7490606" y="1179263"/>
                <a:ext cx="4184805" cy="830997"/>
              </a:xfrm>
              <a:prstGeom prst="rect">
                <a:avLst/>
              </a:prstGeom>
              <a:blipFill>
                <a:blip r:embed="rId4"/>
                <a:stretch>
                  <a:fillRect l="-2332" t="-7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BDD1D50-1738-4917-BCB3-452A7EEB0E36}"/>
                  </a:ext>
                </a:extLst>
              </p:cNvPr>
              <p:cNvSpPr txBox="1"/>
              <p:nvPr/>
            </p:nvSpPr>
            <p:spPr>
              <a:xfrm>
                <a:off x="7516865" y="4692968"/>
                <a:ext cx="4266610" cy="830997"/>
              </a:xfrm>
              <a:prstGeom prst="rect">
                <a:avLst/>
              </a:prstGeom>
              <a:noFill/>
            </p:spPr>
            <p:txBody>
              <a:bodyPr wrap="square">
                <a:spAutoFit/>
              </a:bodyPr>
              <a:lstStyle/>
              <a:p>
                <a:r>
                  <a:rPr lang="en-US" sz="2400" dirty="0"/>
                  <a:t>• Order of p is decided by investigating PACF of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values</a:t>
                </a:r>
              </a:p>
            </p:txBody>
          </p:sp>
        </mc:Choice>
        <mc:Fallback xmlns="">
          <p:sp>
            <p:nvSpPr>
              <p:cNvPr id="31" name="TextBox 30">
                <a:extLst>
                  <a:ext uri="{FF2B5EF4-FFF2-40B4-BE49-F238E27FC236}">
                    <a16:creationId xmlns:a16="http://schemas.microsoft.com/office/drawing/2014/main" id="{7BDD1D50-1738-4917-BCB3-452A7EEB0E36}"/>
                  </a:ext>
                </a:extLst>
              </p:cNvPr>
              <p:cNvSpPr txBox="1">
                <a:spLocks noRot="1" noChangeAspect="1" noMove="1" noResize="1" noEditPoints="1" noAdjustHandles="1" noChangeArrowheads="1" noChangeShapeType="1" noTextEdit="1"/>
              </p:cNvSpPr>
              <p:nvPr/>
            </p:nvSpPr>
            <p:spPr>
              <a:xfrm>
                <a:off x="7516865" y="4692968"/>
                <a:ext cx="4266610" cy="830997"/>
              </a:xfrm>
              <a:prstGeom prst="rect">
                <a:avLst/>
              </a:prstGeom>
              <a:blipFill>
                <a:blip r:embed="rId5"/>
                <a:stretch>
                  <a:fillRect l="-2143" t="-5882"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32746E-C125-490B-9C15-01922FD573C4}"/>
                  </a:ext>
                </a:extLst>
              </p:cNvPr>
              <p:cNvSpPr txBox="1"/>
              <p:nvPr/>
            </p:nvSpPr>
            <p:spPr>
              <a:xfrm>
                <a:off x="2007725" y="2124179"/>
                <a:ext cx="275346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8" name="TextBox 17">
                <a:extLst>
                  <a:ext uri="{FF2B5EF4-FFF2-40B4-BE49-F238E27FC236}">
                    <a16:creationId xmlns:a16="http://schemas.microsoft.com/office/drawing/2014/main" id="{5C32746E-C125-490B-9C15-01922FD573C4}"/>
                  </a:ext>
                </a:extLst>
              </p:cNvPr>
              <p:cNvSpPr txBox="1">
                <a:spLocks noRot="1" noChangeAspect="1" noMove="1" noResize="1" noEditPoints="1" noAdjustHandles="1" noChangeArrowheads="1" noChangeShapeType="1" noTextEdit="1"/>
              </p:cNvSpPr>
              <p:nvPr/>
            </p:nvSpPr>
            <p:spPr>
              <a:xfrm>
                <a:off x="2007725" y="2124179"/>
                <a:ext cx="2753469"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20B728D-A420-4021-B678-D8D70BDEE7DD}"/>
                  </a:ext>
                </a:extLst>
              </p:cNvPr>
              <p:cNvSpPr txBox="1"/>
              <p:nvPr/>
            </p:nvSpPr>
            <p:spPr>
              <a:xfrm>
                <a:off x="851123" y="2573210"/>
                <a:ext cx="6521216" cy="508473"/>
              </a:xfrm>
              <a:prstGeom prst="rect">
                <a:avLst/>
              </a:prstGeom>
              <a:noFill/>
            </p:spPr>
            <p:txBody>
              <a:bodyPr wrap="square">
                <a:spAutoFit/>
              </a:bodyPr>
              <a:lstStyle/>
              <a:p>
                <a:r>
                  <a:rPr lang="en-US" sz="2400" dirty="0"/>
                  <a:t>where	            </a:t>
                </a:r>
                <a14:m>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−1</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𝑝</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𝑝</m:t>
                        </m:r>
                      </m:sub>
                      <m:sup>
                        <m:r>
                          <a:rPr lang="en-US" sz="2400" i="1">
                            <a:latin typeface="Cambria Math" panose="02040503050406030204" pitchFamily="18" charset="0"/>
                          </a:rPr>
                          <m:t>2</m:t>
                        </m:r>
                      </m:sup>
                    </m:sSubSup>
                  </m:oMath>
                </a14:m>
                <a:endParaRPr lang="en-US" sz="2400" dirty="0"/>
              </a:p>
            </p:txBody>
          </p:sp>
        </mc:Choice>
        <mc:Fallback xmlns="">
          <p:sp>
            <p:nvSpPr>
              <p:cNvPr id="22" name="TextBox 21">
                <a:extLst>
                  <a:ext uri="{FF2B5EF4-FFF2-40B4-BE49-F238E27FC236}">
                    <a16:creationId xmlns:a16="http://schemas.microsoft.com/office/drawing/2014/main" id="{620B728D-A420-4021-B678-D8D70BDEE7DD}"/>
                  </a:ext>
                </a:extLst>
              </p:cNvPr>
              <p:cNvSpPr txBox="1">
                <a:spLocks noRot="1" noChangeAspect="1" noMove="1" noResize="1" noEditPoints="1" noAdjustHandles="1" noChangeArrowheads="1" noChangeShapeType="1" noTextEdit="1"/>
              </p:cNvSpPr>
              <p:nvPr/>
            </p:nvSpPr>
            <p:spPr>
              <a:xfrm>
                <a:off x="851123" y="2573210"/>
                <a:ext cx="6521216" cy="508473"/>
              </a:xfrm>
              <a:prstGeom prst="rect">
                <a:avLst/>
              </a:prstGeom>
              <a:blipFill>
                <a:blip r:embed="rId7"/>
                <a:stretch>
                  <a:fillRect l="-1497" t="-5952" b="-202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2C26FE8-C666-4370-9D6D-43B6AAA8182E}"/>
                  </a:ext>
                </a:extLst>
              </p:cNvPr>
              <p:cNvSpPr txBox="1"/>
              <p:nvPr/>
            </p:nvSpPr>
            <p:spPr>
              <a:xfrm>
                <a:off x="7516865" y="2764251"/>
                <a:ext cx="4266610" cy="860748"/>
              </a:xfrm>
              <a:prstGeom prst="rect">
                <a:avLst/>
              </a:prstGeom>
              <a:noFill/>
            </p:spPr>
            <p:txBody>
              <a:bodyPr wrap="square">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is independent from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 </a:t>
                </a:r>
                <a14:m>
                  <m:oMath xmlns:m="http://schemas.openxmlformats.org/officeDocument/2006/math">
                    <m:r>
                      <a:rPr lang="en-US" sz="2200" b="0" i="1" smtClean="0">
                        <a:latin typeface="Cambria Math" panose="02040503050406030204" pitchFamily="18" charset="0"/>
                      </a:rPr>
                      <m:t>𝑗</m:t>
                    </m:r>
                    <m:r>
                      <a:rPr lang="en-US" sz="2200" b="0" i="1" smtClean="0">
                        <a:latin typeface="Cambria Math" panose="02040503050406030204" pitchFamily="18" charset="0"/>
                      </a:rPr>
                      <m:t>=1,2,…</m:t>
                    </m:r>
                  </m:oMath>
                </a14:m>
                <a:r>
                  <a:rPr lang="en-US" sz="2200" dirty="0"/>
                  <a:t> </a:t>
                </a:r>
              </a:p>
            </p:txBody>
          </p:sp>
        </mc:Choice>
        <mc:Fallback xmlns="">
          <p:sp>
            <p:nvSpPr>
              <p:cNvPr id="29" name="TextBox 28">
                <a:extLst>
                  <a:ext uri="{FF2B5EF4-FFF2-40B4-BE49-F238E27FC236}">
                    <a16:creationId xmlns:a16="http://schemas.microsoft.com/office/drawing/2014/main" id="{02C26FE8-C666-4370-9D6D-43B6AAA8182E}"/>
                  </a:ext>
                </a:extLst>
              </p:cNvPr>
              <p:cNvSpPr txBox="1">
                <a:spLocks noRot="1" noChangeAspect="1" noMove="1" noResize="1" noEditPoints="1" noAdjustHandles="1" noChangeArrowheads="1" noChangeShapeType="1" noTextEdit="1"/>
              </p:cNvSpPr>
              <p:nvPr/>
            </p:nvSpPr>
            <p:spPr>
              <a:xfrm>
                <a:off x="7516865" y="2764251"/>
                <a:ext cx="4266610" cy="860748"/>
              </a:xfrm>
              <a:prstGeom prst="rect">
                <a:avLst/>
              </a:prstGeom>
              <a:blipFill>
                <a:blip r:embed="rId8"/>
                <a:stretch>
                  <a:fillRect l="-2143" t="-4930" b="-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2457733-D9DE-4FC2-9BCD-66483BEA3930}"/>
                  </a:ext>
                </a:extLst>
              </p:cNvPr>
              <p:cNvSpPr txBox="1"/>
              <p:nvPr/>
            </p:nvSpPr>
            <p:spPr>
              <a:xfrm>
                <a:off x="7516865" y="1955540"/>
                <a:ext cx="4266610" cy="885948"/>
              </a:xfrm>
              <a:prstGeom prst="rect">
                <a:avLst/>
              </a:prstGeom>
              <a:noFill/>
            </p:spPr>
            <p:txBody>
              <a:bodyPr wrap="square">
                <a:spAutoFit/>
              </a:bodyPr>
              <a:lstStyle/>
              <a:p>
                <a:r>
                  <a:rPr lang="en-US" sz="2400" dirty="0"/>
                  <a:t>•</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is </a:t>
                </a:r>
                <a14:m>
                  <m:oMath xmlns:m="http://schemas.openxmlformats.org/officeDocument/2006/math">
                    <m:r>
                      <a:rPr lang="en-US" sz="2400" b="0" i="1" smtClean="0">
                        <a:latin typeface="Cambria Math" panose="02040503050406030204" pitchFamily="18" charset="0"/>
                      </a:rPr>
                      <m:t>𝑉𝑎𝑟</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𝑝</m:t>
                            </m:r>
                          </m:sub>
                        </m:sSub>
                      </m:e>
                    </m:d>
                  </m:oMath>
                </a14:m>
                <a:r>
                  <a:rPr lang="en-US" sz="2400" dirty="0"/>
                  <a:t> which is not constant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e>
                    </m:d>
                  </m:oMath>
                </a14:m>
                <a:r>
                  <a:rPr lang="en-US" sz="2400" dirty="0"/>
                  <a:t> </a:t>
                </a:r>
              </a:p>
            </p:txBody>
          </p:sp>
        </mc:Choice>
        <mc:Fallback xmlns="">
          <p:sp>
            <p:nvSpPr>
              <p:cNvPr id="32" name="TextBox 31">
                <a:extLst>
                  <a:ext uri="{FF2B5EF4-FFF2-40B4-BE49-F238E27FC236}">
                    <a16:creationId xmlns:a16="http://schemas.microsoft.com/office/drawing/2014/main" id="{02457733-D9DE-4FC2-9BCD-66483BEA3930}"/>
                  </a:ext>
                </a:extLst>
              </p:cNvPr>
              <p:cNvSpPr txBox="1">
                <a:spLocks noRot="1" noChangeAspect="1" noMove="1" noResize="1" noEditPoints="1" noAdjustHandles="1" noChangeArrowheads="1" noChangeShapeType="1" noTextEdit="1"/>
              </p:cNvSpPr>
              <p:nvPr/>
            </p:nvSpPr>
            <p:spPr>
              <a:xfrm>
                <a:off x="7516865" y="1955540"/>
                <a:ext cx="4266610" cy="885948"/>
              </a:xfrm>
              <a:prstGeom prst="rect">
                <a:avLst/>
              </a:prstGeom>
              <a:blipFill>
                <a:blip r:embed="rId9"/>
                <a:stretch>
                  <a:fillRect l="-2143" t="-2069" b="-1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7F3B733-646D-483E-9093-464C01E22822}"/>
                  </a:ext>
                </a:extLst>
              </p:cNvPr>
              <p:cNvSpPr txBox="1"/>
              <p:nvPr/>
            </p:nvSpPr>
            <p:spPr>
              <a:xfrm>
                <a:off x="7516865" y="5553086"/>
                <a:ext cx="4266610" cy="830997"/>
              </a:xfrm>
              <a:prstGeom prst="rect">
                <a:avLst/>
              </a:prstGeom>
              <a:noFill/>
            </p:spPr>
            <p:txBody>
              <a:bodyPr wrap="square">
                <a:spAutoFit/>
              </a:bodyPr>
              <a:lstStyle/>
              <a:p>
                <a:r>
                  <a:rPr lang="en-US" sz="2400" dirty="0"/>
                  <a:t>• Order of q is decided by investigating ACF of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values</a:t>
                </a:r>
              </a:p>
            </p:txBody>
          </p:sp>
        </mc:Choice>
        <mc:Fallback xmlns="">
          <p:sp>
            <p:nvSpPr>
              <p:cNvPr id="33" name="TextBox 32">
                <a:extLst>
                  <a:ext uri="{FF2B5EF4-FFF2-40B4-BE49-F238E27FC236}">
                    <a16:creationId xmlns:a16="http://schemas.microsoft.com/office/drawing/2014/main" id="{27F3B733-646D-483E-9093-464C01E22822}"/>
                  </a:ext>
                </a:extLst>
              </p:cNvPr>
              <p:cNvSpPr txBox="1">
                <a:spLocks noRot="1" noChangeAspect="1" noMove="1" noResize="1" noEditPoints="1" noAdjustHandles="1" noChangeArrowheads="1" noChangeShapeType="1" noTextEdit="1"/>
              </p:cNvSpPr>
              <p:nvPr/>
            </p:nvSpPr>
            <p:spPr>
              <a:xfrm>
                <a:off x="7516865" y="5553086"/>
                <a:ext cx="4266610" cy="830997"/>
              </a:xfrm>
              <a:prstGeom prst="rect">
                <a:avLst/>
              </a:prstGeom>
              <a:blipFill>
                <a:blip r:embed="rId10"/>
                <a:stretch>
                  <a:fillRect l="-2143" t="-5882"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3D2959C-1E88-4AF8-8DD2-7059D2255447}"/>
                  </a:ext>
                </a:extLst>
              </p:cNvPr>
              <p:cNvSpPr txBox="1"/>
              <p:nvPr/>
            </p:nvSpPr>
            <p:spPr>
              <a:xfrm>
                <a:off x="838200" y="3624998"/>
                <a:ext cx="6247262" cy="9208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𝑞</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𝑞</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oMath>
                  </m:oMathPara>
                </a14:m>
                <a:endParaRPr lang="en-US" sz="2400" i="1" dirty="0">
                  <a:latin typeface="Cambria Math" panose="02040503050406030204" pitchFamily="18" charset="0"/>
                </a:endParaRPr>
              </a:p>
              <a:p>
                <a:r>
                  <a:rPr lang="en-US" sz="2400" b="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𝑝</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𝑝</m:t>
                        </m:r>
                      </m:sub>
                      <m:sup>
                        <m:r>
                          <a:rPr lang="en-US" sz="2400" i="1">
                            <a:latin typeface="Cambria Math" panose="02040503050406030204" pitchFamily="18" charset="0"/>
                          </a:rPr>
                          <m:t>2</m:t>
                        </m:r>
                      </m:sup>
                    </m:sSubSup>
                  </m:oMath>
                </a14:m>
                <a:endParaRPr lang="en-US" sz="2400" dirty="0"/>
              </a:p>
            </p:txBody>
          </p:sp>
        </mc:Choice>
        <mc:Fallback xmlns="">
          <p:sp>
            <p:nvSpPr>
              <p:cNvPr id="34" name="TextBox 33">
                <a:extLst>
                  <a:ext uri="{FF2B5EF4-FFF2-40B4-BE49-F238E27FC236}">
                    <a16:creationId xmlns:a16="http://schemas.microsoft.com/office/drawing/2014/main" id="{23D2959C-1E88-4AF8-8DD2-7059D2255447}"/>
                  </a:ext>
                </a:extLst>
              </p:cNvPr>
              <p:cNvSpPr txBox="1">
                <a:spLocks noRot="1" noChangeAspect="1" noMove="1" noResize="1" noEditPoints="1" noAdjustHandles="1" noChangeArrowheads="1" noChangeShapeType="1" noTextEdit="1"/>
              </p:cNvSpPr>
              <p:nvPr/>
            </p:nvSpPr>
            <p:spPr>
              <a:xfrm>
                <a:off x="838200" y="3624998"/>
                <a:ext cx="6247262" cy="920893"/>
              </a:xfrm>
              <a:prstGeom prst="rect">
                <a:avLst/>
              </a:prstGeom>
              <a:blipFill>
                <a:blip r:embed="rId11"/>
                <a:stretch>
                  <a:fillRect b="-2649"/>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C9AF4EE7-FC22-420C-86BA-56D2FCDD55F1}"/>
              </a:ext>
            </a:extLst>
          </p:cNvPr>
          <p:cNvSpPr txBox="1"/>
          <p:nvPr/>
        </p:nvSpPr>
        <p:spPr>
          <a:xfrm>
            <a:off x="854789" y="4548955"/>
            <a:ext cx="6459571" cy="1200329"/>
          </a:xfrm>
          <a:prstGeom prst="rect">
            <a:avLst/>
          </a:prstGeom>
          <a:noFill/>
        </p:spPr>
        <p:txBody>
          <a:bodyPr wrap="square">
            <a:spAutoFit/>
          </a:bodyPr>
          <a:lstStyle/>
          <a:p>
            <a:r>
              <a:rPr lang="en-US" sz="2400" dirty="0"/>
              <a:t>The same invertibility and stationarity assumptions of ARMA models apply to GARCH models.</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9ECFD37-0344-4259-9E9A-C1AD2A059516}"/>
                  </a:ext>
                </a:extLst>
              </p:cNvPr>
              <p:cNvSpPr txBox="1"/>
              <p:nvPr/>
            </p:nvSpPr>
            <p:spPr>
              <a:xfrm>
                <a:off x="7516865" y="3566079"/>
                <a:ext cx="4266610" cy="461665"/>
              </a:xfrm>
              <a:prstGeom prst="rect">
                <a:avLst/>
              </a:prstGeom>
              <a:noFill/>
            </p:spPr>
            <p:txBody>
              <a:bodyPr wrap="square">
                <a:spAutoFit/>
              </a:bodyPr>
              <a:lstStyle/>
              <a:p>
                <a:r>
                  <a:rPr lang="en-US" sz="24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ea typeface="Cambria Math" panose="02040503050406030204" pitchFamily="18" charset="0"/>
                          </a:rPr>
                          <m:t>𝑖</m:t>
                        </m:r>
                      </m:sub>
                    </m:sSub>
                  </m:oMath>
                </a14:m>
                <a:r>
                  <a:rPr lang="en-US" sz="2400" dirty="0"/>
                  <a:t>’s and </a:t>
                </a:r>
                <a14:m>
                  <m:oMath xmlns:m="http://schemas.openxmlformats.org/officeDocument/2006/math">
                    <m:sSub>
                      <m:sSubPr>
                        <m:ctrlPr>
                          <a:rPr lang="en-US" sz="2200" i="1">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𝛽</m:t>
                        </m:r>
                      </m:e>
                      <m:sub>
                        <m:r>
                          <a:rPr lang="en-US" sz="2200" b="0" i="1" smtClean="0">
                            <a:latin typeface="Cambria Math" panose="02040503050406030204" pitchFamily="18" charset="0"/>
                            <a:ea typeface="Cambria Math" panose="02040503050406030204" pitchFamily="18" charset="0"/>
                          </a:rPr>
                          <m:t>𝑗</m:t>
                        </m:r>
                      </m:sub>
                    </m:sSub>
                  </m:oMath>
                </a14:m>
                <a:r>
                  <a:rPr lang="en-US" sz="2400" dirty="0"/>
                  <a:t>’s are non-negative </a:t>
                </a:r>
              </a:p>
            </p:txBody>
          </p:sp>
        </mc:Choice>
        <mc:Fallback xmlns="">
          <p:sp>
            <p:nvSpPr>
              <p:cNvPr id="36" name="TextBox 35">
                <a:extLst>
                  <a:ext uri="{FF2B5EF4-FFF2-40B4-BE49-F238E27FC236}">
                    <a16:creationId xmlns:a16="http://schemas.microsoft.com/office/drawing/2014/main" id="{E9ECFD37-0344-4259-9E9A-C1AD2A059516}"/>
                  </a:ext>
                </a:extLst>
              </p:cNvPr>
              <p:cNvSpPr txBox="1">
                <a:spLocks noRot="1" noChangeAspect="1" noMove="1" noResize="1" noEditPoints="1" noAdjustHandles="1" noChangeArrowheads="1" noChangeShapeType="1" noTextEdit="1"/>
              </p:cNvSpPr>
              <p:nvPr/>
            </p:nvSpPr>
            <p:spPr>
              <a:xfrm>
                <a:off x="7516865" y="3566079"/>
                <a:ext cx="4266610" cy="461665"/>
              </a:xfrm>
              <a:prstGeom prst="rect">
                <a:avLst/>
              </a:prstGeom>
              <a:blipFill>
                <a:blip r:embed="rId12"/>
                <a:stretch>
                  <a:fillRect l="-2143" t="-13158" b="-26316"/>
                </a:stretch>
              </a:blipFill>
            </p:spPr>
            <p:txBody>
              <a:bodyPr/>
              <a:lstStyle/>
              <a:p>
                <a:r>
                  <a:rPr lang="en-US">
                    <a:noFill/>
                  </a:rPr>
                  <a:t> </a:t>
                </a:r>
              </a:p>
            </p:txBody>
          </p:sp>
        </mc:Fallback>
      </mc:AlternateContent>
    </p:spTree>
    <p:extLst>
      <p:ext uri="{BB962C8B-B14F-4D97-AF65-F5344CB8AC3E}">
        <p14:creationId xmlns:p14="http://schemas.microsoft.com/office/powerpoint/2010/main" val="25271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10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10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10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1000"/>
                                        <p:tgtEl>
                                          <p:spTgt spid="28"/>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10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10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10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10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p:bldP spid="30" grpId="0"/>
      <p:bldP spid="31" grpId="0"/>
      <p:bldP spid="18" grpId="0"/>
      <p:bldP spid="22" grpId="0"/>
      <p:bldP spid="29" grpId="0"/>
      <p:bldP spid="32" grpId="0"/>
      <p:bldP spid="33" grpId="0"/>
      <p:bldP spid="34"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3</a:t>
            </a:r>
          </a:p>
        </p:txBody>
      </p:sp>
      <p:sp>
        <p:nvSpPr>
          <p:cNvPr id="14" name="TextBox 13">
            <a:extLst>
              <a:ext uri="{FF2B5EF4-FFF2-40B4-BE49-F238E27FC236}">
                <a16:creationId xmlns:a16="http://schemas.microsoft.com/office/drawing/2014/main" id="{7B550A94-4D97-4F8F-8D07-986A7266A8C5}"/>
              </a:ext>
            </a:extLst>
          </p:cNvPr>
          <p:cNvSpPr txBox="1"/>
          <p:nvPr/>
        </p:nvSpPr>
        <p:spPr>
          <a:xfrm>
            <a:off x="838169" y="3686065"/>
            <a:ext cx="4922587" cy="830997"/>
          </a:xfrm>
          <a:prstGeom prst="rect">
            <a:avLst/>
          </a:prstGeom>
          <a:noFill/>
        </p:spPr>
        <p:txBody>
          <a:bodyPr wrap="square">
            <a:spAutoFit/>
          </a:bodyPr>
          <a:lstStyle/>
          <a:p>
            <a:r>
              <a:rPr lang="en-US" sz="2400" dirty="0"/>
              <a:t>McLeod-Li tests are all significant at the 5% sign. level for all lags. </a:t>
            </a:r>
          </a:p>
        </p:txBody>
      </p:sp>
      <p:sp>
        <p:nvSpPr>
          <p:cNvPr id="16" name="TextBox 15">
            <a:extLst>
              <a:ext uri="{FF2B5EF4-FFF2-40B4-BE49-F238E27FC236}">
                <a16:creationId xmlns:a16="http://schemas.microsoft.com/office/drawing/2014/main" id="{A24122C3-5CB6-4DD7-B8FF-DF9A5E37F335}"/>
              </a:ext>
            </a:extLst>
          </p:cNvPr>
          <p:cNvSpPr txBox="1"/>
          <p:nvPr/>
        </p:nvSpPr>
        <p:spPr>
          <a:xfrm>
            <a:off x="838169" y="4697825"/>
            <a:ext cx="4922587" cy="1200329"/>
          </a:xfrm>
          <a:prstGeom prst="rect">
            <a:avLst/>
          </a:prstGeom>
          <a:noFill/>
        </p:spPr>
        <p:txBody>
          <a:bodyPr wrap="square">
            <a:spAutoFit/>
          </a:bodyPr>
          <a:lstStyle/>
          <a:p>
            <a:r>
              <a:rPr lang="en-US" sz="2400" dirty="0"/>
              <a:t>QQ-plot shows heavy-tail distribution for returns, assumption of normality is violated. </a:t>
            </a:r>
          </a:p>
        </p:txBody>
      </p:sp>
      <p:pic>
        <p:nvPicPr>
          <p:cNvPr id="19" name="Picture 18" descr="Chart&#10;&#10;Description automatically generated">
            <a:extLst>
              <a:ext uri="{FF2B5EF4-FFF2-40B4-BE49-F238E27FC236}">
                <a16:creationId xmlns:a16="http://schemas.microsoft.com/office/drawing/2014/main" id="{C784FBCD-E6DA-4814-8A92-28FFCD178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590" y="292749"/>
            <a:ext cx="5664976" cy="323232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9AFD03-3EEC-4205-A39C-23C41923FD66}"/>
                  </a:ext>
                </a:extLst>
              </p:cNvPr>
              <p:cNvSpPr txBox="1"/>
              <p:nvPr/>
            </p:nvSpPr>
            <p:spPr>
              <a:xfrm>
                <a:off x="6584875" y="226489"/>
                <a:ext cx="56984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i="1">
                              <a:latin typeface="Cambria Math" panose="02040503050406030204" pitchFamily="18" charset="0"/>
                            </a:rPr>
                            <m:t>𝑡</m:t>
                          </m:r>
                        </m:sub>
                      </m:sSub>
                    </m:oMath>
                  </m:oMathPara>
                </a14:m>
                <a:endParaRPr lang="en-US" sz="2200" dirty="0"/>
              </a:p>
            </p:txBody>
          </p:sp>
        </mc:Choice>
        <mc:Fallback xmlns="">
          <p:sp>
            <p:nvSpPr>
              <p:cNvPr id="12" name="TextBox 11">
                <a:extLst>
                  <a:ext uri="{FF2B5EF4-FFF2-40B4-BE49-F238E27FC236}">
                    <a16:creationId xmlns:a16="http://schemas.microsoft.com/office/drawing/2014/main" id="{069AFD03-3EEC-4205-A39C-23C41923FD66}"/>
                  </a:ext>
                </a:extLst>
              </p:cNvPr>
              <p:cNvSpPr txBox="1">
                <a:spLocks noRot="1" noChangeAspect="1" noMove="1" noResize="1" noEditPoints="1" noAdjustHandles="1" noChangeArrowheads="1" noChangeShapeType="1" noTextEdit="1"/>
              </p:cNvSpPr>
              <p:nvPr/>
            </p:nvSpPr>
            <p:spPr>
              <a:xfrm>
                <a:off x="6584875" y="226489"/>
                <a:ext cx="569843"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0948" cy="830997"/>
              </a:xfrm>
              <a:prstGeom prst="rect">
                <a:avLst/>
              </a:prstGeom>
              <a:noFill/>
            </p:spPr>
            <p:txBody>
              <a:bodyPr wrap="square">
                <a:spAutoFit/>
              </a:bodyPr>
              <a:lstStyle/>
              <a:p>
                <a:r>
                  <a:rPr lang="en-US" sz="2400" dirty="0"/>
                  <a:t>The time series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𝑟</m:t>
                        </m:r>
                      </m:e>
                      <m:sub>
                        <m:r>
                          <a:rPr lang="en-US" sz="2400" i="1">
                            <a:solidFill>
                              <a:srgbClr val="FF0000"/>
                            </a:solidFill>
                            <a:latin typeface="Cambria Math" panose="02040503050406030204" pitchFamily="18" charset="0"/>
                          </a:rPr>
                          <m:t>𝑡</m:t>
                        </m:r>
                      </m:sub>
                    </m:sSub>
                  </m:oMath>
                </a14:m>
                <a:r>
                  <a:rPr lang="en-US" sz="2400" dirty="0"/>
                  <a:t> is daily </a:t>
                </a:r>
                <a:r>
                  <a:rPr lang="en-US" sz="2400" dirty="0">
                    <a:solidFill>
                      <a:srgbClr val="FF0000"/>
                    </a:solidFill>
                  </a:rPr>
                  <a:t>returns</a:t>
                </a:r>
                <a:r>
                  <a:rPr lang="en-US" sz="2400" dirty="0"/>
                  <a:t> of gold ETF (GLD) from Jan 3, 2004 to Mar 31, 2021 </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838199" y="1378001"/>
                <a:ext cx="5660948" cy="830997"/>
              </a:xfrm>
              <a:prstGeom prst="rect">
                <a:avLst/>
              </a:prstGeom>
              <a:blipFill>
                <a:blip r:embed="rId5"/>
                <a:stretch>
                  <a:fillRect l="-1615" t="-5882" r="-861" b="-16176"/>
                </a:stretch>
              </a:blipFill>
            </p:spPr>
            <p:txBody>
              <a:bodyPr/>
              <a:lstStyle/>
              <a:p>
                <a:r>
                  <a:rPr lang="en-US">
                    <a:noFill/>
                  </a:rPr>
                  <a:t> </a:t>
                </a:r>
              </a:p>
            </p:txBody>
          </p:sp>
        </mc:Fallback>
      </mc:AlternateContent>
      <p:pic>
        <p:nvPicPr>
          <p:cNvPr id="21" name="Picture 20" descr="Chart, line chart&#10;&#10;Description automatically generated">
            <a:extLst>
              <a:ext uri="{FF2B5EF4-FFF2-40B4-BE49-F238E27FC236}">
                <a16:creationId xmlns:a16="http://schemas.microsoft.com/office/drawing/2014/main" id="{BB45FA45-117D-4F0A-86A7-758D9D988D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70588" y="3686065"/>
            <a:ext cx="2734482" cy="2176424"/>
          </a:xfrm>
          <a:prstGeom prst="rect">
            <a:avLst/>
          </a:prstGeom>
        </p:spPr>
      </p:pic>
      <p:pic>
        <p:nvPicPr>
          <p:cNvPr id="23" name="Picture 22" descr="Chart&#10;&#10;Description automatically generated">
            <a:extLst>
              <a:ext uri="{FF2B5EF4-FFF2-40B4-BE49-F238E27FC236}">
                <a16:creationId xmlns:a16="http://schemas.microsoft.com/office/drawing/2014/main" id="{9A9AE95B-DA29-4702-A9E7-123C5594A8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39749" y="3686065"/>
            <a:ext cx="2719369" cy="2176424"/>
          </a:xfrm>
          <a:prstGeom prst="rect">
            <a:avLst/>
          </a:prstGeom>
        </p:spPr>
      </p:pic>
      <p:sp>
        <p:nvSpPr>
          <p:cNvPr id="15" name="TextBox 14">
            <a:extLst>
              <a:ext uri="{FF2B5EF4-FFF2-40B4-BE49-F238E27FC236}">
                <a16:creationId xmlns:a16="http://schemas.microsoft.com/office/drawing/2014/main" id="{931B799B-32EA-4BB0-9EDD-7AC7EA0D3074}"/>
              </a:ext>
            </a:extLst>
          </p:cNvPr>
          <p:cNvSpPr txBox="1"/>
          <p:nvPr/>
        </p:nvSpPr>
        <p:spPr>
          <a:xfrm>
            <a:off x="838170" y="2238388"/>
            <a:ext cx="5257800" cy="1200329"/>
          </a:xfrm>
          <a:prstGeom prst="rect">
            <a:avLst/>
          </a:prstGeom>
          <a:noFill/>
        </p:spPr>
        <p:txBody>
          <a:bodyPr wrap="square">
            <a:spAutoFit/>
          </a:bodyPr>
          <a:lstStyle/>
          <a:p>
            <a:r>
              <a:rPr lang="en-US" sz="2400" dirty="0"/>
              <a:t>Looking at time plot, variability does not seem to be constant in time. ACF/PACF suggest no signiﬁcant serial correlations. </a:t>
            </a:r>
          </a:p>
        </p:txBody>
      </p:sp>
      <p:sp>
        <p:nvSpPr>
          <p:cNvPr id="25" name="TextBox 24">
            <a:extLst>
              <a:ext uri="{FF2B5EF4-FFF2-40B4-BE49-F238E27FC236}">
                <a16:creationId xmlns:a16="http://schemas.microsoft.com/office/drawing/2014/main" id="{C89006D2-5995-4F80-BD77-AAFE9B484F70}"/>
              </a:ext>
            </a:extLst>
          </p:cNvPr>
          <p:cNvSpPr txBox="1"/>
          <p:nvPr/>
        </p:nvSpPr>
        <p:spPr>
          <a:xfrm>
            <a:off x="838168" y="6013905"/>
            <a:ext cx="7351675" cy="461665"/>
          </a:xfrm>
          <a:prstGeom prst="rect">
            <a:avLst/>
          </a:prstGeom>
          <a:noFill/>
        </p:spPr>
        <p:txBody>
          <a:bodyPr wrap="square">
            <a:spAutoFit/>
          </a:bodyPr>
          <a:lstStyle/>
          <a:p>
            <a:r>
              <a:rPr lang="en-US" sz="2400" dirty="0"/>
              <a:t>These are all strong evidence for an ARCH/GARCH model.</a:t>
            </a:r>
          </a:p>
        </p:txBody>
      </p:sp>
    </p:spTree>
    <p:extLst>
      <p:ext uri="{BB962C8B-B14F-4D97-AF65-F5344CB8AC3E}">
        <p14:creationId xmlns:p14="http://schemas.microsoft.com/office/powerpoint/2010/main" val="182017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1000"/>
                                        <p:tgtEl>
                                          <p:spTgt spid="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5"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histogram&#10;&#10;Description automatically generated">
            <a:extLst>
              <a:ext uri="{FF2B5EF4-FFF2-40B4-BE49-F238E27FC236}">
                <a16:creationId xmlns:a16="http://schemas.microsoft.com/office/drawing/2014/main" id="{C9B4869B-6B1C-460E-99EA-BF1BA192F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4711" y="260299"/>
            <a:ext cx="5775408" cy="331778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59903" y="389655"/>
                <a:ext cx="5660979" cy="830997"/>
              </a:xfrm>
              <a:prstGeom prst="rect">
                <a:avLst/>
              </a:prstGeom>
              <a:noFill/>
            </p:spPr>
            <p:txBody>
              <a:bodyPr wrap="square">
                <a:spAutoFit/>
              </a:bodyPr>
              <a:lstStyle/>
              <a:p>
                <a:r>
                  <a:rPr lang="en-US" sz="2400" dirty="0"/>
                  <a:t>Squared values of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oMath>
                </a14:m>
                <a:r>
                  <a:rPr lang="en-US" sz="2400" dirty="0"/>
                  <a:t> also reveals variability in time.</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59903" y="389655"/>
                <a:ext cx="5660979" cy="830997"/>
              </a:xfrm>
              <a:prstGeom prst="rect">
                <a:avLst/>
              </a:prstGeom>
              <a:blipFill>
                <a:blip r:embed="rId4"/>
                <a:stretch>
                  <a:fillRect l="-1724" t="-5882" b="-1617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1B799B-32EA-4BB0-9EDD-7AC7EA0D3074}"/>
              </a:ext>
            </a:extLst>
          </p:cNvPr>
          <p:cNvSpPr txBox="1"/>
          <p:nvPr/>
        </p:nvSpPr>
        <p:spPr>
          <a:xfrm>
            <a:off x="559903" y="1223976"/>
            <a:ext cx="5660978" cy="1200329"/>
          </a:xfrm>
          <a:prstGeom prst="rect">
            <a:avLst/>
          </a:prstGeom>
          <a:noFill/>
        </p:spPr>
        <p:txBody>
          <a:bodyPr wrap="square">
            <a:spAutoFit/>
          </a:bodyPr>
          <a:lstStyle/>
          <a:p>
            <a:r>
              <a:rPr lang="en-US" sz="2400" dirty="0"/>
              <a:t>ACF/PACF plot don’t suggest a pure AR or MA pattern, therefore, a GARCH model should be considered.</a:t>
            </a:r>
          </a:p>
        </p:txBody>
      </p:sp>
      <p:sp>
        <p:nvSpPr>
          <p:cNvPr id="10" name="TextBox 9">
            <a:extLst>
              <a:ext uri="{FF2B5EF4-FFF2-40B4-BE49-F238E27FC236}">
                <a16:creationId xmlns:a16="http://schemas.microsoft.com/office/drawing/2014/main" id="{A0DA6B32-1B38-41AB-B77F-BF0DD1BAD784}"/>
              </a:ext>
            </a:extLst>
          </p:cNvPr>
          <p:cNvSpPr txBox="1"/>
          <p:nvPr/>
        </p:nvSpPr>
        <p:spPr>
          <a:xfrm>
            <a:off x="559903" y="2438037"/>
            <a:ext cx="5660977" cy="1200329"/>
          </a:xfrm>
          <a:prstGeom prst="rect">
            <a:avLst/>
          </a:prstGeom>
          <a:noFill/>
        </p:spPr>
        <p:txBody>
          <a:bodyPr wrap="square">
            <a:spAutoFit/>
          </a:bodyPr>
          <a:lstStyle/>
          <a:p>
            <a:r>
              <a:rPr lang="en-US" sz="2400" dirty="0"/>
              <a:t>Best –log-likelihood is achieved for a GARCH(1,1) model, so we continue by fitting GARCH(1,1) and estimate model as: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EEF9AF-E9E6-40B4-B924-8526683F1511}"/>
                  </a:ext>
                </a:extLst>
              </p:cNvPr>
              <p:cNvSpPr txBox="1"/>
              <p:nvPr/>
            </p:nvSpPr>
            <p:spPr>
              <a:xfrm>
                <a:off x="559903" y="3591819"/>
                <a:ext cx="5660977" cy="837152"/>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a:t>
                </a:r>
              </a:p>
              <a:p>
                <a:pPr algn="ct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b="0" i="1" smtClean="0">
                        <a:latin typeface="Cambria Math" panose="02040503050406030204" pitchFamily="18" charset="0"/>
                      </a:rPr>
                      <m:t>0.937</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b="0" i="1" smtClean="0">
                            <a:latin typeface="Cambria Math" panose="02040503050406030204" pitchFamily="18" charset="0"/>
                          </a:rPr>
                          <m:t>−1</m:t>
                        </m:r>
                      </m:sub>
                      <m:sup>
                        <m:r>
                          <a:rPr lang="en-US" sz="2400" i="1">
                            <a:latin typeface="Cambria Math" panose="02040503050406030204" pitchFamily="18" charset="0"/>
                          </a:rPr>
                          <m:t>2</m:t>
                        </m:r>
                      </m:sup>
                    </m:sSubSup>
                    <m:r>
                      <a:rPr lang="en-US" sz="2400" b="0" i="1" smtClean="0">
                        <a:latin typeface="Cambria Math" panose="02040503050406030204" pitchFamily="18" charset="0"/>
                      </a:rPr>
                      <m:t>+0.000001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0.055 </m:t>
                    </m:r>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oMath>
                </a14:m>
                <a:endParaRPr lang="en-US" sz="2400" dirty="0"/>
              </a:p>
            </p:txBody>
          </p:sp>
        </mc:Choice>
        <mc:Fallback xmlns="">
          <p:sp>
            <p:nvSpPr>
              <p:cNvPr id="16" name="TextBox 15">
                <a:extLst>
                  <a:ext uri="{FF2B5EF4-FFF2-40B4-BE49-F238E27FC236}">
                    <a16:creationId xmlns:a16="http://schemas.microsoft.com/office/drawing/2014/main" id="{3AEEF9AF-E9E6-40B4-B924-8526683F1511}"/>
                  </a:ext>
                </a:extLst>
              </p:cNvPr>
              <p:cNvSpPr txBox="1">
                <a:spLocks noRot="1" noChangeAspect="1" noMove="1" noResize="1" noEditPoints="1" noAdjustHandles="1" noChangeArrowheads="1" noChangeShapeType="1" noTextEdit="1"/>
              </p:cNvSpPr>
              <p:nvPr/>
            </p:nvSpPr>
            <p:spPr>
              <a:xfrm>
                <a:off x="559903" y="3591819"/>
                <a:ext cx="5660977" cy="837152"/>
              </a:xfrm>
              <a:prstGeom prst="rect">
                <a:avLst/>
              </a:prstGeom>
              <a:blipFill>
                <a:blip r:embed="rId5"/>
                <a:stretch>
                  <a:fillRect b="-72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13EA5E6-2038-4B02-B55C-10A1AF562D6C}"/>
              </a:ext>
            </a:extLst>
          </p:cNvPr>
          <p:cNvSpPr txBox="1"/>
          <p:nvPr/>
        </p:nvSpPr>
        <p:spPr>
          <a:xfrm>
            <a:off x="559903" y="4549710"/>
            <a:ext cx="5827506" cy="830997"/>
          </a:xfrm>
          <a:prstGeom prst="rect">
            <a:avLst/>
          </a:prstGeom>
          <a:noFill/>
        </p:spPr>
        <p:txBody>
          <a:bodyPr wrap="square">
            <a:spAutoFit/>
          </a:bodyPr>
          <a:lstStyle/>
          <a:p>
            <a:r>
              <a:rPr lang="en-US" sz="2400" dirty="0"/>
              <a:t>Box-</a:t>
            </a:r>
            <a:r>
              <a:rPr lang="en-US" sz="2400" dirty="0" err="1"/>
              <a:t>Ljung</a:t>
            </a:r>
            <a:r>
              <a:rPr lang="en-US" sz="2400" dirty="0"/>
              <a:t> test of lack of fit validates the model adequacy (p-value greater than 0.05).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C08A62-5131-41F2-A379-713A28DB5A99}"/>
                  </a:ext>
                </a:extLst>
              </p:cNvPr>
              <p:cNvSpPr txBox="1"/>
              <p:nvPr/>
            </p:nvSpPr>
            <p:spPr>
              <a:xfrm>
                <a:off x="6607257" y="300055"/>
                <a:ext cx="410817" cy="433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𝑟</m:t>
                          </m:r>
                        </m:e>
                        <m:sub>
                          <m:r>
                            <a:rPr lang="en-US" sz="2200" i="1">
                              <a:latin typeface="Cambria Math" panose="02040503050406030204" pitchFamily="18" charset="0"/>
                            </a:rPr>
                            <m:t>𝑡</m:t>
                          </m:r>
                        </m:sub>
                        <m:sup>
                          <m:r>
                            <a:rPr lang="en-US" sz="2200" i="1">
                              <a:latin typeface="Cambria Math" panose="02040503050406030204" pitchFamily="18" charset="0"/>
                            </a:rPr>
                            <m:t>2</m:t>
                          </m:r>
                        </m:sup>
                      </m:sSubSup>
                    </m:oMath>
                  </m:oMathPara>
                </a14:m>
                <a:endParaRPr lang="en-US" sz="2200" dirty="0"/>
              </a:p>
            </p:txBody>
          </p:sp>
        </mc:Choice>
        <mc:Fallback xmlns="">
          <p:sp>
            <p:nvSpPr>
              <p:cNvPr id="12" name="TextBox 11">
                <a:extLst>
                  <a:ext uri="{FF2B5EF4-FFF2-40B4-BE49-F238E27FC236}">
                    <a16:creationId xmlns:a16="http://schemas.microsoft.com/office/drawing/2014/main" id="{F7C08A62-5131-41F2-A379-713A28DB5A99}"/>
                  </a:ext>
                </a:extLst>
              </p:cNvPr>
              <p:cNvSpPr txBox="1">
                <a:spLocks noRot="1" noChangeAspect="1" noMove="1" noResize="1" noEditPoints="1" noAdjustHandles="1" noChangeArrowheads="1" noChangeShapeType="1" noTextEdit="1"/>
              </p:cNvSpPr>
              <p:nvPr/>
            </p:nvSpPr>
            <p:spPr>
              <a:xfrm>
                <a:off x="6607257" y="300055"/>
                <a:ext cx="410817" cy="433196"/>
              </a:xfrm>
              <a:prstGeom prst="rect">
                <a:avLst/>
              </a:prstGeom>
              <a:blipFill>
                <a:blip r:embed="rId6"/>
                <a:stretch>
                  <a:fillRect r="-4478" b="-2817"/>
                </a:stretch>
              </a:blipFill>
            </p:spPr>
            <p:txBody>
              <a:bodyPr/>
              <a:lstStyle/>
              <a:p>
                <a:r>
                  <a:rPr lang="en-US">
                    <a:noFill/>
                  </a:rPr>
                  <a:t> </a:t>
                </a:r>
              </a:p>
            </p:txBody>
          </p:sp>
        </mc:Fallback>
      </mc:AlternateContent>
      <p:pic>
        <p:nvPicPr>
          <p:cNvPr id="9" name="Picture 8" descr="Graphical user interface, text, chat or text message&#10;&#10;Description automatically generated">
            <a:extLst>
              <a:ext uri="{FF2B5EF4-FFF2-40B4-BE49-F238E27FC236}">
                <a16:creationId xmlns:a16="http://schemas.microsoft.com/office/drawing/2014/main" id="{57498A82-0B88-40CE-9E1B-8F6C5D6573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0313" y="3745191"/>
            <a:ext cx="5419806" cy="1591135"/>
          </a:xfrm>
          <a:prstGeom prst="rect">
            <a:avLst/>
          </a:prstGeom>
        </p:spPr>
      </p:pic>
      <p:pic>
        <p:nvPicPr>
          <p:cNvPr id="18" name="Picture 17" descr="Text&#10;&#10;Description automatically generated">
            <a:extLst>
              <a:ext uri="{FF2B5EF4-FFF2-40B4-BE49-F238E27FC236}">
                <a16:creationId xmlns:a16="http://schemas.microsoft.com/office/drawing/2014/main" id="{6612DA4F-084B-418D-9975-EF4E6FA6D5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0314" y="5503430"/>
            <a:ext cx="5419806" cy="1053241"/>
          </a:xfrm>
          <a:prstGeom prst="rect">
            <a:avLst/>
          </a:prstGeom>
        </p:spPr>
      </p:pic>
    </p:spTree>
    <p:extLst>
      <p:ext uri="{BB962C8B-B14F-4D97-AF65-F5344CB8AC3E}">
        <p14:creationId xmlns:p14="http://schemas.microsoft.com/office/powerpoint/2010/main" val="17028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28C6B06-84C8-45C4-8F6C-42277DA3E03D}"/>
              </a:ext>
            </a:extLst>
          </p:cNvPr>
          <p:cNvSpPr txBox="1"/>
          <p:nvPr/>
        </p:nvSpPr>
        <p:spPr>
          <a:xfrm>
            <a:off x="559903" y="459214"/>
            <a:ext cx="5462440" cy="830997"/>
          </a:xfrm>
          <a:prstGeom prst="rect">
            <a:avLst/>
          </a:prstGeom>
          <a:noFill/>
        </p:spPr>
        <p:txBody>
          <a:bodyPr wrap="square">
            <a:spAutoFit/>
          </a:bodyPr>
          <a:lstStyle/>
          <a:p>
            <a:r>
              <a:rPr lang="en-US" sz="2400" dirty="0"/>
              <a:t>Residual analysis confirms uncorrelated values, constant variance &amp; zero mean. </a:t>
            </a:r>
          </a:p>
        </p:txBody>
      </p:sp>
      <p:sp>
        <p:nvSpPr>
          <p:cNvPr id="13" name="TextBox 12">
            <a:extLst>
              <a:ext uri="{FF2B5EF4-FFF2-40B4-BE49-F238E27FC236}">
                <a16:creationId xmlns:a16="http://schemas.microsoft.com/office/drawing/2014/main" id="{2555DEB4-164D-4283-B7F6-30A7C51C39DB}"/>
              </a:ext>
            </a:extLst>
          </p:cNvPr>
          <p:cNvSpPr txBox="1"/>
          <p:nvPr/>
        </p:nvSpPr>
        <p:spPr>
          <a:xfrm>
            <a:off x="559903" y="1410288"/>
            <a:ext cx="5462440" cy="1200329"/>
          </a:xfrm>
          <a:prstGeom prst="rect">
            <a:avLst/>
          </a:prstGeom>
          <a:noFill/>
        </p:spPr>
        <p:txBody>
          <a:bodyPr wrap="square">
            <a:spAutoFit/>
          </a:bodyPr>
          <a:lstStyle/>
          <a:p>
            <a:r>
              <a:rPr lang="en-US" sz="2400" dirty="0"/>
              <a:t>Normal distribution of residuals is not confirmed but we decide to utilize the model. Histogram does look normal. </a:t>
            </a:r>
          </a:p>
        </p:txBody>
      </p:sp>
      <p:pic>
        <p:nvPicPr>
          <p:cNvPr id="4" name="Picture 3" descr="A picture containing chart&#10;&#10;Description automatically generated">
            <a:extLst>
              <a:ext uri="{FF2B5EF4-FFF2-40B4-BE49-F238E27FC236}">
                <a16:creationId xmlns:a16="http://schemas.microsoft.com/office/drawing/2014/main" id="{DA64122C-921C-4734-A374-58C03FD59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505" y="190333"/>
            <a:ext cx="5831292" cy="3544647"/>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2F666414-4D6B-45C3-936D-CB96E5F98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273" y="5004010"/>
            <a:ext cx="4586110" cy="1094923"/>
          </a:xfrm>
          <a:prstGeom prst="rect">
            <a:avLst/>
          </a:prstGeom>
        </p:spPr>
      </p:pic>
      <p:pic>
        <p:nvPicPr>
          <p:cNvPr id="12" name="Picture 11" descr="Text&#10;&#10;Description automatically generated">
            <a:extLst>
              <a:ext uri="{FF2B5EF4-FFF2-40B4-BE49-F238E27FC236}">
                <a16:creationId xmlns:a16="http://schemas.microsoft.com/office/drawing/2014/main" id="{5B616CB0-42AC-4FF4-8BD6-C8AC4F2AC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3635" y="5004010"/>
            <a:ext cx="6428162" cy="858860"/>
          </a:xfrm>
          <a:prstGeom prst="rect">
            <a:avLst/>
          </a:prstGeom>
        </p:spPr>
      </p:pic>
      <p:pic>
        <p:nvPicPr>
          <p:cNvPr id="17" name="Picture 16" descr="Graphical user interface, text&#10;&#10;Description automatically generated">
            <a:extLst>
              <a:ext uri="{FF2B5EF4-FFF2-40B4-BE49-F238E27FC236}">
                <a16:creationId xmlns:a16="http://schemas.microsoft.com/office/drawing/2014/main" id="{42DD04F3-4FCE-4C8C-B279-C1E7DCCD49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5328" y="3884824"/>
            <a:ext cx="4366181" cy="969342"/>
          </a:xfrm>
          <a:prstGeom prst="rect">
            <a:avLst/>
          </a:prstGeom>
        </p:spPr>
      </p:pic>
      <p:pic>
        <p:nvPicPr>
          <p:cNvPr id="22" name="Picture 21" descr="Text&#10;&#10;Description automatically generated">
            <a:extLst>
              <a:ext uri="{FF2B5EF4-FFF2-40B4-BE49-F238E27FC236}">
                <a16:creationId xmlns:a16="http://schemas.microsoft.com/office/drawing/2014/main" id="{82511D2C-333B-497F-ABF7-EE4A93EF49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273" y="3088420"/>
            <a:ext cx="4587716" cy="1765746"/>
          </a:xfrm>
          <a:prstGeom prst="rect">
            <a:avLst/>
          </a:prstGeom>
        </p:spPr>
      </p:pic>
    </p:spTree>
    <p:extLst>
      <p:ext uri="{BB962C8B-B14F-4D97-AF65-F5344CB8AC3E}">
        <p14:creationId xmlns:p14="http://schemas.microsoft.com/office/powerpoint/2010/main" val="153279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1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28C6B06-84C8-45C4-8F6C-42277DA3E03D}"/>
              </a:ext>
            </a:extLst>
          </p:cNvPr>
          <p:cNvSpPr txBox="1"/>
          <p:nvPr/>
        </p:nvSpPr>
        <p:spPr>
          <a:xfrm>
            <a:off x="559903" y="459214"/>
            <a:ext cx="5390322" cy="1938992"/>
          </a:xfrm>
          <a:prstGeom prst="rect">
            <a:avLst/>
          </a:prstGeom>
          <a:noFill/>
        </p:spPr>
        <p:txBody>
          <a:bodyPr wrap="square">
            <a:spAutoFit/>
          </a:bodyPr>
          <a:lstStyle/>
          <a:p>
            <a:r>
              <a:rPr lang="en-US" sz="2400" dirty="0"/>
              <a:t>The plot of returns along with their estimated volatility using the GARCH(1,1) model illustrates how the model has  captured volatility clustering of return values.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555DEB4-164D-4283-B7F6-30A7C51C39DB}"/>
                  </a:ext>
                </a:extLst>
              </p:cNvPr>
              <p:cNvSpPr txBox="1"/>
              <p:nvPr/>
            </p:nvSpPr>
            <p:spPr>
              <a:xfrm>
                <a:off x="559902" y="2554608"/>
                <a:ext cx="5390322" cy="1200329"/>
              </a:xfrm>
              <a:prstGeom prst="rect">
                <a:avLst/>
              </a:prstGeom>
              <a:noFill/>
            </p:spPr>
            <p:txBody>
              <a:bodyPr wrap="square">
                <a:spAutoFit/>
              </a:bodyPr>
              <a:lstStyle/>
              <a:p>
                <a:r>
                  <a:rPr lang="en-US" sz="2400" dirty="0"/>
                  <a:t>Forecasts for two </a:t>
                </a:r>
                <a:r>
                  <a:rPr lang="en-US" sz="2400" dirty="0">
                    <a:solidFill>
                      <a:srgbClr val="0070C0"/>
                    </a:solidFill>
                  </a:rPr>
                  <a:t>future values 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ea typeface="Cambria Math" panose="02040503050406030204" pitchFamily="18" charset="0"/>
                          </a:rPr>
                          <m:t>𝜎</m:t>
                        </m:r>
                      </m:e>
                      <m:sub>
                        <m:r>
                          <a:rPr lang="en-US" sz="2400" i="1">
                            <a:solidFill>
                              <a:srgbClr val="0070C0"/>
                            </a:solidFill>
                            <a:latin typeface="Cambria Math" panose="02040503050406030204" pitchFamily="18" charset="0"/>
                          </a:rPr>
                          <m:t>𝑡</m:t>
                        </m:r>
                      </m:sub>
                    </m:sSub>
                  </m:oMath>
                </a14:m>
                <a:r>
                  <a:rPr lang="en-US" sz="2400" dirty="0">
                    <a:solidFill>
                      <a:srgbClr val="0070C0"/>
                    </a:solidFill>
                  </a:rPr>
                  <a:t> </a:t>
                </a:r>
                <a:r>
                  <a:rPr lang="en-US" sz="2400" dirty="0"/>
                  <a:t>are derived after passing the current return and two future returns to predict function </a:t>
                </a:r>
              </a:p>
            </p:txBody>
          </p:sp>
        </mc:Choice>
        <mc:Fallback xmlns="">
          <p:sp>
            <p:nvSpPr>
              <p:cNvPr id="13" name="TextBox 12">
                <a:extLst>
                  <a:ext uri="{FF2B5EF4-FFF2-40B4-BE49-F238E27FC236}">
                    <a16:creationId xmlns:a16="http://schemas.microsoft.com/office/drawing/2014/main" id="{2555DEB4-164D-4283-B7F6-30A7C51C39DB}"/>
                  </a:ext>
                </a:extLst>
              </p:cNvPr>
              <p:cNvSpPr txBox="1">
                <a:spLocks noRot="1" noChangeAspect="1" noMove="1" noResize="1" noEditPoints="1" noAdjustHandles="1" noChangeArrowheads="1" noChangeShapeType="1" noTextEdit="1"/>
              </p:cNvSpPr>
              <p:nvPr/>
            </p:nvSpPr>
            <p:spPr>
              <a:xfrm>
                <a:off x="559902" y="2554608"/>
                <a:ext cx="5390322" cy="1200329"/>
              </a:xfrm>
              <a:prstGeom prst="rect">
                <a:avLst/>
              </a:prstGeom>
              <a:blipFill>
                <a:blip r:embed="rId3"/>
                <a:stretch>
                  <a:fillRect l="-1810" t="-4061" r="-2715" b="-10660"/>
                </a:stretch>
              </a:blipFill>
            </p:spPr>
            <p:txBody>
              <a:bodyPr/>
              <a:lstStyle/>
              <a:p>
                <a:r>
                  <a:rPr lang="en-US">
                    <a:noFill/>
                  </a:rPr>
                  <a:t> </a:t>
                </a:r>
              </a:p>
            </p:txBody>
          </p:sp>
        </mc:Fallback>
      </mc:AlternateContent>
      <p:pic>
        <p:nvPicPr>
          <p:cNvPr id="7" name="Picture 6" descr="Graphical user interface, text&#10;&#10;Description automatically generated">
            <a:extLst>
              <a:ext uri="{FF2B5EF4-FFF2-40B4-BE49-F238E27FC236}">
                <a16:creationId xmlns:a16="http://schemas.microsoft.com/office/drawing/2014/main" id="{3B67E628-0298-4FAC-AF40-C70F569D8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18" y="3822263"/>
            <a:ext cx="3207884" cy="965479"/>
          </a:xfrm>
          <a:prstGeom prst="rect">
            <a:avLst/>
          </a:prstGeom>
        </p:spPr>
      </p:pic>
      <p:pic>
        <p:nvPicPr>
          <p:cNvPr id="3" name="Picture 2" descr="Timeline&#10;&#10;Description automatically generated">
            <a:extLst>
              <a:ext uri="{FF2B5EF4-FFF2-40B4-BE49-F238E27FC236}">
                <a16:creationId xmlns:a16="http://schemas.microsoft.com/office/drawing/2014/main" id="{26A7E147-0B9E-425E-BEF0-DBD52BE65C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0225" y="116475"/>
            <a:ext cx="5891039" cy="3890899"/>
          </a:xfrm>
          <a:prstGeom prst="rect">
            <a:avLst/>
          </a:prstGeom>
        </p:spPr>
      </p:pic>
    </p:spTree>
    <p:extLst>
      <p:ext uri="{BB962C8B-B14F-4D97-AF65-F5344CB8AC3E}">
        <p14:creationId xmlns:p14="http://schemas.microsoft.com/office/powerpoint/2010/main" val="32565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low confidence">
            <a:extLst>
              <a:ext uri="{FF2B5EF4-FFF2-40B4-BE49-F238E27FC236}">
                <a16:creationId xmlns:a16="http://schemas.microsoft.com/office/drawing/2014/main" id="{9BEC77B3-7464-4AF9-BCFD-B4387790C7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315" y="310165"/>
            <a:ext cx="5657381" cy="3241418"/>
          </a:xfrm>
          <a:prstGeom prst="rect">
            <a:avLst/>
          </a:prstGeom>
        </p:spPr>
      </p:pic>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4</a:t>
            </a:r>
          </a:p>
        </p:txBody>
      </p:sp>
      <p:sp>
        <p:nvSpPr>
          <p:cNvPr id="14" name="TextBox 13">
            <a:extLst>
              <a:ext uri="{FF2B5EF4-FFF2-40B4-BE49-F238E27FC236}">
                <a16:creationId xmlns:a16="http://schemas.microsoft.com/office/drawing/2014/main" id="{7B550A94-4D97-4F8F-8D07-986A7266A8C5}"/>
              </a:ext>
            </a:extLst>
          </p:cNvPr>
          <p:cNvSpPr txBox="1"/>
          <p:nvPr/>
        </p:nvSpPr>
        <p:spPr>
          <a:xfrm>
            <a:off x="838169" y="3794257"/>
            <a:ext cx="4922587" cy="830997"/>
          </a:xfrm>
          <a:prstGeom prst="rect">
            <a:avLst/>
          </a:prstGeom>
          <a:noFill/>
        </p:spPr>
        <p:txBody>
          <a:bodyPr wrap="square">
            <a:spAutoFit/>
          </a:bodyPr>
          <a:lstStyle/>
          <a:p>
            <a:r>
              <a:rPr lang="en-US" sz="2400" dirty="0"/>
              <a:t>McLeod-Li tests are all significant at the 5% sign. level for all lags. </a:t>
            </a:r>
          </a:p>
        </p:txBody>
      </p:sp>
      <p:sp>
        <p:nvSpPr>
          <p:cNvPr id="16" name="TextBox 15">
            <a:extLst>
              <a:ext uri="{FF2B5EF4-FFF2-40B4-BE49-F238E27FC236}">
                <a16:creationId xmlns:a16="http://schemas.microsoft.com/office/drawing/2014/main" id="{A24122C3-5CB6-4DD7-B8FF-DF9A5E37F335}"/>
              </a:ext>
            </a:extLst>
          </p:cNvPr>
          <p:cNvSpPr txBox="1"/>
          <p:nvPr/>
        </p:nvSpPr>
        <p:spPr>
          <a:xfrm>
            <a:off x="838169" y="4697825"/>
            <a:ext cx="4922587" cy="1200329"/>
          </a:xfrm>
          <a:prstGeom prst="rect">
            <a:avLst/>
          </a:prstGeom>
          <a:noFill/>
        </p:spPr>
        <p:txBody>
          <a:bodyPr wrap="square">
            <a:spAutoFit/>
          </a:bodyPr>
          <a:lstStyle/>
          <a:p>
            <a:r>
              <a:rPr lang="en-US" sz="2400" dirty="0"/>
              <a:t>QQ-plot shows heavy-tail distribution for </a:t>
            </a:r>
            <a:r>
              <a:rPr lang="en-US" sz="2400" dirty="0">
                <a:solidFill>
                  <a:srgbClr val="FF0000"/>
                </a:solidFill>
              </a:rPr>
              <a:t>returns</a:t>
            </a:r>
            <a:r>
              <a:rPr lang="en-US" sz="2400" dirty="0"/>
              <a:t>, assumption of normality is violated.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69AFD03-3EEC-4205-A39C-23C41923FD66}"/>
                  </a:ext>
                </a:extLst>
              </p:cNvPr>
              <p:cNvSpPr txBox="1"/>
              <p:nvPr/>
            </p:nvSpPr>
            <p:spPr>
              <a:xfrm>
                <a:off x="6598127" y="252993"/>
                <a:ext cx="569843"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b="0" i="1" smtClean="0">
                              <a:solidFill>
                                <a:srgbClr val="FF0000"/>
                              </a:solidFill>
                              <a:latin typeface="Cambria Math" panose="02040503050406030204" pitchFamily="18" charset="0"/>
                            </a:rPr>
                            <m:t>𝑟</m:t>
                          </m:r>
                        </m:e>
                        <m:sub>
                          <m:r>
                            <a:rPr lang="en-US" sz="2200" i="1">
                              <a:solidFill>
                                <a:srgbClr val="FF0000"/>
                              </a:solidFill>
                              <a:latin typeface="Cambria Math" panose="02040503050406030204" pitchFamily="18" charset="0"/>
                            </a:rPr>
                            <m:t>𝑡</m:t>
                          </m:r>
                        </m:sub>
                      </m:sSub>
                    </m:oMath>
                  </m:oMathPara>
                </a14:m>
                <a:endParaRPr lang="en-US" sz="2200" dirty="0">
                  <a:solidFill>
                    <a:srgbClr val="FF0000"/>
                  </a:solidFill>
                </a:endParaRPr>
              </a:p>
            </p:txBody>
          </p:sp>
        </mc:Choice>
        <mc:Fallback xmlns="">
          <p:sp>
            <p:nvSpPr>
              <p:cNvPr id="12" name="TextBox 11">
                <a:extLst>
                  <a:ext uri="{FF2B5EF4-FFF2-40B4-BE49-F238E27FC236}">
                    <a16:creationId xmlns:a16="http://schemas.microsoft.com/office/drawing/2014/main" id="{069AFD03-3EEC-4205-A39C-23C41923FD66}"/>
                  </a:ext>
                </a:extLst>
              </p:cNvPr>
              <p:cNvSpPr txBox="1">
                <a:spLocks noRot="1" noChangeAspect="1" noMove="1" noResize="1" noEditPoints="1" noAdjustHandles="1" noChangeArrowheads="1" noChangeShapeType="1" noTextEdit="1"/>
              </p:cNvSpPr>
              <p:nvPr/>
            </p:nvSpPr>
            <p:spPr>
              <a:xfrm>
                <a:off x="6598127" y="252993"/>
                <a:ext cx="569843" cy="430887"/>
              </a:xfrm>
              <a:prstGeom prst="rect">
                <a:avLst/>
              </a:prstGeom>
              <a:blipFill>
                <a:blip r:embed="rId4"/>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0948" cy="1200329"/>
          </a:xfrm>
          <a:prstGeom prst="rect">
            <a:avLst/>
          </a:prstGeom>
          <a:noFill/>
        </p:spPr>
        <p:txBody>
          <a:bodyPr wrap="square">
            <a:spAutoFit/>
          </a:bodyPr>
          <a:lstStyle/>
          <a:p>
            <a:r>
              <a:rPr lang="en-US" sz="2400" dirty="0"/>
              <a:t>The plot shows daily </a:t>
            </a:r>
            <a:r>
              <a:rPr lang="en-US" sz="2400" dirty="0">
                <a:solidFill>
                  <a:srgbClr val="FF0000"/>
                </a:solidFill>
              </a:rPr>
              <a:t>returns</a:t>
            </a:r>
            <a:r>
              <a:rPr lang="en-US" sz="2400" dirty="0"/>
              <a:t> of Dow Jones Industrial Average (DJIA) from Mar 20 2006 to Mar 20, 2016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1B799B-32EA-4BB0-9EDD-7AC7EA0D3074}"/>
                  </a:ext>
                </a:extLst>
              </p:cNvPr>
              <p:cNvSpPr txBox="1"/>
              <p:nvPr/>
            </p:nvSpPr>
            <p:spPr>
              <a:xfrm>
                <a:off x="838170" y="2521358"/>
                <a:ext cx="5257800" cy="1200329"/>
              </a:xfrm>
              <a:prstGeom prst="rect">
                <a:avLst/>
              </a:prstGeom>
              <a:noFill/>
            </p:spPr>
            <p:txBody>
              <a:bodyPr wrap="square">
                <a:spAutoFit/>
              </a:bodyPr>
              <a:lstStyle/>
              <a:p>
                <a:r>
                  <a:rPr lang="en-US" sz="2400" dirty="0"/>
                  <a:t>Variability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rPr>
                          <m:t>𝑡</m:t>
                        </m:r>
                      </m:sub>
                    </m:sSub>
                  </m:oMath>
                </a14:m>
                <a:r>
                  <a:rPr lang="en-US" sz="2400" dirty="0"/>
                  <a:t>) is not constant in time. ACF/PACF shows some signiﬁcant serial correlations. </a:t>
                </a:r>
              </a:p>
            </p:txBody>
          </p:sp>
        </mc:Choice>
        <mc:Fallback xmlns="">
          <p:sp>
            <p:nvSpPr>
              <p:cNvPr id="15" name="TextBox 14">
                <a:extLst>
                  <a:ext uri="{FF2B5EF4-FFF2-40B4-BE49-F238E27FC236}">
                    <a16:creationId xmlns:a16="http://schemas.microsoft.com/office/drawing/2014/main" id="{931B799B-32EA-4BB0-9EDD-7AC7EA0D3074}"/>
                  </a:ext>
                </a:extLst>
              </p:cNvPr>
              <p:cNvSpPr txBox="1">
                <a:spLocks noRot="1" noChangeAspect="1" noMove="1" noResize="1" noEditPoints="1" noAdjustHandles="1" noChangeArrowheads="1" noChangeShapeType="1" noTextEdit="1"/>
              </p:cNvSpPr>
              <p:nvPr/>
            </p:nvSpPr>
            <p:spPr>
              <a:xfrm>
                <a:off x="838170" y="2521358"/>
                <a:ext cx="5257800" cy="1200329"/>
              </a:xfrm>
              <a:prstGeom prst="rect">
                <a:avLst/>
              </a:prstGeom>
              <a:blipFill>
                <a:blip r:embed="rId5"/>
                <a:stretch>
                  <a:fillRect l="-1738" t="-4061" b="-1066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89006D2-5995-4F80-BD77-AAFE9B484F70}"/>
              </a:ext>
            </a:extLst>
          </p:cNvPr>
          <p:cNvSpPr txBox="1"/>
          <p:nvPr/>
        </p:nvSpPr>
        <p:spPr>
          <a:xfrm>
            <a:off x="838168" y="6053661"/>
            <a:ext cx="890218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baseline="0" dirty="0"/>
              <a:t>We should consider ARCH &amp; GARCH methods for modeling volatility. </a:t>
            </a:r>
          </a:p>
        </p:txBody>
      </p:sp>
      <p:pic>
        <p:nvPicPr>
          <p:cNvPr id="5" name="Picture 4" descr="Chart&#10;&#10;Description automatically generated">
            <a:extLst>
              <a:ext uri="{FF2B5EF4-FFF2-40B4-BE49-F238E27FC236}">
                <a16:creationId xmlns:a16="http://schemas.microsoft.com/office/drawing/2014/main" id="{B29BBC6F-C13A-4CA6-AADA-B767B40EFF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75416" y="3656617"/>
            <a:ext cx="3041806" cy="2240499"/>
          </a:xfrm>
          <a:prstGeom prst="rect">
            <a:avLst/>
          </a:prstGeom>
        </p:spPr>
      </p:pic>
      <p:pic>
        <p:nvPicPr>
          <p:cNvPr id="7" name="Picture 6" descr="Chart, line chart&#10;&#10;Description automatically generated">
            <a:extLst>
              <a:ext uri="{FF2B5EF4-FFF2-40B4-BE49-F238E27FC236}">
                <a16:creationId xmlns:a16="http://schemas.microsoft.com/office/drawing/2014/main" id="{937A3D3E-2A5F-4A05-B633-CCD3E45B8E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3142" y="3680578"/>
            <a:ext cx="3041806" cy="2267067"/>
          </a:xfrm>
          <a:prstGeom prst="rect">
            <a:avLst/>
          </a:prstGeom>
        </p:spPr>
      </p:pic>
    </p:spTree>
    <p:extLst>
      <p:ext uri="{BB962C8B-B14F-4D97-AF65-F5344CB8AC3E}">
        <p14:creationId xmlns:p14="http://schemas.microsoft.com/office/powerpoint/2010/main" val="26564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10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left)">
                                      <p:cBhvr>
                                        <p:cTn id="29"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5"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histogram&#10;&#10;Description automatically generated">
            <a:extLst>
              <a:ext uri="{FF2B5EF4-FFF2-40B4-BE49-F238E27FC236}">
                <a16:creationId xmlns:a16="http://schemas.microsoft.com/office/drawing/2014/main" id="{9BCB9DD6-1D93-45D8-BB37-5283BDC96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271" y="284186"/>
            <a:ext cx="5830049" cy="335418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59903" y="429411"/>
                <a:ext cx="5660979" cy="464101"/>
              </a:xfrm>
              <a:prstGeom prst="rect">
                <a:avLst/>
              </a:prstGeom>
              <a:noFill/>
            </p:spPr>
            <p:txBody>
              <a:bodyPr wrap="square">
                <a:spAutoFit/>
              </a:bodyPr>
              <a:lstStyle/>
              <a:p>
                <a:r>
                  <a:rPr lang="en-US" sz="2400" dirty="0"/>
                  <a:t>Plot of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𝑟</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also reveals variability in time.</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59903" y="429411"/>
                <a:ext cx="5660979" cy="464101"/>
              </a:xfrm>
              <a:prstGeom prst="rect">
                <a:avLst/>
              </a:prstGeom>
              <a:blipFill>
                <a:blip r:embed="rId4"/>
                <a:stretch>
                  <a:fillRect l="-1724" t="-9091" b="-2857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1B799B-32EA-4BB0-9EDD-7AC7EA0D3074}"/>
              </a:ext>
            </a:extLst>
          </p:cNvPr>
          <p:cNvSpPr txBox="1"/>
          <p:nvPr/>
        </p:nvSpPr>
        <p:spPr>
          <a:xfrm>
            <a:off x="559903" y="1065609"/>
            <a:ext cx="5660978" cy="1200329"/>
          </a:xfrm>
          <a:prstGeom prst="rect">
            <a:avLst/>
          </a:prstGeom>
          <a:noFill/>
        </p:spPr>
        <p:txBody>
          <a:bodyPr wrap="square">
            <a:spAutoFit/>
          </a:bodyPr>
          <a:lstStyle/>
          <a:p>
            <a:r>
              <a:rPr lang="en-US" sz="2400" dirty="0"/>
              <a:t>ACF/PACF plot don’t suggest a pure AR or MA pattern, therefore, a GARCH model should be considered.</a:t>
            </a:r>
          </a:p>
        </p:txBody>
      </p:sp>
      <p:sp>
        <p:nvSpPr>
          <p:cNvPr id="10" name="TextBox 9">
            <a:extLst>
              <a:ext uri="{FF2B5EF4-FFF2-40B4-BE49-F238E27FC236}">
                <a16:creationId xmlns:a16="http://schemas.microsoft.com/office/drawing/2014/main" id="{A0DA6B32-1B38-41AB-B77F-BF0DD1BAD784}"/>
              </a:ext>
            </a:extLst>
          </p:cNvPr>
          <p:cNvSpPr txBox="1"/>
          <p:nvPr/>
        </p:nvSpPr>
        <p:spPr>
          <a:xfrm>
            <a:off x="559903" y="2331120"/>
            <a:ext cx="5660977" cy="1200329"/>
          </a:xfrm>
          <a:prstGeom prst="rect">
            <a:avLst/>
          </a:prstGeom>
          <a:noFill/>
        </p:spPr>
        <p:txBody>
          <a:bodyPr wrap="square">
            <a:spAutoFit/>
          </a:bodyPr>
          <a:lstStyle/>
          <a:p>
            <a:r>
              <a:rPr lang="en-US" sz="2400" dirty="0"/>
              <a:t>Best -log-likelihood is achieved for a GARCH(1,2) model, so we continue by fitting GARCH(1,2) and estimate model as: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EEF9AF-E9E6-40B4-B924-8526683F1511}"/>
                  </a:ext>
                </a:extLst>
              </p:cNvPr>
              <p:cNvSpPr txBox="1"/>
              <p:nvPr/>
            </p:nvSpPr>
            <p:spPr>
              <a:xfrm>
                <a:off x="559903" y="3591819"/>
                <a:ext cx="5660977" cy="1340880"/>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a:t>
                </a:r>
              </a:p>
              <a:p>
                <a:pPr>
                  <a:lnSpc>
                    <a:spcPts val="1000"/>
                  </a:lnSpc>
                </a:pPr>
                <a:endParaRPr lang="en-US" sz="2400" dirty="0"/>
              </a:p>
              <a:p>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b="0" i="1" smtClean="0">
                        <a:latin typeface="Cambria Math" panose="02040503050406030204" pitchFamily="18" charset="0"/>
                      </a:rPr>
                      <m:t>0.83 </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b="0" i="1" smtClean="0">
                            <a:latin typeface="Cambria Math" panose="02040503050406030204" pitchFamily="18" charset="0"/>
                          </a:rPr>
                          <m:t>−1</m:t>
                        </m:r>
                      </m:sub>
                      <m:sup>
                        <m:r>
                          <a:rPr lang="en-US" sz="2400" i="1">
                            <a:latin typeface="Cambria Math" panose="02040503050406030204" pitchFamily="18" charset="0"/>
                          </a:rPr>
                          <m:t>2</m:t>
                        </m:r>
                      </m:sup>
                    </m:sSubSup>
                    <m:r>
                      <a:rPr lang="en-US" sz="2400" b="0" i="1" smtClean="0">
                        <a:latin typeface="Cambria Math" panose="02040503050406030204" pitchFamily="18" charset="0"/>
                      </a:rPr>
                      <m:t>+0.000003</m:t>
                    </m:r>
                  </m:oMath>
                </a14:m>
                <a:endParaRPr lang="en-US" sz="2400" b="0" i="1" dirty="0">
                  <a:latin typeface="Cambria Math" panose="02040503050406030204" pitchFamily="18" charset="0"/>
                </a:endParaRPr>
              </a:p>
              <a:p>
                <a:r>
                  <a:rPr lang="en-US" sz="2400" dirty="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0.03 </m:t>
                    </m:r>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11</m:t>
                    </m:r>
                    <m:r>
                      <a:rPr lang="en-US" sz="2400" i="1">
                        <a:latin typeface="Cambria Math" panose="02040503050406030204" pitchFamily="18" charset="0"/>
                        <a:ea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−2</m:t>
                        </m:r>
                      </m:sub>
                      <m:sup>
                        <m:r>
                          <a:rPr lang="en-US" sz="2400" i="1">
                            <a:latin typeface="Cambria Math" panose="02040503050406030204" pitchFamily="18" charset="0"/>
                          </a:rPr>
                          <m:t>2</m:t>
                        </m:r>
                      </m:sup>
                    </m:sSubSup>
                  </m:oMath>
                </a14:m>
                <a:endParaRPr lang="en-US" sz="2400" dirty="0"/>
              </a:p>
            </p:txBody>
          </p:sp>
        </mc:Choice>
        <mc:Fallback xmlns="">
          <p:sp>
            <p:nvSpPr>
              <p:cNvPr id="16" name="TextBox 15">
                <a:extLst>
                  <a:ext uri="{FF2B5EF4-FFF2-40B4-BE49-F238E27FC236}">
                    <a16:creationId xmlns:a16="http://schemas.microsoft.com/office/drawing/2014/main" id="{3AEEF9AF-E9E6-40B4-B924-8526683F1511}"/>
                  </a:ext>
                </a:extLst>
              </p:cNvPr>
              <p:cNvSpPr txBox="1">
                <a:spLocks noRot="1" noChangeAspect="1" noMove="1" noResize="1" noEditPoints="1" noAdjustHandles="1" noChangeArrowheads="1" noChangeShapeType="1" noTextEdit="1"/>
              </p:cNvSpPr>
              <p:nvPr/>
            </p:nvSpPr>
            <p:spPr>
              <a:xfrm>
                <a:off x="559903" y="3591819"/>
                <a:ext cx="5660977" cy="1340880"/>
              </a:xfrm>
              <a:prstGeom prst="rect">
                <a:avLst/>
              </a:prstGeom>
              <a:blipFill>
                <a:blip r:embed="rId5"/>
                <a:stretch>
                  <a:fillRect b="-455"/>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C13EA5E6-2038-4B02-B55C-10A1AF562D6C}"/>
              </a:ext>
            </a:extLst>
          </p:cNvPr>
          <p:cNvSpPr txBox="1"/>
          <p:nvPr/>
        </p:nvSpPr>
        <p:spPr>
          <a:xfrm>
            <a:off x="559903" y="4993069"/>
            <a:ext cx="5827506" cy="830997"/>
          </a:xfrm>
          <a:prstGeom prst="rect">
            <a:avLst/>
          </a:prstGeom>
          <a:noFill/>
        </p:spPr>
        <p:txBody>
          <a:bodyPr wrap="square">
            <a:spAutoFit/>
          </a:bodyPr>
          <a:lstStyle/>
          <a:p>
            <a:r>
              <a:rPr lang="en-US" sz="2400" dirty="0"/>
              <a:t>Box-</a:t>
            </a:r>
            <a:r>
              <a:rPr lang="en-US" sz="2400" dirty="0" err="1"/>
              <a:t>Ljung</a:t>
            </a:r>
            <a:r>
              <a:rPr lang="en-US" sz="2400" dirty="0"/>
              <a:t> test of lack of fit validates the model adequacy (large p-value).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C08A62-5131-41F2-A379-713A28DB5A99}"/>
                  </a:ext>
                </a:extLst>
              </p:cNvPr>
              <p:cNvSpPr txBox="1"/>
              <p:nvPr/>
            </p:nvSpPr>
            <p:spPr>
              <a:xfrm>
                <a:off x="6580752" y="297438"/>
                <a:ext cx="410817" cy="433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𝑟</m:t>
                          </m:r>
                        </m:e>
                        <m:sub>
                          <m:r>
                            <a:rPr lang="en-US" sz="2200" i="1">
                              <a:latin typeface="Cambria Math" panose="02040503050406030204" pitchFamily="18" charset="0"/>
                            </a:rPr>
                            <m:t>𝑡</m:t>
                          </m:r>
                        </m:sub>
                        <m:sup>
                          <m:r>
                            <a:rPr lang="en-US" sz="2200" i="1">
                              <a:latin typeface="Cambria Math" panose="02040503050406030204" pitchFamily="18" charset="0"/>
                            </a:rPr>
                            <m:t>2</m:t>
                          </m:r>
                        </m:sup>
                      </m:sSubSup>
                    </m:oMath>
                  </m:oMathPara>
                </a14:m>
                <a:endParaRPr lang="en-US" sz="2200" dirty="0"/>
              </a:p>
            </p:txBody>
          </p:sp>
        </mc:Choice>
        <mc:Fallback xmlns="">
          <p:sp>
            <p:nvSpPr>
              <p:cNvPr id="12" name="TextBox 11">
                <a:extLst>
                  <a:ext uri="{FF2B5EF4-FFF2-40B4-BE49-F238E27FC236}">
                    <a16:creationId xmlns:a16="http://schemas.microsoft.com/office/drawing/2014/main" id="{F7C08A62-5131-41F2-A379-713A28DB5A99}"/>
                  </a:ext>
                </a:extLst>
              </p:cNvPr>
              <p:cNvSpPr txBox="1">
                <a:spLocks noRot="1" noChangeAspect="1" noMove="1" noResize="1" noEditPoints="1" noAdjustHandles="1" noChangeArrowheads="1" noChangeShapeType="1" noTextEdit="1"/>
              </p:cNvSpPr>
              <p:nvPr/>
            </p:nvSpPr>
            <p:spPr>
              <a:xfrm>
                <a:off x="6580752" y="297438"/>
                <a:ext cx="410817" cy="433196"/>
              </a:xfrm>
              <a:prstGeom prst="rect">
                <a:avLst/>
              </a:prstGeom>
              <a:blipFill>
                <a:blip r:embed="rId6"/>
                <a:stretch>
                  <a:fillRect r="-4478" b="-1408"/>
                </a:stretch>
              </a:blipFill>
            </p:spPr>
            <p:txBody>
              <a:bodyPr/>
              <a:lstStyle/>
              <a:p>
                <a:r>
                  <a:rPr lang="en-US">
                    <a:noFill/>
                  </a:rPr>
                  <a:t> </a:t>
                </a:r>
              </a:p>
            </p:txBody>
          </p:sp>
        </mc:Fallback>
      </mc:AlternateContent>
      <p:pic>
        <p:nvPicPr>
          <p:cNvPr id="5" name="Picture 4" descr="Text&#10;&#10;Description automatically generated">
            <a:extLst>
              <a:ext uri="{FF2B5EF4-FFF2-40B4-BE49-F238E27FC236}">
                <a16:creationId xmlns:a16="http://schemas.microsoft.com/office/drawing/2014/main" id="{14A28170-2487-494E-9C13-5EF5581BD8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7409" y="3808160"/>
            <a:ext cx="5514585" cy="185509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34CE7070-1A1B-4992-9CBF-D2455401A9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1217" y="5834680"/>
            <a:ext cx="4480777" cy="821917"/>
          </a:xfrm>
          <a:prstGeom prst="rect">
            <a:avLst/>
          </a:prstGeom>
        </p:spPr>
      </p:pic>
    </p:spTree>
    <p:extLst>
      <p:ext uri="{BB962C8B-B14F-4D97-AF65-F5344CB8AC3E}">
        <p14:creationId xmlns:p14="http://schemas.microsoft.com/office/powerpoint/2010/main" val="243755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D28C6B06-84C8-45C4-8F6C-42277DA3E03D}"/>
              </a:ext>
            </a:extLst>
          </p:cNvPr>
          <p:cNvSpPr txBox="1"/>
          <p:nvPr/>
        </p:nvSpPr>
        <p:spPr>
          <a:xfrm>
            <a:off x="559903" y="459214"/>
            <a:ext cx="5462440" cy="830997"/>
          </a:xfrm>
          <a:prstGeom prst="rect">
            <a:avLst/>
          </a:prstGeom>
          <a:noFill/>
        </p:spPr>
        <p:txBody>
          <a:bodyPr wrap="square">
            <a:spAutoFit/>
          </a:bodyPr>
          <a:lstStyle/>
          <a:p>
            <a:r>
              <a:rPr lang="en-US" sz="2400" dirty="0"/>
              <a:t>Residual analysis confirms uncorrelated values, zero mean &amp; constant variance. </a:t>
            </a:r>
          </a:p>
        </p:txBody>
      </p:sp>
      <p:sp>
        <p:nvSpPr>
          <p:cNvPr id="21" name="TextBox 20">
            <a:extLst>
              <a:ext uri="{FF2B5EF4-FFF2-40B4-BE49-F238E27FC236}">
                <a16:creationId xmlns:a16="http://schemas.microsoft.com/office/drawing/2014/main" id="{1B095E73-62C6-4CBE-AB8B-FFD885AEED61}"/>
              </a:ext>
            </a:extLst>
          </p:cNvPr>
          <p:cNvSpPr txBox="1"/>
          <p:nvPr/>
        </p:nvSpPr>
        <p:spPr>
          <a:xfrm>
            <a:off x="5648341" y="3859629"/>
            <a:ext cx="3213801" cy="2677656"/>
          </a:xfrm>
          <a:prstGeom prst="rect">
            <a:avLst/>
          </a:prstGeom>
          <a:noFill/>
        </p:spPr>
        <p:txBody>
          <a:bodyPr wrap="square">
            <a:spAutoFit/>
          </a:bodyPr>
          <a:lstStyle/>
          <a:p>
            <a:r>
              <a:rPr lang="en-US" sz="2400" dirty="0"/>
              <a:t>The plot of returns and estimated volatility using the GARCH(1,2) model illustrates how the model has captured volatility clustering of return values.</a:t>
            </a:r>
          </a:p>
        </p:txBody>
      </p:sp>
      <p:pic>
        <p:nvPicPr>
          <p:cNvPr id="3" name="Picture 2" descr="A picture containing box and whisker chart&#10;&#10;Description automatically generated">
            <a:extLst>
              <a:ext uri="{FF2B5EF4-FFF2-40B4-BE49-F238E27FC236}">
                <a16:creationId xmlns:a16="http://schemas.microsoft.com/office/drawing/2014/main" id="{761AB7AC-877B-4501-A54E-5869F1335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4564" y="116963"/>
            <a:ext cx="5996559" cy="3646653"/>
          </a:xfrm>
          <a:prstGeom prst="rect">
            <a:avLst/>
          </a:prstGeom>
        </p:spPr>
      </p:pic>
      <p:sp>
        <p:nvSpPr>
          <p:cNvPr id="14" name="TextBox 13">
            <a:extLst>
              <a:ext uri="{FF2B5EF4-FFF2-40B4-BE49-F238E27FC236}">
                <a16:creationId xmlns:a16="http://schemas.microsoft.com/office/drawing/2014/main" id="{902BE09B-D897-4ABE-9E95-83631601A032}"/>
              </a:ext>
            </a:extLst>
          </p:cNvPr>
          <p:cNvSpPr txBox="1"/>
          <p:nvPr/>
        </p:nvSpPr>
        <p:spPr>
          <a:xfrm>
            <a:off x="559903" y="1290211"/>
            <a:ext cx="5462440" cy="1938992"/>
          </a:xfrm>
          <a:prstGeom prst="rect">
            <a:avLst/>
          </a:prstGeom>
          <a:noFill/>
        </p:spPr>
        <p:txBody>
          <a:bodyPr wrap="square">
            <a:spAutoFit/>
          </a:bodyPr>
          <a:lstStyle/>
          <a:p>
            <a:r>
              <a:rPr lang="en-US" sz="2400" dirty="0"/>
              <a:t>Although Bartel’s test reject randomness and ACF shows some correlation, the autocorrelations are very small and McLeod-Li test confirms insignificant values of autocorrelations for any lags.</a:t>
            </a:r>
          </a:p>
        </p:txBody>
      </p:sp>
      <p:pic>
        <p:nvPicPr>
          <p:cNvPr id="6" name="Picture 5" descr="Chart, scatter chart&#10;&#10;Description automatically generated">
            <a:extLst>
              <a:ext uri="{FF2B5EF4-FFF2-40B4-BE49-F238E27FC236}">
                <a16:creationId xmlns:a16="http://schemas.microsoft.com/office/drawing/2014/main" id="{6C7056C1-4C2D-445C-BA0B-36E48E9FD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142" y="3890019"/>
            <a:ext cx="3018981" cy="2276921"/>
          </a:xfrm>
          <a:prstGeom prst="rect">
            <a:avLst/>
          </a:prstGeom>
        </p:spPr>
      </p:pic>
      <p:pic>
        <p:nvPicPr>
          <p:cNvPr id="9" name="Picture 8" descr="A picture containing graphical user interface&#10;&#10;Description automatically generated">
            <a:extLst>
              <a:ext uri="{FF2B5EF4-FFF2-40B4-BE49-F238E27FC236}">
                <a16:creationId xmlns:a16="http://schemas.microsoft.com/office/drawing/2014/main" id="{12BA42FB-782F-4A68-BA27-B9245150D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77" y="3415748"/>
            <a:ext cx="5142644" cy="3222545"/>
          </a:xfrm>
          <a:prstGeom prst="rect">
            <a:avLst/>
          </a:prstGeom>
        </p:spPr>
      </p:pic>
    </p:spTree>
    <p:extLst>
      <p:ext uri="{BB962C8B-B14F-4D97-AF65-F5344CB8AC3E}">
        <p14:creationId xmlns:p14="http://schemas.microsoft.com/office/powerpoint/2010/main" val="294403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p:sp>
        <p:nvSpPr>
          <p:cNvPr id="7" name="TextBox 6">
            <a:extLst>
              <a:ext uri="{FF2B5EF4-FFF2-40B4-BE49-F238E27FC236}">
                <a16:creationId xmlns:a16="http://schemas.microsoft.com/office/drawing/2014/main" id="{671C3533-1C7C-477F-87F1-28256B37E4D3}"/>
              </a:ext>
            </a:extLst>
          </p:cNvPr>
          <p:cNvSpPr txBox="1"/>
          <p:nvPr/>
        </p:nvSpPr>
        <p:spPr>
          <a:xfrm>
            <a:off x="838198" y="1518348"/>
            <a:ext cx="10515601" cy="1200329"/>
          </a:xfrm>
          <a:prstGeom prst="rect">
            <a:avLst/>
          </a:prstGeom>
          <a:noFill/>
        </p:spPr>
        <p:txBody>
          <a:bodyPr wrap="square" rtlCol="0">
            <a:spAutoFit/>
          </a:bodyPr>
          <a:lstStyle/>
          <a:p>
            <a:r>
              <a:rPr lang="en-US" sz="2400" b="1" dirty="0"/>
              <a:t>1.</a:t>
            </a:r>
            <a:r>
              <a:rPr lang="en-US" sz="2400" dirty="0"/>
              <a:t> Weekly crude oil spot prices in dollars per barrel are available after running library(</a:t>
            </a:r>
            <a:r>
              <a:rPr lang="en-US" sz="2400" dirty="0" err="1"/>
              <a:t>astsa</a:t>
            </a:r>
            <a:r>
              <a:rPr lang="en-US" sz="2400" dirty="0"/>
              <a:t>) and data(oil) in R [3]. Investigate whether the returns of the weekly oil price exhibits GARCH behavior. </a:t>
            </a:r>
          </a:p>
        </p:txBody>
      </p:sp>
      <p:sp>
        <p:nvSpPr>
          <p:cNvPr id="5" name="TextBox 4">
            <a:extLst>
              <a:ext uri="{FF2B5EF4-FFF2-40B4-BE49-F238E27FC236}">
                <a16:creationId xmlns:a16="http://schemas.microsoft.com/office/drawing/2014/main" id="{083F6EB4-F46B-4BC7-BDA4-17CF6190005B}"/>
              </a:ext>
            </a:extLst>
          </p:cNvPr>
          <p:cNvSpPr txBox="1"/>
          <p:nvPr/>
        </p:nvSpPr>
        <p:spPr>
          <a:xfrm>
            <a:off x="838197" y="2843911"/>
            <a:ext cx="10515601" cy="1569660"/>
          </a:xfrm>
          <a:prstGeom prst="rect">
            <a:avLst/>
          </a:prstGeom>
          <a:noFill/>
        </p:spPr>
        <p:txBody>
          <a:bodyPr wrap="square" rtlCol="0">
            <a:spAutoFit/>
          </a:bodyPr>
          <a:lstStyle/>
          <a:p>
            <a:r>
              <a:rPr lang="en-US" sz="2400" b="1" dirty="0"/>
              <a:t>2.</a:t>
            </a:r>
            <a:r>
              <a:rPr lang="en-US" sz="2400" dirty="0"/>
              <a:t> Run data(</a:t>
            </a:r>
            <a:r>
              <a:rPr lang="en-US" sz="2400" dirty="0" err="1"/>
              <a:t>EuStockMarkets</a:t>
            </a:r>
            <a:r>
              <a:rPr lang="en-US" sz="2400" dirty="0"/>
              <a:t>) in R to have acquire daily closing prices of four major European stock indices. Fit a GARCH model to the returns of one of the series and discuss your ﬁndings. Note that you must first compute returns using provided closing prices.</a:t>
            </a:r>
            <a:endParaRPr lang="en-US" sz="2400" dirty="0">
              <a:ea typeface="Cambria Math" panose="02040503050406030204" pitchFamily="18" charset="0"/>
            </a:endParaRPr>
          </a:p>
        </p:txBody>
      </p:sp>
      <p:sp>
        <p:nvSpPr>
          <p:cNvPr id="8" name="TextBox 7">
            <a:extLst>
              <a:ext uri="{FF2B5EF4-FFF2-40B4-BE49-F238E27FC236}">
                <a16:creationId xmlns:a16="http://schemas.microsoft.com/office/drawing/2014/main" id="{1D86F5E0-4DEB-4BD6-BBB0-5F23A491961E}"/>
              </a:ext>
            </a:extLst>
          </p:cNvPr>
          <p:cNvSpPr txBox="1"/>
          <p:nvPr/>
        </p:nvSpPr>
        <p:spPr>
          <a:xfrm>
            <a:off x="225286" y="6334713"/>
            <a:ext cx="10515601" cy="369332"/>
          </a:xfrm>
          <a:prstGeom prst="rect">
            <a:avLst/>
          </a:prstGeom>
          <a:noFill/>
        </p:spPr>
        <p:txBody>
          <a:bodyPr wrap="square">
            <a:spAutoFit/>
          </a:bodyPr>
          <a:lstStyle/>
          <a:p>
            <a:r>
              <a:rPr lang="en-US" dirty="0">
                <a:ea typeface="Cambria Math" panose="02040503050406030204" pitchFamily="18" charset="0"/>
              </a:rPr>
              <a:t>[3] Shumway &amp; Stoffer, Time Series Analysis and Its Applications with R Examples, 4th Edition, Springer, 2017.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1764A0-A389-4FF3-B5BE-0604234290F1}"/>
                  </a:ext>
                </a:extLst>
              </p:cNvPr>
              <p:cNvSpPr txBox="1"/>
              <p:nvPr/>
            </p:nvSpPr>
            <p:spPr>
              <a:xfrm>
                <a:off x="838197" y="4521894"/>
                <a:ext cx="10515601" cy="1200329"/>
              </a:xfrm>
              <a:prstGeom prst="rect">
                <a:avLst/>
              </a:prstGeom>
              <a:noFill/>
            </p:spPr>
            <p:txBody>
              <a:bodyPr wrap="square" rtlCol="0">
                <a:spAutoFit/>
              </a:bodyPr>
              <a:lstStyle/>
              <a:p>
                <a:r>
                  <a:rPr lang="en-US" sz="2400" b="1" dirty="0"/>
                  <a:t>3.</a:t>
                </a:r>
                <a:r>
                  <a:rPr lang="en-US" sz="2400" dirty="0"/>
                  <a:t> Simulate 3000 instances of a GARCH(1,1), GRACH(1,2), and GARCH(2,1) models and investigate their properties using the techniques leaned in this week. Provide forecasts for the next 3 instances </a:t>
                </a:r>
                <a:r>
                  <a:rPr lang="en-US" sz="2400" dirty="0">
                    <a:solidFill>
                      <a:schemeClr val="tx1"/>
                    </a:solidFill>
                  </a:rPr>
                  <a:t>of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𝜎</m:t>
                        </m:r>
                      </m:e>
                      <m:sub>
                        <m:r>
                          <a:rPr lang="en-US" sz="2400" i="1">
                            <a:solidFill>
                              <a:schemeClr val="tx1"/>
                            </a:solidFill>
                            <a:latin typeface="Cambria Math" panose="02040503050406030204" pitchFamily="18" charset="0"/>
                          </a:rPr>
                          <m:t>𝑡</m:t>
                        </m:r>
                      </m:sub>
                    </m:sSub>
                  </m:oMath>
                </a14:m>
                <a:r>
                  <a:rPr lang="en-US" sz="2400" dirty="0">
                    <a:solidFill>
                      <a:schemeClr val="tx1"/>
                    </a:solidFill>
                  </a:rPr>
                  <a:t> using your estimated model.</a:t>
                </a:r>
                <a:endParaRPr lang="en-US" sz="240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E21764A0-A389-4FF3-B5BE-0604234290F1}"/>
                  </a:ext>
                </a:extLst>
              </p:cNvPr>
              <p:cNvSpPr txBox="1">
                <a:spLocks noRot="1" noChangeAspect="1" noMove="1" noResize="1" noEditPoints="1" noAdjustHandles="1" noChangeArrowheads="1" noChangeShapeType="1" noTextEdit="1"/>
              </p:cNvSpPr>
              <p:nvPr/>
            </p:nvSpPr>
            <p:spPr>
              <a:xfrm>
                <a:off x="838197" y="4521894"/>
                <a:ext cx="10515601" cy="1200329"/>
              </a:xfrm>
              <a:prstGeom prst="rect">
                <a:avLst/>
              </a:prstGeom>
              <a:blipFill>
                <a:blip r:embed="rId3"/>
                <a:stretch>
                  <a:fillRect l="-870"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ARCH &amp; GARCH Models</a:t>
            </a:r>
          </a:p>
        </p:txBody>
      </p:sp>
      <p:sp>
        <p:nvSpPr>
          <p:cNvPr id="4" name="TextBox 3">
            <a:extLst>
              <a:ext uri="{FF2B5EF4-FFF2-40B4-BE49-F238E27FC236}">
                <a16:creationId xmlns:a16="http://schemas.microsoft.com/office/drawing/2014/main" id="{B4410A58-F65C-48D8-854E-CD9CD6A8B9A9}"/>
              </a:ext>
            </a:extLst>
          </p:cNvPr>
          <p:cNvSpPr txBox="1"/>
          <p:nvPr/>
        </p:nvSpPr>
        <p:spPr>
          <a:xfrm>
            <a:off x="849870" y="1414913"/>
            <a:ext cx="6332808" cy="1200329"/>
          </a:xfrm>
          <a:prstGeom prst="rect">
            <a:avLst/>
          </a:prstGeom>
          <a:noFill/>
        </p:spPr>
        <p:txBody>
          <a:bodyPr wrap="square">
            <a:spAutoFit/>
          </a:bodyPr>
          <a:lstStyle/>
          <a:p>
            <a:r>
              <a:rPr lang="en-US" sz="2400" dirty="0"/>
              <a:t>ARMA models focus on how to predict the </a:t>
            </a:r>
            <a:r>
              <a:rPr lang="en-US" sz="2400" dirty="0">
                <a:solidFill>
                  <a:srgbClr val="0070C0"/>
                </a:solidFill>
              </a:rPr>
              <a:t>conditional mean</a:t>
            </a:r>
            <a:r>
              <a:rPr lang="en-US" sz="2400" dirty="0"/>
              <a:t> of future values based on current and past data.  </a:t>
            </a:r>
          </a:p>
        </p:txBody>
      </p:sp>
      <p:sp>
        <p:nvSpPr>
          <p:cNvPr id="12" name="Rectangle 11">
            <a:extLst>
              <a:ext uri="{FF2B5EF4-FFF2-40B4-BE49-F238E27FC236}">
                <a16:creationId xmlns:a16="http://schemas.microsoft.com/office/drawing/2014/main" id="{191E4F14-B76A-401B-B22B-16B714003AAB}"/>
              </a:ext>
            </a:extLst>
          </p:cNvPr>
          <p:cNvSpPr/>
          <p:nvPr/>
        </p:nvSpPr>
        <p:spPr>
          <a:xfrm>
            <a:off x="7328452" y="336334"/>
            <a:ext cx="4561000" cy="361188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B1F9C1F-F8FE-4675-A7D3-20EEBA8D238C}"/>
              </a:ext>
            </a:extLst>
          </p:cNvPr>
          <p:cNvSpPr txBox="1"/>
          <p:nvPr/>
        </p:nvSpPr>
        <p:spPr>
          <a:xfrm>
            <a:off x="7367215" y="377234"/>
            <a:ext cx="4407250" cy="1200329"/>
          </a:xfrm>
          <a:prstGeom prst="rect">
            <a:avLst/>
          </a:prstGeom>
          <a:noFill/>
        </p:spPr>
        <p:txBody>
          <a:bodyPr wrap="square">
            <a:spAutoFit/>
          </a:bodyPr>
          <a:lstStyle/>
          <a:p>
            <a:r>
              <a:rPr lang="en-US" sz="2400" dirty="0"/>
              <a:t>• ARCH &amp; GARCH models are used when assumption of constant variance is violated.</a:t>
            </a:r>
          </a:p>
        </p:txBody>
      </p:sp>
      <p:sp>
        <p:nvSpPr>
          <p:cNvPr id="24" name="TextBox 23">
            <a:extLst>
              <a:ext uri="{FF2B5EF4-FFF2-40B4-BE49-F238E27FC236}">
                <a16:creationId xmlns:a16="http://schemas.microsoft.com/office/drawing/2014/main" id="{BB8C9D1D-D838-4F00-B35C-F9908DFDE707}"/>
              </a:ext>
            </a:extLst>
          </p:cNvPr>
          <p:cNvSpPr txBox="1"/>
          <p:nvPr/>
        </p:nvSpPr>
        <p:spPr>
          <a:xfrm>
            <a:off x="7367214" y="1602771"/>
            <a:ext cx="4407249" cy="2308324"/>
          </a:xfrm>
          <a:prstGeom prst="rect">
            <a:avLst/>
          </a:prstGeom>
          <a:noFill/>
        </p:spPr>
        <p:txBody>
          <a:bodyPr wrap="square">
            <a:spAutoFit/>
          </a:bodyPr>
          <a:lstStyle/>
          <a:p>
            <a:r>
              <a:rPr lang="en-US" sz="2400" dirty="0"/>
              <a:t>• These models do not generally lead to better point forecasts of the time series but may lead to more reliable prediction intervals and thus a better assessment of risk. </a:t>
            </a:r>
          </a:p>
        </p:txBody>
      </p:sp>
      <p:sp>
        <p:nvSpPr>
          <p:cNvPr id="17" name="TextBox 16">
            <a:extLst>
              <a:ext uri="{FF2B5EF4-FFF2-40B4-BE49-F238E27FC236}">
                <a16:creationId xmlns:a16="http://schemas.microsoft.com/office/drawing/2014/main" id="{EB38CE20-6675-4761-9E36-F25D70A7483F}"/>
              </a:ext>
            </a:extLst>
          </p:cNvPr>
          <p:cNvSpPr txBox="1"/>
          <p:nvPr/>
        </p:nvSpPr>
        <p:spPr>
          <a:xfrm>
            <a:off x="849870" y="2641146"/>
            <a:ext cx="6332808" cy="1569660"/>
          </a:xfrm>
          <a:prstGeom prst="rect">
            <a:avLst/>
          </a:prstGeom>
          <a:noFill/>
        </p:spPr>
        <p:txBody>
          <a:bodyPr wrap="square">
            <a:spAutoFit/>
          </a:bodyPr>
          <a:lstStyle/>
          <a:p>
            <a:r>
              <a:rPr lang="en-US" sz="2400" dirty="0"/>
              <a:t>Various problems such as option pricing in </a:t>
            </a:r>
            <a:r>
              <a:rPr lang="en-US" sz="2400" dirty="0">
                <a:solidFill>
                  <a:srgbClr val="00B050"/>
                </a:solidFill>
              </a:rPr>
              <a:t>ﬁnance</a:t>
            </a:r>
            <a:r>
              <a:rPr lang="en-US" sz="2400" dirty="0"/>
              <a:t> have motivated the study of the </a:t>
            </a:r>
            <a:r>
              <a:rPr lang="en-US" sz="2400" dirty="0">
                <a:solidFill>
                  <a:srgbClr val="CC00CC"/>
                </a:solidFill>
              </a:rPr>
              <a:t>volatility</a:t>
            </a:r>
            <a:r>
              <a:rPr lang="en-US" sz="2400" dirty="0"/>
              <a:t> or </a:t>
            </a:r>
            <a:r>
              <a:rPr lang="en-US" sz="2400" dirty="0">
                <a:solidFill>
                  <a:srgbClr val="CC00CC"/>
                </a:solidFill>
              </a:rPr>
              <a:t>variability</a:t>
            </a:r>
            <a:r>
              <a:rPr lang="en-US" sz="2400" dirty="0"/>
              <a:t> of a time series that provides </a:t>
            </a:r>
            <a:r>
              <a:rPr lang="en-US" sz="2400" dirty="0">
                <a:solidFill>
                  <a:srgbClr val="00B050"/>
                </a:solidFill>
              </a:rPr>
              <a:t>a measure of the risk of an asset</a:t>
            </a:r>
            <a:r>
              <a:rPr lang="en-US" sz="2400" dirty="0"/>
              <a:t>. </a:t>
            </a:r>
          </a:p>
        </p:txBody>
      </p:sp>
      <p:sp>
        <p:nvSpPr>
          <p:cNvPr id="21" name="TextBox 20">
            <a:extLst>
              <a:ext uri="{FF2B5EF4-FFF2-40B4-BE49-F238E27FC236}">
                <a16:creationId xmlns:a16="http://schemas.microsoft.com/office/drawing/2014/main" id="{DA2DA5A7-E21E-4DC9-B825-1C74E83E2DAB}"/>
              </a:ext>
            </a:extLst>
          </p:cNvPr>
          <p:cNvSpPr txBox="1"/>
          <p:nvPr/>
        </p:nvSpPr>
        <p:spPr>
          <a:xfrm>
            <a:off x="838200" y="4261485"/>
            <a:ext cx="6343484" cy="1569660"/>
          </a:xfrm>
          <a:prstGeom prst="rect">
            <a:avLst/>
          </a:prstGeom>
          <a:noFill/>
        </p:spPr>
        <p:txBody>
          <a:bodyPr wrap="square">
            <a:spAutoFit/>
          </a:bodyPr>
          <a:lstStyle/>
          <a:p>
            <a:r>
              <a:rPr lang="en-US" sz="2400" dirty="0"/>
              <a:t>Models such as the Autoregressive Conditionally Heteroscedastic (</a:t>
            </a:r>
            <a:r>
              <a:rPr lang="en-US" sz="2400" dirty="0">
                <a:solidFill>
                  <a:srgbClr val="FF0000"/>
                </a:solidFill>
              </a:rPr>
              <a:t>ARCH</a:t>
            </a:r>
            <a:r>
              <a:rPr lang="en-US" sz="2400" dirty="0"/>
              <a:t>) &amp; Generalized ARCH (</a:t>
            </a:r>
            <a:r>
              <a:rPr lang="en-US" sz="2400" dirty="0">
                <a:solidFill>
                  <a:srgbClr val="FF0000"/>
                </a:solidFill>
              </a:rPr>
              <a:t>GARCH</a:t>
            </a:r>
            <a:r>
              <a:rPr lang="en-US" sz="2400" dirty="0"/>
              <a:t>) are developed in 1982 &amp; 1986 to model changes in volatility.  </a:t>
            </a:r>
          </a:p>
        </p:txBody>
      </p:sp>
      <p:sp>
        <p:nvSpPr>
          <p:cNvPr id="13" name="Rectangle 12">
            <a:extLst>
              <a:ext uri="{FF2B5EF4-FFF2-40B4-BE49-F238E27FC236}">
                <a16:creationId xmlns:a16="http://schemas.microsoft.com/office/drawing/2014/main" id="{32C75369-21F2-460E-B013-0A262D0E501F}"/>
              </a:ext>
            </a:extLst>
          </p:cNvPr>
          <p:cNvSpPr/>
          <p:nvPr/>
        </p:nvSpPr>
        <p:spPr>
          <a:xfrm>
            <a:off x="7328452" y="4259532"/>
            <a:ext cx="4561000" cy="2234032"/>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6B6E9F-99E3-4B7A-9F57-A8B78C05E91E}"/>
              </a:ext>
            </a:extLst>
          </p:cNvPr>
          <p:cNvSpPr txBox="1"/>
          <p:nvPr/>
        </p:nvSpPr>
        <p:spPr>
          <a:xfrm>
            <a:off x="7367215" y="4307418"/>
            <a:ext cx="4323580" cy="1200329"/>
          </a:xfrm>
          <a:prstGeom prst="rect">
            <a:avLst/>
          </a:prstGeom>
          <a:noFill/>
        </p:spPr>
        <p:txBody>
          <a:bodyPr wrap="square">
            <a:spAutoFit/>
          </a:bodyPr>
          <a:lstStyle/>
          <a:p>
            <a:r>
              <a:rPr lang="en-US" sz="2400" dirty="0"/>
              <a:t>• Plotting absolute value or squared value of TS better illustrates volatility over time </a:t>
            </a:r>
          </a:p>
        </p:txBody>
      </p:sp>
      <p:sp>
        <p:nvSpPr>
          <p:cNvPr id="18" name="TextBox 17">
            <a:extLst>
              <a:ext uri="{FF2B5EF4-FFF2-40B4-BE49-F238E27FC236}">
                <a16:creationId xmlns:a16="http://schemas.microsoft.com/office/drawing/2014/main" id="{41F3C887-F862-41ED-A728-7E06F843FB63}"/>
              </a:ext>
            </a:extLst>
          </p:cNvPr>
          <p:cNvSpPr txBox="1"/>
          <p:nvPr/>
        </p:nvSpPr>
        <p:spPr>
          <a:xfrm>
            <a:off x="7367214" y="5507747"/>
            <a:ext cx="4323579" cy="830997"/>
          </a:xfrm>
          <a:prstGeom prst="rect">
            <a:avLst/>
          </a:prstGeom>
          <a:noFill/>
        </p:spPr>
        <p:txBody>
          <a:bodyPr wrap="square">
            <a:spAutoFit/>
          </a:bodyPr>
          <a:lstStyle/>
          <a:p>
            <a:r>
              <a:rPr lang="en-US" sz="2400" dirty="0"/>
              <a:t>• McLeod-Li test helps revealing existence of ARCH structure  </a:t>
            </a:r>
          </a:p>
        </p:txBody>
      </p:sp>
    </p:spTree>
    <p:extLst>
      <p:ext uri="{BB962C8B-B14F-4D97-AF65-F5344CB8AC3E}">
        <p14:creationId xmlns:p14="http://schemas.microsoft.com/office/powerpoint/2010/main" val="15357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17" grpId="0"/>
      <p:bldP spid="21" grpId="0"/>
      <p:bldP spid="15"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Return &amp; Growth Rate</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7A9CA82-D194-4B1C-8EC9-0F7FEC27F016}"/>
                  </a:ext>
                </a:extLst>
              </p:cNvPr>
              <p:cNvSpPr txBox="1"/>
              <p:nvPr/>
            </p:nvSpPr>
            <p:spPr>
              <a:xfrm>
                <a:off x="838199" y="1394738"/>
                <a:ext cx="6666621" cy="1200329"/>
              </a:xfrm>
              <a:prstGeom prst="rect">
                <a:avLst/>
              </a:prstGeom>
              <a:noFill/>
            </p:spPr>
            <p:txBody>
              <a:bodyPr wrap="square">
                <a:spAutoFit/>
              </a:bodyPr>
              <a:lstStyle/>
              <a:p>
                <a:r>
                  <a:rPr lang="en-US" sz="2400" dirty="0"/>
                  <a:t>Suppose we have a time series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oMath>
                </a14:m>
                <a:r>
                  <a:rPr lang="en-US" sz="2400" dirty="0"/>
                  <a:t> from which any trend, seasonal eﬀects, and short-term correlations have been removed. </a:t>
                </a:r>
              </a:p>
            </p:txBody>
          </p:sp>
        </mc:Choice>
        <mc:Fallback xmlns="">
          <p:sp>
            <p:nvSpPr>
              <p:cNvPr id="26" name="TextBox 25">
                <a:extLst>
                  <a:ext uri="{FF2B5EF4-FFF2-40B4-BE49-F238E27FC236}">
                    <a16:creationId xmlns:a16="http://schemas.microsoft.com/office/drawing/2014/main" id="{A7A9CA82-D194-4B1C-8EC9-0F7FEC27F016}"/>
                  </a:ext>
                </a:extLst>
              </p:cNvPr>
              <p:cNvSpPr txBox="1">
                <a:spLocks noRot="1" noChangeAspect="1" noMove="1" noResize="1" noEditPoints="1" noAdjustHandles="1" noChangeArrowheads="1" noChangeShapeType="1" noTextEdit="1"/>
              </p:cNvSpPr>
              <p:nvPr/>
            </p:nvSpPr>
            <p:spPr>
              <a:xfrm>
                <a:off x="838199" y="1394738"/>
                <a:ext cx="6666621" cy="1200329"/>
              </a:xfrm>
              <a:prstGeom prst="rect">
                <a:avLst/>
              </a:prstGeom>
              <a:blipFill>
                <a:blip r:embed="rId3"/>
                <a:stretch>
                  <a:fillRect l="-1371" t="-4061" r="-366" b="-10660"/>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A913A3DF-B3D5-40E1-9E3A-D517F185746B}"/>
              </a:ext>
            </a:extLst>
          </p:cNvPr>
          <p:cNvSpPr/>
          <p:nvPr/>
        </p:nvSpPr>
        <p:spPr>
          <a:xfrm>
            <a:off x="7504821" y="321216"/>
            <a:ext cx="4384632" cy="3398168"/>
          </a:xfrm>
          <a:prstGeom prst="rect">
            <a:avLst/>
          </a:prstGeom>
          <a:solidFill>
            <a:srgbClr val="CC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EB2DB85-79FF-44F4-8252-1020D1CED665}"/>
                  </a:ext>
                </a:extLst>
              </p:cNvPr>
              <p:cNvSpPr txBox="1"/>
              <p:nvPr/>
            </p:nvSpPr>
            <p:spPr>
              <a:xfrm>
                <a:off x="835688" y="3527129"/>
                <a:ext cx="6666620" cy="1200329"/>
              </a:xfrm>
              <a:prstGeom prst="rect">
                <a:avLst/>
              </a:prstGeom>
              <a:noFill/>
            </p:spPr>
            <p:txBody>
              <a:bodyPr wrap="square">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r>
                      <a:rPr lang="en-US" sz="2400" i="1">
                        <a:latin typeface="Cambria Math" panose="02040503050406030204" pitchFamily="18" charset="0"/>
                      </a:rPr>
                      <m:t> </m:t>
                    </m:r>
                  </m:oMath>
                </a14:m>
                <a:r>
                  <a:rPr lang="en-US" sz="2400" dirty="0"/>
                  <a:t>could be the </a:t>
                </a:r>
                <a:r>
                  <a:rPr lang="en-US" sz="2400" dirty="0">
                    <a:solidFill>
                      <a:srgbClr val="FF0000"/>
                    </a:solidFill>
                  </a:rPr>
                  <a:t>return</a:t>
                </a:r>
                <a:r>
                  <a:rPr lang="en-US" sz="2400" dirty="0"/>
                  <a:t> or the </a:t>
                </a:r>
                <a:r>
                  <a:rPr lang="en-US" sz="2400" dirty="0">
                    <a:solidFill>
                      <a:srgbClr val="FF0000"/>
                    </a:solidFill>
                  </a:rPr>
                  <a:t>growth rate </a:t>
                </a:r>
                <a:r>
                  <a:rPr lang="en-US" sz="2400" dirty="0"/>
                  <a:t>of time series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i.e.</a:t>
                </a:r>
              </a:p>
              <a:p>
                <a:pPr/>
                <a14:m>
                  <m:oMathPara xmlns:m="http://schemas.openxmlformats.org/officeDocument/2006/math">
                    <m:oMathParaPr>
                      <m:jc m:val="centerGroup"/>
                    </m:oMathParaPr>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b="0" i="1" smtClean="0">
                              <a:solidFill>
                                <a:srgbClr val="FF0000"/>
                              </a:solidFill>
                              <a:latin typeface="Cambria Math" panose="02040503050406030204" pitchFamily="18" charset="0"/>
                            </a:rPr>
                            <m:t>𝑟</m:t>
                          </m:r>
                        </m:e>
                        <m:sub>
                          <m:r>
                            <a:rPr lang="en-US" sz="2200" i="1">
                              <a:solidFill>
                                <a:srgbClr val="FF0000"/>
                              </a:solidFill>
                              <a:latin typeface="Cambria Math" panose="02040503050406030204" pitchFamily="18" charset="0"/>
                            </a:rPr>
                            <m:t>𝑡</m:t>
                          </m:r>
                        </m:sub>
                      </m:sSub>
                      <m:r>
                        <a:rPr lang="en-US" sz="2200" i="1">
                          <a:latin typeface="Cambria Math" panose="02040503050406030204" pitchFamily="18" charset="0"/>
                        </a:rPr>
                        <m:t>=</m:t>
                      </m:r>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i="1">
                                  <a:latin typeface="Cambria Math" panose="02040503050406030204" pitchFamily="18" charset="0"/>
                                </a:rPr>
                                <m:t>𝑡</m:t>
                              </m:r>
                            </m:sub>
                          </m:sSub>
                        </m:e>
                      </m:func>
                      <m:r>
                        <a:rPr lang="en-US" sz="2200" i="1">
                          <a:latin typeface="Cambria Math" panose="02040503050406030204" pitchFamily="18" charset="0"/>
                        </a:rPr>
                        <m:t>−</m:t>
                      </m:r>
                      <m:func>
                        <m:funcPr>
                          <m:ctrlPr>
                            <a:rPr lang="en-US" sz="2200" i="1">
                              <a:latin typeface="Cambria Math" panose="02040503050406030204" pitchFamily="18" charset="0"/>
                            </a:rPr>
                          </m:ctrlPr>
                        </m:funcPr>
                        <m:fName>
                          <m:r>
                            <m:rPr>
                              <m:sty m:val="p"/>
                            </m:rPr>
                            <a:rPr lang="en-US" sz="2200">
                              <a:latin typeface="Cambria Math" panose="02040503050406030204" pitchFamily="18" charset="0"/>
                            </a:rPr>
                            <m:t>log</m:t>
                          </m:r>
                        </m:fName>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i="1">
                                  <a:latin typeface="Cambria Math" panose="02040503050406030204" pitchFamily="18" charset="0"/>
                                </a:rPr>
                                <m:t>𝑡</m:t>
                              </m:r>
                              <m:r>
                                <a:rPr lang="en-US" sz="2200" i="1">
                                  <a:latin typeface="Cambria Math" panose="02040503050406030204" pitchFamily="18" charset="0"/>
                                </a:rPr>
                                <m:t>−1</m:t>
                              </m:r>
                            </m:sub>
                          </m:sSub>
                        </m:e>
                      </m:func>
                    </m:oMath>
                  </m:oMathPara>
                </a14:m>
                <a:endParaRPr lang="en-US" sz="2200" dirty="0"/>
              </a:p>
            </p:txBody>
          </p:sp>
        </mc:Choice>
        <mc:Fallback xmlns="">
          <p:sp>
            <p:nvSpPr>
              <p:cNvPr id="21" name="TextBox 20">
                <a:extLst>
                  <a:ext uri="{FF2B5EF4-FFF2-40B4-BE49-F238E27FC236}">
                    <a16:creationId xmlns:a16="http://schemas.microsoft.com/office/drawing/2014/main" id="{AEB2DB85-79FF-44F4-8252-1020D1CED665}"/>
                  </a:ext>
                </a:extLst>
              </p:cNvPr>
              <p:cNvSpPr txBox="1">
                <a:spLocks noRot="1" noChangeAspect="1" noMove="1" noResize="1" noEditPoints="1" noAdjustHandles="1" noChangeArrowheads="1" noChangeShapeType="1" noTextEdit="1"/>
              </p:cNvSpPr>
              <p:nvPr/>
            </p:nvSpPr>
            <p:spPr>
              <a:xfrm>
                <a:off x="835688" y="3527129"/>
                <a:ext cx="6666620" cy="1200329"/>
              </a:xfrm>
              <a:prstGeom prst="rect">
                <a:avLst/>
              </a:prstGeom>
              <a:blipFill>
                <a:blip r:embed="rId4"/>
                <a:stretch>
                  <a:fillRect l="-1371" t="-4061" b="-2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A61E94D-7DCA-40C4-A8A5-708EBB7D1E45}"/>
                  </a:ext>
                </a:extLst>
              </p:cNvPr>
              <p:cNvSpPr txBox="1"/>
              <p:nvPr/>
            </p:nvSpPr>
            <p:spPr>
              <a:xfrm>
                <a:off x="834432" y="4511020"/>
                <a:ext cx="6669132" cy="1098634"/>
              </a:xfrm>
              <a:prstGeom prst="rect">
                <a:avLst/>
              </a:prstGeom>
              <a:noFill/>
            </p:spPr>
            <p:txBody>
              <a:bodyPr wrap="square">
                <a:spAutoFit/>
              </a:bodyPr>
              <a:lstStyle/>
              <a:p>
                <a:r>
                  <a:rPr lang="en-US" sz="2400" dirty="0"/>
                  <a:t>or</a:t>
                </a:r>
              </a:p>
              <a:p>
                <a:pPr/>
                <a14:m>
                  <m:oMathPara xmlns:m="http://schemas.openxmlformats.org/officeDocument/2006/math">
                    <m:oMathParaPr>
                      <m:jc m:val="centerGroup"/>
                    </m:oMathParaPr>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b="0" i="1" smtClean="0">
                              <a:solidFill>
                                <a:srgbClr val="FF0000"/>
                              </a:solidFill>
                              <a:latin typeface="Cambria Math" panose="02040503050406030204" pitchFamily="18" charset="0"/>
                            </a:rPr>
                            <m:t>𝑟</m:t>
                          </m:r>
                        </m:e>
                        <m:sub>
                          <m:r>
                            <a:rPr lang="en-US" sz="2200" i="1">
                              <a:solidFill>
                                <a:srgbClr val="FF0000"/>
                              </a:solidFill>
                              <a:latin typeface="Cambria Math" panose="02040503050406030204" pitchFamily="18" charset="0"/>
                            </a:rPr>
                            <m:t>𝑡</m:t>
                          </m:r>
                        </m:sub>
                      </m:sSub>
                      <m:r>
                        <a:rPr lang="en-US" sz="2200" i="1">
                          <a:latin typeface="Cambria Math" panose="02040503050406030204" pitchFamily="18" charset="0"/>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i="1">
                                  <a:latin typeface="Cambria Math" panose="02040503050406030204" pitchFamily="18" charset="0"/>
                                </a:rPr>
                                <m:t>𝑡</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i="1">
                                  <a:latin typeface="Cambria Math" panose="02040503050406030204" pitchFamily="18" charset="0"/>
                                </a:rPr>
                                <m:t>𝑡</m:t>
                              </m:r>
                              <m:r>
                                <a:rPr lang="en-US" sz="2200" i="1">
                                  <a:latin typeface="Cambria Math" panose="02040503050406030204" pitchFamily="18" charset="0"/>
                                </a:rPr>
                                <m:t>−1</m:t>
                              </m:r>
                            </m:sub>
                          </m:sSub>
                        </m:num>
                        <m:den>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i="1">
                                  <a:latin typeface="Cambria Math" panose="02040503050406030204" pitchFamily="18" charset="0"/>
                                </a:rPr>
                                <m:t>𝑡</m:t>
                              </m:r>
                              <m:r>
                                <a:rPr lang="en-US" sz="2200" i="1">
                                  <a:latin typeface="Cambria Math" panose="02040503050406030204" pitchFamily="18" charset="0"/>
                                </a:rPr>
                                <m:t>−1</m:t>
                              </m:r>
                            </m:sub>
                          </m:sSub>
                        </m:den>
                      </m:f>
                    </m:oMath>
                  </m:oMathPara>
                </a14:m>
                <a:endParaRPr lang="en-US" sz="2200" dirty="0"/>
              </a:p>
            </p:txBody>
          </p:sp>
        </mc:Choice>
        <mc:Fallback xmlns="">
          <p:sp>
            <p:nvSpPr>
              <p:cNvPr id="22" name="TextBox 21">
                <a:extLst>
                  <a:ext uri="{FF2B5EF4-FFF2-40B4-BE49-F238E27FC236}">
                    <a16:creationId xmlns:a16="http://schemas.microsoft.com/office/drawing/2014/main" id="{0A61E94D-7DCA-40C4-A8A5-708EBB7D1E45}"/>
                  </a:ext>
                </a:extLst>
              </p:cNvPr>
              <p:cNvSpPr txBox="1">
                <a:spLocks noRot="1" noChangeAspect="1" noMove="1" noResize="1" noEditPoints="1" noAdjustHandles="1" noChangeArrowheads="1" noChangeShapeType="1" noTextEdit="1"/>
              </p:cNvSpPr>
              <p:nvPr/>
            </p:nvSpPr>
            <p:spPr>
              <a:xfrm>
                <a:off x="834432" y="4511020"/>
                <a:ext cx="6669132" cy="1098634"/>
              </a:xfrm>
              <a:prstGeom prst="rect">
                <a:avLst/>
              </a:prstGeom>
              <a:blipFill>
                <a:blip r:embed="rId5"/>
                <a:stretch>
                  <a:fillRect l="-1463" t="-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886CD58-8B3E-46F6-BA0A-DD45D8B47B1C}"/>
                  </a:ext>
                </a:extLst>
              </p:cNvPr>
              <p:cNvSpPr txBox="1"/>
              <p:nvPr/>
            </p:nvSpPr>
            <p:spPr>
              <a:xfrm>
                <a:off x="7536790" y="2014742"/>
                <a:ext cx="4066949" cy="1572097"/>
              </a:xfrm>
              <a:prstGeom prst="rect">
                <a:avLst/>
              </a:prstGeom>
              <a:noFill/>
            </p:spPr>
            <p:txBody>
              <a:bodyPr wrap="square">
                <a:spAutoFit/>
              </a:bodyPr>
              <a:lstStyle/>
              <a:p>
                <a:r>
                  <a:rPr lang="en-US" sz="2400" dirty="0"/>
                  <a:t>• In ARCH/GARCH models we assume that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m:oMathPara>
                </a14:m>
                <a:endParaRPr lang="en-US" sz="2400" dirty="0"/>
              </a:p>
              <a:p>
                <a:r>
                  <a:rPr lang="en-US" sz="2400" dirty="0"/>
                  <a:t>and the goal is to model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endParaRPr lang="en-US" sz="2400" dirty="0"/>
              </a:p>
            </p:txBody>
          </p:sp>
        </mc:Choice>
        <mc:Fallback xmlns="">
          <p:sp>
            <p:nvSpPr>
              <p:cNvPr id="28" name="TextBox 27">
                <a:extLst>
                  <a:ext uri="{FF2B5EF4-FFF2-40B4-BE49-F238E27FC236}">
                    <a16:creationId xmlns:a16="http://schemas.microsoft.com/office/drawing/2014/main" id="{F886CD58-8B3E-46F6-BA0A-DD45D8B47B1C}"/>
                  </a:ext>
                </a:extLst>
              </p:cNvPr>
              <p:cNvSpPr txBox="1">
                <a:spLocks noRot="1" noChangeAspect="1" noMove="1" noResize="1" noEditPoints="1" noAdjustHandles="1" noChangeArrowheads="1" noChangeShapeType="1" noTextEdit="1"/>
              </p:cNvSpPr>
              <p:nvPr/>
            </p:nvSpPr>
            <p:spPr>
              <a:xfrm>
                <a:off x="7536790" y="2014742"/>
                <a:ext cx="4066949" cy="1572097"/>
              </a:xfrm>
              <a:prstGeom prst="rect">
                <a:avLst/>
              </a:prstGeom>
              <a:blipFill>
                <a:blip r:embed="rId6"/>
                <a:stretch>
                  <a:fillRect l="-2246" t="-3113" b="-85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1A8388E-7C5A-4476-8A0E-3AC18878A2B7}"/>
                  </a:ext>
                </a:extLst>
              </p:cNvPr>
              <p:cNvSpPr txBox="1"/>
              <p:nvPr/>
            </p:nvSpPr>
            <p:spPr>
              <a:xfrm>
                <a:off x="7536790" y="367383"/>
                <a:ext cx="4066949" cy="1569660"/>
              </a:xfrm>
              <a:prstGeom prst="rect">
                <a:avLst/>
              </a:prstGeom>
              <a:noFill/>
            </p:spPr>
            <p:txBody>
              <a:bodyPr wrap="square">
                <a:spAutoFit/>
              </a:bodyPr>
              <a:lstStyle/>
              <a:p>
                <a:r>
                  <a:rPr lang="en-US" sz="2400" dirty="0"/>
                  <a:t>• One of the assumptions for residuals is that they have a constant variance, that is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ea typeface="Cambria Math" panose="02040503050406030204" pitchFamily="18" charset="0"/>
                            </a:rPr>
                            <m:t>2</m:t>
                          </m:r>
                        </m:sup>
                      </m:sSup>
                    </m:oMath>
                  </m:oMathPara>
                </a14:m>
                <a:endParaRPr lang="en-US" sz="2400" dirty="0"/>
              </a:p>
            </p:txBody>
          </p:sp>
        </mc:Choice>
        <mc:Fallback xmlns="">
          <p:sp>
            <p:nvSpPr>
              <p:cNvPr id="29" name="TextBox 28">
                <a:extLst>
                  <a:ext uri="{FF2B5EF4-FFF2-40B4-BE49-F238E27FC236}">
                    <a16:creationId xmlns:a16="http://schemas.microsoft.com/office/drawing/2014/main" id="{B1A8388E-7C5A-4476-8A0E-3AC18878A2B7}"/>
                  </a:ext>
                </a:extLst>
              </p:cNvPr>
              <p:cNvSpPr txBox="1">
                <a:spLocks noRot="1" noChangeAspect="1" noMove="1" noResize="1" noEditPoints="1" noAdjustHandles="1" noChangeArrowheads="1" noChangeShapeType="1" noTextEdit="1"/>
              </p:cNvSpPr>
              <p:nvPr/>
            </p:nvSpPr>
            <p:spPr>
              <a:xfrm>
                <a:off x="7536790" y="367383"/>
                <a:ext cx="4066949" cy="1569660"/>
              </a:xfrm>
              <a:prstGeom prst="rect">
                <a:avLst/>
              </a:prstGeom>
              <a:blipFill>
                <a:blip r:embed="rId7"/>
                <a:stretch>
                  <a:fillRect l="-2246" t="-3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FCE37D-9525-43E8-859B-5AE9797F3CC6}"/>
                  </a:ext>
                </a:extLst>
              </p:cNvPr>
              <p:cNvSpPr txBox="1"/>
              <p:nvPr/>
            </p:nvSpPr>
            <p:spPr>
              <a:xfrm>
                <a:off x="838199" y="2614645"/>
                <a:ext cx="6666621" cy="83099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oMath>
                </a14:m>
                <a:r>
                  <a:rPr lang="en-US" sz="2400" dirty="0"/>
                  <a:t> could be </a:t>
                </a:r>
                <a:r>
                  <a:rPr lang="en-US" sz="2400" dirty="0">
                    <a:solidFill>
                      <a:srgbClr val="0070C0"/>
                    </a:solidFill>
                  </a:rPr>
                  <a:t>residuals</a:t>
                </a:r>
                <a:r>
                  <a:rPr lang="en-US" sz="2400" dirty="0"/>
                  <a:t> of a ARIMA model or residuals after removing the trend/seasonality.</a:t>
                </a:r>
              </a:p>
            </p:txBody>
          </p:sp>
        </mc:Choice>
        <mc:Fallback xmlns="">
          <p:sp>
            <p:nvSpPr>
              <p:cNvPr id="14" name="TextBox 13">
                <a:extLst>
                  <a:ext uri="{FF2B5EF4-FFF2-40B4-BE49-F238E27FC236}">
                    <a16:creationId xmlns:a16="http://schemas.microsoft.com/office/drawing/2014/main" id="{D1FCE37D-9525-43E8-859B-5AE9797F3CC6}"/>
                  </a:ext>
                </a:extLst>
              </p:cNvPr>
              <p:cNvSpPr txBox="1">
                <a:spLocks noRot="1" noChangeAspect="1" noMove="1" noResize="1" noEditPoints="1" noAdjustHandles="1" noChangeArrowheads="1" noChangeShapeType="1" noTextEdit="1"/>
              </p:cNvSpPr>
              <p:nvPr/>
            </p:nvSpPr>
            <p:spPr>
              <a:xfrm>
                <a:off x="838199" y="2614645"/>
                <a:ext cx="6666621" cy="830997"/>
              </a:xfrm>
              <a:prstGeom prst="rect">
                <a:avLst/>
              </a:prstGeom>
              <a:blipFill>
                <a:blip r:embed="rId8"/>
                <a:stretch>
                  <a:fillRect l="-1371" t="-5882" b="-16176"/>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8961327-1D55-4757-B152-048B356D024E}"/>
              </a:ext>
            </a:extLst>
          </p:cNvPr>
          <p:cNvSpPr/>
          <p:nvPr/>
        </p:nvSpPr>
        <p:spPr>
          <a:xfrm>
            <a:off x="7502308" y="3964667"/>
            <a:ext cx="4387144" cy="2125206"/>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CBDAB85-EB45-4A2C-AEC8-DEA1E88C26BF}"/>
              </a:ext>
            </a:extLst>
          </p:cNvPr>
          <p:cNvSpPr txBox="1"/>
          <p:nvPr/>
        </p:nvSpPr>
        <p:spPr>
          <a:xfrm>
            <a:off x="7540641" y="4012553"/>
            <a:ext cx="4323580" cy="1938992"/>
          </a:xfrm>
          <a:prstGeom prst="rect">
            <a:avLst/>
          </a:prstGeom>
          <a:noFill/>
        </p:spPr>
        <p:txBody>
          <a:bodyPr wrap="square">
            <a:spAutoFit/>
          </a:bodyPr>
          <a:lstStyle/>
          <a:p>
            <a:r>
              <a:rPr lang="en-US" sz="2400" dirty="0"/>
              <a:t>• When the return represents a small in magnitude percentage change, which is the case in many situations, then the two formulas become equivalent</a:t>
            </a:r>
          </a:p>
        </p:txBody>
      </p:sp>
    </p:spTree>
    <p:extLst>
      <p:ext uri="{BB962C8B-B14F-4D97-AF65-F5344CB8AC3E}">
        <p14:creationId xmlns:p14="http://schemas.microsoft.com/office/powerpoint/2010/main" val="207931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1000"/>
                                        <p:tgtEl>
                                          <p:spTgt spid="21"/>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8" grpId="0"/>
      <p:bldP spid="29" grpId="0"/>
      <p:bldP spid="14"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1</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0979" cy="1200329"/>
              </a:xfrm>
              <a:prstGeom prst="rect">
                <a:avLst/>
              </a:prstGeom>
              <a:noFill/>
            </p:spPr>
            <p:txBody>
              <a:bodyPr wrap="square">
                <a:spAutoFit/>
              </a:bodyPr>
              <a:lstStyle/>
              <a:p>
                <a:r>
                  <a:rPr lang="en-US" sz="2400" dirty="0"/>
                  <a:t>The time series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is daily CREF stock values from Aug 26, 2004 to Aug 15, 2006;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𝑟</m:t>
                        </m:r>
                      </m:e>
                      <m:sub>
                        <m:r>
                          <a:rPr lang="en-US" sz="2400" i="1">
                            <a:solidFill>
                              <a:srgbClr val="FF0000"/>
                            </a:solidFill>
                            <a:latin typeface="Cambria Math" panose="02040503050406030204" pitchFamily="18" charset="0"/>
                          </a:rPr>
                          <m:t>𝑡</m:t>
                        </m:r>
                      </m:sub>
                    </m:sSub>
                  </m:oMath>
                </a14:m>
                <a:r>
                  <a:rPr lang="en-US" sz="2400" dirty="0"/>
                  <a:t> is the </a:t>
                </a:r>
                <a:r>
                  <a:rPr lang="en-US" sz="2400" dirty="0">
                    <a:solidFill>
                      <a:srgbClr val="FF0000"/>
                    </a:solidFill>
                  </a:rPr>
                  <a:t>returns</a:t>
                </a:r>
                <a:r>
                  <a:rPr lang="en-US" sz="2400" dirty="0"/>
                  <a:t> [1].</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838199" y="1378001"/>
                <a:ext cx="5660979" cy="1200329"/>
              </a:xfrm>
              <a:prstGeom prst="rect">
                <a:avLst/>
              </a:prstGeom>
              <a:blipFill>
                <a:blip r:embed="rId3"/>
                <a:stretch>
                  <a:fillRect l="-1615" t="-4061" r="-1615" b="-1066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1B799B-32EA-4BB0-9EDD-7AC7EA0D3074}"/>
              </a:ext>
            </a:extLst>
          </p:cNvPr>
          <p:cNvSpPr txBox="1"/>
          <p:nvPr/>
        </p:nvSpPr>
        <p:spPr>
          <a:xfrm>
            <a:off x="838170" y="2592091"/>
            <a:ext cx="5660978" cy="1569660"/>
          </a:xfrm>
          <a:prstGeom prst="rect">
            <a:avLst/>
          </a:prstGeom>
          <a:noFill/>
        </p:spPr>
        <p:txBody>
          <a:bodyPr wrap="square">
            <a:spAutoFit/>
          </a:bodyPr>
          <a:lstStyle/>
          <a:p>
            <a:pPr lvl="0">
              <a:defRPr/>
            </a:pPr>
            <a:r>
              <a:rPr lang="en-US" sz="2400" dirty="0"/>
              <a:t>Time plot reveals that the </a:t>
            </a:r>
            <a:r>
              <a:rPr lang="en-US" sz="2400" dirty="0">
                <a:solidFill>
                  <a:srgbClr val="FF0000"/>
                </a:solidFill>
              </a:rPr>
              <a:t>returns</a:t>
            </a:r>
            <a:r>
              <a:rPr lang="en-US" sz="2400" dirty="0"/>
              <a:t> were more </a:t>
            </a:r>
            <a:r>
              <a:rPr lang="en-US" sz="2400" dirty="0">
                <a:solidFill>
                  <a:srgbClr val="0070C0"/>
                </a:solidFill>
              </a:rPr>
              <a:t>volatile</a:t>
            </a:r>
            <a:r>
              <a:rPr lang="en-US" sz="2400" dirty="0"/>
              <a:t> over some time periods and became very volatile toward the end of the study period.</a:t>
            </a:r>
          </a:p>
        </p:txBody>
      </p:sp>
      <p:sp>
        <p:nvSpPr>
          <p:cNvPr id="10" name="TextBox 9">
            <a:extLst>
              <a:ext uri="{FF2B5EF4-FFF2-40B4-BE49-F238E27FC236}">
                <a16:creationId xmlns:a16="http://schemas.microsoft.com/office/drawing/2014/main" id="{A0DA6B32-1B38-41AB-B77F-BF0DD1BAD784}"/>
              </a:ext>
            </a:extLst>
          </p:cNvPr>
          <p:cNvSpPr txBox="1"/>
          <p:nvPr/>
        </p:nvSpPr>
        <p:spPr>
          <a:xfrm>
            <a:off x="838170" y="4265909"/>
            <a:ext cx="5660977" cy="1938992"/>
          </a:xfrm>
          <a:prstGeom prst="rect">
            <a:avLst/>
          </a:prstGeom>
          <a:noFill/>
        </p:spPr>
        <p:txBody>
          <a:bodyPr wrap="square">
            <a:spAutoFit/>
          </a:bodyPr>
          <a:lstStyle/>
          <a:p>
            <a:r>
              <a:rPr lang="en-US" sz="2400" dirty="0"/>
              <a:t>The ACF/PACF of </a:t>
            </a:r>
            <a:r>
              <a:rPr lang="en-US" sz="2400" dirty="0">
                <a:solidFill>
                  <a:srgbClr val="FF0000"/>
                </a:solidFill>
              </a:rPr>
              <a:t>returns</a:t>
            </a:r>
            <a:r>
              <a:rPr lang="en-US" sz="2400" dirty="0"/>
              <a:t> suggest no signiﬁcant serial correlations. So, a white noise could be a proper fit for the mean of the returns, but values of returns violate constant variance assumption &amp; normality.</a:t>
            </a:r>
          </a:p>
        </p:txBody>
      </p:sp>
      <p:sp>
        <p:nvSpPr>
          <p:cNvPr id="11" name="TextBox 10">
            <a:extLst>
              <a:ext uri="{FF2B5EF4-FFF2-40B4-BE49-F238E27FC236}">
                <a16:creationId xmlns:a16="http://schemas.microsoft.com/office/drawing/2014/main" id="{1A2DF83A-41F7-41B9-B8D8-3E4298151982}"/>
              </a:ext>
            </a:extLst>
          </p:cNvPr>
          <p:cNvSpPr txBox="1"/>
          <p:nvPr/>
        </p:nvSpPr>
        <p:spPr>
          <a:xfrm>
            <a:off x="164776" y="6399021"/>
            <a:ext cx="6702317" cy="338554"/>
          </a:xfrm>
          <a:prstGeom prst="rect">
            <a:avLst/>
          </a:prstGeom>
          <a:noFill/>
        </p:spPr>
        <p:txBody>
          <a:bodyPr wrap="square">
            <a:spAutoFit/>
          </a:bodyPr>
          <a:lstStyle/>
          <a:p>
            <a:r>
              <a:rPr lang="en-US" sz="1600" b="0" dirty="0"/>
              <a:t>[1] Cryer &amp; Chan, Time Series Analysis: </a:t>
            </a:r>
            <a:r>
              <a:rPr lang="en-US" sz="1600" dirty="0"/>
              <a:t>w</a:t>
            </a:r>
            <a:r>
              <a:rPr lang="en-US" sz="1600" b="0" dirty="0"/>
              <a:t>ith Applications in R, Springer, 2008.</a:t>
            </a:r>
          </a:p>
        </p:txBody>
      </p:sp>
      <p:pic>
        <p:nvPicPr>
          <p:cNvPr id="4" name="Picture 3" descr="Graphical user interface, chart, histogram&#10;&#10;Description automatically generated">
            <a:extLst>
              <a:ext uri="{FF2B5EF4-FFF2-40B4-BE49-F238E27FC236}">
                <a16:creationId xmlns:a16="http://schemas.microsoft.com/office/drawing/2014/main" id="{F79EE9BE-3B9B-433A-BFD8-ED6F1191E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2084" y="234494"/>
            <a:ext cx="5372376" cy="3118010"/>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5AC60FE8-1529-49A5-B101-256402812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0186" y="3585812"/>
            <a:ext cx="5334274" cy="3060857"/>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8038303-B707-4534-9D43-01D691566AF9}"/>
                  </a:ext>
                </a:extLst>
              </p:cNvPr>
              <p:cNvSpPr txBox="1"/>
              <p:nvPr/>
            </p:nvSpPr>
            <p:spPr>
              <a:xfrm>
                <a:off x="6933353" y="206148"/>
                <a:ext cx="47707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oMath>
                  </m:oMathPara>
                </a14:m>
                <a:endParaRPr lang="en-US" sz="2400" dirty="0"/>
              </a:p>
            </p:txBody>
          </p:sp>
        </mc:Choice>
        <mc:Fallback xmlns="">
          <p:sp>
            <p:nvSpPr>
              <p:cNvPr id="14" name="TextBox 13">
                <a:extLst>
                  <a:ext uri="{FF2B5EF4-FFF2-40B4-BE49-F238E27FC236}">
                    <a16:creationId xmlns:a16="http://schemas.microsoft.com/office/drawing/2014/main" id="{A8038303-B707-4534-9D43-01D691566AF9}"/>
                  </a:ext>
                </a:extLst>
              </p:cNvPr>
              <p:cNvSpPr txBox="1">
                <a:spLocks noRot="1" noChangeAspect="1" noMove="1" noResize="1" noEditPoints="1" noAdjustHandles="1" noChangeArrowheads="1" noChangeShapeType="1" noTextEdit="1"/>
              </p:cNvSpPr>
              <p:nvPr/>
            </p:nvSpPr>
            <p:spPr>
              <a:xfrm>
                <a:off x="6933353" y="206148"/>
                <a:ext cx="477078"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5D9948-FB01-4661-AD5F-C45887E6D9A4}"/>
                  </a:ext>
                </a:extLst>
              </p:cNvPr>
              <p:cNvSpPr txBox="1"/>
              <p:nvPr/>
            </p:nvSpPr>
            <p:spPr>
              <a:xfrm>
                <a:off x="6880345" y="3489670"/>
                <a:ext cx="47707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oMath>
                  </m:oMathPara>
                </a14:m>
                <a:endParaRPr lang="en-US" sz="2400" dirty="0"/>
              </a:p>
            </p:txBody>
          </p:sp>
        </mc:Choice>
        <mc:Fallback xmlns="">
          <p:sp>
            <p:nvSpPr>
              <p:cNvPr id="16" name="TextBox 15">
                <a:extLst>
                  <a:ext uri="{FF2B5EF4-FFF2-40B4-BE49-F238E27FC236}">
                    <a16:creationId xmlns:a16="http://schemas.microsoft.com/office/drawing/2014/main" id="{3F5D9948-FB01-4661-AD5F-C45887E6D9A4}"/>
                  </a:ext>
                </a:extLst>
              </p:cNvPr>
              <p:cNvSpPr txBox="1">
                <a:spLocks noRot="1" noChangeAspect="1" noMove="1" noResize="1" noEditPoints="1" noAdjustHandles="1" noChangeArrowheads="1" noChangeShapeType="1" noTextEdit="1"/>
              </p:cNvSpPr>
              <p:nvPr/>
            </p:nvSpPr>
            <p:spPr>
              <a:xfrm>
                <a:off x="6880345" y="3489670"/>
                <a:ext cx="477078" cy="461665"/>
              </a:xfrm>
              <a:prstGeom prst="rect">
                <a:avLst/>
              </a:prstGeom>
              <a:blipFill>
                <a:blip r:embed="rId7"/>
                <a:stretch>
                  <a:fillRect b="-1316"/>
                </a:stretch>
              </a:blipFill>
            </p:spPr>
            <p:txBody>
              <a:bodyPr/>
              <a:lstStyle/>
              <a:p>
                <a:r>
                  <a:rPr lang="en-US">
                    <a:noFill/>
                  </a:rPr>
                  <a:t> </a:t>
                </a:r>
              </a:p>
            </p:txBody>
          </p:sp>
        </mc:Fallback>
      </mc:AlternateContent>
    </p:spTree>
    <p:extLst>
      <p:ext uri="{BB962C8B-B14F-4D97-AF65-F5344CB8AC3E}">
        <p14:creationId xmlns:p14="http://schemas.microsoft.com/office/powerpoint/2010/main" val="190725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0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1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621182" y="382012"/>
                <a:ext cx="5968599" cy="830997"/>
              </a:xfrm>
              <a:prstGeom prst="rect">
                <a:avLst/>
              </a:prstGeom>
              <a:noFill/>
            </p:spPr>
            <p:txBody>
              <a:bodyPr wrap="square">
                <a:spAutoFit/>
              </a:bodyPr>
              <a:lstStyle/>
              <a:p>
                <a:r>
                  <a:rPr lang="en-US" sz="2400" dirty="0"/>
                  <a:t>Time plot of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𝑟</m:t>
                            </m:r>
                          </m:e>
                          <m:sub>
                            <m:r>
                              <a:rPr lang="en-US" sz="2400" i="1">
                                <a:solidFill>
                                  <a:srgbClr val="FF0000"/>
                                </a:solidFill>
                                <a:latin typeface="Cambria Math" panose="02040503050406030204" pitchFamily="18" charset="0"/>
                              </a:rPr>
                              <m:t>𝑡</m:t>
                            </m:r>
                          </m:sub>
                        </m:sSub>
                      </m:e>
                    </m:d>
                  </m:oMath>
                </a14:m>
                <a:r>
                  <a:rPr lang="en-US" sz="2400" dirty="0"/>
                  <a:t> better illustrates volatility in time. </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621182" y="382012"/>
                <a:ext cx="5968599" cy="830997"/>
              </a:xfrm>
              <a:prstGeom prst="rect">
                <a:avLst/>
              </a:prstGeom>
              <a:blipFill>
                <a:blip r:embed="rId3"/>
                <a:stretch>
                  <a:fillRect l="-1634" t="-5882" b="-1617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DA6B32-1B38-41AB-B77F-BF0DD1BAD784}"/>
              </a:ext>
            </a:extLst>
          </p:cNvPr>
          <p:cNvSpPr txBox="1"/>
          <p:nvPr/>
        </p:nvSpPr>
        <p:spPr>
          <a:xfrm>
            <a:off x="621183" y="1224694"/>
            <a:ext cx="5968598" cy="1938992"/>
          </a:xfrm>
          <a:prstGeom prst="rect">
            <a:avLst/>
          </a:prstGeom>
          <a:noFill/>
        </p:spPr>
        <p:txBody>
          <a:bodyPr wrap="square">
            <a:spAutoFit/>
          </a:bodyPr>
          <a:lstStyle/>
          <a:p>
            <a:r>
              <a:rPr lang="en-US" sz="2400" dirty="0"/>
              <a:t>The ACF/PACF of the absolute returns (or squared returns) display some significant autocorrelations and hence provide evidence that the daily </a:t>
            </a:r>
            <a:r>
              <a:rPr lang="en-US" sz="2400" dirty="0">
                <a:solidFill>
                  <a:srgbClr val="FF0000"/>
                </a:solidFill>
              </a:rPr>
              <a:t>returns</a:t>
            </a:r>
            <a:r>
              <a:rPr lang="en-US" sz="2400" dirty="0"/>
              <a:t> are not independently and identically distributed.</a:t>
            </a:r>
          </a:p>
        </p:txBody>
      </p:sp>
      <p:pic>
        <p:nvPicPr>
          <p:cNvPr id="3" name="Picture 2" descr="Timeline&#10;&#10;Description automatically generated">
            <a:extLst>
              <a:ext uri="{FF2B5EF4-FFF2-40B4-BE49-F238E27FC236}">
                <a16:creationId xmlns:a16="http://schemas.microsoft.com/office/drawing/2014/main" id="{201418BA-9E73-4970-9237-AF7D63CDCB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9782" y="267746"/>
            <a:ext cx="5346975" cy="3079908"/>
          </a:xfrm>
          <a:prstGeom prst="rect">
            <a:avLst/>
          </a:prstGeom>
        </p:spPr>
      </p:pic>
      <p:pic>
        <p:nvPicPr>
          <p:cNvPr id="5" name="Picture 4">
            <a:extLst>
              <a:ext uri="{FF2B5EF4-FFF2-40B4-BE49-F238E27FC236}">
                <a16:creationId xmlns:a16="http://schemas.microsoft.com/office/drawing/2014/main" id="{CC3F11DC-54F0-498B-A919-6301EC15D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7078" y="3510348"/>
            <a:ext cx="3839679" cy="1974692"/>
          </a:xfrm>
          <a:prstGeom prst="rect">
            <a:avLst/>
          </a:prstGeom>
        </p:spPr>
      </p:pic>
      <p:sp>
        <p:nvSpPr>
          <p:cNvPr id="12" name="TextBox 11">
            <a:extLst>
              <a:ext uri="{FF2B5EF4-FFF2-40B4-BE49-F238E27FC236}">
                <a16:creationId xmlns:a16="http://schemas.microsoft.com/office/drawing/2014/main" id="{0713D85D-D219-4613-96DA-435223120B0C}"/>
              </a:ext>
            </a:extLst>
          </p:cNvPr>
          <p:cNvSpPr txBox="1"/>
          <p:nvPr/>
        </p:nvSpPr>
        <p:spPr>
          <a:xfrm>
            <a:off x="621182" y="3220271"/>
            <a:ext cx="7322667" cy="1200329"/>
          </a:xfrm>
          <a:prstGeom prst="rect">
            <a:avLst/>
          </a:prstGeom>
          <a:noFill/>
        </p:spPr>
        <p:txBody>
          <a:bodyPr wrap="square">
            <a:spAutoFit/>
          </a:bodyPr>
          <a:lstStyle/>
          <a:p>
            <a:r>
              <a:rPr lang="en-US" sz="2400" dirty="0"/>
              <a:t>The McLeod-Li tests are all significant at the 5% sign. level when more than 3 lags are included in the test, showing strong evidence for ARCH in </a:t>
            </a:r>
            <a:r>
              <a:rPr lang="en-US" sz="2400" dirty="0">
                <a:solidFill>
                  <a:srgbClr val="FF0000"/>
                </a:solidFill>
              </a:rPr>
              <a:t>returns</a:t>
            </a:r>
            <a:r>
              <a:rPr lang="en-US" sz="2400" dirty="0"/>
              <a:t> data.</a:t>
            </a:r>
          </a:p>
        </p:txBody>
      </p:sp>
      <p:pic>
        <p:nvPicPr>
          <p:cNvPr id="15" name="Picture 14" descr="Logo&#10;&#10;Description automatically generated with medium confidence">
            <a:extLst>
              <a:ext uri="{FF2B5EF4-FFF2-40B4-BE49-F238E27FC236}">
                <a16:creationId xmlns:a16="http://schemas.microsoft.com/office/drawing/2014/main" id="{4C757C85-581C-479E-8FAA-193F9FFD0F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9112" y="5647734"/>
            <a:ext cx="3627645" cy="826552"/>
          </a:xfrm>
          <a:prstGeom prst="rect">
            <a:avLst/>
          </a:prstGeom>
        </p:spPr>
      </p:pic>
      <p:sp>
        <p:nvSpPr>
          <p:cNvPr id="18" name="TextBox 17">
            <a:extLst>
              <a:ext uri="{FF2B5EF4-FFF2-40B4-BE49-F238E27FC236}">
                <a16:creationId xmlns:a16="http://schemas.microsoft.com/office/drawing/2014/main" id="{16A9C684-1124-4501-AC88-BC6920B06CB6}"/>
              </a:ext>
            </a:extLst>
          </p:cNvPr>
          <p:cNvSpPr txBox="1"/>
          <p:nvPr/>
        </p:nvSpPr>
        <p:spPr>
          <a:xfrm>
            <a:off x="621182" y="4473734"/>
            <a:ext cx="4348383" cy="1938992"/>
          </a:xfrm>
          <a:prstGeom prst="rect">
            <a:avLst/>
          </a:prstGeom>
          <a:noFill/>
        </p:spPr>
        <p:txBody>
          <a:bodyPr wrap="square">
            <a:spAutoFit/>
          </a:bodyPr>
          <a:lstStyle/>
          <a:p>
            <a:r>
              <a:rPr lang="en-US" sz="2400" dirty="0"/>
              <a:t>Moreover, Shapiro-Wilk rejects normality assumption of </a:t>
            </a:r>
            <a:r>
              <a:rPr lang="en-US" sz="2400" dirty="0">
                <a:solidFill>
                  <a:srgbClr val="FF0000"/>
                </a:solidFill>
              </a:rPr>
              <a:t>returns</a:t>
            </a:r>
            <a:r>
              <a:rPr lang="en-US" sz="2400" dirty="0"/>
              <a:t>. Distribution of returns is skewed, with heavy-tail since kurtosis is positive (0.63).</a:t>
            </a:r>
          </a:p>
        </p:txBody>
      </p:sp>
      <p:pic>
        <p:nvPicPr>
          <p:cNvPr id="19" name="Picture 18" descr="Chart, line chart&#10;&#10;Description automatically generated">
            <a:extLst>
              <a:ext uri="{FF2B5EF4-FFF2-40B4-BE49-F238E27FC236}">
                <a16:creationId xmlns:a16="http://schemas.microsoft.com/office/drawing/2014/main" id="{FDAE2908-79EF-4C3C-9C3D-31DEBE3E73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0281" y="4473735"/>
            <a:ext cx="2850538" cy="2161346"/>
          </a:xfrm>
          <a:prstGeom prst="rect">
            <a:avLst/>
          </a:prstGeom>
        </p:spPr>
      </p:pic>
    </p:spTree>
    <p:extLst>
      <p:ext uri="{BB962C8B-B14F-4D97-AF65-F5344CB8AC3E}">
        <p14:creationId xmlns:p14="http://schemas.microsoft.com/office/powerpoint/2010/main" val="27018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1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8">
            <a:extLst>
              <a:ext uri="{FF2B5EF4-FFF2-40B4-BE49-F238E27FC236}">
                <a16:creationId xmlns:a16="http://schemas.microsoft.com/office/drawing/2014/main" id="{F11F88B4-8A4E-4718-AF56-C663615DBCF4}"/>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ARCH(1)</a:t>
            </a:r>
          </a:p>
        </p:txBody>
      </p:sp>
      <p:sp>
        <p:nvSpPr>
          <p:cNvPr id="27" name="Rectangle 26">
            <a:extLst>
              <a:ext uri="{FF2B5EF4-FFF2-40B4-BE49-F238E27FC236}">
                <a16:creationId xmlns:a16="http://schemas.microsoft.com/office/drawing/2014/main" id="{A913A3DF-B3D5-40E1-9E3A-D517F185746B}"/>
              </a:ext>
            </a:extLst>
          </p:cNvPr>
          <p:cNvSpPr/>
          <p:nvPr/>
        </p:nvSpPr>
        <p:spPr>
          <a:xfrm>
            <a:off x="7464102" y="338995"/>
            <a:ext cx="4384632" cy="3320063"/>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EB2DB85-79FF-44F4-8252-1020D1CED665}"/>
                  </a:ext>
                </a:extLst>
              </p:cNvPr>
              <p:cNvSpPr txBox="1"/>
              <p:nvPr/>
            </p:nvSpPr>
            <p:spPr>
              <a:xfrm>
                <a:off x="846545" y="1347662"/>
                <a:ext cx="6525794" cy="461665"/>
              </a:xfrm>
              <a:prstGeom prst="rect">
                <a:avLst/>
              </a:prstGeom>
              <a:noFill/>
            </p:spPr>
            <p:txBody>
              <a:bodyPr wrap="square">
                <a:spAutoFit/>
              </a:bodyPr>
              <a:lstStyle/>
              <a:p>
                <a:r>
                  <a:rPr lang="en-US" sz="2400" dirty="0"/>
                  <a:t>The first-order ARCH model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Sub>
                  </m:oMath>
                </a14:m>
                <a:r>
                  <a:rPr lang="en-US" sz="2400" dirty="0"/>
                  <a:t> assumes</a:t>
                </a:r>
              </a:p>
            </p:txBody>
          </p:sp>
        </mc:Choice>
        <mc:Fallback xmlns="">
          <p:sp>
            <p:nvSpPr>
              <p:cNvPr id="21" name="TextBox 20">
                <a:extLst>
                  <a:ext uri="{FF2B5EF4-FFF2-40B4-BE49-F238E27FC236}">
                    <a16:creationId xmlns:a16="http://schemas.microsoft.com/office/drawing/2014/main" id="{AEB2DB85-79FF-44F4-8252-1020D1CED665}"/>
                  </a:ext>
                </a:extLst>
              </p:cNvPr>
              <p:cNvSpPr txBox="1">
                <a:spLocks noRot="1" noChangeAspect="1" noMove="1" noResize="1" noEditPoints="1" noAdjustHandles="1" noChangeArrowheads="1" noChangeShapeType="1" noTextEdit="1"/>
              </p:cNvSpPr>
              <p:nvPr/>
            </p:nvSpPr>
            <p:spPr>
              <a:xfrm>
                <a:off x="846545" y="1347662"/>
                <a:ext cx="6525794" cy="461665"/>
              </a:xfrm>
              <a:prstGeom prst="rect">
                <a:avLst/>
              </a:prstGeom>
              <a:blipFill>
                <a:blip r:embed="rId3"/>
                <a:stretch>
                  <a:fillRect l="-149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E71483-6046-41CF-86A4-F73783DBF20A}"/>
                  </a:ext>
                </a:extLst>
              </p:cNvPr>
              <p:cNvSpPr txBox="1"/>
              <p:nvPr/>
            </p:nvSpPr>
            <p:spPr>
              <a:xfrm>
                <a:off x="7490361" y="362844"/>
                <a:ext cx="4266610" cy="842923"/>
              </a:xfrm>
              <a:prstGeom prst="rect">
                <a:avLst/>
              </a:prstGeom>
              <a:noFill/>
            </p:spPr>
            <p:txBody>
              <a:bodyPr wrap="square">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is white noise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m:t>
                        </m:r>
                      </m:e>
                      <m:sup>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𝑑</m:t>
                        </m:r>
                      </m:sup>
                    </m:sSup>
                    <m:r>
                      <a:rPr lang="en-US" sz="2400" i="1">
                        <a:latin typeface="Cambria Math" panose="02040503050406030204" pitchFamily="18" charset="0"/>
                      </a:rPr>
                      <m:t> </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b="0" i="1" smtClean="0">
                            <a:latin typeface="Cambria Math" panose="02040503050406030204" pitchFamily="18" charset="0"/>
                          </a:rPr>
                          <m:t>1</m:t>
                        </m:r>
                      </m:e>
                    </m:d>
                  </m:oMath>
                </a14:m>
                <a:r>
                  <a:rPr lang="en-US" sz="2400" dirty="0"/>
                  <a:t> where normality can be relaxed</a:t>
                </a:r>
              </a:p>
            </p:txBody>
          </p:sp>
        </mc:Choice>
        <mc:Fallback xmlns="">
          <p:sp>
            <p:nvSpPr>
              <p:cNvPr id="25" name="TextBox 24">
                <a:extLst>
                  <a:ext uri="{FF2B5EF4-FFF2-40B4-BE49-F238E27FC236}">
                    <a16:creationId xmlns:a16="http://schemas.microsoft.com/office/drawing/2014/main" id="{BEE71483-6046-41CF-86A4-F73783DBF20A}"/>
                  </a:ext>
                </a:extLst>
              </p:cNvPr>
              <p:cNvSpPr txBox="1">
                <a:spLocks noRot="1" noChangeAspect="1" noMove="1" noResize="1" noEditPoints="1" noAdjustHandles="1" noChangeArrowheads="1" noChangeShapeType="1" noTextEdit="1"/>
              </p:cNvSpPr>
              <p:nvPr/>
            </p:nvSpPr>
            <p:spPr>
              <a:xfrm>
                <a:off x="7490361" y="362844"/>
                <a:ext cx="4266610" cy="842923"/>
              </a:xfrm>
              <a:prstGeom prst="rect">
                <a:avLst/>
              </a:prstGeom>
              <a:blipFill>
                <a:blip r:embed="rId4"/>
                <a:stretch>
                  <a:fillRect l="-2286" t="-4348" b="-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F9C5165-F280-4213-BA0D-8ABB6FC9BDE1}"/>
                  </a:ext>
                </a:extLst>
              </p:cNvPr>
              <p:cNvSpPr txBox="1"/>
              <p:nvPr/>
            </p:nvSpPr>
            <p:spPr>
              <a:xfrm>
                <a:off x="2169876" y="1772026"/>
                <a:ext cx="275346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7" name="TextBox 16">
                <a:extLst>
                  <a:ext uri="{FF2B5EF4-FFF2-40B4-BE49-F238E27FC236}">
                    <a16:creationId xmlns:a16="http://schemas.microsoft.com/office/drawing/2014/main" id="{DF9C5165-F280-4213-BA0D-8ABB6FC9BDE1}"/>
                  </a:ext>
                </a:extLst>
              </p:cNvPr>
              <p:cNvSpPr txBox="1">
                <a:spLocks noRot="1" noChangeAspect="1" noMove="1" noResize="1" noEditPoints="1" noAdjustHandles="1" noChangeArrowheads="1" noChangeShapeType="1" noTextEdit="1"/>
              </p:cNvSpPr>
              <p:nvPr/>
            </p:nvSpPr>
            <p:spPr>
              <a:xfrm>
                <a:off x="2169876" y="1772026"/>
                <a:ext cx="2753469" cy="461665"/>
              </a:xfrm>
              <a:prstGeom prst="rect">
                <a:avLst/>
              </a:prstGeom>
              <a:blipFill>
                <a:blip r:embed="rId5"/>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A07027-A062-4EF5-B5A7-7D2D927A879B}"/>
                  </a:ext>
                </a:extLst>
              </p:cNvPr>
              <p:cNvSpPr txBox="1"/>
              <p:nvPr/>
            </p:nvSpPr>
            <p:spPr>
              <a:xfrm>
                <a:off x="7502465" y="1163715"/>
                <a:ext cx="4266610" cy="830997"/>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&gt;0</m:t>
                    </m:r>
                  </m:oMath>
                </a14:m>
                <a:r>
                  <a:rPr lang="en-US" sz="2400" dirty="0"/>
                  <a:t> are unknown parameters</a:t>
                </a:r>
              </a:p>
            </p:txBody>
          </p:sp>
        </mc:Choice>
        <mc:Fallback xmlns="">
          <p:sp>
            <p:nvSpPr>
              <p:cNvPr id="11" name="TextBox 10">
                <a:extLst>
                  <a:ext uri="{FF2B5EF4-FFF2-40B4-BE49-F238E27FC236}">
                    <a16:creationId xmlns:a16="http://schemas.microsoft.com/office/drawing/2014/main" id="{4DA07027-A062-4EF5-B5A7-7D2D927A879B}"/>
                  </a:ext>
                </a:extLst>
              </p:cNvPr>
              <p:cNvSpPr txBox="1">
                <a:spLocks noRot="1" noChangeAspect="1" noMove="1" noResize="1" noEditPoints="1" noAdjustHandles="1" noChangeArrowheads="1" noChangeShapeType="1" noTextEdit="1"/>
              </p:cNvSpPr>
              <p:nvPr/>
            </p:nvSpPr>
            <p:spPr>
              <a:xfrm>
                <a:off x="7502465" y="1163715"/>
                <a:ext cx="4266610" cy="830997"/>
              </a:xfrm>
              <a:prstGeom prst="rect">
                <a:avLst/>
              </a:prstGeom>
              <a:blipFill>
                <a:blip r:embed="rId6"/>
                <a:stretch>
                  <a:fillRect l="-2286" t="-5882" b="-16176"/>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123F1EC6-50E4-4511-9362-51F9F4A733A4}"/>
              </a:ext>
            </a:extLst>
          </p:cNvPr>
          <p:cNvSpPr/>
          <p:nvPr/>
        </p:nvSpPr>
        <p:spPr>
          <a:xfrm>
            <a:off x="7464102" y="3961426"/>
            <a:ext cx="4384632" cy="2556584"/>
          </a:xfrm>
          <a:prstGeom prst="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B7F9925-9C31-4EFB-AF98-946274B54331}"/>
                  </a:ext>
                </a:extLst>
              </p:cNvPr>
              <p:cNvSpPr txBox="1"/>
              <p:nvPr/>
            </p:nvSpPr>
            <p:spPr>
              <a:xfrm>
                <a:off x="851123" y="2247083"/>
                <a:ext cx="5244877" cy="467820"/>
              </a:xfrm>
              <a:prstGeom prst="rect">
                <a:avLst/>
              </a:prstGeom>
              <a:noFill/>
            </p:spPr>
            <p:txBody>
              <a:bodyPr wrap="square">
                <a:spAutoFit/>
              </a:bodyPr>
              <a:lstStyle/>
              <a:p>
                <a:r>
                  <a:rPr lang="en-US" sz="2400" dirty="0"/>
                  <a:t>where		 </a:t>
                </a:r>
                <a14:m>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−1</m:t>
                        </m:r>
                      </m:sub>
                      <m:sup>
                        <m:r>
                          <a:rPr lang="en-US" sz="2400" i="1">
                            <a:latin typeface="Cambria Math" panose="02040503050406030204" pitchFamily="18" charset="0"/>
                          </a:rPr>
                          <m:t>2</m:t>
                        </m:r>
                      </m:sup>
                    </m:sSubSup>
                  </m:oMath>
                </a14:m>
                <a:endParaRPr lang="en-US" sz="2400" dirty="0"/>
              </a:p>
            </p:txBody>
          </p:sp>
        </mc:Choice>
        <mc:Fallback xmlns="">
          <p:sp>
            <p:nvSpPr>
              <p:cNvPr id="24" name="TextBox 23">
                <a:extLst>
                  <a:ext uri="{FF2B5EF4-FFF2-40B4-BE49-F238E27FC236}">
                    <a16:creationId xmlns:a16="http://schemas.microsoft.com/office/drawing/2014/main" id="{3B7F9925-9C31-4EFB-AF98-946274B54331}"/>
                  </a:ext>
                </a:extLst>
              </p:cNvPr>
              <p:cNvSpPr txBox="1">
                <a:spLocks noRot="1" noChangeAspect="1" noMove="1" noResize="1" noEditPoints="1" noAdjustHandles="1" noChangeArrowheads="1" noChangeShapeType="1" noTextEdit="1"/>
              </p:cNvSpPr>
              <p:nvPr/>
            </p:nvSpPr>
            <p:spPr>
              <a:xfrm>
                <a:off x="851123" y="2247083"/>
                <a:ext cx="5244877" cy="467820"/>
              </a:xfrm>
              <a:prstGeom prst="rect">
                <a:avLst/>
              </a:prstGeom>
              <a:blipFill>
                <a:blip r:embed="rId7"/>
                <a:stretch>
                  <a:fillRect l="-1860"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31D7E68-7093-4B5F-8ED0-04740BC0DFE5}"/>
                  </a:ext>
                </a:extLst>
              </p:cNvPr>
              <p:cNvSpPr txBox="1"/>
              <p:nvPr/>
            </p:nvSpPr>
            <p:spPr>
              <a:xfrm>
                <a:off x="7516865" y="2764251"/>
                <a:ext cx="4266610" cy="860748"/>
              </a:xfrm>
              <a:prstGeom prst="rect">
                <a:avLst/>
              </a:prstGeom>
              <a:noFill/>
            </p:spPr>
            <p:txBody>
              <a:bodyPr wrap="square">
                <a:spAutoFit/>
              </a:bodyPr>
              <a:lstStyle/>
              <a:p>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is independent from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𝑗</m:t>
                        </m:r>
                      </m:sub>
                    </m:sSub>
                  </m:oMath>
                </a14:m>
                <a:r>
                  <a:rPr lang="en-US" sz="2400" dirty="0"/>
                  <a:t>, </a:t>
                </a:r>
                <a14:m>
                  <m:oMath xmlns:m="http://schemas.openxmlformats.org/officeDocument/2006/math">
                    <m:r>
                      <a:rPr lang="en-US" sz="2200" b="0" i="1" smtClean="0">
                        <a:latin typeface="Cambria Math" panose="02040503050406030204" pitchFamily="18" charset="0"/>
                      </a:rPr>
                      <m:t>𝑗</m:t>
                    </m:r>
                    <m:r>
                      <a:rPr lang="en-US" sz="2200" b="0" i="1" smtClean="0">
                        <a:latin typeface="Cambria Math" panose="02040503050406030204" pitchFamily="18" charset="0"/>
                      </a:rPr>
                      <m:t>=1,2,…</m:t>
                    </m:r>
                  </m:oMath>
                </a14:m>
                <a:r>
                  <a:rPr lang="en-US" sz="2200" dirty="0"/>
                  <a:t> </a:t>
                </a:r>
              </a:p>
            </p:txBody>
          </p:sp>
        </mc:Choice>
        <mc:Fallback xmlns="">
          <p:sp>
            <p:nvSpPr>
              <p:cNvPr id="26" name="TextBox 25">
                <a:extLst>
                  <a:ext uri="{FF2B5EF4-FFF2-40B4-BE49-F238E27FC236}">
                    <a16:creationId xmlns:a16="http://schemas.microsoft.com/office/drawing/2014/main" id="{631D7E68-7093-4B5F-8ED0-04740BC0DFE5}"/>
                  </a:ext>
                </a:extLst>
              </p:cNvPr>
              <p:cNvSpPr txBox="1">
                <a:spLocks noRot="1" noChangeAspect="1" noMove="1" noResize="1" noEditPoints="1" noAdjustHandles="1" noChangeArrowheads="1" noChangeShapeType="1" noTextEdit="1"/>
              </p:cNvSpPr>
              <p:nvPr/>
            </p:nvSpPr>
            <p:spPr>
              <a:xfrm>
                <a:off x="7516865" y="2764251"/>
                <a:ext cx="4266610" cy="860748"/>
              </a:xfrm>
              <a:prstGeom prst="rect">
                <a:avLst/>
              </a:prstGeom>
              <a:blipFill>
                <a:blip r:embed="rId8"/>
                <a:stretch>
                  <a:fillRect l="-2143" t="-4930" b="-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445BE1C-9B5A-49BB-9225-3282215FAE9A}"/>
                  </a:ext>
                </a:extLst>
              </p:cNvPr>
              <p:cNvSpPr txBox="1"/>
              <p:nvPr/>
            </p:nvSpPr>
            <p:spPr>
              <a:xfrm>
                <a:off x="844661" y="2742056"/>
                <a:ext cx="6459571" cy="830997"/>
              </a:xfrm>
              <a:prstGeom prst="rect">
                <a:avLst/>
              </a:prstGeom>
              <a:noFill/>
            </p:spPr>
            <p:txBody>
              <a:bodyPr wrap="square">
                <a:spAutoFit/>
              </a:bodyPr>
              <a:lstStyle/>
              <a:p>
                <a:r>
                  <a:rPr lang="en-US" sz="2400" dirty="0"/>
                  <a:t>is the conditional variance or conditional volatility which depends on the previous return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a14:m>
                <a:r>
                  <a:rPr lang="en-US" sz="2400" dirty="0"/>
                  <a:t>.</a:t>
                </a:r>
              </a:p>
            </p:txBody>
          </p:sp>
        </mc:Choice>
        <mc:Fallback xmlns="">
          <p:sp>
            <p:nvSpPr>
              <p:cNvPr id="28" name="TextBox 27">
                <a:extLst>
                  <a:ext uri="{FF2B5EF4-FFF2-40B4-BE49-F238E27FC236}">
                    <a16:creationId xmlns:a16="http://schemas.microsoft.com/office/drawing/2014/main" id="{F445BE1C-9B5A-49BB-9225-3282215FAE9A}"/>
                  </a:ext>
                </a:extLst>
              </p:cNvPr>
              <p:cNvSpPr txBox="1">
                <a:spLocks noRot="1" noChangeAspect="1" noMove="1" noResize="1" noEditPoints="1" noAdjustHandles="1" noChangeArrowheads="1" noChangeShapeType="1" noTextEdit="1"/>
              </p:cNvSpPr>
              <p:nvPr/>
            </p:nvSpPr>
            <p:spPr>
              <a:xfrm>
                <a:off x="844661" y="2742056"/>
                <a:ext cx="6459571" cy="830997"/>
              </a:xfrm>
              <a:prstGeom prst="rect">
                <a:avLst/>
              </a:prstGeom>
              <a:blipFill>
                <a:blip r:embed="rId9"/>
                <a:stretch>
                  <a:fillRect l="-1511" t="-5882" r="-567"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3F3214C-0664-4B8F-8C0B-A060E64AF810}"/>
                  </a:ext>
                </a:extLst>
              </p:cNvPr>
              <p:cNvSpPr txBox="1"/>
              <p:nvPr/>
            </p:nvSpPr>
            <p:spPr>
              <a:xfrm>
                <a:off x="7543368" y="4608533"/>
                <a:ext cx="4184805" cy="461665"/>
              </a:xfrm>
              <a:prstGeom prst="rect">
                <a:avLst/>
              </a:prstGeom>
              <a:noFill/>
            </p:spPr>
            <p:txBody>
              <a:bodyPr wrap="square">
                <a:spAutoFit/>
              </a:bodyPr>
              <a:lstStyle/>
              <a:p>
                <a:r>
                  <a:rPr lang="en-US" sz="2400" dirty="0"/>
                  <a:t>•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e>
                    </m:d>
                    <m:r>
                      <a:rPr lang="en-US" sz="2400" i="1">
                        <a:latin typeface="Cambria Math" panose="02040503050406030204" pitchFamily="18" charset="0"/>
                      </a:rPr>
                      <m:t>=0</m:t>
                    </m:r>
                  </m:oMath>
                </a14:m>
                <a:endParaRPr lang="en-US" sz="2400" dirty="0"/>
              </a:p>
            </p:txBody>
          </p:sp>
        </mc:Choice>
        <mc:Fallback xmlns="">
          <p:sp>
            <p:nvSpPr>
              <p:cNvPr id="30" name="TextBox 29">
                <a:extLst>
                  <a:ext uri="{FF2B5EF4-FFF2-40B4-BE49-F238E27FC236}">
                    <a16:creationId xmlns:a16="http://schemas.microsoft.com/office/drawing/2014/main" id="{23F3214C-0664-4B8F-8C0B-A060E64AF810}"/>
                  </a:ext>
                </a:extLst>
              </p:cNvPr>
              <p:cNvSpPr txBox="1">
                <a:spLocks noRot="1" noChangeAspect="1" noMove="1" noResize="1" noEditPoints="1" noAdjustHandles="1" noChangeArrowheads="1" noChangeShapeType="1" noTextEdit="1"/>
              </p:cNvSpPr>
              <p:nvPr/>
            </p:nvSpPr>
            <p:spPr>
              <a:xfrm>
                <a:off x="7543368" y="4608533"/>
                <a:ext cx="4184805" cy="461665"/>
              </a:xfrm>
              <a:prstGeom prst="rect">
                <a:avLst/>
              </a:prstGeom>
              <a:blipFill>
                <a:blip r:embed="rId10"/>
                <a:stretch>
                  <a:fillRect l="-218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BDD1D50-1738-4917-BCB3-452A7EEB0E36}"/>
                  </a:ext>
                </a:extLst>
              </p:cNvPr>
              <p:cNvSpPr txBox="1"/>
              <p:nvPr/>
            </p:nvSpPr>
            <p:spPr>
              <a:xfrm>
                <a:off x="7516865" y="5047945"/>
                <a:ext cx="4266610" cy="461665"/>
              </a:xfrm>
              <a:prstGeom prst="rect">
                <a:avLst/>
              </a:prstGeom>
              <a:noFill/>
            </p:spPr>
            <p:txBody>
              <a:bodyPr wrap="square">
                <a:spAutoFit/>
              </a:bodyPr>
              <a:lstStyle/>
              <a:p>
                <a:r>
                  <a:rPr lang="en-US" sz="2400" dirty="0"/>
                  <a:t>• </a:t>
                </a:r>
                <a14:m>
                  <m:oMath xmlns:m="http://schemas.openxmlformats.org/officeDocument/2006/math">
                    <m:r>
                      <a:rPr lang="en-US" sz="2400" i="1">
                        <a:latin typeface="Cambria Math" panose="02040503050406030204" pitchFamily="18" charset="0"/>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31" name="TextBox 30">
                <a:extLst>
                  <a:ext uri="{FF2B5EF4-FFF2-40B4-BE49-F238E27FC236}">
                    <a16:creationId xmlns:a16="http://schemas.microsoft.com/office/drawing/2014/main" id="{7BDD1D50-1738-4917-BCB3-452A7EEB0E36}"/>
                  </a:ext>
                </a:extLst>
              </p:cNvPr>
              <p:cNvSpPr txBox="1">
                <a:spLocks noRot="1" noChangeAspect="1" noMove="1" noResize="1" noEditPoints="1" noAdjustHandles="1" noChangeArrowheads="1" noChangeShapeType="1" noTextEdit="1"/>
              </p:cNvSpPr>
              <p:nvPr/>
            </p:nvSpPr>
            <p:spPr>
              <a:xfrm>
                <a:off x="7516865" y="5047945"/>
                <a:ext cx="4266610" cy="461665"/>
              </a:xfrm>
              <a:prstGeom prst="rect">
                <a:avLst/>
              </a:prstGeom>
              <a:blipFill>
                <a:blip r:embed="rId11"/>
                <a:stretch>
                  <a:fillRect l="-214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860E645-DCB7-4B77-BD0D-9339CF7C23BF}"/>
                  </a:ext>
                </a:extLst>
              </p:cNvPr>
              <p:cNvSpPr txBox="1"/>
              <p:nvPr/>
            </p:nvSpPr>
            <p:spPr>
              <a:xfrm>
                <a:off x="7516865" y="6004696"/>
                <a:ext cx="4266610" cy="461665"/>
              </a:xfrm>
              <a:prstGeom prst="rect">
                <a:avLst/>
              </a:prstGeom>
              <a:noFill/>
            </p:spPr>
            <p:txBody>
              <a:bodyPr wrap="square">
                <a:spAutoFit/>
              </a:bodyPr>
              <a:lstStyle/>
              <a:p>
                <a:r>
                  <a:rPr lang="en-US" sz="2400" dirty="0"/>
                  <a:t>• </a:t>
                </a:r>
                <a14:m>
                  <m:oMath xmlns:m="http://schemas.openxmlformats.org/officeDocument/2006/math">
                    <m:r>
                      <a:rPr lang="en-US" sz="2200" i="1">
                        <a:latin typeface="Cambria Math" panose="02040503050406030204" pitchFamily="18" charset="0"/>
                      </a:rPr>
                      <m:t>𝐾𝑢𝑟</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𝑟</m:t>
                            </m:r>
                          </m:e>
                          <m:sub>
                            <m:r>
                              <a:rPr lang="en-US" sz="2200" i="1">
                                <a:latin typeface="Cambria Math" panose="02040503050406030204" pitchFamily="18" charset="0"/>
                              </a:rPr>
                              <m:t>𝑡</m:t>
                            </m:r>
                          </m:sub>
                        </m:sSub>
                      </m:e>
                    </m:d>
                    <m:r>
                      <a:rPr lang="en-US" sz="2200" i="1">
                        <a:latin typeface="Cambria Math" panose="02040503050406030204" pitchFamily="18" charset="0"/>
                      </a:rPr>
                      <m:t>=</m:t>
                    </m:r>
                    <m:r>
                      <a:rPr lang="en-US" sz="2200" i="1">
                        <a:latin typeface="Cambria Math" panose="02040503050406030204" pitchFamily="18" charset="0"/>
                        <a:ea typeface="Cambria Math" panose="02040503050406030204" pitchFamily="18" charset="0"/>
                      </a:rPr>
                      <m:t>3</m:t>
                    </m:r>
                    <m:d>
                      <m:dPr>
                        <m:ctrlPr>
                          <a:rPr lang="en-US" sz="2200" i="1">
                            <a:latin typeface="Cambria Math" panose="02040503050406030204" pitchFamily="18" charset="0"/>
                            <a:ea typeface="Cambria Math" panose="02040503050406030204" pitchFamily="18" charset="0"/>
                          </a:rPr>
                        </m:ctrlPr>
                      </m:dPr>
                      <m:e>
                        <m:r>
                          <a:rPr lang="en-US" sz="2200" i="1">
                            <a:latin typeface="Cambria Math" panose="02040503050406030204" pitchFamily="18" charset="0"/>
                            <a:ea typeface="Cambria Math" panose="02040503050406030204" pitchFamily="18" charset="0"/>
                          </a:rPr>
                          <m:t>1−</m:t>
                        </m:r>
                        <m:sSubSup>
                          <m:sSubSupPr>
                            <m:ctrlPr>
                              <a:rPr lang="en-US" sz="2200" i="1" smtClean="0">
                                <a:latin typeface="Cambria Math" panose="02040503050406030204" pitchFamily="18" charset="0"/>
                                <a:ea typeface="Cambria Math" panose="02040503050406030204" pitchFamily="18" charset="0"/>
                              </a:rPr>
                            </m:ctrlPr>
                          </m:sSubSupPr>
                          <m:e>
                            <m:r>
                              <a:rPr lang="en-US" sz="2200" i="1" smtClean="0">
                                <a:latin typeface="Cambria Math" panose="02040503050406030204" pitchFamily="18" charset="0"/>
                                <a:ea typeface="Cambria Math" panose="02040503050406030204" pitchFamily="18" charset="0"/>
                              </a:rPr>
                              <m:t>𝛼</m:t>
                            </m:r>
                          </m:e>
                          <m:sub>
                            <m:r>
                              <a:rPr lang="en-US" sz="2200" b="0" i="1" smtClean="0">
                                <a:latin typeface="Cambria Math" panose="02040503050406030204" pitchFamily="18" charset="0"/>
                                <a:ea typeface="Cambria Math" panose="02040503050406030204" pitchFamily="18" charset="0"/>
                              </a:rPr>
                              <m:t>1</m:t>
                            </m:r>
                          </m:sub>
                          <m:sup>
                            <m:r>
                              <a:rPr lang="en-US" sz="2200" b="0" i="1" smtClean="0">
                                <a:latin typeface="Cambria Math" panose="02040503050406030204" pitchFamily="18" charset="0"/>
                                <a:ea typeface="Cambria Math" panose="02040503050406030204" pitchFamily="18" charset="0"/>
                              </a:rPr>
                              <m:t>2</m:t>
                            </m:r>
                          </m:sup>
                        </m:sSubSup>
                      </m:e>
                    </m:d>
                    <m:r>
                      <a:rPr lang="en-US" sz="2200" i="1">
                        <a:latin typeface="Cambria Math" panose="02040503050406030204" pitchFamily="18" charset="0"/>
                        <a:ea typeface="Cambria Math" panose="02040503050406030204" pitchFamily="18" charset="0"/>
                      </a:rPr>
                      <m:t>/(1−3</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r>
                      <a:rPr lang="en-US" sz="2200" i="1">
                        <a:latin typeface="Cambria Math" panose="02040503050406030204" pitchFamily="18" charset="0"/>
                        <a:ea typeface="Cambria Math" panose="02040503050406030204" pitchFamily="18" charset="0"/>
                      </a:rPr>
                      <m:t>)</m:t>
                    </m:r>
                  </m:oMath>
                </a14:m>
                <a:endParaRPr lang="en-US" sz="2200" dirty="0"/>
              </a:p>
            </p:txBody>
          </p:sp>
        </mc:Choice>
        <mc:Fallback xmlns="">
          <p:sp>
            <p:nvSpPr>
              <p:cNvPr id="18" name="TextBox 17">
                <a:extLst>
                  <a:ext uri="{FF2B5EF4-FFF2-40B4-BE49-F238E27FC236}">
                    <a16:creationId xmlns:a16="http://schemas.microsoft.com/office/drawing/2014/main" id="{0860E645-DCB7-4B77-BD0D-9339CF7C23BF}"/>
                  </a:ext>
                </a:extLst>
              </p:cNvPr>
              <p:cNvSpPr txBox="1">
                <a:spLocks noRot="1" noChangeAspect="1" noMove="1" noResize="1" noEditPoints="1" noAdjustHandles="1" noChangeArrowheads="1" noChangeShapeType="1" noTextEdit="1"/>
              </p:cNvSpPr>
              <p:nvPr/>
            </p:nvSpPr>
            <p:spPr>
              <a:xfrm>
                <a:off x="7516865" y="6004696"/>
                <a:ext cx="4266610" cy="461665"/>
              </a:xfrm>
              <a:prstGeom prst="rect">
                <a:avLst/>
              </a:prstGeom>
              <a:blipFill>
                <a:blip r:embed="rId12"/>
                <a:stretch>
                  <a:fillRect l="-2143" t="-10526" b="-28947"/>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CB5B68B-3E07-4BC3-AD00-24BB64957692}"/>
              </a:ext>
            </a:extLst>
          </p:cNvPr>
          <p:cNvSpPr txBox="1"/>
          <p:nvPr/>
        </p:nvSpPr>
        <p:spPr>
          <a:xfrm>
            <a:off x="844661" y="3621988"/>
            <a:ext cx="6459571" cy="461665"/>
          </a:xfrm>
          <a:prstGeom prst="rect">
            <a:avLst/>
          </a:prstGeom>
          <a:noFill/>
        </p:spPr>
        <p:txBody>
          <a:bodyPr wrap="square">
            <a:spAutoFit/>
          </a:bodyPr>
          <a:lstStyle/>
          <a:p>
            <a:r>
              <a:rPr lang="en-US" sz="2400" dirty="0"/>
              <a:t>Subtracting the two equations, it can be written as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65414EA-2F29-4F8F-A31B-9D240AC83922}"/>
                  </a:ext>
                </a:extLst>
              </p:cNvPr>
              <p:cNvSpPr txBox="1"/>
              <p:nvPr/>
            </p:nvSpPr>
            <p:spPr>
              <a:xfrm>
                <a:off x="7516865" y="4058713"/>
                <a:ext cx="4184805" cy="467820"/>
              </a:xfrm>
              <a:prstGeom prst="rect">
                <a:avLst/>
              </a:prstGeom>
              <a:noFill/>
            </p:spPr>
            <p:txBody>
              <a:bodyPr wrap="square">
                <a:spAutoFit/>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e>
                    </m:d>
                  </m:oMath>
                </a14:m>
                <a:endParaRPr lang="en-US" sz="2400" dirty="0"/>
              </a:p>
            </p:txBody>
          </p:sp>
        </mc:Choice>
        <mc:Fallback xmlns="">
          <p:sp>
            <p:nvSpPr>
              <p:cNvPr id="16" name="TextBox 15">
                <a:extLst>
                  <a:ext uri="{FF2B5EF4-FFF2-40B4-BE49-F238E27FC236}">
                    <a16:creationId xmlns:a16="http://schemas.microsoft.com/office/drawing/2014/main" id="{765414EA-2F29-4F8F-A31B-9D240AC83922}"/>
                  </a:ext>
                </a:extLst>
              </p:cNvPr>
              <p:cNvSpPr txBox="1">
                <a:spLocks noRot="1" noChangeAspect="1" noMove="1" noResize="1" noEditPoints="1" noAdjustHandles="1" noChangeArrowheads="1" noChangeShapeType="1" noTextEdit="1"/>
              </p:cNvSpPr>
              <p:nvPr/>
            </p:nvSpPr>
            <p:spPr>
              <a:xfrm>
                <a:off x="7516865" y="4058713"/>
                <a:ext cx="4184805" cy="467820"/>
              </a:xfrm>
              <a:prstGeom prst="rect">
                <a:avLst/>
              </a:prstGeom>
              <a:blipFill>
                <a:blip r:embed="rId13"/>
                <a:stretch>
                  <a:fillRect l="-2183"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6B64B6-0929-4AD3-B757-F20064C83CB2}"/>
                  </a:ext>
                </a:extLst>
              </p:cNvPr>
              <p:cNvSpPr txBox="1"/>
              <p:nvPr/>
            </p:nvSpPr>
            <p:spPr>
              <a:xfrm>
                <a:off x="838199" y="4090341"/>
                <a:ext cx="6459571" cy="4678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1</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𝜐</m:t>
                          </m:r>
                        </m:e>
                        <m:sub>
                          <m:r>
                            <a:rPr lang="en-US" sz="2400" b="0" i="1" smtClean="0">
                              <a:latin typeface="Cambria Math" panose="02040503050406030204" pitchFamily="18" charset="0"/>
                            </a:rPr>
                            <m:t>𝑡</m:t>
                          </m:r>
                        </m:sub>
                      </m:sSub>
                    </m:oMath>
                  </m:oMathPara>
                </a14:m>
                <a:endParaRPr lang="en-US" sz="2400" dirty="0"/>
              </a:p>
            </p:txBody>
          </p:sp>
        </mc:Choice>
        <mc:Fallback xmlns="">
          <p:sp>
            <p:nvSpPr>
              <p:cNvPr id="19" name="TextBox 18">
                <a:extLst>
                  <a:ext uri="{FF2B5EF4-FFF2-40B4-BE49-F238E27FC236}">
                    <a16:creationId xmlns:a16="http://schemas.microsoft.com/office/drawing/2014/main" id="{E86B64B6-0929-4AD3-B757-F20064C83CB2}"/>
                  </a:ext>
                </a:extLst>
              </p:cNvPr>
              <p:cNvSpPr txBox="1">
                <a:spLocks noRot="1" noChangeAspect="1" noMove="1" noResize="1" noEditPoints="1" noAdjustHandles="1" noChangeArrowheads="1" noChangeShapeType="1" noTextEdit="1"/>
              </p:cNvSpPr>
              <p:nvPr/>
            </p:nvSpPr>
            <p:spPr>
              <a:xfrm>
                <a:off x="838199" y="4090341"/>
                <a:ext cx="6459571" cy="467820"/>
              </a:xfrm>
              <a:prstGeom prst="rect">
                <a:avLst/>
              </a:prstGeom>
              <a:blipFill>
                <a:blip r:embed="rId14"/>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D553604-314A-44E7-8FD3-F371D5FE0237}"/>
                  </a:ext>
                </a:extLst>
              </p:cNvPr>
              <p:cNvSpPr txBox="1"/>
              <p:nvPr/>
            </p:nvSpPr>
            <p:spPr>
              <a:xfrm>
                <a:off x="838199" y="4601920"/>
                <a:ext cx="6459571" cy="467820"/>
              </a:xfrm>
              <a:prstGeom prst="rect">
                <a:avLst/>
              </a:prstGeom>
              <a:noFill/>
            </p:spPr>
            <p:txBody>
              <a:bodyPr wrap="square">
                <a:spAutoFit/>
              </a:bodyPr>
              <a:lstStyle/>
              <a:p>
                <a:r>
                  <a:rPr lang="en-US" sz="240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d>
                      <m:dPr>
                        <m:ctrlPr>
                          <a:rPr lang="en-US" sz="2400" b="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b="0" i="1" smtClean="0">
                            <a:latin typeface="Cambria Math" panose="02040503050406030204" pitchFamily="18" charset="0"/>
                          </a:rPr>
                          <m:t>−1</m:t>
                        </m:r>
                      </m:e>
                    </m:d>
                  </m:oMath>
                </a14:m>
                <a:r>
                  <a:rPr lang="en-US" sz="2400" dirty="0"/>
                  <a:t>.</a:t>
                </a:r>
              </a:p>
            </p:txBody>
          </p:sp>
        </mc:Choice>
        <mc:Fallback xmlns="">
          <p:sp>
            <p:nvSpPr>
              <p:cNvPr id="23" name="TextBox 22">
                <a:extLst>
                  <a:ext uri="{FF2B5EF4-FFF2-40B4-BE49-F238E27FC236}">
                    <a16:creationId xmlns:a16="http://schemas.microsoft.com/office/drawing/2014/main" id="{ED553604-314A-44E7-8FD3-F371D5FE0237}"/>
                  </a:ext>
                </a:extLst>
              </p:cNvPr>
              <p:cNvSpPr txBox="1">
                <a:spLocks noRot="1" noChangeAspect="1" noMove="1" noResize="1" noEditPoints="1" noAdjustHandles="1" noChangeArrowheads="1" noChangeShapeType="1" noTextEdit="1"/>
              </p:cNvSpPr>
              <p:nvPr/>
            </p:nvSpPr>
            <p:spPr>
              <a:xfrm>
                <a:off x="838199" y="4601920"/>
                <a:ext cx="6459571" cy="467820"/>
              </a:xfrm>
              <a:prstGeom prst="rect">
                <a:avLst/>
              </a:prstGeom>
              <a:blipFill>
                <a:blip r:embed="rId15"/>
                <a:stretch>
                  <a:fillRect l="-1415"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DD45115-9A4A-40DE-B804-052D4D0AFA59}"/>
                  </a:ext>
                </a:extLst>
              </p:cNvPr>
              <p:cNvSpPr txBox="1"/>
              <p:nvPr/>
            </p:nvSpPr>
            <p:spPr>
              <a:xfrm>
                <a:off x="7516865" y="5507196"/>
                <a:ext cx="4266610" cy="461665"/>
              </a:xfrm>
              <a:prstGeom prst="rect">
                <a:avLst/>
              </a:prstGeom>
              <a:noFill/>
            </p:spPr>
            <p:txBody>
              <a:bodyPr wrap="square">
                <a:spAutoFit/>
              </a:bodyPr>
              <a:lstStyle/>
              <a:p>
                <a:r>
                  <a:rPr lang="en-US" sz="2400" dirty="0"/>
                  <a:t>• </a:t>
                </a:r>
                <a14:m>
                  <m:oMath xmlns:m="http://schemas.openxmlformats.org/officeDocument/2006/math">
                    <m:r>
                      <a:rPr lang="en-US" sz="2400" b="0" i="1" smtClean="0">
                        <a:latin typeface="Cambria Math" panose="02040503050406030204" pitchFamily="18" charset="0"/>
                      </a:rPr>
                      <m:t>𝐶𝑜𝑣</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h</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e>
                    </m:d>
                    <m:r>
                      <a:rPr lang="en-US" sz="2400" i="1">
                        <a:latin typeface="Cambria Math" panose="02040503050406030204" pitchFamily="18" charset="0"/>
                      </a:rPr>
                      <m:t>=</m:t>
                    </m:r>
                    <m:r>
                      <a:rPr lang="en-US" sz="2400" b="0" i="1" smtClean="0">
                        <a:latin typeface="Cambria Math" panose="02040503050406030204" pitchFamily="18" charset="0"/>
                      </a:rPr>
                      <m:t>0</m:t>
                    </m:r>
                  </m:oMath>
                </a14:m>
                <a:r>
                  <a:rPr lang="en-US" sz="2400" dirty="0"/>
                  <a:t>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&gt;0</m:t>
                    </m:r>
                  </m:oMath>
                </a14:m>
                <a:endParaRPr lang="en-US" sz="2400" dirty="0"/>
              </a:p>
            </p:txBody>
          </p:sp>
        </mc:Choice>
        <mc:Fallback xmlns="">
          <p:sp>
            <p:nvSpPr>
              <p:cNvPr id="29" name="TextBox 28">
                <a:extLst>
                  <a:ext uri="{FF2B5EF4-FFF2-40B4-BE49-F238E27FC236}">
                    <a16:creationId xmlns:a16="http://schemas.microsoft.com/office/drawing/2014/main" id="{BDD45115-9A4A-40DE-B804-052D4D0AFA59}"/>
                  </a:ext>
                </a:extLst>
              </p:cNvPr>
              <p:cNvSpPr txBox="1">
                <a:spLocks noRot="1" noChangeAspect="1" noMove="1" noResize="1" noEditPoints="1" noAdjustHandles="1" noChangeArrowheads="1" noChangeShapeType="1" noTextEdit="1"/>
              </p:cNvSpPr>
              <p:nvPr/>
            </p:nvSpPr>
            <p:spPr>
              <a:xfrm>
                <a:off x="7516865" y="5507196"/>
                <a:ext cx="4266610" cy="461665"/>
              </a:xfrm>
              <a:prstGeom prst="rect">
                <a:avLst/>
              </a:prstGeom>
              <a:blipFill>
                <a:blip r:embed="rId16"/>
                <a:stretch>
                  <a:fillRect l="-214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C7EAF5E-25D5-43DC-9B19-A12B909B2103}"/>
                  </a:ext>
                </a:extLst>
              </p:cNvPr>
              <p:cNvSpPr txBox="1"/>
              <p:nvPr/>
            </p:nvSpPr>
            <p:spPr>
              <a:xfrm>
                <a:off x="851123" y="5069740"/>
                <a:ext cx="6459571" cy="1574534"/>
              </a:xfrm>
              <a:prstGeom prst="rect">
                <a:avLst/>
              </a:prstGeom>
              <a:noFill/>
            </p:spPr>
            <p:txBody>
              <a:bodyPr wrap="square">
                <a:spAutoFit/>
              </a:bodyPr>
              <a:lstStyle/>
              <a:p>
                <a:r>
                  <a:rPr lang="en-US" sz="2400" dirty="0"/>
                  <a:t>If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0≤</m:t>
                        </m:r>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1</m:t>
                        </m:r>
                      </m:sub>
                    </m:sSub>
                    <m:r>
                      <a:rPr lang="en-US" sz="2200" b="0" i="1" smtClean="0">
                        <a:latin typeface="Cambria Math" panose="02040503050406030204" pitchFamily="18" charset="0"/>
                        <a:ea typeface="Cambria Math" panose="02040503050406030204" pitchFamily="18" charset="0"/>
                      </a:rPr>
                      <m:t>&lt;1</m:t>
                    </m:r>
                  </m:oMath>
                </a14:m>
                <a:r>
                  <a:rPr lang="en-US" sz="2200" dirty="0"/>
                  <a:t> </a:t>
                </a:r>
                <a:r>
                  <a:rPr lang="en-US" sz="2400" dirty="0"/>
                  <a:t>then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oMath>
                </a14:m>
                <a:r>
                  <a:rPr lang="en-US" sz="2400" dirty="0"/>
                  <a:t> is symmetric around 0 with heavy tails. In addition, if </a:t>
                </a:r>
                <a14:m>
                  <m:oMath xmlns:m="http://schemas.openxmlformats.org/officeDocument/2006/math">
                    <m:r>
                      <a:rPr lang="en-US" sz="2200" i="1">
                        <a:latin typeface="Cambria Math" panose="02040503050406030204" pitchFamily="18" charset="0"/>
                        <a:ea typeface="Cambria Math" panose="02040503050406030204" pitchFamily="18" charset="0"/>
                      </a:rPr>
                      <m:t>3</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r>
                      <a:rPr lang="en-US" sz="2200" b="0" i="1" smtClean="0">
                        <a:latin typeface="Cambria Math" panose="02040503050406030204" pitchFamily="18" charset="0"/>
                        <a:ea typeface="Cambria Math" panose="02040503050406030204" pitchFamily="18" charset="0"/>
                      </a:rPr>
                      <m:t>&lt;1</m:t>
                    </m:r>
                  </m:oMath>
                </a14:m>
                <a:r>
                  <a:rPr lang="en-US" sz="2200" dirty="0"/>
                  <a:t> </a:t>
                </a:r>
                <a:r>
                  <a:rPr lang="en-US" sz="2400" dirty="0"/>
                  <a:t>then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follows a casual AR(1) process. If </a:t>
                </a:r>
                <a14:m>
                  <m:oMath xmlns:m="http://schemas.openxmlformats.org/officeDocument/2006/math">
                    <m:r>
                      <a:rPr lang="en-US" sz="2200" i="1">
                        <a:latin typeface="Cambria Math" panose="02040503050406030204" pitchFamily="18" charset="0"/>
                        <a:ea typeface="Cambria Math" panose="02040503050406030204" pitchFamily="18" charset="0"/>
                      </a:rPr>
                      <m:t>3</m:t>
                    </m:r>
                    <m:sSubSup>
                      <m:sSubSupPr>
                        <m:ctrlPr>
                          <a:rPr lang="en-US" sz="2200" i="1">
                            <a:latin typeface="Cambria Math" panose="02040503050406030204" pitchFamily="18" charset="0"/>
                            <a:ea typeface="Cambria Math" panose="02040503050406030204" pitchFamily="18" charset="0"/>
                          </a:rPr>
                        </m:ctrlPr>
                      </m:sSubSupPr>
                      <m:e>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1</m:t>
                        </m:r>
                      </m:sub>
                      <m:sup>
                        <m:r>
                          <a:rPr lang="en-US" sz="2200" i="1">
                            <a:latin typeface="Cambria Math" panose="02040503050406030204" pitchFamily="18" charset="0"/>
                            <a:ea typeface="Cambria Math" panose="02040503050406030204" pitchFamily="18" charset="0"/>
                          </a:rPr>
                          <m:t>2</m:t>
                        </m:r>
                      </m:sup>
                    </m:sSubSup>
                    <m:r>
                      <a:rPr lang="en-US" sz="2200" b="0" i="1"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1</m:t>
                    </m:r>
                  </m:oMath>
                </a14:m>
                <a:r>
                  <a:rPr lang="en-US" sz="2200" dirty="0"/>
                  <a:t> </a:t>
                </a:r>
                <a:r>
                  <a:rPr lang="en-US" sz="2400" dirty="0"/>
                  <a:t>but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𝛼</m:t>
                        </m:r>
                      </m:e>
                      <m:sub>
                        <m:r>
                          <a:rPr lang="en-US" sz="2200" i="1">
                            <a:latin typeface="Cambria Math" panose="02040503050406030204" pitchFamily="18" charset="0"/>
                            <a:ea typeface="Cambria Math" panose="02040503050406030204" pitchFamily="18" charset="0"/>
                          </a:rPr>
                          <m:t>1</m:t>
                        </m:r>
                      </m:sub>
                    </m:sSub>
                    <m:r>
                      <a:rPr lang="en-US" sz="2200" i="1">
                        <a:latin typeface="Cambria Math" panose="02040503050406030204" pitchFamily="18" charset="0"/>
                        <a:ea typeface="Cambria Math" panose="02040503050406030204" pitchFamily="18" charset="0"/>
                      </a:rPr>
                      <m:t>&lt;1</m:t>
                    </m:r>
                  </m:oMath>
                </a14:m>
                <a:r>
                  <a:rPr lang="en-US" sz="2200" dirty="0"/>
                  <a:t> </a:t>
                </a:r>
                <a:r>
                  <a:rPr lang="en-US" sz="2400" dirty="0"/>
                  <a:t>then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𝑟</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is strictly stationary with inﬁnite variance.</a:t>
                </a:r>
              </a:p>
            </p:txBody>
          </p:sp>
        </mc:Choice>
        <mc:Fallback xmlns="">
          <p:sp>
            <p:nvSpPr>
              <p:cNvPr id="32" name="TextBox 31">
                <a:extLst>
                  <a:ext uri="{FF2B5EF4-FFF2-40B4-BE49-F238E27FC236}">
                    <a16:creationId xmlns:a16="http://schemas.microsoft.com/office/drawing/2014/main" id="{1C7EAF5E-25D5-43DC-9B19-A12B909B2103}"/>
                  </a:ext>
                </a:extLst>
              </p:cNvPr>
              <p:cNvSpPr txBox="1">
                <a:spLocks noRot="1" noChangeAspect="1" noMove="1" noResize="1" noEditPoints="1" noAdjustHandles="1" noChangeArrowheads="1" noChangeShapeType="1" noTextEdit="1"/>
              </p:cNvSpPr>
              <p:nvPr/>
            </p:nvSpPr>
            <p:spPr>
              <a:xfrm>
                <a:off x="851123" y="5069740"/>
                <a:ext cx="6459571" cy="1574534"/>
              </a:xfrm>
              <a:prstGeom prst="rect">
                <a:avLst/>
              </a:prstGeom>
              <a:blipFill>
                <a:blip r:embed="rId17"/>
                <a:stretch>
                  <a:fillRect l="-1511" t="-3101" b="-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BEFFC89-9A3F-4056-9869-5CD18BF964F5}"/>
                  </a:ext>
                </a:extLst>
              </p:cNvPr>
              <p:cNvSpPr txBox="1"/>
              <p:nvPr/>
            </p:nvSpPr>
            <p:spPr>
              <a:xfrm>
                <a:off x="7516865" y="1982044"/>
                <a:ext cx="4266610" cy="833433"/>
              </a:xfrm>
              <a:prstGeom prst="rect">
                <a:avLst/>
              </a:prstGeom>
              <a:noFill/>
            </p:spPr>
            <p:txBody>
              <a:bodyPr wrap="square">
                <a:spAutoFit/>
              </a:bodyPr>
              <a:lstStyle/>
              <a:p>
                <a:r>
                  <a:rPr lang="en-US" sz="2400" dirty="0"/>
                  <a:t>•</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is </a:t>
                </a:r>
                <a14:m>
                  <m:oMath xmlns:m="http://schemas.openxmlformats.org/officeDocument/2006/math">
                    <m:r>
                      <a:rPr lang="en-US" sz="2400" b="0" i="1" smtClean="0">
                        <a:latin typeface="Cambria Math" panose="02040503050406030204" pitchFamily="18" charset="0"/>
                      </a:rPr>
                      <m:t>𝑉𝑎𝑟</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e>
                    </m:d>
                  </m:oMath>
                </a14:m>
                <a:r>
                  <a:rPr lang="en-US" sz="2400" dirty="0"/>
                  <a:t> which is not constant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ea typeface="Cambria Math" panose="02040503050406030204" pitchFamily="18" charset="0"/>
                              </a:rPr>
                              <m:t>2</m:t>
                            </m:r>
                          </m:sup>
                        </m:sSup>
                      </m:e>
                    </m:d>
                  </m:oMath>
                </a14:m>
                <a:r>
                  <a:rPr lang="en-US" sz="2400" dirty="0"/>
                  <a:t> </a:t>
                </a:r>
              </a:p>
            </p:txBody>
          </p:sp>
        </mc:Choice>
        <mc:Fallback xmlns="">
          <p:sp>
            <p:nvSpPr>
              <p:cNvPr id="33" name="TextBox 32">
                <a:extLst>
                  <a:ext uri="{FF2B5EF4-FFF2-40B4-BE49-F238E27FC236}">
                    <a16:creationId xmlns:a16="http://schemas.microsoft.com/office/drawing/2014/main" id="{CBEFFC89-9A3F-4056-9869-5CD18BF964F5}"/>
                  </a:ext>
                </a:extLst>
              </p:cNvPr>
              <p:cNvSpPr txBox="1">
                <a:spLocks noRot="1" noChangeAspect="1" noMove="1" noResize="1" noEditPoints="1" noAdjustHandles="1" noChangeArrowheads="1" noChangeShapeType="1" noTextEdit="1"/>
              </p:cNvSpPr>
              <p:nvPr/>
            </p:nvSpPr>
            <p:spPr>
              <a:xfrm>
                <a:off x="7516865" y="1982044"/>
                <a:ext cx="4266610" cy="833433"/>
              </a:xfrm>
              <a:prstGeom prst="rect">
                <a:avLst/>
              </a:prstGeom>
              <a:blipFill>
                <a:blip r:embed="rId18"/>
                <a:stretch>
                  <a:fillRect l="-2143" t="-5109" r="-1286" b="-16058"/>
                </a:stretch>
              </a:blipFill>
            </p:spPr>
            <p:txBody>
              <a:bodyPr/>
              <a:lstStyle/>
              <a:p>
                <a:r>
                  <a:rPr lang="en-US">
                    <a:noFill/>
                  </a:rPr>
                  <a:t> </a:t>
                </a:r>
              </a:p>
            </p:txBody>
          </p:sp>
        </mc:Fallback>
      </mc:AlternateContent>
    </p:spTree>
    <p:extLst>
      <p:ext uri="{BB962C8B-B14F-4D97-AF65-F5344CB8AC3E}">
        <p14:creationId xmlns:p14="http://schemas.microsoft.com/office/powerpoint/2010/main" val="302663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1000"/>
                                        <p:tgtEl>
                                          <p:spTgt spid="24"/>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10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10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1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10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1000"/>
                                        <p:tgtEl>
                                          <p:spTgt spid="19"/>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10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left)">
                                      <p:cBhvr>
                                        <p:cTn id="55" dur="10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left)">
                                      <p:cBhvr>
                                        <p:cTn id="60" dur="10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left)">
                                      <p:cBhvr>
                                        <p:cTn id="65" dur="10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wipe(left)">
                                      <p:cBhvr>
                                        <p:cTn id="75" dur="10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left)">
                                      <p:cBhvr>
                                        <p:cTn id="80"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 grpId="0"/>
      <p:bldP spid="11" grpId="0"/>
      <p:bldP spid="24" grpId="0"/>
      <p:bldP spid="26" grpId="0"/>
      <p:bldP spid="28" grpId="0"/>
      <p:bldP spid="30" grpId="0"/>
      <p:bldP spid="31" grpId="0"/>
      <p:bldP spid="18" grpId="0"/>
      <p:bldP spid="22" grpId="0"/>
      <p:bldP spid="16" grpId="0"/>
      <p:bldP spid="19" grpId="0"/>
      <p:bldP spid="23" grpId="0"/>
      <p:bldP spid="29"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a:extLst>
              <a:ext uri="{FF2B5EF4-FFF2-40B4-BE49-F238E27FC236}">
                <a16:creationId xmlns:a16="http://schemas.microsoft.com/office/drawing/2014/main" id="{1E303D92-F5CD-48AA-B3DF-EBF3CE1FEA2E}"/>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 2</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838199" y="1378001"/>
                <a:ext cx="5660979" cy="1200329"/>
              </a:xfrm>
              <a:prstGeom prst="rect">
                <a:avLst/>
              </a:prstGeom>
              <a:noFill/>
            </p:spPr>
            <p:txBody>
              <a:bodyPr wrap="square">
                <a:spAutoFit/>
              </a:bodyPr>
              <a:lstStyle/>
              <a:p>
                <a:r>
                  <a:rPr lang="en-US" sz="2400" dirty="0"/>
                  <a:t>The time plot of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looks like a white noise, the ACF/PACF suggest no signiﬁcant serial correlations except for lag 8.  </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838199" y="1378001"/>
                <a:ext cx="5660979" cy="1200329"/>
              </a:xfrm>
              <a:prstGeom prst="rect">
                <a:avLst/>
              </a:prstGeom>
              <a:blipFill>
                <a:blip r:embed="rId3"/>
                <a:stretch>
                  <a:fillRect l="-1615" t="-4061" b="-10660"/>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31B799B-32EA-4BB0-9EDD-7AC7EA0D3074}"/>
              </a:ext>
            </a:extLst>
          </p:cNvPr>
          <p:cNvSpPr txBox="1"/>
          <p:nvPr/>
        </p:nvSpPr>
        <p:spPr>
          <a:xfrm>
            <a:off x="838199" y="2598003"/>
            <a:ext cx="5660978" cy="1200329"/>
          </a:xfrm>
          <a:prstGeom prst="rect">
            <a:avLst/>
          </a:prstGeom>
          <a:noFill/>
        </p:spPr>
        <p:txBody>
          <a:bodyPr wrap="square">
            <a:spAutoFit/>
          </a:bodyPr>
          <a:lstStyle/>
          <a:p>
            <a:r>
              <a:rPr lang="en-US" sz="2400" dirty="0"/>
              <a:t>McLeod-Li tests are all significant at the 5% sign. level, showing strong evidence for an  ARCH model.</a:t>
            </a:r>
          </a:p>
        </p:txBody>
      </p:sp>
      <p:pic>
        <p:nvPicPr>
          <p:cNvPr id="3" name="Picture 2" descr="A picture containing text, device&#10;&#10;Description automatically generated">
            <a:extLst>
              <a:ext uri="{FF2B5EF4-FFF2-40B4-BE49-F238E27FC236}">
                <a16:creationId xmlns:a16="http://schemas.microsoft.com/office/drawing/2014/main" id="{F34BEF4A-A5B2-4F2F-B816-79FCB2E8B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4258" y="233942"/>
            <a:ext cx="5660979" cy="3270340"/>
          </a:xfrm>
          <a:prstGeom prst="rect">
            <a:avLst/>
          </a:prstGeom>
        </p:spPr>
      </p:pic>
      <p:pic>
        <p:nvPicPr>
          <p:cNvPr id="7" name="Picture 6">
            <a:extLst>
              <a:ext uri="{FF2B5EF4-FFF2-40B4-BE49-F238E27FC236}">
                <a16:creationId xmlns:a16="http://schemas.microsoft.com/office/drawing/2014/main" id="{ED12B9EF-DAB4-4850-B510-9E9201181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9839" y="3674540"/>
            <a:ext cx="3711187" cy="2936266"/>
          </a:xfrm>
          <a:prstGeom prst="rect">
            <a:avLst/>
          </a:prstGeom>
        </p:spPr>
      </p:pic>
      <p:pic>
        <p:nvPicPr>
          <p:cNvPr id="9" name="Picture 8" descr="Chart, scatter chart&#10;&#10;Description automatically generated">
            <a:extLst>
              <a:ext uri="{FF2B5EF4-FFF2-40B4-BE49-F238E27FC236}">
                <a16:creationId xmlns:a16="http://schemas.microsoft.com/office/drawing/2014/main" id="{F1C3BED3-31DD-4C62-AC7B-5B6BA760CA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0296" y="3670605"/>
            <a:ext cx="3714941" cy="2940201"/>
          </a:xfrm>
          <a:prstGeom prst="rect">
            <a:avLst/>
          </a:prstGeom>
        </p:spPr>
      </p:pic>
      <p:sp>
        <p:nvSpPr>
          <p:cNvPr id="16" name="TextBox 15">
            <a:extLst>
              <a:ext uri="{FF2B5EF4-FFF2-40B4-BE49-F238E27FC236}">
                <a16:creationId xmlns:a16="http://schemas.microsoft.com/office/drawing/2014/main" id="{8EA42D7B-BA87-4B56-A917-6D2D00FA3C3F}"/>
              </a:ext>
            </a:extLst>
          </p:cNvPr>
          <p:cNvSpPr txBox="1"/>
          <p:nvPr/>
        </p:nvSpPr>
        <p:spPr>
          <a:xfrm>
            <a:off x="838199" y="3818005"/>
            <a:ext cx="3442370" cy="1569660"/>
          </a:xfrm>
          <a:prstGeom prst="rect">
            <a:avLst/>
          </a:prstGeom>
          <a:noFill/>
        </p:spPr>
        <p:txBody>
          <a:bodyPr wrap="square">
            <a:spAutoFit/>
          </a:bodyPr>
          <a:lstStyle/>
          <a:p>
            <a:r>
              <a:rPr lang="en-US" sz="2400" dirty="0"/>
              <a:t>Shapiro-Wilk rejects assumption of normality. Distribution of returns is heavily skewed. </a:t>
            </a:r>
          </a:p>
        </p:txBody>
      </p:sp>
      <p:pic>
        <p:nvPicPr>
          <p:cNvPr id="13" name="Picture 12" descr="Logo&#10;&#10;Description automatically generated with low confidence">
            <a:extLst>
              <a:ext uri="{FF2B5EF4-FFF2-40B4-BE49-F238E27FC236}">
                <a16:creationId xmlns:a16="http://schemas.microsoft.com/office/drawing/2014/main" id="{D04000C4-F97D-4A55-9483-21D9C28E17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730" y="5479999"/>
            <a:ext cx="3457474" cy="83120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DCFB74-9D1E-4B75-86F8-125BAC892502}"/>
                  </a:ext>
                </a:extLst>
              </p:cNvPr>
              <p:cNvSpPr txBox="1"/>
              <p:nvPr/>
            </p:nvSpPr>
            <p:spPr>
              <a:xfrm>
                <a:off x="6686771" y="260446"/>
                <a:ext cx="41081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𝑡</m:t>
                          </m:r>
                        </m:sub>
                      </m:sSub>
                    </m:oMath>
                  </m:oMathPara>
                </a14:m>
                <a:endParaRPr lang="en-US" sz="2200" dirty="0"/>
              </a:p>
            </p:txBody>
          </p:sp>
        </mc:Choice>
        <mc:Fallback xmlns="">
          <p:sp>
            <p:nvSpPr>
              <p:cNvPr id="19" name="TextBox 18">
                <a:extLst>
                  <a:ext uri="{FF2B5EF4-FFF2-40B4-BE49-F238E27FC236}">
                    <a16:creationId xmlns:a16="http://schemas.microsoft.com/office/drawing/2014/main" id="{6CDCFB74-9D1E-4B75-86F8-125BAC892502}"/>
                  </a:ext>
                </a:extLst>
              </p:cNvPr>
              <p:cNvSpPr txBox="1">
                <a:spLocks noRot="1" noChangeAspect="1" noMove="1" noResize="1" noEditPoints="1" noAdjustHandles="1" noChangeArrowheads="1" noChangeShapeType="1" noTextEdit="1"/>
              </p:cNvSpPr>
              <p:nvPr/>
            </p:nvSpPr>
            <p:spPr>
              <a:xfrm>
                <a:off x="6686771" y="260446"/>
                <a:ext cx="410817" cy="430887"/>
              </a:xfrm>
              <a:prstGeom prst="rect">
                <a:avLst/>
              </a:prstGeom>
              <a:blipFill>
                <a:blip r:embed="rId8"/>
                <a:stretch>
                  <a:fillRect l="-1493"/>
                </a:stretch>
              </a:blipFill>
            </p:spPr>
            <p:txBody>
              <a:bodyPr/>
              <a:lstStyle/>
              <a:p>
                <a:r>
                  <a:rPr lang="en-US">
                    <a:noFill/>
                  </a:rPr>
                  <a:t> </a:t>
                </a:r>
              </a:p>
            </p:txBody>
          </p:sp>
        </mc:Fallback>
      </mc:AlternateContent>
    </p:spTree>
    <p:extLst>
      <p:ext uri="{BB962C8B-B14F-4D97-AF65-F5344CB8AC3E}">
        <p14:creationId xmlns:p14="http://schemas.microsoft.com/office/powerpoint/2010/main" val="3499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1000"/>
                                        <p:tgtEl>
                                          <p:spTgt spid="1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44E724D-F47D-4EAC-9058-86C1DBF1E54D}"/>
                  </a:ext>
                </a:extLst>
              </p:cNvPr>
              <p:cNvSpPr txBox="1"/>
              <p:nvPr/>
            </p:nvSpPr>
            <p:spPr>
              <a:xfrm>
                <a:off x="559903" y="389655"/>
                <a:ext cx="5660979" cy="830997"/>
              </a:xfrm>
              <a:prstGeom prst="rect">
                <a:avLst/>
              </a:prstGeom>
              <a:noFill/>
            </p:spPr>
            <p:txBody>
              <a:bodyPr wrap="square">
                <a:spAutoFit/>
              </a:bodyPr>
              <a:lstStyle/>
              <a:p>
                <a:r>
                  <a:rPr lang="en-US" sz="2400" dirty="0"/>
                  <a:t>Squared values of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reveal variability in time. </a:t>
                </a:r>
              </a:p>
            </p:txBody>
          </p:sp>
        </mc:Choice>
        <mc:Fallback xmlns="">
          <p:sp>
            <p:nvSpPr>
              <p:cNvPr id="17" name="TextBox 16">
                <a:extLst>
                  <a:ext uri="{FF2B5EF4-FFF2-40B4-BE49-F238E27FC236}">
                    <a16:creationId xmlns:a16="http://schemas.microsoft.com/office/drawing/2014/main" id="{F44E724D-F47D-4EAC-9058-86C1DBF1E54D}"/>
                  </a:ext>
                </a:extLst>
              </p:cNvPr>
              <p:cNvSpPr txBox="1">
                <a:spLocks noRot="1" noChangeAspect="1" noMove="1" noResize="1" noEditPoints="1" noAdjustHandles="1" noChangeArrowheads="1" noChangeShapeType="1" noTextEdit="1"/>
              </p:cNvSpPr>
              <p:nvPr/>
            </p:nvSpPr>
            <p:spPr>
              <a:xfrm>
                <a:off x="559903" y="389655"/>
                <a:ext cx="5660979" cy="830997"/>
              </a:xfrm>
              <a:prstGeom prst="rect">
                <a:avLst/>
              </a:prstGeom>
              <a:blipFill>
                <a:blip r:embed="rId3"/>
                <a:stretch>
                  <a:fillRect l="-1724"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1B799B-32EA-4BB0-9EDD-7AC7EA0D3074}"/>
                  </a:ext>
                </a:extLst>
              </p:cNvPr>
              <p:cNvSpPr txBox="1"/>
              <p:nvPr/>
            </p:nvSpPr>
            <p:spPr>
              <a:xfrm>
                <a:off x="559903" y="1223976"/>
                <a:ext cx="5660978" cy="830997"/>
              </a:xfrm>
              <a:prstGeom prst="rect">
                <a:avLst/>
              </a:prstGeom>
              <a:noFill/>
            </p:spPr>
            <p:txBody>
              <a:bodyPr wrap="square">
                <a:spAutoFit/>
              </a:bodyPr>
              <a:lstStyle/>
              <a:p>
                <a:r>
                  <a:rPr lang="en-US" sz="2400" dirty="0"/>
                  <a:t>ACF is decaying, PACF suggests an AR(1) for the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𝑌</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oMath>
                </a14:m>
                <a:r>
                  <a:rPr lang="en-US" sz="2400" dirty="0"/>
                  <a:t> series. </a:t>
                </a:r>
              </a:p>
            </p:txBody>
          </p:sp>
        </mc:Choice>
        <mc:Fallback xmlns="">
          <p:sp>
            <p:nvSpPr>
              <p:cNvPr id="15" name="TextBox 14">
                <a:extLst>
                  <a:ext uri="{FF2B5EF4-FFF2-40B4-BE49-F238E27FC236}">
                    <a16:creationId xmlns:a16="http://schemas.microsoft.com/office/drawing/2014/main" id="{931B799B-32EA-4BB0-9EDD-7AC7EA0D3074}"/>
                  </a:ext>
                </a:extLst>
              </p:cNvPr>
              <p:cNvSpPr txBox="1">
                <a:spLocks noRot="1" noChangeAspect="1" noMove="1" noResize="1" noEditPoints="1" noAdjustHandles="1" noChangeArrowheads="1" noChangeShapeType="1" noTextEdit="1"/>
              </p:cNvSpPr>
              <p:nvPr/>
            </p:nvSpPr>
            <p:spPr>
              <a:xfrm>
                <a:off x="559903" y="1223976"/>
                <a:ext cx="5660978" cy="830997"/>
              </a:xfrm>
              <a:prstGeom prst="rect">
                <a:avLst/>
              </a:prstGeom>
              <a:blipFill>
                <a:blip r:embed="rId4"/>
                <a:stretch>
                  <a:fillRect l="-1724" t="-5882" b="-1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DA6B32-1B38-41AB-B77F-BF0DD1BAD784}"/>
                  </a:ext>
                </a:extLst>
              </p:cNvPr>
              <p:cNvSpPr txBox="1"/>
              <p:nvPr/>
            </p:nvSpPr>
            <p:spPr>
              <a:xfrm>
                <a:off x="559903" y="2093858"/>
                <a:ext cx="5660977" cy="1200329"/>
              </a:xfrm>
              <a:prstGeom prst="rect">
                <a:avLst/>
              </a:prstGeom>
              <a:noFill/>
            </p:spPr>
            <p:txBody>
              <a:bodyPr wrap="square">
                <a:spAutoFit/>
              </a:bodyPr>
              <a:lstStyle/>
              <a:p>
                <a:r>
                  <a:rPr lang="en-US" sz="2400" dirty="0"/>
                  <a:t>Therefore, an ARCH(1)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is a proper model. Parameters can be estimated easily in R:</a:t>
                </a:r>
              </a:p>
            </p:txBody>
          </p:sp>
        </mc:Choice>
        <mc:Fallback xmlns="">
          <p:sp>
            <p:nvSpPr>
              <p:cNvPr id="10" name="TextBox 9">
                <a:extLst>
                  <a:ext uri="{FF2B5EF4-FFF2-40B4-BE49-F238E27FC236}">
                    <a16:creationId xmlns:a16="http://schemas.microsoft.com/office/drawing/2014/main" id="{A0DA6B32-1B38-41AB-B77F-BF0DD1BAD784}"/>
                  </a:ext>
                </a:extLst>
              </p:cNvPr>
              <p:cNvSpPr txBox="1">
                <a:spLocks noRot="1" noChangeAspect="1" noMove="1" noResize="1" noEditPoints="1" noAdjustHandles="1" noChangeArrowheads="1" noChangeShapeType="1" noTextEdit="1"/>
              </p:cNvSpPr>
              <p:nvPr/>
            </p:nvSpPr>
            <p:spPr>
              <a:xfrm>
                <a:off x="559903" y="2093858"/>
                <a:ext cx="5660977" cy="1200329"/>
              </a:xfrm>
              <a:prstGeom prst="rect">
                <a:avLst/>
              </a:prstGeom>
              <a:blipFill>
                <a:blip r:embed="rId5"/>
                <a:stretch>
                  <a:fillRect l="-1724" t="-4061" b="-10660"/>
                </a:stretch>
              </a:blipFill>
            </p:spPr>
            <p:txBody>
              <a:bodyPr/>
              <a:lstStyle/>
              <a:p>
                <a:r>
                  <a:rPr lang="en-US">
                    <a:noFill/>
                  </a:rPr>
                  <a:t> </a:t>
                </a:r>
              </a:p>
            </p:txBody>
          </p:sp>
        </mc:Fallback>
      </mc:AlternateContent>
      <p:pic>
        <p:nvPicPr>
          <p:cNvPr id="5" name="Picture 4" descr="Graphical user interface&#10;&#10;Description automatically generated">
            <a:extLst>
              <a:ext uri="{FF2B5EF4-FFF2-40B4-BE49-F238E27FC236}">
                <a16:creationId xmlns:a16="http://schemas.microsoft.com/office/drawing/2014/main" id="{27A10505-29EA-4EB4-B070-9B79AF9B8B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0880" y="313307"/>
            <a:ext cx="5639045" cy="32827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C08A62-5131-41F2-A379-713A28DB5A99}"/>
                  </a:ext>
                </a:extLst>
              </p:cNvPr>
              <p:cNvSpPr txBox="1"/>
              <p:nvPr/>
            </p:nvSpPr>
            <p:spPr>
              <a:xfrm>
                <a:off x="6580751" y="339811"/>
                <a:ext cx="410817" cy="4331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𝑌</m:t>
                          </m:r>
                        </m:e>
                        <m:sub>
                          <m:r>
                            <a:rPr lang="en-US" sz="2200" i="1">
                              <a:latin typeface="Cambria Math" panose="02040503050406030204" pitchFamily="18" charset="0"/>
                            </a:rPr>
                            <m:t>𝑡</m:t>
                          </m:r>
                        </m:sub>
                        <m:sup>
                          <m:r>
                            <a:rPr lang="en-US" sz="2200" i="1">
                              <a:latin typeface="Cambria Math" panose="02040503050406030204" pitchFamily="18" charset="0"/>
                            </a:rPr>
                            <m:t>2</m:t>
                          </m:r>
                        </m:sup>
                      </m:sSubSup>
                    </m:oMath>
                  </m:oMathPara>
                </a14:m>
                <a:endParaRPr lang="en-US" sz="2200" dirty="0"/>
              </a:p>
            </p:txBody>
          </p:sp>
        </mc:Choice>
        <mc:Fallback xmlns="">
          <p:sp>
            <p:nvSpPr>
              <p:cNvPr id="12" name="TextBox 11">
                <a:extLst>
                  <a:ext uri="{FF2B5EF4-FFF2-40B4-BE49-F238E27FC236}">
                    <a16:creationId xmlns:a16="http://schemas.microsoft.com/office/drawing/2014/main" id="{F7C08A62-5131-41F2-A379-713A28DB5A99}"/>
                  </a:ext>
                </a:extLst>
              </p:cNvPr>
              <p:cNvSpPr txBox="1">
                <a:spLocks noRot="1" noChangeAspect="1" noMove="1" noResize="1" noEditPoints="1" noAdjustHandles="1" noChangeArrowheads="1" noChangeShapeType="1" noTextEdit="1"/>
              </p:cNvSpPr>
              <p:nvPr/>
            </p:nvSpPr>
            <p:spPr>
              <a:xfrm>
                <a:off x="6580751" y="339811"/>
                <a:ext cx="410817" cy="433196"/>
              </a:xfrm>
              <a:prstGeom prst="rect">
                <a:avLst/>
              </a:prstGeom>
              <a:blipFill>
                <a:blip r:embed="rId7"/>
                <a:stretch>
                  <a:fillRect l="-1493" r="-13433" b="-1408"/>
                </a:stretch>
              </a:blipFill>
            </p:spPr>
            <p:txBody>
              <a:bodyPr/>
              <a:lstStyle/>
              <a:p>
                <a:r>
                  <a:rPr lang="en-US">
                    <a:noFill/>
                  </a:rPr>
                  <a:t> </a:t>
                </a:r>
              </a:p>
            </p:txBody>
          </p:sp>
        </mc:Fallback>
      </mc:AlternateContent>
      <p:pic>
        <p:nvPicPr>
          <p:cNvPr id="8" name="Picture 7" descr="Text&#10;&#10;Description automatically generated">
            <a:extLst>
              <a:ext uri="{FF2B5EF4-FFF2-40B4-BE49-F238E27FC236}">
                <a16:creationId xmlns:a16="http://schemas.microsoft.com/office/drawing/2014/main" id="{4A6F53FD-B834-4E51-BA08-E9E0F816DC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7409" y="3745192"/>
            <a:ext cx="5472516" cy="1436408"/>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EEF9AF-E9E6-40B4-B924-8526683F1511}"/>
                  </a:ext>
                </a:extLst>
              </p:cNvPr>
              <p:cNvSpPr txBox="1"/>
              <p:nvPr/>
            </p:nvSpPr>
            <p:spPr>
              <a:xfrm>
                <a:off x="559902" y="4897263"/>
                <a:ext cx="5660977" cy="1626151"/>
              </a:xfrm>
              <a:prstGeom prst="rect">
                <a:avLst/>
              </a:prstGeom>
              <a:noFill/>
            </p:spPr>
            <p:txBody>
              <a:bodyPr wrap="square">
                <a:spAutoFit/>
              </a:bodyPr>
              <a:lstStyle/>
              <a:p>
                <a:r>
                  <a:rPr lang="en-US" sz="2400" dirty="0"/>
                  <a:t>I used the following ARCH(1) model to generate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and as you can see, estimations are very close</a:t>
                </a:r>
              </a:p>
              <a:p>
                <a:pPr algn="ct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𝑌</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b="0" i="1" smtClean="0">
                        <a:latin typeface="Cambria Math" panose="02040503050406030204" pitchFamily="18" charset="0"/>
                      </a:rPr>
                      <m:t>0.01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0.90 </m:t>
                    </m: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𝑌</m:t>
                        </m:r>
                      </m:e>
                      <m:sub>
                        <m:r>
                          <a:rPr lang="en-US" sz="2400" i="1">
                            <a:latin typeface="Cambria Math" panose="02040503050406030204" pitchFamily="18" charset="0"/>
                          </a:rPr>
                          <m:t>𝑡</m:t>
                        </m:r>
                        <m:r>
                          <a:rPr lang="en-US" sz="2400" i="1">
                            <a:latin typeface="Cambria Math" panose="02040503050406030204" pitchFamily="18" charset="0"/>
                          </a:rPr>
                          <m:t>−1</m:t>
                        </m:r>
                      </m:sub>
                      <m:sup>
                        <m:r>
                          <a:rPr lang="en-US" sz="2400" i="1">
                            <a:latin typeface="Cambria Math" panose="02040503050406030204" pitchFamily="18" charset="0"/>
                          </a:rPr>
                          <m:t>2</m:t>
                        </m:r>
                      </m:sup>
                    </m:sSubSup>
                  </m:oMath>
                </a14:m>
                <a:endParaRPr lang="en-US" sz="2400" dirty="0"/>
              </a:p>
            </p:txBody>
          </p:sp>
        </mc:Choice>
        <mc:Fallback xmlns="">
          <p:sp>
            <p:nvSpPr>
              <p:cNvPr id="16" name="TextBox 15">
                <a:extLst>
                  <a:ext uri="{FF2B5EF4-FFF2-40B4-BE49-F238E27FC236}">
                    <a16:creationId xmlns:a16="http://schemas.microsoft.com/office/drawing/2014/main" id="{3AEEF9AF-E9E6-40B4-B924-8526683F1511}"/>
                  </a:ext>
                </a:extLst>
              </p:cNvPr>
              <p:cNvSpPr txBox="1">
                <a:spLocks noRot="1" noChangeAspect="1" noMove="1" noResize="1" noEditPoints="1" noAdjustHandles="1" noChangeArrowheads="1" noChangeShapeType="1" noTextEdit="1"/>
              </p:cNvSpPr>
              <p:nvPr/>
            </p:nvSpPr>
            <p:spPr>
              <a:xfrm>
                <a:off x="559902" y="4897263"/>
                <a:ext cx="5660977" cy="1626151"/>
              </a:xfrm>
              <a:prstGeom prst="rect">
                <a:avLst/>
              </a:prstGeom>
              <a:blipFill>
                <a:blip r:embed="rId9"/>
                <a:stretch>
                  <a:fillRect l="-1724" t="-2996" r="-2586" b="-4494"/>
                </a:stretch>
              </a:blipFill>
            </p:spPr>
            <p:txBody>
              <a:bodyPr/>
              <a:lstStyle/>
              <a:p>
                <a:r>
                  <a:rPr lang="en-US">
                    <a:noFill/>
                  </a:rPr>
                  <a:t> </a:t>
                </a:r>
              </a:p>
            </p:txBody>
          </p:sp>
        </mc:Fallback>
      </mc:AlternateContent>
      <p:pic>
        <p:nvPicPr>
          <p:cNvPr id="14" name="Picture 13" descr="Graphical user interface, text&#10;&#10;Description automatically generated">
            <a:extLst>
              <a:ext uri="{FF2B5EF4-FFF2-40B4-BE49-F238E27FC236}">
                <a16:creationId xmlns:a16="http://schemas.microsoft.com/office/drawing/2014/main" id="{B3732A67-C6E2-4B10-8F73-5CBC41B290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87409" y="5404664"/>
            <a:ext cx="5472516" cy="995002"/>
          </a:xfrm>
          <a:prstGeom prst="rect">
            <a:avLst/>
          </a:prstGeom>
        </p:spPr>
      </p:pic>
      <p:sp>
        <p:nvSpPr>
          <p:cNvPr id="21" name="TextBox 20">
            <a:extLst>
              <a:ext uri="{FF2B5EF4-FFF2-40B4-BE49-F238E27FC236}">
                <a16:creationId xmlns:a16="http://schemas.microsoft.com/office/drawing/2014/main" id="{C13EA5E6-2038-4B02-B55C-10A1AF562D6C}"/>
              </a:ext>
            </a:extLst>
          </p:cNvPr>
          <p:cNvSpPr txBox="1"/>
          <p:nvPr/>
        </p:nvSpPr>
        <p:spPr>
          <a:xfrm>
            <a:off x="559903" y="3446687"/>
            <a:ext cx="5827506" cy="1200329"/>
          </a:xfrm>
          <a:prstGeom prst="rect">
            <a:avLst/>
          </a:prstGeom>
          <a:noFill/>
        </p:spPr>
        <p:txBody>
          <a:bodyPr wrap="square">
            <a:spAutoFit/>
          </a:bodyPr>
          <a:lstStyle/>
          <a:p>
            <a:r>
              <a:rPr lang="en-US" sz="2400" dirty="0"/>
              <a:t>Box-</a:t>
            </a:r>
            <a:r>
              <a:rPr lang="en-US" sz="2400" dirty="0" err="1"/>
              <a:t>Ljung</a:t>
            </a:r>
            <a:r>
              <a:rPr lang="en-US" sz="2400" dirty="0"/>
              <a:t> test of lack of fit and model adequacy are provided in summary results that validate the fitted model (large p-value).</a:t>
            </a:r>
          </a:p>
        </p:txBody>
      </p:sp>
    </p:spTree>
    <p:extLst>
      <p:ext uri="{BB962C8B-B14F-4D97-AF65-F5344CB8AC3E}">
        <p14:creationId xmlns:p14="http://schemas.microsoft.com/office/powerpoint/2010/main" val="184874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0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P spid="16"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AEEF9AF-E9E6-40B4-B924-8526683F1511}"/>
                  </a:ext>
                </a:extLst>
              </p:cNvPr>
              <p:cNvSpPr txBox="1"/>
              <p:nvPr/>
            </p:nvSpPr>
            <p:spPr>
              <a:xfrm>
                <a:off x="573156" y="3628798"/>
                <a:ext cx="5660977" cy="1569660"/>
              </a:xfrm>
              <a:prstGeom prst="rect">
                <a:avLst/>
              </a:prstGeom>
              <a:noFill/>
            </p:spPr>
            <p:txBody>
              <a:bodyPr wrap="square">
                <a:spAutoFit/>
              </a:bodyPr>
              <a:lstStyle/>
              <a:p>
                <a:r>
                  <a:rPr lang="en-US" sz="2400" dirty="0"/>
                  <a:t>Now that everything checks out, we are good to predict future volatilities. We can do that by passing last value of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rPr>
                          <m:t>𝑌</m:t>
                        </m:r>
                      </m:e>
                      <m:sub>
                        <m:r>
                          <a:rPr lang="en-US" sz="2400" i="1">
                            <a:latin typeface="Cambria Math" panose="02040503050406030204" pitchFamily="18" charset="0"/>
                          </a:rPr>
                          <m:t>𝑡</m:t>
                        </m:r>
                      </m:sub>
                    </m:sSub>
                  </m:oMath>
                </a14:m>
                <a:r>
                  <a:rPr lang="en-US" sz="2400" dirty="0"/>
                  <a:t> plus its future predictions to the fitted model:</a:t>
                </a:r>
              </a:p>
            </p:txBody>
          </p:sp>
        </mc:Choice>
        <mc:Fallback xmlns="">
          <p:sp>
            <p:nvSpPr>
              <p:cNvPr id="16" name="TextBox 15">
                <a:extLst>
                  <a:ext uri="{FF2B5EF4-FFF2-40B4-BE49-F238E27FC236}">
                    <a16:creationId xmlns:a16="http://schemas.microsoft.com/office/drawing/2014/main" id="{3AEEF9AF-E9E6-40B4-B924-8526683F1511}"/>
                  </a:ext>
                </a:extLst>
              </p:cNvPr>
              <p:cNvSpPr txBox="1">
                <a:spLocks noRot="1" noChangeAspect="1" noMove="1" noResize="1" noEditPoints="1" noAdjustHandles="1" noChangeArrowheads="1" noChangeShapeType="1" noTextEdit="1"/>
              </p:cNvSpPr>
              <p:nvPr/>
            </p:nvSpPr>
            <p:spPr>
              <a:xfrm>
                <a:off x="573156" y="3628798"/>
                <a:ext cx="5660977" cy="1569660"/>
              </a:xfrm>
              <a:prstGeom prst="rect">
                <a:avLst/>
              </a:prstGeom>
              <a:blipFill>
                <a:blip r:embed="rId3"/>
                <a:stretch>
                  <a:fillRect l="-1615" t="-3101" b="-7752"/>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D28C6B06-84C8-45C4-8F6C-42277DA3E03D}"/>
              </a:ext>
            </a:extLst>
          </p:cNvPr>
          <p:cNvSpPr txBox="1"/>
          <p:nvPr/>
        </p:nvSpPr>
        <p:spPr>
          <a:xfrm>
            <a:off x="559903" y="459214"/>
            <a:ext cx="5462440" cy="1200329"/>
          </a:xfrm>
          <a:prstGeom prst="rect">
            <a:avLst/>
          </a:prstGeom>
          <a:noFill/>
        </p:spPr>
        <p:txBody>
          <a:bodyPr wrap="square">
            <a:spAutoFit/>
          </a:bodyPr>
          <a:lstStyle/>
          <a:p>
            <a:r>
              <a:rPr lang="en-US" sz="2400" dirty="0"/>
              <a:t>Residual analysis must be performed on the residuals of this model to confirm the four assumptions. </a:t>
            </a:r>
          </a:p>
        </p:txBody>
      </p:sp>
      <p:sp>
        <p:nvSpPr>
          <p:cNvPr id="20" name="TextBox 19">
            <a:extLst>
              <a:ext uri="{FF2B5EF4-FFF2-40B4-BE49-F238E27FC236}">
                <a16:creationId xmlns:a16="http://schemas.microsoft.com/office/drawing/2014/main" id="{482F3119-A3B1-44AF-96DC-5619FA5C3924}"/>
              </a:ext>
            </a:extLst>
          </p:cNvPr>
          <p:cNvSpPr txBox="1"/>
          <p:nvPr/>
        </p:nvSpPr>
        <p:spPr>
          <a:xfrm>
            <a:off x="573156" y="2687664"/>
            <a:ext cx="5462440" cy="830997"/>
          </a:xfrm>
          <a:prstGeom prst="rect">
            <a:avLst/>
          </a:prstGeom>
          <a:noFill/>
        </p:spPr>
        <p:txBody>
          <a:bodyPr wrap="square">
            <a:spAutoFit/>
          </a:bodyPr>
          <a:lstStyle/>
          <a:p>
            <a:r>
              <a:rPr lang="en-US" sz="2400" dirty="0" err="1"/>
              <a:t>Jarque</a:t>
            </a:r>
            <a:r>
              <a:rPr lang="en-US" sz="2400" dirty="0"/>
              <a:t> </a:t>
            </a:r>
            <a:r>
              <a:rPr lang="en-US" sz="2400" dirty="0" err="1"/>
              <a:t>Bera</a:t>
            </a:r>
            <a:r>
              <a:rPr lang="en-US" sz="2400" dirty="0"/>
              <a:t> test of normality confirms normal distribution of residuals. </a:t>
            </a:r>
          </a:p>
        </p:txBody>
      </p:sp>
      <p:pic>
        <p:nvPicPr>
          <p:cNvPr id="3" name="Picture 2" descr="A picture containing timeline&#10;&#10;Description automatically generated">
            <a:extLst>
              <a:ext uri="{FF2B5EF4-FFF2-40B4-BE49-F238E27FC236}">
                <a16:creationId xmlns:a16="http://schemas.microsoft.com/office/drawing/2014/main" id="{6623EF87-076A-43B9-9462-1EE2AAA2F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596" y="182224"/>
            <a:ext cx="5786200" cy="3489545"/>
          </a:xfrm>
          <a:prstGeom prst="rect">
            <a:avLst/>
          </a:prstGeom>
        </p:spPr>
      </p:pic>
      <p:sp>
        <p:nvSpPr>
          <p:cNvPr id="13" name="TextBox 12">
            <a:extLst>
              <a:ext uri="{FF2B5EF4-FFF2-40B4-BE49-F238E27FC236}">
                <a16:creationId xmlns:a16="http://schemas.microsoft.com/office/drawing/2014/main" id="{2555DEB4-164D-4283-B7F6-30A7C51C39DB}"/>
              </a:ext>
            </a:extLst>
          </p:cNvPr>
          <p:cNvSpPr txBox="1"/>
          <p:nvPr/>
        </p:nvSpPr>
        <p:spPr>
          <a:xfrm>
            <a:off x="559903" y="1769680"/>
            <a:ext cx="5462440" cy="830997"/>
          </a:xfrm>
          <a:prstGeom prst="rect">
            <a:avLst/>
          </a:prstGeom>
          <a:noFill/>
        </p:spPr>
        <p:txBody>
          <a:bodyPr wrap="square">
            <a:spAutoFit/>
          </a:bodyPr>
          <a:lstStyle/>
          <a:p>
            <a:r>
              <a:rPr lang="en-US" sz="2400" dirty="0"/>
              <a:t>The four assumptions are confirmed using visual tools and tests. </a:t>
            </a:r>
          </a:p>
        </p:txBody>
      </p:sp>
      <p:pic>
        <p:nvPicPr>
          <p:cNvPr id="6" name="Picture 5" descr="Graphical user interface, text&#10;&#10;Description automatically generated">
            <a:extLst>
              <a:ext uri="{FF2B5EF4-FFF2-40B4-BE49-F238E27FC236}">
                <a16:creationId xmlns:a16="http://schemas.microsoft.com/office/drawing/2014/main" id="{20429CE2-3661-4294-929D-3D8FDE3BB5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7486" y="3860666"/>
            <a:ext cx="5424310" cy="1273162"/>
          </a:xfrm>
          <a:prstGeom prst="rect">
            <a:avLst/>
          </a:prstGeom>
        </p:spPr>
      </p:pic>
      <p:pic>
        <p:nvPicPr>
          <p:cNvPr id="9" name="Picture 8">
            <a:extLst>
              <a:ext uri="{FF2B5EF4-FFF2-40B4-BE49-F238E27FC236}">
                <a16:creationId xmlns:a16="http://schemas.microsoft.com/office/drawing/2014/main" id="{DA9CD76F-68B3-40FF-AA9D-72D8588FC2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416" y="5318535"/>
            <a:ext cx="7338393" cy="376328"/>
          </a:xfrm>
          <a:prstGeom prst="rect">
            <a:avLst/>
          </a:prstGeom>
        </p:spPr>
      </p:pic>
      <p:pic>
        <p:nvPicPr>
          <p:cNvPr id="14" name="Picture 13" descr="Text&#10;&#10;Description automatically generated">
            <a:extLst>
              <a:ext uri="{FF2B5EF4-FFF2-40B4-BE49-F238E27FC236}">
                <a16:creationId xmlns:a16="http://schemas.microsoft.com/office/drawing/2014/main" id="{6256FD68-6D27-4CCB-93E6-8DB5FEBA64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4730" y="5305282"/>
            <a:ext cx="2780500" cy="1300097"/>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B095E73-62C6-4CBE-AB8B-FFD885AEED61}"/>
                  </a:ext>
                </a:extLst>
              </p:cNvPr>
              <p:cNvSpPr txBox="1"/>
              <p:nvPr/>
            </p:nvSpPr>
            <p:spPr>
              <a:xfrm>
                <a:off x="573155" y="5820549"/>
                <a:ext cx="7881732" cy="461665"/>
              </a:xfrm>
              <a:prstGeom prst="rect">
                <a:avLst/>
              </a:prstGeom>
              <a:noFill/>
            </p:spPr>
            <p:txBody>
              <a:bodyPr wrap="square">
                <a:spAutoFit/>
              </a:bodyPr>
              <a:lstStyle/>
              <a:p>
                <a:r>
                  <a:rPr lang="en-US" sz="2400" dirty="0"/>
                  <a:t>Forecasts for three future values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𝑡</m:t>
                        </m:r>
                      </m:sub>
                    </m:sSub>
                  </m:oMath>
                </a14:m>
                <a:r>
                  <a:rPr lang="en-US" sz="2400" dirty="0"/>
                  <a:t> are:</a:t>
                </a:r>
              </a:p>
            </p:txBody>
          </p:sp>
        </mc:Choice>
        <mc:Fallback xmlns="">
          <p:sp>
            <p:nvSpPr>
              <p:cNvPr id="21" name="TextBox 20">
                <a:extLst>
                  <a:ext uri="{FF2B5EF4-FFF2-40B4-BE49-F238E27FC236}">
                    <a16:creationId xmlns:a16="http://schemas.microsoft.com/office/drawing/2014/main" id="{1B095E73-62C6-4CBE-AB8B-FFD885AEED61}"/>
                  </a:ext>
                </a:extLst>
              </p:cNvPr>
              <p:cNvSpPr txBox="1">
                <a:spLocks noRot="1" noChangeAspect="1" noMove="1" noResize="1" noEditPoints="1" noAdjustHandles="1" noChangeArrowheads="1" noChangeShapeType="1" noTextEdit="1"/>
              </p:cNvSpPr>
              <p:nvPr/>
            </p:nvSpPr>
            <p:spPr>
              <a:xfrm>
                <a:off x="573155" y="5820549"/>
                <a:ext cx="7881732" cy="461665"/>
              </a:xfrm>
              <a:prstGeom prst="rect">
                <a:avLst/>
              </a:prstGeom>
              <a:blipFill>
                <a:blip r:embed="rId8"/>
                <a:stretch>
                  <a:fillRect l="-1160"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1311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10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1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3"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14771</TotalTime>
  <Words>2400</Words>
  <Application>Microsoft Office PowerPoint</Application>
  <PresentationFormat>Widescreen</PresentationFormat>
  <Paragraphs>165</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Georgia</vt:lpstr>
      <vt:lpstr>Office Theme</vt:lpstr>
      <vt:lpstr>ARCH &amp; GARCH Models</vt:lpstr>
      <vt:lpstr>ARCH &amp; GARCH Models</vt:lpstr>
      <vt:lpstr>Return &amp; Growth Rate</vt:lpstr>
      <vt:lpstr>Example 1</vt:lpstr>
      <vt:lpstr>PowerPoint Presentation</vt:lpstr>
      <vt:lpstr>ARCH(1)</vt:lpstr>
      <vt:lpstr>Example 2</vt:lpstr>
      <vt:lpstr>PowerPoint Presentation</vt:lpstr>
      <vt:lpstr>PowerPoint Presentation</vt:lpstr>
      <vt:lpstr>ARCH(p) &amp; GARCH(q,p)</vt:lpstr>
      <vt:lpstr>Example 3</vt:lpstr>
      <vt:lpstr>PowerPoint Presentation</vt:lpstr>
      <vt:lpstr>PowerPoint Presentation</vt:lpstr>
      <vt:lpstr>PowerPoint Presentation</vt:lpstr>
      <vt:lpstr>Example 4</vt:lpstr>
      <vt:lpstr>PowerPoint Presentation</vt:lpstr>
      <vt:lpstr>PowerPoint Presentation</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1334</cp:revision>
  <cp:lastPrinted>2018-08-29T00:32:30Z</cp:lastPrinted>
  <dcterms:created xsi:type="dcterms:W3CDTF">2017-02-01T15:13:00Z</dcterms:created>
  <dcterms:modified xsi:type="dcterms:W3CDTF">2021-04-05T17:52:18Z</dcterms:modified>
</cp:coreProperties>
</file>