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78" r:id="rId2"/>
    <p:sldId id="306" r:id="rId3"/>
    <p:sldId id="412" r:id="rId4"/>
    <p:sldId id="346" r:id="rId5"/>
    <p:sldId id="396" r:id="rId6"/>
    <p:sldId id="392" r:id="rId7"/>
    <p:sldId id="256" r:id="rId8"/>
    <p:sldId id="349" r:id="rId9"/>
    <p:sldId id="410" r:id="rId10"/>
    <p:sldId id="370" r:id="rId11"/>
    <p:sldId id="258" r:id="rId12"/>
    <p:sldId id="257" r:id="rId13"/>
    <p:sldId id="411" r:id="rId14"/>
    <p:sldId id="261" r:id="rId15"/>
    <p:sldId id="413" r:id="rId16"/>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AaavKKOZz0ZHBi3MzLD9zA==" hashData="2aFUBc+YAzatVPjRueNKyu9JAr3RS32r5XL8QuRnTcQkXwG5NMWpwwFMY/+4ImduEKUUoY1rPRdHl8OUKzxPAA=="/>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FFCCFF"/>
    <a:srgbClr val="CCFFCC"/>
    <a:srgbClr val="008000"/>
    <a:srgbClr val="CCECFF"/>
    <a:srgbClr val="CCCCFF"/>
    <a:srgbClr val="FFFFCC"/>
    <a:srgbClr val="9900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67611" autoAdjust="0"/>
  </p:normalViewPr>
  <p:slideViewPr>
    <p:cSldViewPr snapToGrid="0">
      <p:cViewPr varScale="1">
        <p:scale>
          <a:sx n="72" d="100"/>
          <a:sy n="72" d="100"/>
        </p:scale>
        <p:origin x="19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1/21/2021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1/21/2021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Hello and welcome to this course on Time Series and Forecasting. I am Abolfazl Saghafi, Assistant Professor of Statistics &amp; Data Science in University of Sciences, and I’m super excited to guide you through this subject </a:t>
            </a: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discuss is that we have a time series that is summation of four components, it could have trend, could have seasonal effect, could exist a mathematical patterns behind time series fluctuations, and a random pattern could exist that has been added to all of these. </a:t>
            </a:r>
          </a:p>
        </p:txBody>
      </p:sp>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3066438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Which of these time series are stationary and which are not. Explain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Bottom Right: There is an obvious cyclic pattern, so, this is a non-stationary time series. If you divide 500 by 10, that gives us the approximate cyclic frequency.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Bottom Left: This series has an upward trend, so, it is non-stationary.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 Right: There is no trend here, there is no cyclic effect, but the bandwidth of series increases in time. So, variance is not constant here and the series is non-stationary.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 left: There is no trend, no seasonal effects, fluctuations seem random, boundary of series does not change through time, so we have a stationary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11</a:t>
            </a:fld>
            <a:endParaRPr lang="en-US"/>
          </a:p>
        </p:txBody>
      </p:sp>
    </p:spTree>
    <p:extLst>
      <p:ext uri="{BB962C8B-B14F-4D97-AF65-F5344CB8AC3E}">
        <p14:creationId xmlns:p14="http://schemas.microsoft.com/office/powerpoint/2010/main" val="230115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12</a:t>
            </a:fld>
            <a:endParaRPr lang="en-US"/>
          </a:p>
        </p:txBody>
      </p:sp>
    </p:spTree>
    <p:extLst>
      <p:ext uri="{BB962C8B-B14F-4D97-AF65-F5344CB8AC3E}">
        <p14:creationId xmlns:p14="http://schemas.microsoft.com/office/powerpoint/2010/main" val="1598252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Top Left:</a:t>
            </a:r>
            <a:r>
              <a:rPr lang="en-US" dirty="0"/>
              <a:t> This is a non-stationary time series, there is an upward trend there, plus variation increases in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Top Right:</a:t>
            </a:r>
            <a:r>
              <a:rPr lang="en-US" dirty="0"/>
              <a:t> This is what we get after a log-transformation. You can see that the trend still exists, obviously it’s linear. The variation issue has been fixed here, as the bandwidth of the series seems equal through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Middle Left:</a:t>
            </a:r>
            <a:r>
              <a:rPr lang="en-US" dirty="0"/>
              <a:t> These are residuals after removing a quadratic trend from the first time plot. You can see that the distribution of the residuals is not normal, they have a skewed distribution.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Middle Right:</a:t>
            </a:r>
            <a:r>
              <a:rPr lang="en-US" dirty="0"/>
              <a:t> This is what Box-Cox transformation suggest for the initial time plot. A value of lambda from -0.05 to 0.07. When deciding on the value of lambda, we usually pick a number within the given interval. Here, 0 sounds like a good choice, this value of zero corresponds to a log-transformation if you look at the formula given earlier.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Bottom Left:</a:t>
            </a:r>
            <a:r>
              <a:rPr lang="en-US" dirty="0"/>
              <a:t> This time series has a seasonal effect that is multiplied instead of added to the series. The cyclic pattern is obvious sign of seasonal variation. If we decompose this time series into three main components, you can see the seasonal, trend, and random variation. Something is off here, can you detect it? The random variation bandwidth increases in time. A log transformation is recommended for this time series before proceeding to break it </a:t>
            </a:r>
            <a:r>
              <a:rPr lang="en-US"/>
              <a:t>into its </a:t>
            </a:r>
            <a:r>
              <a:rPr lang="en-US" dirty="0"/>
              <a:t>components.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Bottom Right:</a:t>
            </a:r>
            <a:r>
              <a:rPr lang="en-US" dirty="0"/>
              <a:t> This is decomposition plot for time series in bottom left.</a:t>
            </a:r>
          </a:p>
        </p:txBody>
      </p:sp>
      <p:sp>
        <p:nvSpPr>
          <p:cNvPr id="4" name="Slide Number Placeholder 3"/>
          <p:cNvSpPr>
            <a:spLocks noGrp="1"/>
          </p:cNvSpPr>
          <p:nvPr>
            <p:ph type="sldNum" sz="quarter" idx="10"/>
          </p:nvPr>
        </p:nvSpPr>
        <p:spPr/>
        <p:txBody>
          <a:bodyPr/>
          <a:lstStyle/>
          <a:p>
            <a:fld id="{AB49C82B-4FE9-4026-A671-F42D8142A0B4}" type="slidenum">
              <a:rPr lang="en-US" smtClean="0"/>
              <a:t>13</a:t>
            </a:fld>
            <a:endParaRPr lang="en-US"/>
          </a:p>
        </p:txBody>
      </p:sp>
    </p:spTree>
    <p:extLst>
      <p:ext uri="{BB962C8B-B14F-4D97-AF65-F5344CB8AC3E}">
        <p14:creationId xmlns:p14="http://schemas.microsoft.com/office/powerpoint/2010/main" val="586462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14</a:t>
            </a:fld>
            <a:endParaRPr lang="en-US"/>
          </a:p>
        </p:txBody>
      </p:sp>
    </p:spTree>
    <p:extLst>
      <p:ext uri="{BB962C8B-B14F-4D97-AF65-F5344CB8AC3E}">
        <p14:creationId xmlns:p14="http://schemas.microsoft.com/office/powerpoint/2010/main" val="2007616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15</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start with, what Time Series are. Time series are observations, gathered through time. Everything we do is a function of time, applications range </a:t>
                </a:r>
                <a:r>
                  <a:rPr lang="en-US" baseline="0" dirty="0"/>
                  <a:t>from economics to engineering.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Some motivations to study Time Series are, first and most importantly, to </a:t>
                </a:r>
                <a:r>
                  <a:rPr lang="en-US" sz="1200" b="1" dirty="0"/>
                  <a:t>forecast</a:t>
                </a:r>
                <a:r>
                  <a:rPr lang="en-US" sz="1200" dirty="0"/>
                  <a:t>. We all are curious by nature about future, whether it’s whether forecasts, or future prices of a stock market. If you’re REALLY good at this, you can make a fortune out this. </a:t>
                </a:r>
                <a:r>
                  <a:rPr lang="en-US" sz="1200" b="1" dirty="0"/>
                  <a:t>Imputation</a:t>
                </a:r>
                <a:r>
                  <a:rPr lang="en-US" sz="1200" dirty="0"/>
                  <a:t> is another reason, where we want to understand what happened in the past, given current observations. Or simply filling out the gaps between what is observed. To </a:t>
                </a:r>
                <a:r>
                  <a:rPr lang="en-US" sz="1800" b="1" dirty="0">
                    <a:effectLst/>
                    <a:latin typeface="Calibri" panose="020F0502020204030204" pitchFamily="34" charset="0"/>
                    <a:ea typeface="Calibri" panose="020F0502020204030204" pitchFamily="34" charset="0"/>
                  </a:rPr>
                  <a:t>detect anomalies </a:t>
                </a:r>
                <a:r>
                  <a:rPr lang="en-US" sz="1800" dirty="0">
                    <a:effectLst/>
                    <a:latin typeface="Calibri" panose="020F0502020204030204" pitchFamily="34" charset="0"/>
                    <a:ea typeface="Calibri" panose="020F0502020204030204" pitchFamily="34" charset="0"/>
                  </a:rPr>
                  <a:t>is another big reason. For example, to detect unauthorized or high value purchases. </a:t>
                </a: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basic idea</a:t>
                </a:r>
                <a:r>
                  <a:rPr lang="en-US" baseline="0" dirty="0"/>
                  <a:t> is that t</a:t>
                </a:r>
                <a:r>
                  <a:rPr lang="en-US" dirty="0"/>
                  <a:t>he computer is presented with m example (inputs, outputs) </a:t>
                </a:r>
                <a:r>
                  <a:rPr lang="en-US" b="0" i="0">
                    <a:latin typeface="Cambria Math" panose="02040503050406030204" pitchFamily="18" charset="0"/>
                  </a:rPr>
                  <a:t>{(</a:t>
                </a:r>
                <a:r>
                  <a:rPr lang="en-US" i="0">
                    <a:latin typeface="Cambria Math" panose="02040503050406030204" pitchFamily="18" charset="0"/>
                  </a:rPr>
                  <a:t>𝑥_𝑖</a:t>
                </a:r>
                <a:r>
                  <a:rPr lang="en-US" b="0" i="0">
                    <a:latin typeface="Cambria Math" panose="02040503050406030204" pitchFamily="18" charset="0"/>
                  </a:rPr>
                  <a:t>,𝑦_𝑖 )}_(𝑖=1)^𝑚</a:t>
                </a:r>
                <a:r>
                  <a:rPr lang="en-US" dirty="0"/>
                  <a:t>, given by a “teacher”, and the goal is to learn a general rule that maps inputs to outputs. Behind the scene, this is achieved through sophisticated programing and a good deal of statistics, and requires </a:t>
                </a:r>
                <a:r>
                  <a:rPr lang="en-US" baseline="0" dirty="0"/>
                  <a:t>Optimization steps to minimize mapping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 the general rule is used to predict outputs </a:t>
                </a:r>
                <a:r>
                  <a:rPr lang="en-US" i="0">
                    <a:latin typeface="Cambria Math" panose="02040503050406030204" pitchFamily="18" charset="0"/>
                  </a:rPr>
                  <a:t>𝑦_𝑖</a:t>
                </a:r>
                <a:r>
                  <a:rPr lang="en-US" dirty="0"/>
                  <a:t> given new inputs </a:t>
                </a:r>
                <a:r>
                  <a:rPr lang="en-US" i="0">
                    <a:latin typeface="Cambria Math" panose="02040503050406030204" pitchFamily="18" charset="0"/>
                  </a:rPr>
                  <a:t>𝑥_𝑖</a:t>
                </a:r>
                <a:r>
                  <a:rPr lang="en-US" dirty="0"/>
                  <a:t>.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618561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ﬁrst, and most important, step in any time-series analysis is to </a:t>
            </a:r>
            <a:r>
              <a:rPr lang="en-US" sz="1200" dirty="0">
                <a:solidFill>
                  <a:srgbClr val="FF0000"/>
                </a:solidFill>
              </a:rPr>
              <a:t>plot the observations against time</a:t>
            </a:r>
            <a:r>
              <a:rPr lang="en-US" sz="1200" dirty="0"/>
              <a:t>. This graph that is called the Time Plot, reveals important features in the data such as trend, seasonality, outliers and discontinuities.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some examples of Real Time Series, see if you can detect these features,  try to describe what you see, I’ll give a few seconds before adding my thoughts.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example, Beveridge wheat price annual index from 1500 to 1869, where we can see some apparent cyclic behavior and a general upward trend.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Daily returns of adjusted closing prices of the S&amp;P500 index from January 4, 1995 to December 30, 2016. This is a typical return data. The mean return seems to be stable with an average return of approximately zero, but the volatility changes over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Monthly average air temperature (deg C) in Anchorage, Alaska, United States, from 2001 to 2016. Domestic sales (in thousand liters) of Australian fortiﬁed wine by winemakers in successive quarters from March 1985 to June 2014. Total population and birth rate (per 1,000 people) for the United States from 1965 to 2015. And  Transaction prices and volumes of IBM stocks from 9:35:00 to 9:38:00 on January 4, 2010.</a:t>
            </a:r>
          </a:p>
        </p:txBody>
      </p:sp>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401318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Outputs are unknown, we don’t even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computer is presented with inputs only </a:t>
                </a:r>
                <a:r>
                  <a:rPr lang="en-US" i="0">
                    <a:latin typeface="Cambria Math" panose="02040503050406030204" pitchFamily="18" charset="0"/>
                  </a:rPr>
                  <a:t>{𝑥_𝑖 }_(𝑖=1)^𝑚</a:t>
                </a:r>
                <a:r>
                  <a:rPr lang="en-US" dirty="0"/>
                  <a:t>, outputs are usually unknown. The goal is to discover interesting structure in the data.  </a:t>
                </a:r>
              </a:p>
              <a:p>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2271535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latin typeface="Times New Roman" panose="02020603050405020304" pitchFamily="18" charset="0"/>
                <a:ea typeface="Calibri" panose="020F0502020204030204" pitchFamily="34" charset="0"/>
              </a:rPr>
              <a:t>Mastering what you learn in this course and being able to apply them requires reading the material, writing the math parts, and practicing coding. My recommendation is to purchase this textbook, that is The Analysis of Time Series with R by Chatfield &amp; Xing.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030A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latin typeface="Times New Roman" panose="02020603050405020304" pitchFamily="18" charset="0"/>
              </a:rPr>
              <a:t>We will cover subjects discussed in this book, I will provide PowerPoint handouts that include summary of discussed subjects and practice problems. If you’d like to practice more, I recommend this second textbook, Time Series Analysis and Its Application with R Examples, by Shumway &amp; Stoffer.</a:t>
            </a:r>
          </a:p>
        </p:txBody>
      </p:sp>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3585506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a typeface="Times New Roman" panose="02020603050405020304" pitchFamily="18" charset="0"/>
                <a:cs typeface="Courier New" panose="02070309020205020404" pitchFamily="49" charset="0"/>
              </a:rPr>
              <a:t>We will be using R in this course. Chapter codes will be provided along with lectures. You will need to i</a:t>
            </a:r>
            <a:r>
              <a:rPr lang="en-US" sz="1200" dirty="0">
                <a:cs typeface="Courier New" panose="02070309020205020404" pitchFamily="49" charset="0"/>
              </a:rPr>
              <a:t>nstall R Markdown package, since homework assignments should be written in R Markdown. Some instructions are available as handouts on D2L. </a:t>
            </a:r>
          </a:p>
          <a:p>
            <a:endParaRPr lang="en-US" dirty="0"/>
          </a:p>
          <a:p>
            <a:r>
              <a:rPr lang="en-US" dirty="0"/>
              <a:t>You don’t have to be a professional coder to start and pass this course successfully and most importantly, you don’t have to memorize codes discussed in the course. Create a archive of codes and what you learn, so that you can access them easily whenever you needed to. Eventually you’ll master the coding. If you do something five times, it becomes yours, make the codes yours. </a:t>
            </a:r>
          </a:p>
          <a:p>
            <a:endParaRPr lang="en-US" dirty="0"/>
          </a:p>
          <a:p>
            <a:r>
              <a:rPr lang="en-US" dirty="0"/>
              <a:t>With this being said, lets start the journey!</a:t>
            </a:r>
          </a:p>
        </p:txBody>
      </p:sp>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3297858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Descriptive methods should generally be used before attempting more complicated procedures. They can be vital in cleaning the data and getting a better feel of the numbers, before trying to generate ideas as regards to a suitable model. These descriptive methods are different from computing mean and standard deviation that are typically considered with other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session we review some of theses basic subjects that are suitable for Time Series data</a:t>
            </a:r>
          </a:p>
        </p:txBody>
      </p:sp>
      <p:sp>
        <p:nvSpPr>
          <p:cNvPr id="4" name="Slide Number Placeholder 3"/>
          <p:cNvSpPr>
            <a:spLocks noGrp="1"/>
          </p:cNvSpPr>
          <p:nvPr>
            <p:ph type="sldNum" sz="quarter" idx="10"/>
          </p:nvPr>
        </p:nvSpPr>
        <p:spPr/>
        <p:txBody>
          <a:bodyPr/>
          <a:lstStyle/>
          <a:p>
            <a:fld id="{AB49C82B-4FE9-4026-A671-F42D8142A0B4}" type="slidenum">
              <a:rPr lang="en-US" smtClean="0"/>
              <a:t>7</a:t>
            </a:fld>
            <a:endParaRPr lang="en-US"/>
          </a:p>
        </p:txBody>
      </p:sp>
    </p:spTree>
    <p:extLst>
      <p:ext uri="{BB962C8B-B14F-4D97-AF65-F5344CB8AC3E}">
        <p14:creationId xmlns:p14="http://schemas.microsoft.com/office/powerpoint/2010/main" val="2985387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Monthly average air temperature (deg C) in Anchorage, Alaska, United States, from 2001 to 2016. </a:t>
            </a:r>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2586409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quarterly earnings, there exist an upward trend, that is the mean of the observations increases in time. This trend here seems to be quadratic or exponential, in general, it can be in many forms.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second chart, the mean of the series is constant as there are no upward or downward trend. There don’t seem to be any seasonal patterns. The fluctuations seem to be random BUT are they really random? </a:t>
            </a:r>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864037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5.jpeg"/><Relationship Id="rId7"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8.png"/><Relationship Id="rId9" Type="http://schemas.openxmlformats.org/officeDocument/2006/relationships/image" Target="../media/image30.jpe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A.Saghafi@USciences.edu" TargetMode="Externa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p:txBody>
          <a:bodyPr/>
          <a:lstStyle/>
          <a:p>
            <a:r>
              <a:rPr lang="en-US" dirty="0">
                <a:solidFill>
                  <a:srgbClr val="990033"/>
                </a:solidFill>
              </a:rPr>
              <a:t>Time Series</a:t>
            </a:r>
          </a:p>
        </p:txBody>
      </p:sp>
      <p:sp>
        <p:nvSpPr>
          <p:cNvPr id="3" name="Subtitle 2">
            <a:extLst>
              <a:ext uri="{FF2B5EF4-FFF2-40B4-BE49-F238E27FC236}">
                <a16:creationId xmlns:a16="http://schemas.microsoft.com/office/drawing/2014/main" id="{4E62CB90-CAAC-4429-B7EE-C2E77E9EE1D0}"/>
              </a:ext>
            </a:extLst>
          </p:cNvPr>
          <p:cNvSpPr>
            <a:spLocks noGrp="1"/>
          </p:cNvSpPr>
          <p:nvPr>
            <p:ph type="subTitle" idx="1"/>
          </p:nvPr>
        </p:nvSpPr>
        <p:spPr/>
        <p:txBody>
          <a:bodyPr>
            <a:normAutofit/>
          </a:bodyPr>
          <a:lstStyle/>
          <a:p>
            <a:r>
              <a:rPr lang="en-US" sz="3600" dirty="0">
                <a:solidFill>
                  <a:schemeClr val="bg2">
                    <a:lumMod val="50000"/>
                  </a:schemeClr>
                </a:solidFill>
              </a:rPr>
              <a:t>What and Why</a:t>
            </a: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257800" cy="1325563"/>
          </a:xfrm>
        </p:spPr>
        <p:txBody>
          <a:bodyPr>
            <a:normAutofit/>
          </a:bodyPr>
          <a:lstStyle/>
          <a:p>
            <a:r>
              <a:rPr lang="en-US" sz="3600" dirty="0">
                <a:solidFill>
                  <a:srgbClr val="990033"/>
                </a:solidFill>
              </a:rPr>
              <a:t>Stationary Time Series</a:t>
            </a:r>
          </a:p>
        </p:txBody>
      </p:sp>
      <p:sp>
        <p:nvSpPr>
          <p:cNvPr id="11" name="TextBox 10">
            <a:extLst>
              <a:ext uri="{FF2B5EF4-FFF2-40B4-BE49-F238E27FC236}">
                <a16:creationId xmlns:a16="http://schemas.microsoft.com/office/drawing/2014/main" id="{51BEC81B-32B8-4280-ADC6-5504B2DE3C8D}"/>
              </a:ext>
            </a:extLst>
          </p:cNvPr>
          <p:cNvSpPr txBox="1"/>
          <p:nvPr/>
        </p:nvSpPr>
        <p:spPr>
          <a:xfrm>
            <a:off x="838200" y="1370738"/>
            <a:ext cx="6341076" cy="1446550"/>
          </a:xfrm>
          <a:prstGeom prst="rect">
            <a:avLst/>
          </a:prstGeom>
          <a:noFill/>
        </p:spPr>
        <p:txBody>
          <a:bodyPr wrap="square">
            <a:spAutoFit/>
          </a:bodyPr>
          <a:lstStyle/>
          <a:p>
            <a:r>
              <a:rPr lang="en-US" sz="2200" dirty="0"/>
              <a:t>A time series is said to be stationary (weak) if there is </a:t>
            </a:r>
            <a:r>
              <a:rPr lang="en-US" sz="2200" dirty="0">
                <a:solidFill>
                  <a:srgbClr val="FF0000"/>
                </a:solidFill>
              </a:rPr>
              <a:t>no systematic change in mean</a:t>
            </a:r>
            <a:r>
              <a:rPr lang="en-US" sz="2200" dirty="0"/>
              <a:t> (no trend), and if there is </a:t>
            </a:r>
            <a:r>
              <a:rPr lang="en-US" sz="2200" dirty="0">
                <a:solidFill>
                  <a:srgbClr val="008000"/>
                </a:solidFill>
              </a:rPr>
              <a:t>no systematic change in variance, </a:t>
            </a:r>
            <a:r>
              <a:rPr lang="en-US" sz="2200" dirty="0"/>
              <a:t>and if there is no </a:t>
            </a:r>
            <a:r>
              <a:rPr lang="en-US" sz="2200" dirty="0">
                <a:solidFill>
                  <a:srgbClr val="0070C0"/>
                </a:solidFill>
              </a:rPr>
              <a:t>seasonal variations</a:t>
            </a:r>
            <a:r>
              <a:rPr lang="en-US" sz="2200" dirty="0"/>
              <a:t>.</a:t>
            </a:r>
          </a:p>
        </p:txBody>
      </p:sp>
      <p:sp>
        <p:nvSpPr>
          <p:cNvPr id="13" name="TextBox 12">
            <a:extLst>
              <a:ext uri="{FF2B5EF4-FFF2-40B4-BE49-F238E27FC236}">
                <a16:creationId xmlns:a16="http://schemas.microsoft.com/office/drawing/2014/main" id="{0238F859-CA10-4868-87C7-FE1042CCF4C6}"/>
              </a:ext>
            </a:extLst>
          </p:cNvPr>
          <p:cNvSpPr txBox="1"/>
          <p:nvPr/>
        </p:nvSpPr>
        <p:spPr>
          <a:xfrm>
            <a:off x="838200" y="2947023"/>
            <a:ext cx="6909486" cy="1446550"/>
          </a:xfrm>
          <a:prstGeom prst="rect">
            <a:avLst/>
          </a:prstGeom>
          <a:noFill/>
        </p:spPr>
        <p:txBody>
          <a:bodyPr wrap="square">
            <a:spAutoFit/>
          </a:bodyPr>
          <a:lstStyle/>
          <a:p>
            <a:r>
              <a:rPr lang="en-US" sz="2200" dirty="0"/>
              <a:t>Much of the probability theory of time series is concerned with stationary time series. For this reason time series analysis often requires one to transform a non-stationary series into a stationary one so as to use these theories.</a:t>
            </a:r>
          </a:p>
        </p:txBody>
      </p:sp>
      <p:sp>
        <p:nvSpPr>
          <p:cNvPr id="7" name="TextBox 6">
            <a:extLst>
              <a:ext uri="{FF2B5EF4-FFF2-40B4-BE49-F238E27FC236}">
                <a16:creationId xmlns:a16="http://schemas.microsoft.com/office/drawing/2014/main" id="{E2D209D4-A00C-4321-B9EB-25A23B3054E6}"/>
              </a:ext>
            </a:extLst>
          </p:cNvPr>
          <p:cNvSpPr txBox="1"/>
          <p:nvPr/>
        </p:nvSpPr>
        <p:spPr>
          <a:xfrm>
            <a:off x="7932923" y="403186"/>
            <a:ext cx="3869589" cy="1446550"/>
          </a:xfrm>
          <a:prstGeom prst="rect">
            <a:avLst/>
          </a:prstGeom>
          <a:solidFill>
            <a:srgbClr val="CCECFF"/>
          </a:solidFill>
        </p:spPr>
        <p:txBody>
          <a:bodyPr wrap="square" rtlCol="0">
            <a:spAutoFit/>
          </a:bodyPr>
          <a:lstStyle/>
          <a:p>
            <a:r>
              <a:rPr lang="en-US" sz="2200" dirty="0">
                <a:solidFill>
                  <a:srgbClr val="FF0000"/>
                </a:solidFill>
              </a:rPr>
              <a:t>Weak Stationarity:</a:t>
            </a:r>
          </a:p>
          <a:p>
            <a:r>
              <a:rPr lang="en-US" sz="2200" dirty="0"/>
              <a:t>● No variation in mean</a:t>
            </a:r>
          </a:p>
          <a:p>
            <a:r>
              <a:rPr lang="en-US" sz="2200" dirty="0"/>
              <a:t>● No variation in variance</a:t>
            </a:r>
          </a:p>
          <a:p>
            <a:r>
              <a:rPr lang="en-US" sz="2200" dirty="0"/>
              <a:t>● No seasonal variations</a:t>
            </a:r>
          </a:p>
        </p:txBody>
      </p:sp>
      <p:sp>
        <p:nvSpPr>
          <p:cNvPr id="17" name="TextBox 16">
            <a:extLst>
              <a:ext uri="{FF2B5EF4-FFF2-40B4-BE49-F238E27FC236}">
                <a16:creationId xmlns:a16="http://schemas.microsoft.com/office/drawing/2014/main" id="{2523A54F-7E3E-403D-96B4-C14C06EE1630}"/>
              </a:ext>
            </a:extLst>
          </p:cNvPr>
          <p:cNvSpPr txBox="1"/>
          <p:nvPr/>
        </p:nvSpPr>
        <p:spPr>
          <a:xfrm>
            <a:off x="7932923" y="2192752"/>
            <a:ext cx="3869589" cy="2277547"/>
          </a:xfrm>
          <a:prstGeom prst="rect">
            <a:avLst/>
          </a:prstGeom>
          <a:solidFill>
            <a:srgbClr val="FFCCFF"/>
          </a:solidFill>
        </p:spPr>
        <p:txBody>
          <a:bodyPr wrap="square" rtlCol="0">
            <a:spAutoFit/>
          </a:bodyPr>
          <a:lstStyle/>
          <a:p>
            <a:r>
              <a:rPr lang="en-US" sz="2200" dirty="0"/>
              <a:t>We will learn how to remove trend and seasonal effects if they exist in a time series to make it stationary.</a:t>
            </a:r>
          </a:p>
          <a:p>
            <a:pPr>
              <a:lnSpc>
                <a:spcPts val="1200"/>
              </a:lnSpc>
            </a:pPr>
            <a:endParaRPr lang="en-US" sz="2200" dirty="0"/>
          </a:p>
          <a:p>
            <a:r>
              <a:rPr lang="en-US" sz="2200" dirty="0"/>
              <a:t>Then we follow up with modeling</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BBB5CAA-1021-4D5A-B5D0-17CB03DE31B3}"/>
                  </a:ext>
                </a:extLst>
              </p:cNvPr>
              <p:cNvSpPr txBox="1"/>
              <p:nvPr/>
            </p:nvSpPr>
            <p:spPr>
              <a:xfrm>
                <a:off x="838199" y="4602532"/>
                <a:ext cx="10777151" cy="923330"/>
              </a:xfrm>
              <a:prstGeom prst="rect">
                <a:avLst/>
              </a:prstGeom>
              <a:noFill/>
            </p:spPr>
            <p:txBody>
              <a:bodyPr wrap="square">
                <a:spAutoFit/>
              </a:bodyPr>
              <a:lstStyle/>
              <a:p>
                <a:r>
                  <a:rPr lang="en-US" sz="2200" dirty="0"/>
                  <a:t>What we discuss is</a:t>
                </a:r>
              </a:p>
              <a:p>
                <a:pPr>
                  <a:lnSpc>
                    <a:spcPts val="1200"/>
                  </a:lnSpc>
                </a:pPr>
                <a:r>
                  <a:rPr lang="en-US" sz="2200" dirty="0"/>
                  <a:t> </a:t>
                </a: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𝑇𝑖𝑚𝑒</m:t>
                      </m:r>
                      <m:r>
                        <a:rPr lang="en-US" sz="2200" b="0" i="1" smtClean="0">
                          <a:latin typeface="Cambria Math" panose="02040503050406030204" pitchFamily="18" charset="0"/>
                        </a:rPr>
                        <m:t> </m:t>
                      </m:r>
                      <m:r>
                        <a:rPr lang="en-US" sz="2200" b="0" i="1" smtClean="0">
                          <a:latin typeface="Cambria Math" panose="02040503050406030204" pitchFamily="18" charset="0"/>
                        </a:rPr>
                        <m:t>𝑆𝑒𝑟𝑖𝑒𝑠</m:t>
                      </m:r>
                      <m:r>
                        <a:rPr lang="en-US" sz="2200" b="0" i="1" smtClean="0">
                          <a:latin typeface="Cambria Math" panose="02040503050406030204" pitchFamily="18" charset="0"/>
                        </a:rPr>
                        <m:t>=</m:t>
                      </m:r>
                      <m:r>
                        <a:rPr lang="en-US" sz="2200" b="0" i="1" smtClean="0">
                          <a:latin typeface="Cambria Math" panose="02040503050406030204" pitchFamily="18" charset="0"/>
                        </a:rPr>
                        <m:t>𝑇𝑟𝑒𝑛𝑑</m:t>
                      </m:r>
                      <m:r>
                        <a:rPr lang="en-US" sz="2200" b="0" i="1" smtClean="0">
                          <a:latin typeface="Cambria Math" panose="02040503050406030204" pitchFamily="18" charset="0"/>
                        </a:rPr>
                        <m:t>+</m:t>
                      </m:r>
                      <m:r>
                        <a:rPr lang="en-US" sz="2200" b="0" i="1" smtClean="0">
                          <a:latin typeface="Cambria Math" panose="02040503050406030204" pitchFamily="18" charset="0"/>
                        </a:rPr>
                        <m:t>𝑆𝑒𝑎𝑠𝑜𝑛𝑎𝑙</m:t>
                      </m:r>
                      <m:r>
                        <a:rPr lang="en-US" sz="2200" b="0" i="1" smtClean="0">
                          <a:latin typeface="Cambria Math" panose="02040503050406030204" pitchFamily="18" charset="0"/>
                        </a:rPr>
                        <m:t> </m:t>
                      </m:r>
                      <m:r>
                        <a:rPr lang="en-US" sz="2200" b="0" i="1" smtClean="0">
                          <a:latin typeface="Cambria Math" panose="02040503050406030204" pitchFamily="18" charset="0"/>
                        </a:rPr>
                        <m:t>𝑉𝑎𝑟</m:t>
                      </m:r>
                      <m:r>
                        <a:rPr lang="en-US" sz="2200" b="0" i="1" smtClean="0">
                          <a:latin typeface="Cambria Math" panose="02040503050406030204" pitchFamily="18" charset="0"/>
                        </a:rPr>
                        <m:t>+</m:t>
                      </m:r>
                      <m:r>
                        <a:rPr lang="en-US" sz="2200" b="0" i="1" smtClean="0">
                          <a:latin typeface="Cambria Math" panose="02040503050406030204" pitchFamily="18" charset="0"/>
                        </a:rPr>
                        <m:t>𝑀𝑎𝑡h𝑒𝑚𝑎𝑡𝑖𝑐𝑎𝑙</m:t>
                      </m:r>
                      <m:r>
                        <a:rPr lang="en-US" sz="2200" b="0" i="1" smtClean="0">
                          <a:latin typeface="Cambria Math" panose="02040503050406030204" pitchFamily="18" charset="0"/>
                        </a:rPr>
                        <m:t> </m:t>
                      </m:r>
                      <m:r>
                        <a:rPr lang="en-US" sz="2200" b="0" i="1" smtClean="0">
                          <a:latin typeface="Cambria Math" panose="02040503050406030204" pitchFamily="18" charset="0"/>
                        </a:rPr>
                        <m:t>𝑉𝑎𝑟</m:t>
                      </m:r>
                      <m:r>
                        <a:rPr lang="en-US" sz="2200" b="0" i="1" smtClean="0">
                          <a:latin typeface="Cambria Math" panose="02040503050406030204" pitchFamily="18" charset="0"/>
                        </a:rPr>
                        <m:t>+</m:t>
                      </m:r>
                      <m:r>
                        <a:rPr lang="en-US" sz="2200" b="0" i="1" smtClean="0">
                          <a:latin typeface="Cambria Math" panose="02040503050406030204" pitchFamily="18" charset="0"/>
                        </a:rPr>
                        <m:t>𝑅𝑎𝑛𝑑𝑜𝑚</m:t>
                      </m:r>
                      <m:r>
                        <a:rPr lang="en-US" sz="2200" b="0" i="1" smtClean="0">
                          <a:latin typeface="Cambria Math" panose="02040503050406030204" pitchFamily="18" charset="0"/>
                        </a:rPr>
                        <m:t> </m:t>
                      </m:r>
                      <m:r>
                        <a:rPr lang="en-US" sz="2200" b="0" i="1" smtClean="0">
                          <a:latin typeface="Cambria Math" panose="02040503050406030204" pitchFamily="18" charset="0"/>
                        </a:rPr>
                        <m:t>𝑉𝑎𝑟𝑖𝑎𝑡𝑖𝑜𝑛</m:t>
                      </m:r>
                    </m:oMath>
                  </m:oMathPara>
                </a14:m>
                <a:endParaRPr lang="en-US" sz="2200" dirty="0"/>
              </a:p>
            </p:txBody>
          </p:sp>
        </mc:Choice>
        <mc:Fallback xmlns="">
          <p:sp>
            <p:nvSpPr>
              <p:cNvPr id="19" name="TextBox 18">
                <a:extLst>
                  <a:ext uri="{FF2B5EF4-FFF2-40B4-BE49-F238E27FC236}">
                    <a16:creationId xmlns:a16="http://schemas.microsoft.com/office/drawing/2014/main" id="{7BBB5CAA-1021-4D5A-B5D0-17CB03DE31B3}"/>
                  </a:ext>
                </a:extLst>
              </p:cNvPr>
              <p:cNvSpPr txBox="1">
                <a:spLocks noRot="1" noChangeAspect="1" noMove="1" noResize="1" noEditPoints="1" noAdjustHandles="1" noChangeArrowheads="1" noChangeShapeType="1" noTextEdit="1"/>
              </p:cNvSpPr>
              <p:nvPr/>
            </p:nvSpPr>
            <p:spPr>
              <a:xfrm>
                <a:off x="838199" y="4602532"/>
                <a:ext cx="10777151" cy="923330"/>
              </a:xfrm>
              <a:prstGeom prst="rect">
                <a:avLst/>
              </a:prstGeom>
              <a:blipFill>
                <a:blip r:embed="rId3"/>
                <a:stretch>
                  <a:fillRect l="-679" t="-4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547ED4C-9723-420C-BC34-DC5311925ED1}"/>
                  </a:ext>
                </a:extLst>
              </p:cNvPr>
              <p:cNvSpPr txBox="1"/>
              <p:nvPr/>
            </p:nvSpPr>
            <p:spPr>
              <a:xfrm>
                <a:off x="838199" y="5583014"/>
                <a:ext cx="3533775" cy="954107"/>
              </a:xfrm>
              <a:prstGeom prst="rect">
                <a:avLst/>
              </a:prstGeom>
              <a:noFill/>
            </p:spPr>
            <p:txBody>
              <a:bodyPr wrap="square">
                <a:spAutoFit/>
              </a:bodyPr>
              <a:lstStyle/>
              <a:p>
                <a:r>
                  <a:rPr lang="en-US" sz="2200" dirty="0"/>
                  <a:t>Notation:</a:t>
                </a:r>
              </a:p>
              <a:p>
                <a:pPr>
                  <a:lnSpc>
                    <a:spcPts val="1200"/>
                  </a:lnSpc>
                </a:pPr>
                <a:r>
                  <a:rPr lang="en-US" sz="2200" dirty="0"/>
                  <a:t> </a:t>
                </a:r>
              </a:p>
              <a:p>
                <a:pPr/>
                <a14:m>
                  <m:oMathPara xmlns:m="http://schemas.openxmlformats.org/officeDocument/2006/math">
                    <m:oMathParaPr>
                      <m:jc m:val="center"/>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𝑎</m:t>
                          </m:r>
                        </m:e>
                        <m:sub>
                          <m:r>
                            <a:rPr lang="en-US" sz="24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200" dirty="0"/>
              </a:p>
            </p:txBody>
          </p:sp>
        </mc:Choice>
        <mc:Fallback xmlns="">
          <p:sp>
            <p:nvSpPr>
              <p:cNvPr id="8" name="TextBox 7">
                <a:extLst>
                  <a:ext uri="{FF2B5EF4-FFF2-40B4-BE49-F238E27FC236}">
                    <a16:creationId xmlns:a16="http://schemas.microsoft.com/office/drawing/2014/main" id="{5547ED4C-9723-420C-BC34-DC5311925ED1}"/>
                  </a:ext>
                </a:extLst>
              </p:cNvPr>
              <p:cNvSpPr txBox="1">
                <a:spLocks noRot="1" noChangeAspect="1" noMove="1" noResize="1" noEditPoints="1" noAdjustHandles="1" noChangeArrowheads="1" noChangeShapeType="1" noTextEdit="1"/>
              </p:cNvSpPr>
              <p:nvPr/>
            </p:nvSpPr>
            <p:spPr>
              <a:xfrm>
                <a:off x="838199" y="5583014"/>
                <a:ext cx="3533775" cy="954107"/>
              </a:xfrm>
              <a:prstGeom prst="rect">
                <a:avLst/>
              </a:prstGeom>
              <a:blipFill>
                <a:blip r:embed="rId4"/>
                <a:stretch>
                  <a:fillRect l="-2069" t="-4487" b="-641"/>
                </a:stretch>
              </a:blipFill>
            </p:spPr>
            <p:txBody>
              <a:bodyPr/>
              <a:lstStyle/>
              <a:p>
                <a:r>
                  <a:rPr lang="en-US">
                    <a:noFill/>
                  </a:rPr>
                  <a:t> </a:t>
                </a:r>
              </a:p>
            </p:txBody>
          </p:sp>
        </mc:Fallback>
      </mc:AlternateContent>
    </p:spTree>
    <p:extLst>
      <p:ext uri="{BB962C8B-B14F-4D97-AF65-F5344CB8AC3E}">
        <p14:creationId xmlns:p14="http://schemas.microsoft.com/office/powerpoint/2010/main" val="174093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7" grpId="0" animBg="1"/>
      <p:bldP spid="1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035D5E-1680-4460-A4CF-FA016171F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633" y="556697"/>
            <a:ext cx="3985331" cy="2433638"/>
          </a:xfrm>
          <a:prstGeom prst="rect">
            <a:avLst/>
          </a:prstGeom>
        </p:spPr>
      </p:pic>
      <p:pic>
        <p:nvPicPr>
          <p:cNvPr id="12" name="Picture 11" descr="Chart, bar chart&#10;&#10;Description automatically generated">
            <a:extLst>
              <a:ext uri="{FF2B5EF4-FFF2-40B4-BE49-F238E27FC236}">
                <a16:creationId xmlns:a16="http://schemas.microsoft.com/office/drawing/2014/main" id="{BFB6A0BC-E621-424D-BABD-3FED75881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4887" y="566100"/>
            <a:ext cx="3985331" cy="2436593"/>
          </a:xfrm>
          <a:prstGeom prst="rect">
            <a:avLst/>
          </a:prstGeom>
        </p:spPr>
      </p:pic>
      <p:pic>
        <p:nvPicPr>
          <p:cNvPr id="15" name="Picture 14">
            <a:extLst>
              <a:ext uri="{FF2B5EF4-FFF2-40B4-BE49-F238E27FC236}">
                <a16:creationId xmlns:a16="http://schemas.microsoft.com/office/drawing/2014/main" id="{294D99F6-D307-47AE-A0EE-E9F1B9AEF5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1990" y="3538537"/>
            <a:ext cx="3985331" cy="2370189"/>
          </a:xfrm>
          <a:prstGeom prst="rect">
            <a:avLst/>
          </a:prstGeom>
        </p:spPr>
      </p:pic>
      <p:sp>
        <p:nvSpPr>
          <p:cNvPr id="16" name="Title 1">
            <a:extLst>
              <a:ext uri="{FF2B5EF4-FFF2-40B4-BE49-F238E27FC236}">
                <a16:creationId xmlns:a16="http://schemas.microsoft.com/office/drawing/2014/main" id="{6FECCA58-5DA7-4782-8D64-72B9BD558E53}"/>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18" name="TextBox 17">
            <a:extLst>
              <a:ext uri="{FF2B5EF4-FFF2-40B4-BE49-F238E27FC236}">
                <a16:creationId xmlns:a16="http://schemas.microsoft.com/office/drawing/2014/main" id="{DB0B6A61-DCB9-4B5E-8F57-16FDFB65B856}"/>
              </a:ext>
            </a:extLst>
          </p:cNvPr>
          <p:cNvSpPr txBox="1"/>
          <p:nvPr/>
        </p:nvSpPr>
        <p:spPr>
          <a:xfrm>
            <a:off x="838201" y="1469592"/>
            <a:ext cx="2296686" cy="1785104"/>
          </a:xfrm>
          <a:prstGeom prst="rect">
            <a:avLst/>
          </a:prstGeom>
          <a:noFill/>
        </p:spPr>
        <p:txBody>
          <a:bodyPr wrap="square">
            <a:spAutoFit/>
          </a:bodyPr>
          <a:lstStyle/>
          <a:p>
            <a:r>
              <a:rPr lang="en-US" sz="2200" dirty="0"/>
              <a:t>Which of these time series are stationary and which are not. Explain why.</a:t>
            </a:r>
          </a:p>
        </p:txBody>
      </p:sp>
      <p:pic>
        <p:nvPicPr>
          <p:cNvPr id="20" name="Picture 19" descr="Chart, line chart, scatter chart&#10;&#10;Description automatically generated">
            <a:extLst>
              <a:ext uri="{FF2B5EF4-FFF2-40B4-BE49-F238E27FC236}">
                <a16:creationId xmlns:a16="http://schemas.microsoft.com/office/drawing/2014/main" id="{D4BDB7CD-7FD4-481B-8D57-2DEBC2D9CD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7834" y="3550894"/>
            <a:ext cx="3972384" cy="2370189"/>
          </a:xfrm>
          <a:prstGeom prst="rect">
            <a:avLst/>
          </a:prstGeom>
        </p:spPr>
      </p:pic>
    </p:spTree>
    <p:extLst>
      <p:ext uri="{BB962C8B-B14F-4D97-AF65-F5344CB8AC3E}">
        <p14:creationId xmlns:p14="http://schemas.microsoft.com/office/powerpoint/2010/main" val="171678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nodeType="clickEffect">
                                  <p:stCondLst>
                                    <p:cond delay="0"/>
                                  </p:stCondLst>
                                  <p:childTnLst>
                                    <p:animScale>
                                      <p:cBhvr>
                                        <p:cTn id="6" dur="1000" fill="hold"/>
                                        <p:tgtEl>
                                          <p:spTgt spid="15"/>
                                        </p:tgtEl>
                                      </p:cBhvr>
                                      <p:by x="115000" y="115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autoRev="1" fill="hold" nodeType="clickEffect">
                                  <p:stCondLst>
                                    <p:cond delay="0"/>
                                  </p:stCondLst>
                                  <p:childTnLst>
                                    <p:animScale>
                                      <p:cBhvr>
                                        <p:cTn id="10" dur="1000" fill="hold"/>
                                        <p:tgtEl>
                                          <p:spTgt spid="20"/>
                                        </p:tgtEl>
                                      </p:cBhvr>
                                      <p:by x="115000" y="115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autoRev="1" fill="hold" nodeType="clickEffect">
                                  <p:stCondLst>
                                    <p:cond delay="0"/>
                                  </p:stCondLst>
                                  <p:childTnLst>
                                    <p:animScale>
                                      <p:cBhvr>
                                        <p:cTn id="14" dur="1000" fill="hold"/>
                                        <p:tgtEl>
                                          <p:spTgt spid="8"/>
                                        </p:tgtEl>
                                      </p:cBhvr>
                                      <p:by x="115000" y="115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autoRev="1" fill="hold" nodeType="clickEffect">
                                  <p:stCondLst>
                                    <p:cond delay="0"/>
                                  </p:stCondLst>
                                  <p:childTnLst>
                                    <p:animScale>
                                      <p:cBhvr>
                                        <p:cTn id="18" dur="1000" fill="hold"/>
                                        <p:tgtEl>
                                          <p:spTgt spid="12"/>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p:txBody>
          <a:bodyPr>
            <a:normAutofit/>
          </a:bodyPr>
          <a:lstStyle/>
          <a:p>
            <a:r>
              <a:rPr lang="en-US" sz="3600" dirty="0">
                <a:solidFill>
                  <a:srgbClr val="990033"/>
                </a:solidFill>
              </a:rPr>
              <a:t>Transformations</a:t>
            </a:r>
          </a:p>
        </p:txBody>
      </p:sp>
      <p:sp>
        <p:nvSpPr>
          <p:cNvPr id="8" name="TextBox 7">
            <a:extLst>
              <a:ext uri="{FF2B5EF4-FFF2-40B4-BE49-F238E27FC236}">
                <a16:creationId xmlns:a16="http://schemas.microsoft.com/office/drawing/2014/main" id="{3423FBEC-4F3B-4F90-9429-F49E6793415C}"/>
              </a:ext>
            </a:extLst>
          </p:cNvPr>
          <p:cNvSpPr txBox="1"/>
          <p:nvPr/>
        </p:nvSpPr>
        <p:spPr>
          <a:xfrm>
            <a:off x="7438768" y="401159"/>
            <a:ext cx="4353430" cy="2092881"/>
          </a:xfrm>
          <a:prstGeom prst="rect">
            <a:avLst/>
          </a:prstGeom>
          <a:solidFill>
            <a:srgbClr val="CCECFF"/>
          </a:solidFill>
        </p:spPr>
        <p:txBody>
          <a:bodyPr wrap="square" rtlCol="0">
            <a:spAutoFit/>
          </a:bodyPr>
          <a:lstStyle/>
          <a:p>
            <a:r>
              <a:rPr lang="en-US" sz="2200" dirty="0">
                <a:solidFill>
                  <a:srgbClr val="FF0000"/>
                </a:solidFill>
              </a:rPr>
              <a:t>Transformations:</a:t>
            </a:r>
          </a:p>
          <a:p>
            <a:r>
              <a:rPr lang="en-US" sz="2200" dirty="0"/>
              <a:t>● Stabilize Variance</a:t>
            </a:r>
          </a:p>
          <a:p>
            <a:pPr>
              <a:lnSpc>
                <a:spcPts val="1200"/>
              </a:lnSpc>
            </a:pPr>
            <a:endParaRPr lang="en-US" sz="2200" dirty="0"/>
          </a:p>
          <a:p>
            <a:r>
              <a:rPr lang="en-US" sz="2200" dirty="0"/>
              <a:t>● To achieve normality of residuals</a:t>
            </a:r>
          </a:p>
          <a:p>
            <a:pPr>
              <a:lnSpc>
                <a:spcPts val="1200"/>
              </a:lnSpc>
            </a:pPr>
            <a:endParaRPr lang="en-US" sz="2200" dirty="0"/>
          </a:p>
          <a:p>
            <a:r>
              <a:rPr lang="en-US" sz="2200" dirty="0"/>
              <a:t>● To make multiplicative seasonal effects additive</a:t>
            </a:r>
          </a:p>
        </p:txBody>
      </p:sp>
      <p:sp>
        <p:nvSpPr>
          <p:cNvPr id="9" name="TextBox 8">
            <a:extLst>
              <a:ext uri="{FF2B5EF4-FFF2-40B4-BE49-F238E27FC236}">
                <a16:creationId xmlns:a16="http://schemas.microsoft.com/office/drawing/2014/main" id="{4DA4421B-66A8-4658-86BB-DA8F98B819B9}"/>
              </a:ext>
            </a:extLst>
          </p:cNvPr>
          <p:cNvSpPr txBox="1"/>
          <p:nvPr/>
        </p:nvSpPr>
        <p:spPr>
          <a:xfrm>
            <a:off x="838200" y="1499456"/>
            <a:ext cx="6279292" cy="430887"/>
          </a:xfrm>
          <a:prstGeom prst="rect">
            <a:avLst/>
          </a:prstGeom>
          <a:noFill/>
        </p:spPr>
        <p:txBody>
          <a:bodyPr wrap="square">
            <a:spAutoFit/>
          </a:bodyPr>
          <a:lstStyle/>
          <a:p>
            <a:r>
              <a:rPr lang="en-US" sz="2200" dirty="0"/>
              <a:t>Three main reasons for making a transformation are:</a:t>
            </a:r>
          </a:p>
        </p:txBody>
      </p:sp>
      <p:sp>
        <p:nvSpPr>
          <p:cNvPr id="11" name="TextBox 10">
            <a:extLst>
              <a:ext uri="{FF2B5EF4-FFF2-40B4-BE49-F238E27FC236}">
                <a16:creationId xmlns:a16="http://schemas.microsoft.com/office/drawing/2014/main" id="{4CD68C2E-ADC3-4719-A92C-AC5AC7A86C42}"/>
              </a:ext>
            </a:extLst>
          </p:cNvPr>
          <p:cNvSpPr txBox="1"/>
          <p:nvPr/>
        </p:nvSpPr>
        <p:spPr>
          <a:xfrm>
            <a:off x="838199" y="2101744"/>
            <a:ext cx="6402859" cy="1107996"/>
          </a:xfrm>
          <a:prstGeom prst="rect">
            <a:avLst/>
          </a:prstGeom>
          <a:noFill/>
        </p:spPr>
        <p:txBody>
          <a:bodyPr wrap="square">
            <a:spAutoFit/>
          </a:bodyPr>
          <a:lstStyle/>
          <a:p>
            <a:r>
              <a:rPr lang="en-US" sz="2200" b="1" dirty="0"/>
              <a:t>(</a:t>
            </a:r>
            <a:r>
              <a:rPr lang="en-US" sz="2200" b="1" dirty="0" err="1"/>
              <a:t>i</a:t>
            </a:r>
            <a:r>
              <a:rPr lang="en-US" sz="2200" b="1" dirty="0"/>
              <a:t>)</a:t>
            </a:r>
            <a:r>
              <a:rPr lang="en-US" sz="2200" dirty="0"/>
              <a:t> </a:t>
            </a:r>
            <a:r>
              <a:rPr lang="en-US" sz="2200" dirty="0">
                <a:solidFill>
                  <a:srgbClr val="FF0000"/>
                </a:solidFill>
              </a:rPr>
              <a:t>To stabilize the variance</a:t>
            </a:r>
            <a:r>
              <a:rPr lang="en-US" sz="2200" dirty="0"/>
              <a:t>. If there is a trend in the series and the variance appears to increase with the mean, then it may be advisable to transform the data.  </a:t>
            </a:r>
          </a:p>
        </p:txBody>
      </p:sp>
      <p:sp>
        <p:nvSpPr>
          <p:cNvPr id="15" name="TextBox 14">
            <a:extLst>
              <a:ext uri="{FF2B5EF4-FFF2-40B4-BE49-F238E27FC236}">
                <a16:creationId xmlns:a16="http://schemas.microsoft.com/office/drawing/2014/main" id="{1FB5698A-936D-4E86-9533-510DD969B5D1}"/>
              </a:ext>
            </a:extLst>
          </p:cNvPr>
          <p:cNvSpPr txBox="1"/>
          <p:nvPr/>
        </p:nvSpPr>
        <p:spPr>
          <a:xfrm>
            <a:off x="838199" y="3381141"/>
            <a:ext cx="6402857" cy="1446550"/>
          </a:xfrm>
          <a:prstGeom prst="rect">
            <a:avLst/>
          </a:prstGeom>
          <a:noFill/>
        </p:spPr>
        <p:txBody>
          <a:bodyPr wrap="square">
            <a:spAutoFit/>
          </a:bodyPr>
          <a:lstStyle/>
          <a:p>
            <a:r>
              <a:rPr lang="en-US" sz="2200" b="1" dirty="0"/>
              <a:t>(ii)</a:t>
            </a:r>
            <a:r>
              <a:rPr lang="en-US" sz="2200" dirty="0"/>
              <a:t> </a:t>
            </a:r>
            <a:r>
              <a:rPr lang="en-US" sz="2200" dirty="0">
                <a:solidFill>
                  <a:srgbClr val="0070C0"/>
                </a:solidFill>
              </a:rPr>
              <a:t>To make the data normally distributed</a:t>
            </a:r>
            <a:r>
              <a:rPr lang="en-US" sz="2200" dirty="0"/>
              <a:t>. Model building and forecasting are usually carried out on the assumption that the data are normally distributed. Box-Cox transformations helps with this.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0C1A14-C006-4283-B5C8-C4686A60D63F}"/>
                  </a:ext>
                </a:extLst>
              </p:cNvPr>
              <p:cNvSpPr txBox="1"/>
              <p:nvPr/>
            </p:nvSpPr>
            <p:spPr>
              <a:xfrm>
                <a:off x="7438768" y="2829343"/>
                <a:ext cx="4353430" cy="2664447"/>
              </a:xfrm>
              <a:prstGeom prst="rect">
                <a:avLst/>
              </a:prstGeom>
              <a:solidFill>
                <a:srgbClr val="CCFFCC"/>
              </a:solidFill>
            </p:spPr>
            <p:txBody>
              <a:bodyPr wrap="square" rtlCol="0">
                <a:spAutoFit/>
              </a:bodyPr>
              <a:lstStyle/>
              <a:p>
                <a:r>
                  <a:rPr lang="en-US" sz="2200" dirty="0">
                    <a:solidFill>
                      <a:srgbClr val="FF0000"/>
                    </a:solidFill>
                  </a:rPr>
                  <a:t>Box-Cox Transformations:</a:t>
                </a:r>
              </a:p>
              <a:p>
                <a:r>
                  <a:rPr lang="en-US" sz="2200" dirty="0"/>
                  <a:t>For observed time series </a:t>
                </a:r>
                <a14:m>
                  <m:oMath xmlns:m="http://schemas.openxmlformats.org/officeDocument/2006/math">
                    <m:r>
                      <a:rPr lang="en-US" sz="2200" i="1" dirty="0" smtClean="0">
                        <a:latin typeface="Cambria Math" panose="02040503050406030204" pitchFamily="18" charset="0"/>
                      </a:rPr>
                      <m:t>{</m:t>
                    </m:r>
                    <m:sSub>
                      <m:sSubPr>
                        <m:ctrlPr>
                          <a:rPr lang="en-US" sz="2200" i="1" dirty="0" smtClean="0">
                            <a:latin typeface="Cambria Math" panose="02040503050406030204" pitchFamily="18" charset="0"/>
                          </a:rPr>
                        </m:ctrlPr>
                      </m:sSubPr>
                      <m:e>
                        <m:r>
                          <a:rPr lang="en-US" sz="2200" b="0" i="1" dirty="0" smtClean="0">
                            <a:latin typeface="Cambria Math" panose="02040503050406030204" pitchFamily="18" charset="0"/>
                          </a:rPr>
                          <m:t>𝑥</m:t>
                        </m:r>
                      </m:e>
                      <m:sub>
                        <m:r>
                          <a:rPr lang="en-US" sz="2200" b="0" i="1" dirty="0" smtClean="0">
                            <a:latin typeface="Cambria Math" panose="02040503050406030204" pitchFamily="18" charset="0"/>
                          </a:rPr>
                          <m:t>𝑡</m:t>
                        </m:r>
                      </m:sub>
                    </m:sSub>
                    <m:r>
                      <a:rPr lang="en-US" sz="2200" i="1" dirty="0" smtClean="0">
                        <a:latin typeface="Cambria Math" panose="02040503050406030204" pitchFamily="18" charset="0"/>
                      </a:rPr>
                      <m:t>}</m:t>
                    </m:r>
                  </m:oMath>
                </a14:m>
                <a:r>
                  <a:rPr lang="en-US" sz="2200" dirty="0"/>
                  <a:t> and a transformation parameter λ, that can be estimated, the transformed series is given by </a:t>
                </a:r>
              </a:p>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eqArr>
                            <m:eqArrPr>
                              <m:ctrlPr>
                                <a:rPr lang="en-US" sz="2200" b="0" i="1" smtClean="0">
                                  <a:latin typeface="Cambria Math" panose="02040503050406030204" pitchFamily="18" charset="0"/>
                                </a:rPr>
                              </m:ctrlPr>
                            </m:eqArrPr>
                            <m:e>
                              <m:m>
                                <m:mPr>
                                  <m:mcs>
                                    <m:mc>
                                      <m:mcPr>
                                        <m:count m:val="2"/>
                                        <m:mcJc m:val="center"/>
                                      </m:mcPr>
                                    </m:mc>
                                  </m:mcs>
                                  <m:ctrlPr>
                                    <a:rPr lang="en-US" sz="2200" b="0" i="1" smtClean="0">
                                      <a:latin typeface="Cambria Math" panose="02040503050406030204" pitchFamily="18" charset="0"/>
                                    </a:rPr>
                                  </m:ctrlPr>
                                </m:mPr>
                                <m:mr>
                                  <m:e>
                                    <m:d>
                                      <m:dPr>
                                        <m:ctrlPr>
                                          <a:rPr lang="en-US" sz="2200" b="0" i="1" smtClean="0">
                                            <a:latin typeface="Cambria Math" panose="02040503050406030204" pitchFamily="18" charset="0"/>
                                          </a:rPr>
                                        </m:ctrlPr>
                                      </m:dPr>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𝑥</m:t>
                                            </m:r>
                                          </m:e>
                                          <m:sub>
                                            <m:r>
                                              <a:rPr lang="en-US" sz="2200" b="0" i="1" smtClean="0">
                                                <a:latin typeface="Cambria Math" panose="02040503050406030204" pitchFamily="18" charset="0"/>
                                              </a:rPr>
                                              <m:t>𝑡</m:t>
                                            </m:r>
                                          </m:sub>
                                          <m:sup>
                                            <m:r>
                                              <a:rPr lang="en-US" sz="2200" b="0" i="1" smtClean="0">
                                                <a:latin typeface="Cambria Math" panose="02040503050406030204" pitchFamily="18" charset="0"/>
                                                <a:ea typeface="Cambria Math" panose="02040503050406030204" pitchFamily="18" charset="0"/>
                                              </a:rPr>
                                              <m:t>𝜆</m:t>
                                            </m:r>
                                          </m:sup>
                                        </m:sSubSup>
                                        <m:r>
                                          <a:rPr lang="en-US" sz="2200" b="0" i="1" smtClean="0">
                                            <a:latin typeface="Cambria Math" panose="02040503050406030204" pitchFamily="18" charset="0"/>
                                          </a:rPr>
                                          <m:t>−1</m:t>
                                        </m:r>
                                      </m:e>
                                    </m:d>
                                    <m:r>
                                      <m:rPr>
                                        <m:brk m:alnAt="7"/>
                                      </m:rP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𝜆</m:t>
                                    </m:r>
                                  </m:e>
                                  <m:e>
                                    <m:r>
                                      <a:rPr lang="en-US" sz="2200" i="1">
                                        <a:latin typeface="Cambria Math" panose="02040503050406030204" pitchFamily="18" charset="0"/>
                                        <a:ea typeface="Cambria Math" panose="02040503050406030204" pitchFamily="18" charset="0"/>
                                      </a:rPr>
                                      <m:t>𝜆</m:t>
                                    </m:r>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0</m:t>
                                    </m:r>
                                  </m:e>
                                </m:mr>
                              </m:m>
                            </m:e>
                            <m:e>
                              <m:m>
                                <m:mPr>
                                  <m:mcs>
                                    <m:mc>
                                      <m:mcPr>
                                        <m:count m:val="2"/>
                                        <m:mcJc m:val="center"/>
                                      </m:mcPr>
                                    </m:mc>
                                  </m:mcs>
                                  <m:ctrlPr>
                                    <a:rPr lang="en-US" sz="2200" b="0" i="1" smtClean="0">
                                      <a:latin typeface="Cambria Math" panose="02040503050406030204" pitchFamily="18" charset="0"/>
                                    </a:rPr>
                                  </m:ctrlPr>
                                </m:mPr>
                                <m:mr>
                                  <m:e>
                                    <m:func>
                                      <m:funcPr>
                                        <m:ctrlPr>
                                          <a:rPr lang="en-US" sz="2200" b="0" i="1" smtClean="0">
                                            <a:latin typeface="Cambria Math" panose="02040503050406030204" pitchFamily="18" charset="0"/>
                                          </a:rPr>
                                        </m:ctrlPr>
                                      </m:funcPr>
                                      <m:fName>
                                        <m:r>
                                          <m:rPr>
                                            <m:sty m:val="p"/>
                                            <m:brk m:alnAt="7"/>
                                          </m:rPr>
                                          <a:rPr lang="en-US" sz="2200" b="0" i="0" smtClean="0">
                                            <a:latin typeface="Cambria Math" panose="02040503050406030204" pitchFamily="18" charset="0"/>
                                          </a:rPr>
                                          <m:t>l</m:t>
                                        </m:r>
                                        <m:r>
                                          <m:rPr>
                                            <m:sty m:val="p"/>
                                          </m:rPr>
                                          <a:rPr lang="en-US" sz="2200" b="0" i="0" smtClean="0">
                                            <a:latin typeface="Cambria Math" panose="02040503050406030204" pitchFamily="18" charset="0"/>
                                          </a:rPr>
                                          <m:t>og</m:t>
                                        </m:r>
                                      </m:fName>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𝑡</m:t>
                                            </m:r>
                                          </m:sub>
                                        </m:sSub>
                                      </m:e>
                                    </m:func>
                                  </m:e>
                                  <m:e>
                                    <m:r>
                                      <a:rPr lang="en-US" sz="2200" i="1">
                                        <a:latin typeface="Cambria Math" panose="02040503050406030204" pitchFamily="18" charset="0"/>
                                        <a:ea typeface="Cambria Math" panose="02040503050406030204" pitchFamily="18" charset="0"/>
                                      </a:rPr>
                                      <m:t>𝜆</m:t>
                                    </m:r>
                                    <m:r>
                                      <a:rPr lang="en-US" sz="2200" b="0" i="1" smtClean="0">
                                        <a:latin typeface="Cambria Math" panose="02040503050406030204" pitchFamily="18" charset="0"/>
                                        <a:ea typeface="Cambria Math" panose="02040503050406030204" pitchFamily="18" charset="0"/>
                                      </a:rPr>
                                      <m:t>=0</m:t>
                                    </m:r>
                                  </m:e>
                                </m:mr>
                              </m:m>
                            </m:e>
                          </m:eqArr>
                        </m:e>
                      </m:d>
                    </m:oMath>
                  </m:oMathPara>
                </a14:m>
                <a:endParaRPr lang="en-US" sz="2200" dirty="0"/>
              </a:p>
            </p:txBody>
          </p:sp>
        </mc:Choice>
        <mc:Fallback xmlns="">
          <p:sp>
            <p:nvSpPr>
              <p:cNvPr id="17" name="TextBox 16">
                <a:extLst>
                  <a:ext uri="{FF2B5EF4-FFF2-40B4-BE49-F238E27FC236}">
                    <a16:creationId xmlns:a16="http://schemas.microsoft.com/office/drawing/2014/main" id="{E40C1A14-C006-4283-B5C8-C4686A60D63F}"/>
                  </a:ext>
                </a:extLst>
              </p:cNvPr>
              <p:cNvSpPr txBox="1">
                <a:spLocks noRot="1" noChangeAspect="1" noMove="1" noResize="1" noEditPoints="1" noAdjustHandles="1" noChangeArrowheads="1" noChangeShapeType="1" noTextEdit="1"/>
              </p:cNvSpPr>
              <p:nvPr/>
            </p:nvSpPr>
            <p:spPr>
              <a:xfrm>
                <a:off x="7438768" y="2829343"/>
                <a:ext cx="4353430" cy="2664447"/>
              </a:xfrm>
              <a:prstGeom prst="rect">
                <a:avLst/>
              </a:prstGeom>
              <a:blipFill>
                <a:blip r:embed="rId3"/>
                <a:stretch>
                  <a:fillRect l="-1821" t="-160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58BD54C4-6010-4906-AFAC-B3C0AB0A5978}"/>
              </a:ext>
            </a:extLst>
          </p:cNvPr>
          <p:cNvSpPr txBox="1"/>
          <p:nvPr/>
        </p:nvSpPr>
        <p:spPr>
          <a:xfrm>
            <a:off x="838198" y="4999092"/>
            <a:ext cx="6402858" cy="1446550"/>
          </a:xfrm>
          <a:prstGeom prst="rect">
            <a:avLst/>
          </a:prstGeom>
          <a:noFill/>
        </p:spPr>
        <p:txBody>
          <a:bodyPr wrap="square">
            <a:spAutoFit/>
          </a:bodyPr>
          <a:lstStyle/>
          <a:p>
            <a:r>
              <a:rPr lang="en-US" sz="2200" b="1" dirty="0"/>
              <a:t>(iii)</a:t>
            </a:r>
            <a:r>
              <a:rPr lang="en-US" sz="2200" dirty="0"/>
              <a:t> </a:t>
            </a:r>
            <a:r>
              <a:rPr lang="en-US" sz="2200" dirty="0">
                <a:solidFill>
                  <a:srgbClr val="CC00CC"/>
                </a:solidFill>
              </a:rPr>
              <a:t>To make the seasonal eﬀect additive</a:t>
            </a:r>
            <a:r>
              <a:rPr lang="en-US" sz="2200" dirty="0"/>
              <a:t>. If there is a trend in the series and the size of the seasonal eﬀect appears to increase with the mean, then it may be advisable to transform the data.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EFFBAAE-4E29-4F27-B299-2A723C2CE0EF}"/>
                  </a:ext>
                </a:extLst>
              </p:cNvPr>
              <p:cNvSpPr txBox="1"/>
              <p:nvPr/>
            </p:nvSpPr>
            <p:spPr>
              <a:xfrm>
                <a:off x="7438768" y="5845963"/>
                <a:ext cx="4353430" cy="430887"/>
              </a:xfrm>
              <a:prstGeom prst="rect">
                <a:avLst/>
              </a:prstGeom>
              <a:solidFill>
                <a:srgbClr val="FFCCFF"/>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𝐿𝑜𝑔</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𝐴</m:t>
                          </m:r>
                          <m:r>
                            <a:rPr lang="en-US" sz="2200" b="0" i="1" smtClean="0">
                              <a:latin typeface="Cambria Math" panose="02040503050406030204" pitchFamily="18" charset="0"/>
                            </a:rPr>
                            <m:t>∗</m:t>
                          </m:r>
                          <m:r>
                            <a:rPr lang="en-US" sz="2200" b="0" i="1" smtClean="0">
                              <a:latin typeface="Cambria Math" panose="02040503050406030204" pitchFamily="18" charset="0"/>
                            </a:rPr>
                            <m:t>𝐵</m:t>
                          </m:r>
                        </m:e>
                      </m:d>
                      <m:r>
                        <a:rPr lang="en-US" sz="2200" b="0" i="1" smtClean="0">
                          <a:latin typeface="Cambria Math" panose="02040503050406030204" pitchFamily="18" charset="0"/>
                        </a:rPr>
                        <m:t>=</m:t>
                      </m:r>
                      <m:r>
                        <a:rPr lang="en-US" sz="2200" b="0" i="1" smtClean="0">
                          <a:latin typeface="Cambria Math" panose="02040503050406030204" pitchFamily="18" charset="0"/>
                        </a:rPr>
                        <m:t>𝐿𝑜𝑔</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𝐴</m:t>
                          </m:r>
                        </m:e>
                      </m:d>
                      <m:r>
                        <a:rPr lang="en-US" sz="2200" b="0" i="1" smtClean="0">
                          <a:latin typeface="Cambria Math" panose="02040503050406030204" pitchFamily="18" charset="0"/>
                        </a:rPr>
                        <m:t>+</m:t>
                      </m:r>
                      <m:r>
                        <a:rPr lang="en-US" sz="2200" b="0" i="1" smtClean="0">
                          <a:latin typeface="Cambria Math" panose="02040503050406030204" pitchFamily="18" charset="0"/>
                        </a:rPr>
                        <m:t>𝐿𝑜𝑔</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𝐵</m:t>
                          </m:r>
                        </m:e>
                      </m:d>
                    </m:oMath>
                  </m:oMathPara>
                </a14:m>
                <a:endParaRPr lang="en-US" sz="2200" dirty="0"/>
              </a:p>
            </p:txBody>
          </p:sp>
        </mc:Choice>
        <mc:Fallback xmlns="">
          <p:sp>
            <p:nvSpPr>
              <p:cNvPr id="12" name="TextBox 11">
                <a:extLst>
                  <a:ext uri="{FF2B5EF4-FFF2-40B4-BE49-F238E27FC236}">
                    <a16:creationId xmlns:a16="http://schemas.microsoft.com/office/drawing/2014/main" id="{4EFFBAAE-4E29-4F27-B299-2A723C2CE0EF}"/>
                  </a:ext>
                </a:extLst>
              </p:cNvPr>
              <p:cNvSpPr txBox="1">
                <a:spLocks noRot="1" noChangeAspect="1" noMove="1" noResize="1" noEditPoints="1" noAdjustHandles="1" noChangeArrowheads="1" noChangeShapeType="1" noTextEdit="1"/>
              </p:cNvSpPr>
              <p:nvPr/>
            </p:nvSpPr>
            <p:spPr>
              <a:xfrm>
                <a:off x="7438768" y="5845963"/>
                <a:ext cx="4353430" cy="430887"/>
              </a:xfrm>
              <a:prstGeom prst="rect">
                <a:avLst/>
              </a:prstGeom>
              <a:blipFill>
                <a:blip r:embed="rId4"/>
                <a:stretch>
                  <a:fillRect b="-14085"/>
                </a:stretch>
              </a:blipFill>
            </p:spPr>
            <p:txBody>
              <a:bodyPr/>
              <a:lstStyle/>
              <a:p>
                <a:r>
                  <a:rPr lang="en-US">
                    <a:noFill/>
                  </a:rPr>
                  <a:t> </a:t>
                </a:r>
              </a:p>
            </p:txBody>
          </p:sp>
        </mc:Fallback>
      </mc:AlternateContent>
    </p:spTree>
    <p:extLst>
      <p:ext uri="{BB962C8B-B14F-4D97-AF65-F5344CB8AC3E}">
        <p14:creationId xmlns:p14="http://schemas.microsoft.com/office/powerpoint/2010/main" val="26345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0"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FECCA58-5DA7-4782-8D64-72B9BD558E53}"/>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18" name="TextBox 17">
            <a:extLst>
              <a:ext uri="{FF2B5EF4-FFF2-40B4-BE49-F238E27FC236}">
                <a16:creationId xmlns:a16="http://schemas.microsoft.com/office/drawing/2014/main" id="{DB0B6A61-DCB9-4B5E-8F57-16FDFB65B856}"/>
              </a:ext>
            </a:extLst>
          </p:cNvPr>
          <p:cNvSpPr txBox="1"/>
          <p:nvPr/>
        </p:nvSpPr>
        <p:spPr>
          <a:xfrm>
            <a:off x="838201" y="1469592"/>
            <a:ext cx="1908125" cy="1446550"/>
          </a:xfrm>
          <a:prstGeom prst="rect">
            <a:avLst/>
          </a:prstGeom>
          <a:noFill/>
        </p:spPr>
        <p:txBody>
          <a:bodyPr wrap="square">
            <a:spAutoFit/>
          </a:bodyPr>
          <a:lstStyle/>
          <a:p>
            <a:r>
              <a:rPr lang="en-US" sz="2200" dirty="0"/>
              <a:t>Practice these with the provided codes.</a:t>
            </a:r>
          </a:p>
        </p:txBody>
      </p:sp>
      <p:pic>
        <p:nvPicPr>
          <p:cNvPr id="3" name="Picture 2" descr="Chart&#10;&#10;Description automatically generated">
            <a:extLst>
              <a:ext uri="{FF2B5EF4-FFF2-40B4-BE49-F238E27FC236}">
                <a16:creationId xmlns:a16="http://schemas.microsoft.com/office/drawing/2014/main" id="{814A11E4-3FBE-482A-BB3A-3F88265B8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0601" y="419361"/>
            <a:ext cx="3808496" cy="183261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B22B69-346A-4647-8FCC-C3882CF7F5B8}"/>
                  </a:ext>
                </a:extLst>
              </p:cNvPr>
              <p:cNvSpPr txBox="1"/>
              <p:nvPr/>
            </p:nvSpPr>
            <p:spPr>
              <a:xfrm>
                <a:off x="7167244" y="1104835"/>
                <a:ext cx="419987"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000" i="1" smtClean="0">
                          <a:latin typeface="Cambria Math" panose="02040503050406030204" pitchFamily="18" charset="0"/>
                          <a:ea typeface="Cambria Math" panose="02040503050406030204" pitchFamily="18" charset="0"/>
                        </a:rPr>
                        <m:t>⇒</m:t>
                      </m:r>
                    </m:oMath>
                  </m:oMathPara>
                </a14:m>
                <a:endParaRPr lang="en-US" sz="3000" dirty="0"/>
              </a:p>
            </p:txBody>
          </p:sp>
        </mc:Choice>
        <mc:Fallback xmlns="">
          <p:sp>
            <p:nvSpPr>
              <p:cNvPr id="6" name="TextBox 5">
                <a:extLst>
                  <a:ext uri="{FF2B5EF4-FFF2-40B4-BE49-F238E27FC236}">
                    <a16:creationId xmlns:a16="http://schemas.microsoft.com/office/drawing/2014/main" id="{08B22B69-346A-4647-8FCC-C3882CF7F5B8}"/>
                  </a:ext>
                </a:extLst>
              </p:cNvPr>
              <p:cNvSpPr txBox="1">
                <a:spLocks noRot="1" noChangeAspect="1" noMove="1" noResize="1" noEditPoints="1" noAdjustHandles="1" noChangeArrowheads="1" noChangeShapeType="1" noTextEdit="1"/>
              </p:cNvSpPr>
              <p:nvPr/>
            </p:nvSpPr>
            <p:spPr>
              <a:xfrm>
                <a:off x="7167244" y="1104835"/>
                <a:ext cx="419987" cy="461665"/>
              </a:xfrm>
              <a:prstGeom prst="rect">
                <a:avLst/>
              </a:prstGeom>
              <a:blipFill>
                <a:blip r:embed="rId4"/>
                <a:stretch>
                  <a:fillRect/>
                </a:stretch>
              </a:blipFill>
            </p:spPr>
            <p:txBody>
              <a:bodyPr/>
              <a:lstStyle/>
              <a:p>
                <a:r>
                  <a:rPr lang="en-US">
                    <a:noFill/>
                  </a:rPr>
                  <a:t> </a:t>
                </a:r>
              </a:p>
            </p:txBody>
          </p:sp>
        </mc:Fallback>
      </mc:AlternateContent>
      <p:pic>
        <p:nvPicPr>
          <p:cNvPr id="8" name="Picture 7" descr="Chart&#10;&#10;Description automatically generated">
            <a:extLst>
              <a:ext uri="{FF2B5EF4-FFF2-40B4-BE49-F238E27FC236}">
                <a16:creationId xmlns:a16="http://schemas.microsoft.com/office/drawing/2014/main" id="{E4780B6F-DD33-4D9E-9878-9C9D961963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1838" y="433649"/>
            <a:ext cx="3926779" cy="1879643"/>
          </a:xfrm>
          <a:prstGeom prst="rect">
            <a:avLst/>
          </a:prstGeom>
        </p:spPr>
      </p:pic>
      <p:pic>
        <p:nvPicPr>
          <p:cNvPr id="10" name="Picture 9" descr="Chart, histogram&#10;&#10;Description automatically generated">
            <a:extLst>
              <a:ext uri="{FF2B5EF4-FFF2-40B4-BE49-F238E27FC236}">
                <a16:creationId xmlns:a16="http://schemas.microsoft.com/office/drawing/2014/main" id="{08651641-6021-499F-BF77-2C1F6ED5B4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9770" y="2457446"/>
            <a:ext cx="3877474" cy="2123812"/>
          </a:xfrm>
          <a:prstGeom prst="rect">
            <a:avLst/>
          </a:prstGeom>
        </p:spPr>
      </p:pic>
      <p:pic>
        <p:nvPicPr>
          <p:cNvPr id="12" name="Picture 11" descr="Chart&#10;&#10;Description automatically generated">
            <a:extLst>
              <a:ext uri="{FF2B5EF4-FFF2-40B4-BE49-F238E27FC236}">
                <a16:creationId xmlns:a16="http://schemas.microsoft.com/office/drawing/2014/main" id="{55B7EA84-3C2D-40D2-BC87-5E4D32320B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1519" y="2528887"/>
            <a:ext cx="4198088" cy="2123811"/>
          </a:xfrm>
          <a:prstGeom prst="rect">
            <a:avLst/>
          </a:prstGeom>
        </p:spPr>
      </p:pic>
      <p:pic>
        <p:nvPicPr>
          <p:cNvPr id="14" name="Picture 13" descr="Chart, line chart&#10;&#10;Description automatically generated">
            <a:extLst>
              <a:ext uri="{FF2B5EF4-FFF2-40B4-BE49-F238E27FC236}">
                <a16:creationId xmlns:a16="http://schemas.microsoft.com/office/drawing/2014/main" id="{B32C304E-B24D-4C8A-B651-A6BA3903DA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9770" y="4765798"/>
            <a:ext cx="4039318" cy="1955746"/>
          </a:xfrm>
          <a:prstGeom prst="rect">
            <a:avLst/>
          </a:prstGeom>
        </p:spPr>
      </p:pic>
      <p:pic>
        <p:nvPicPr>
          <p:cNvPr id="17" name="Picture 16" descr="Chart, line chart&#10;&#10;Description automatically generated">
            <a:extLst>
              <a:ext uri="{FF2B5EF4-FFF2-40B4-BE49-F238E27FC236}">
                <a16:creationId xmlns:a16="http://schemas.microsoft.com/office/drawing/2014/main" id="{1E072669-243C-4E3F-8725-EB6186535E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31838" y="4765798"/>
            <a:ext cx="3926779" cy="1853997"/>
          </a:xfrm>
          <a:prstGeom prst="rect">
            <a:avLst/>
          </a:prstGeom>
        </p:spPr>
      </p:pic>
    </p:spTree>
    <p:extLst>
      <p:ext uri="{BB962C8B-B14F-4D97-AF65-F5344CB8AC3E}">
        <p14:creationId xmlns:p14="http://schemas.microsoft.com/office/powerpoint/2010/main" val="94708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1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1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1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6306519" cy="769441"/>
              </a:xfrm>
              <a:prstGeom prst="rect">
                <a:avLst/>
              </a:prstGeom>
              <a:noFill/>
            </p:spPr>
            <p:txBody>
              <a:bodyPr wrap="square" rtlCol="0">
                <a:spAutoFit/>
              </a:bodyPr>
              <a:lstStyle/>
              <a:p>
                <a:r>
                  <a:rPr lang="en-US" sz="2200" b="1" dirty="0"/>
                  <a:t>1.</a:t>
                </a:r>
                <a:r>
                  <a:rPr lang="en-US" sz="2200" dirty="0"/>
                  <a:t> Load “sims.csv” data into your session and answer the following questions for simulated time series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4</m:t>
                        </m:r>
                        <m:r>
                          <a:rPr lang="en-US" sz="2200" b="0" i="1" smtClean="0">
                            <a:latin typeface="Cambria Math" panose="02040503050406030204" pitchFamily="18" charset="0"/>
                          </a:rPr>
                          <m:t>𝑡</m:t>
                        </m:r>
                      </m:sub>
                    </m:sSub>
                  </m:oMath>
                </a14:m>
                <a:r>
                  <a:rPr lang="en-US" sz="2200" i="1" dirty="0">
                    <a:ea typeface="Cambria Math" panose="02040503050406030204" pitchFamily="18" charset="0"/>
                  </a:rPr>
                  <a:t>.</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6306519" cy="769441"/>
              </a:xfrm>
              <a:prstGeom prst="rect">
                <a:avLst/>
              </a:prstGeom>
              <a:blipFill>
                <a:blip r:embed="rId3"/>
                <a:stretch>
                  <a:fillRect l="-1159" t="-5556" b="-1587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8228307" cy="769441"/>
          </a:xfrm>
          <a:prstGeom prst="rect">
            <a:avLst/>
          </a:prstGeom>
          <a:noFill/>
        </p:spPr>
        <p:txBody>
          <a:bodyPr wrap="square" rtlCol="0">
            <a:spAutoFit/>
          </a:bodyPr>
          <a:lstStyle/>
          <a:p>
            <a:r>
              <a:rPr lang="en-US" sz="2200" dirty="0"/>
              <a:t>a. Graph a time plot and explain whether the time series is stationary or not. </a:t>
            </a:r>
            <a:endParaRPr lang="en-US" sz="2200" i="1" dirty="0">
              <a:ea typeface="Cambria Math" panose="02040503050406030204" pitchFamily="18" charset="0"/>
            </a:endParaRPr>
          </a:p>
        </p:txBody>
      </p:sp>
      <p:sp>
        <p:nvSpPr>
          <p:cNvPr id="5" name="TextBox 4">
            <a:extLst>
              <a:ext uri="{FF2B5EF4-FFF2-40B4-BE49-F238E27FC236}">
                <a16:creationId xmlns:a16="http://schemas.microsoft.com/office/drawing/2014/main" id="{EE47FB66-596B-4A57-96E4-942B161EFCAB}"/>
              </a:ext>
            </a:extLst>
          </p:cNvPr>
          <p:cNvSpPr txBox="1"/>
          <p:nvPr/>
        </p:nvSpPr>
        <p:spPr>
          <a:xfrm>
            <a:off x="838199" y="3800771"/>
            <a:ext cx="8228308" cy="430887"/>
          </a:xfrm>
          <a:prstGeom prst="rect">
            <a:avLst/>
          </a:prstGeom>
          <a:noFill/>
        </p:spPr>
        <p:txBody>
          <a:bodyPr wrap="square" rtlCol="0">
            <a:spAutoFit/>
          </a:bodyPr>
          <a:lstStyle/>
          <a:p>
            <a:r>
              <a:rPr lang="en-US" sz="2200" dirty="0"/>
              <a:t>c. Explain what transformation could resolve non-stationarity if exist.</a:t>
            </a:r>
            <a:endParaRPr lang="en-US" sz="2200" i="1" dirty="0">
              <a:ea typeface="Cambria Math" panose="02040503050406030204" pitchFamily="18" charset="0"/>
            </a:endParaRPr>
          </a:p>
        </p:txBody>
      </p:sp>
      <p:sp>
        <p:nvSpPr>
          <p:cNvPr id="9" name="TextBox 8">
            <a:extLst>
              <a:ext uri="{FF2B5EF4-FFF2-40B4-BE49-F238E27FC236}">
                <a16:creationId xmlns:a16="http://schemas.microsoft.com/office/drawing/2014/main" id="{94268E16-B61C-40E3-BFDD-F70475E247FD}"/>
              </a:ext>
            </a:extLst>
          </p:cNvPr>
          <p:cNvSpPr txBox="1"/>
          <p:nvPr/>
        </p:nvSpPr>
        <p:spPr>
          <a:xfrm>
            <a:off x="838199" y="4327611"/>
            <a:ext cx="8228308" cy="769441"/>
          </a:xfrm>
          <a:prstGeom prst="rect">
            <a:avLst/>
          </a:prstGeom>
          <a:noFill/>
        </p:spPr>
        <p:txBody>
          <a:bodyPr wrap="square" rtlCol="0">
            <a:spAutoFit/>
          </a:bodyPr>
          <a:lstStyle/>
          <a:p>
            <a:r>
              <a:rPr lang="en-US" sz="2200" dirty="0"/>
              <a:t>d. Perform Box-Cox transformation and a report value for lambda that works best for transforming this data.</a:t>
            </a:r>
            <a:endParaRPr lang="en-US" sz="2200" i="1" dirty="0">
              <a:ea typeface="Cambria Math" panose="02040503050406030204" pitchFamily="18" charset="0"/>
            </a:endParaRPr>
          </a:p>
        </p:txBody>
      </p:sp>
      <p:sp>
        <p:nvSpPr>
          <p:cNvPr id="11" name="TextBox 10">
            <a:extLst>
              <a:ext uri="{FF2B5EF4-FFF2-40B4-BE49-F238E27FC236}">
                <a16:creationId xmlns:a16="http://schemas.microsoft.com/office/drawing/2014/main" id="{8B00AE36-7076-4340-8F4E-DB6C882722BE}"/>
              </a:ext>
            </a:extLst>
          </p:cNvPr>
          <p:cNvSpPr txBox="1"/>
          <p:nvPr/>
        </p:nvSpPr>
        <p:spPr>
          <a:xfrm>
            <a:off x="838198" y="5193005"/>
            <a:ext cx="8228308" cy="769441"/>
          </a:xfrm>
          <a:prstGeom prst="rect">
            <a:avLst/>
          </a:prstGeom>
          <a:noFill/>
        </p:spPr>
        <p:txBody>
          <a:bodyPr wrap="square" rtlCol="0">
            <a:spAutoFit/>
          </a:bodyPr>
          <a:lstStyle/>
          <a:p>
            <a:r>
              <a:rPr lang="en-US" sz="2200" dirty="0"/>
              <a:t>e. Graph a decomposition plot and comment on each component of the plot.</a:t>
            </a:r>
            <a:endParaRPr lang="en-US" sz="2200" i="1" dirty="0">
              <a:ea typeface="Cambria Math" panose="020405030504060302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15D9ACB-3DA8-4589-8835-70FF8F0B4C7B}"/>
                  </a:ext>
                </a:extLst>
              </p:cNvPr>
              <p:cNvSpPr txBox="1"/>
              <p:nvPr/>
            </p:nvSpPr>
            <p:spPr>
              <a:xfrm>
                <a:off x="838199" y="3273931"/>
                <a:ext cx="8228309" cy="430887"/>
              </a:xfrm>
              <a:prstGeom prst="rect">
                <a:avLst/>
              </a:prstGeom>
              <a:noFill/>
            </p:spPr>
            <p:txBody>
              <a:bodyPr wrap="square" rtlCol="0">
                <a:spAutoFit/>
              </a:bodyPr>
              <a:lstStyle/>
              <a:p>
                <a:r>
                  <a:rPr lang="en-US" sz="2200" dirty="0"/>
                  <a:t>b. Graph a histogram of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4</m:t>
                        </m:r>
                        <m:r>
                          <a:rPr lang="en-US" sz="2200" b="0" i="1" smtClean="0">
                            <a:latin typeface="Cambria Math" panose="02040503050406030204" pitchFamily="18" charset="0"/>
                          </a:rPr>
                          <m:t>𝑡</m:t>
                        </m:r>
                      </m:sub>
                    </m:sSub>
                  </m:oMath>
                </a14:m>
                <a:r>
                  <a:rPr lang="en-US" sz="2200" dirty="0"/>
                  <a:t> and comment on the distribution of data. </a:t>
                </a:r>
                <a:endParaRPr lang="en-US" sz="2200" i="1"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815D9ACB-3DA8-4589-8835-70FF8F0B4C7B}"/>
                  </a:ext>
                </a:extLst>
              </p:cNvPr>
              <p:cNvSpPr txBox="1">
                <a:spLocks noRot="1" noChangeAspect="1" noMove="1" noResize="1" noEditPoints="1" noAdjustHandles="1" noChangeArrowheads="1" noChangeShapeType="1" noTextEdit="1"/>
              </p:cNvSpPr>
              <p:nvPr/>
            </p:nvSpPr>
            <p:spPr>
              <a:xfrm>
                <a:off x="838199" y="3273931"/>
                <a:ext cx="8228309" cy="430887"/>
              </a:xfrm>
              <a:prstGeom prst="rect">
                <a:avLst/>
              </a:prstGeom>
              <a:blipFill>
                <a:blip r:embed="rId4"/>
                <a:stretch>
                  <a:fillRect l="-889" t="-9859" b="-28169"/>
                </a:stretch>
              </a:blipFill>
            </p:spPr>
            <p:txBody>
              <a:bodyPr/>
              <a:lstStyle/>
              <a:p>
                <a:r>
                  <a:rPr lang="en-US">
                    <a:noFill/>
                  </a:rPr>
                  <a:t> </a:t>
                </a:r>
              </a:p>
            </p:txBody>
          </p:sp>
        </mc:Fallback>
      </mc:AlternateContent>
    </p:spTree>
    <p:extLst>
      <p:ext uri="{BB962C8B-B14F-4D97-AF65-F5344CB8AC3E}">
        <p14:creationId xmlns:p14="http://schemas.microsoft.com/office/powerpoint/2010/main" val="1260705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6306519" cy="769441"/>
              </a:xfrm>
              <a:prstGeom prst="rect">
                <a:avLst/>
              </a:prstGeom>
              <a:noFill/>
            </p:spPr>
            <p:txBody>
              <a:bodyPr wrap="square" rtlCol="0">
                <a:spAutoFit/>
              </a:bodyPr>
              <a:lstStyle/>
              <a:p>
                <a:r>
                  <a:rPr lang="en-US" sz="2200" b="1" dirty="0"/>
                  <a:t>2.</a:t>
                </a:r>
                <a:r>
                  <a:rPr lang="en-US" sz="2200" dirty="0"/>
                  <a:t> Load “sims.csv” data into your session and answer the following questions for simulated time series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5</m:t>
                        </m:r>
                        <m:r>
                          <a:rPr lang="en-US" sz="2200" b="0" i="1" smtClean="0">
                            <a:latin typeface="Cambria Math" panose="02040503050406030204" pitchFamily="18" charset="0"/>
                          </a:rPr>
                          <m:t>𝑡</m:t>
                        </m:r>
                      </m:sub>
                    </m:sSub>
                  </m:oMath>
                </a14:m>
                <a:r>
                  <a:rPr lang="en-US" sz="2200" i="1" dirty="0">
                    <a:ea typeface="Cambria Math" panose="02040503050406030204" pitchFamily="18" charset="0"/>
                  </a:rPr>
                  <a:t>.</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6306519" cy="769441"/>
              </a:xfrm>
              <a:prstGeom prst="rect">
                <a:avLst/>
              </a:prstGeom>
              <a:blipFill>
                <a:blip r:embed="rId3"/>
                <a:stretch>
                  <a:fillRect l="-1159" t="-5556" b="-1587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8274804" cy="3816429"/>
          </a:xfrm>
          <a:prstGeom prst="rect">
            <a:avLst/>
          </a:prstGeom>
          <a:noFill/>
        </p:spPr>
        <p:txBody>
          <a:bodyPr wrap="square" rtlCol="0">
            <a:spAutoFit/>
          </a:bodyPr>
          <a:lstStyle/>
          <a:p>
            <a:r>
              <a:rPr lang="en-US" sz="2200" dirty="0"/>
              <a:t>a. Graph a time plot and explain whether the time series is stationary or not. </a:t>
            </a:r>
          </a:p>
          <a:p>
            <a:r>
              <a:rPr lang="en-US" sz="2200" dirty="0"/>
              <a:t>b. Perform linear regression and graph a histogram for model residuals, then comment on their distribution. </a:t>
            </a:r>
          </a:p>
          <a:p>
            <a:r>
              <a:rPr lang="en-US" sz="2200" dirty="0"/>
              <a:t>c. Explain what transformation could resolve non-stationarity if exist.</a:t>
            </a:r>
            <a:endParaRPr lang="en-US" sz="2200" dirty="0">
              <a:ea typeface="Cambria Math" panose="02040503050406030204" pitchFamily="18" charset="0"/>
            </a:endParaRPr>
          </a:p>
          <a:p>
            <a:r>
              <a:rPr lang="en-US" sz="2200" dirty="0"/>
              <a:t>d. Perform Box-Cox transformation and a report value for lambda that works best for transforming this data.</a:t>
            </a:r>
            <a:endParaRPr lang="en-US" sz="2200" dirty="0">
              <a:ea typeface="Cambria Math" panose="02040503050406030204" pitchFamily="18" charset="0"/>
            </a:endParaRPr>
          </a:p>
          <a:p>
            <a:r>
              <a:rPr lang="en-US" sz="2200" dirty="0">
                <a:ea typeface="Cambria Math" panose="02040503050406030204" pitchFamily="18" charset="0"/>
              </a:rPr>
              <a:t>e. Apply the suggested transformation, graph a new time plot for the transformed series, comment whether the issue is resolved.</a:t>
            </a:r>
          </a:p>
          <a:p>
            <a:r>
              <a:rPr lang="en-US" sz="2200" dirty="0"/>
              <a:t>f. Graph a decomposition plot and comment on each component of the plot.</a:t>
            </a:r>
            <a:endParaRPr lang="en-US" sz="2200" i="1" dirty="0">
              <a:ea typeface="Cambria Math" panose="020405030504060302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31E333-D377-4BE9-963C-46EEC44D338C}"/>
                  </a:ext>
                </a:extLst>
              </p:cNvPr>
              <p:cNvSpPr txBox="1"/>
              <p:nvPr/>
            </p:nvSpPr>
            <p:spPr>
              <a:xfrm>
                <a:off x="5556141" y="6197542"/>
                <a:ext cx="6635859" cy="430887"/>
              </a:xfrm>
              <a:prstGeom prst="rect">
                <a:avLst/>
              </a:prstGeom>
              <a:noFill/>
            </p:spPr>
            <p:txBody>
              <a:bodyPr wrap="square">
                <a:spAutoFit/>
              </a:bodyPr>
              <a:lstStyle/>
              <a:p>
                <a:r>
                  <a:rPr lang="en-US" sz="2200" b="1" dirty="0"/>
                  <a:t>3.</a:t>
                </a:r>
                <a:r>
                  <a:rPr lang="en-US" sz="2200" dirty="0"/>
                  <a:t> Repeat the same steps for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6</m:t>
                        </m:r>
                        <m:r>
                          <a:rPr lang="en-US" sz="2200" b="0" i="1" smtClean="0">
                            <a:latin typeface="Cambria Math" panose="02040503050406030204" pitchFamily="18" charset="0"/>
                          </a:rPr>
                          <m:t>𝑡</m:t>
                        </m:r>
                      </m:sub>
                    </m:sSub>
                    <m:r>
                      <a:rPr lang="en-US" sz="2200" b="0" i="1" smtClean="0">
                        <a:latin typeface="Cambria Math" panose="02040503050406030204" pitchFamily="18" charset="0"/>
                      </a:rPr>
                      <m:t> </m:t>
                    </m:r>
                  </m:oMath>
                </a14:m>
                <a:r>
                  <a:rPr lang="en-US" sz="2200" dirty="0"/>
                  <a:t>in “sims.csv” dataset.</a:t>
                </a:r>
              </a:p>
            </p:txBody>
          </p:sp>
        </mc:Choice>
        <mc:Fallback xmlns="">
          <p:sp>
            <p:nvSpPr>
              <p:cNvPr id="10" name="TextBox 9">
                <a:extLst>
                  <a:ext uri="{FF2B5EF4-FFF2-40B4-BE49-F238E27FC236}">
                    <a16:creationId xmlns:a16="http://schemas.microsoft.com/office/drawing/2014/main" id="{1D31E333-D377-4BE9-963C-46EEC44D338C}"/>
                  </a:ext>
                </a:extLst>
              </p:cNvPr>
              <p:cNvSpPr txBox="1">
                <a:spLocks noRot="1" noChangeAspect="1" noMove="1" noResize="1" noEditPoints="1" noAdjustHandles="1" noChangeArrowheads="1" noChangeShapeType="1" noTextEdit="1"/>
              </p:cNvSpPr>
              <p:nvPr/>
            </p:nvSpPr>
            <p:spPr>
              <a:xfrm>
                <a:off x="5556141" y="6197542"/>
                <a:ext cx="6635859" cy="430887"/>
              </a:xfrm>
              <a:prstGeom prst="rect">
                <a:avLst/>
              </a:prstGeom>
              <a:blipFill>
                <a:blip r:embed="rId4"/>
                <a:stretch>
                  <a:fillRect l="-1194" t="-10000" b="-28571"/>
                </a:stretch>
              </a:blipFill>
            </p:spPr>
            <p:txBody>
              <a:bodyPr/>
              <a:lstStyle/>
              <a:p>
                <a:r>
                  <a:rPr lang="en-US">
                    <a:noFill/>
                  </a:rPr>
                  <a:t> </a:t>
                </a:r>
              </a:p>
            </p:txBody>
          </p:sp>
        </mc:Fallback>
      </mc:AlternateContent>
    </p:spTree>
    <p:extLst>
      <p:ext uri="{BB962C8B-B14F-4D97-AF65-F5344CB8AC3E}">
        <p14:creationId xmlns:p14="http://schemas.microsoft.com/office/powerpoint/2010/main" val="360655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Time Series</a:t>
            </a:r>
          </a:p>
        </p:txBody>
      </p:sp>
      <p:sp>
        <p:nvSpPr>
          <p:cNvPr id="21" name="TextBox 20">
            <a:extLst>
              <a:ext uri="{FF2B5EF4-FFF2-40B4-BE49-F238E27FC236}">
                <a16:creationId xmlns:a16="http://schemas.microsoft.com/office/drawing/2014/main" id="{4EB53E8C-C0D8-44AA-AEE9-48115D8523A2}"/>
              </a:ext>
            </a:extLst>
          </p:cNvPr>
          <p:cNvSpPr txBox="1"/>
          <p:nvPr/>
        </p:nvSpPr>
        <p:spPr>
          <a:xfrm>
            <a:off x="838199" y="1511813"/>
            <a:ext cx="5160819" cy="1200329"/>
          </a:xfrm>
          <a:prstGeom prst="rect">
            <a:avLst/>
          </a:prstGeom>
          <a:noFill/>
        </p:spPr>
        <p:txBody>
          <a:bodyPr wrap="square">
            <a:spAutoFit/>
          </a:bodyPr>
          <a:lstStyle/>
          <a:p>
            <a:r>
              <a:rPr lang="en-US" sz="2400" dirty="0"/>
              <a:t>Time series are a collection of </a:t>
            </a:r>
            <a:r>
              <a:rPr lang="en-US" sz="2400" dirty="0">
                <a:solidFill>
                  <a:srgbClr val="CC00CC"/>
                </a:solidFill>
              </a:rPr>
              <a:t>observations</a:t>
            </a:r>
            <a:r>
              <a:rPr lang="en-US" sz="2400" dirty="0"/>
              <a:t> gathered sequentially </a:t>
            </a:r>
            <a:r>
              <a:rPr lang="en-US" sz="2400" dirty="0">
                <a:solidFill>
                  <a:srgbClr val="0070C0"/>
                </a:solidFill>
              </a:rPr>
              <a:t>through time</a:t>
            </a:r>
            <a:r>
              <a:rPr lang="en-US" sz="2400" dirty="0"/>
              <a:t>.</a:t>
            </a:r>
          </a:p>
        </p:txBody>
      </p:sp>
      <p:sp>
        <p:nvSpPr>
          <p:cNvPr id="2" name="TextBox 1">
            <a:extLst>
              <a:ext uri="{FF2B5EF4-FFF2-40B4-BE49-F238E27FC236}">
                <a16:creationId xmlns:a16="http://schemas.microsoft.com/office/drawing/2014/main" id="{846BE514-DF4F-4767-99C1-539F8EBC7D2F}"/>
              </a:ext>
            </a:extLst>
          </p:cNvPr>
          <p:cNvSpPr txBox="1"/>
          <p:nvPr/>
        </p:nvSpPr>
        <p:spPr>
          <a:xfrm>
            <a:off x="838192" y="2797239"/>
            <a:ext cx="5160819" cy="830997"/>
          </a:xfrm>
          <a:prstGeom prst="rect">
            <a:avLst/>
          </a:prstGeom>
          <a:noFill/>
        </p:spPr>
        <p:txBody>
          <a:bodyPr wrap="square">
            <a:spAutoFit/>
          </a:bodyPr>
          <a:lstStyle/>
          <a:p>
            <a:r>
              <a:rPr lang="en-US" sz="2400" dirty="0"/>
              <a:t>Some reasons to study Time Series include:</a:t>
            </a:r>
          </a:p>
        </p:txBody>
      </p:sp>
      <p:sp>
        <p:nvSpPr>
          <p:cNvPr id="3" name="TextBox 2">
            <a:extLst>
              <a:ext uri="{FF2B5EF4-FFF2-40B4-BE49-F238E27FC236}">
                <a16:creationId xmlns:a16="http://schemas.microsoft.com/office/drawing/2014/main" id="{B223ECD1-0A99-448B-A1A0-754CA3D13AB1}"/>
              </a:ext>
            </a:extLst>
          </p:cNvPr>
          <p:cNvSpPr txBox="1"/>
          <p:nvPr/>
        </p:nvSpPr>
        <p:spPr>
          <a:xfrm>
            <a:off x="838192" y="3611612"/>
            <a:ext cx="5160819" cy="461665"/>
          </a:xfrm>
          <a:prstGeom prst="rect">
            <a:avLst/>
          </a:prstGeom>
          <a:noFill/>
        </p:spPr>
        <p:txBody>
          <a:bodyPr wrap="square">
            <a:spAutoFit/>
          </a:bodyPr>
          <a:lstStyle/>
          <a:p>
            <a:r>
              <a:rPr lang="en-US" sz="2400" dirty="0"/>
              <a:t>• To Forecast</a:t>
            </a:r>
          </a:p>
        </p:txBody>
      </p:sp>
      <p:sp>
        <p:nvSpPr>
          <p:cNvPr id="4" name="TextBox 3">
            <a:extLst>
              <a:ext uri="{FF2B5EF4-FFF2-40B4-BE49-F238E27FC236}">
                <a16:creationId xmlns:a16="http://schemas.microsoft.com/office/drawing/2014/main" id="{04B25C8B-7E44-41F5-A120-1E9A9DD703A9}"/>
              </a:ext>
            </a:extLst>
          </p:cNvPr>
          <p:cNvSpPr txBox="1"/>
          <p:nvPr/>
        </p:nvSpPr>
        <p:spPr>
          <a:xfrm>
            <a:off x="838191" y="4135246"/>
            <a:ext cx="5160819" cy="461665"/>
          </a:xfrm>
          <a:prstGeom prst="rect">
            <a:avLst/>
          </a:prstGeom>
          <a:noFill/>
        </p:spPr>
        <p:txBody>
          <a:bodyPr wrap="square">
            <a:spAutoFit/>
          </a:bodyPr>
          <a:lstStyle/>
          <a:p>
            <a:r>
              <a:rPr lang="en-US" sz="2400" dirty="0"/>
              <a:t>• To Impute</a:t>
            </a:r>
          </a:p>
        </p:txBody>
      </p:sp>
      <p:sp>
        <p:nvSpPr>
          <p:cNvPr id="5" name="TextBox 4">
            <a:extLst>
              <a:ext uri="{FF2B5EF4-FFF2-40B4-BE49-F238E27FC236}">
                <a16:creationId xmlns:a16="http://schemas.microsoft.com/office/drawing/2014/main" id="{0D0CEF7F-61C9-4DBA-A65F-CDD66791C21F}"/>
              </a:ext>
            </a:extLst>
          </p:cNvPr>
          <p:cNvSpPr txBox="1"/>
          <p:nvPr/>
        </p:nvSpPr>
        <p:spPr>
          <a:xfrm>
            <a:off x="838190" y="4662278"/>
            <a:ext cx="5160819" cy="461665"/>
          </a:xfrm>
          <a:prstGeom prst="rect">
            <a:avLst/>
          </a:prstGeom>
          <a:noFill/>
        </p:spPr>
        <p:txBody>
          <a:bodyPr wrap="square">
            <a:spAutoFit/>
          </a:bodyPr>
          <a:lstStyle/>
          <a:p>
            <a:r>
              <a:rPr lang="en-US" sz="2400" dirty="0"/>
              <a:t>• To Detect Anomalies</a:t>
            </a:r>
          </a:p>
        </p:txBody>
      </p:sp>
      <p:pic>
        <p:nvPicPr>
          <p:cNvPr id="15" name="Picture 14">
            <a:extLst>
              <a:ext uri="{FF2B5EF4-FFF2-40B4-BE49-F238E27FC236}">
                <a16:creationId xmlns:a16="http://schemas.microsoft.com/office/drawing/2014/main" id="{F28D2787-0501-46AD-B39E-AC11D6856D4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93527" y="427708"/>
            <a:ext cx="4731328" cy="1695573"/>
          </a:xfrm>
          <a:prstGeom prst="rect">
            <a:avLst/>
          </a:prstGeom>
          <a:noFill/>
          <a:ln>
            <a:noFill/>
          </a:ln>
        </p:spPr>
      </p:pic>
      <p:pic>
        <p:nvPicPr>
          <p:cNvPr id="18" name="Picture 17">
            <a:extLst>
              <a:ext uri="{FF2B5EF4-FFF2-40B4-BE49-F238E27FC236}">
                <a16:creationId xmlns:a16="http://schemas.microsoft.com/office/drawing/2014/main" id="{A0A96582-53F0-498A-9C8E-63758A3E279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99014" y="2473123"/>
            <a:ext cx="4475022" cy="1868385"/>
          </a:xfrm>
          <a:prstGeom prst="rect">
            <a:avLst/>
          </a:prstGeom>
          <a:noFill/>
          <a:ln>
            <a:noFill/>
          </a:ln>
        </p:spPr>
      </p:pic>
      <p:pic>
        <p:nvPicPr>
          <p:cNvPr id="25" name="Picture 24">
            <a:extLst>
              <a:ext uri="{FF2B5EF4-FFF2-40B4-BE49-F238E27FC236}">
                <a16:creationId xmlns:a16="http://schemas.microsoft.com/office/drawing/2014/main" id="{9CD19CD0-A572-49A1-BA8F-F884F6F6898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747230" y="4533377"/>
            <a:ext cx="3969753" cy="1952528"/>
          </a:xfrm>
          <a:prstGeom prst="rect">
            <a:avLst/>
          </a:prstGeom>
          <a:noFill/>
          <a:ln>
            <a:noFill/>
          </a:ln>
        </p:spPr>
      </p:pic>
      <p:pic>
        <p:nvPicPr>
          <p:cNvPr id="23" name="Picture 22">
            <a:extLst>
              <a:ext uri="{FF2B5EF4-FFF2-40B4-BE49-F238E27FC236}">
                <a16:creationId xmlns:a16="http://schemas.microsoft.com/office/drawing/2014/main" id="{FD9D5396-3D68-4887-8D4D-2E9BCB3CA9FB}"/>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312728" y="4753634"/>
            <a:ext cx="3450000" cy="1676657"/>
          </a:xfrm>
          <a:prstGeom prst="rect">
            <a:avLst/>
          </a:prstGeom>
          <a:noFill/>
          <a:ln>
            <a:noFill/>
          </a:ln>
        </p:spPr>
      </p:pic>
    </p:spTree>
    <p:extLst>
      <p:ext uri="{BB962C8B-B14F-4D97-AF65-F5344CB8AC3E}">
        <p14:creationId xmlns:p14="http://schemas.microsoft.com/office/powerpoint/2010/main" val="170179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par>
                          <p:cTn id="13" fill="hold">
                            <p:stCondLst>
                              <p:cond delay="1000"/>
                            </p:stCondLst>
                            <p:childTnLst>
                              <p:par>
                                <p:cTn id="14" presetID="6" presetClass="emph" presetSubtype="0" autoRev="1" fill="hold" nodeType="afterEffect">
                                  <p:stCondLst>
                                    <p:cond delay="0"/>
                                  </p:stCondLst>
                                  <p:childTnLst>
                                    <p:animScale>
                                      <p:cBhvr>
                                        <p:cTn id="15" dur="2000" fill="hold"/>
                                        <p:tgtEl>
                                          <p:spTgt spid="15"/>
                                        </p:tgtEl>
                                      </p:cBhvr>
                                      <p:by x="125000" y="125000"/>
                                    </p:animScale>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1000"/>
                                        <p:tgtEl>
                                          <p:spTgt spid="4"/>
                                        </p:tgtEl>
                                      </p:cBhvr>
                                    </p:animEffect>
                                  </p:childTnLst>
                                </p:cTn>
                              </p:par>
                            </p:childTnLst>
                          </p:cTn>
                        </p:par>
                        <p:par>
                          <p:cTn id="21" fill="hold">
                            <p:stCondLst>
                              <p:cond delay="1000"/>
                            </p:stCondLst>
                            <p:childTnLst>
                              <p:par>
                                <p:cTn id="22" presetID="6" presetClass="emph" presetSubtype="0" autoRev="1" fill="hold" nodeType="afterEffect">
                                  <p:stCondLst>
                                    <p:cond delay="0"/>
                                  </p:stCondLst>
                                  <p:childTnLst>
                                    <p:animScale>
                                      <p:cBhvr>
                                        <p:cTn id="23" dur="2000" fill="hold"/>
                                        <p:tgtEl>
                                          <p:spTgt spid="18"/>
                                        </p:tgtEl>
                                      </p:cBhvr>
                                      <p:by x="125000" y="125000"/>
                                    </p:animScale>
                                  </p:childTnLst>
                                </p:cTn>
                              </p:par>
                            </p:childTnLst>
                          </p:cTn>
                        </p:par>
                      </p:childTnLst>
                    </p:cTn>
                  </p:par>
                  <p:par>
                    <p:cTn id="24" fill="hold">
                      <p:stCondLst>
                        <p:cond delay="indefinite"/>
                      </p:stCondLst>
                      <p:childTnLst>
                        <p:par>
                          <p:cTn id="25" fill="hold">
                            <p:stCondLst>
                              <p:cond delay="0"/>
                            </p:stCondLst>
                            <p:childTnLst>
                              <p:par>
                                <p:cTn id="26" presetID="6" presetClass="emph" presetSubtype="0" autoRev="1" fill="hold" nodeType="clickEffect">
                                  <p:stCondLst>
                                    <p:cond delay="0"/>
                                  </p:stCondLst>
                                  <p:childTnLst>
                                    <p:animScale>
                                      <p:cBhvr>
                                        <p:cTn id="27" dur="2000" fill="hold"/>
                                        <p:tgtEl>
                                          <p:spTgt spid="25"/>
                                        </p:tgtEl>
                                      </p:cBhvr>
                                      <p:by x="115000" y="115000"/>
                                    </p:animScale>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1000"/>
                                        <p:tgtEl>
                                          <p:spTgt spid="5"/>
                                        </p:tgtEl>
                                      </p:cBhvr>
                                    </p:animEffect>
                                  </p:childTnLst>
                                </p:cTn>
                              </p:par>
                            </p:childTnLst>
                          </p:cTn>
                        </p:par>
                        <p:par>
                          <p:cTn id="33" fill="hold">
                            <p:stCondLst>
                              <p:cond delay="1000"/>
                            </p:stCondLst>
                            <p:childTnLst>
                              <p:par>
                                <p:cTn id="34" presetID="6" presetClass="emph" presetSubtype="0" autoRev="1" fill="hold" nodeType="afterEffect">
                                  <p:stCondLst>
                                    <p:cond delay="0"/>
                                  </p:stCondLst>
                                  <p:childTnLst>
                                    <p:animScale>
                                      <p:cBhvr>
                                        <p:cTn id="35" dur="2000" fill="hold"/>
                                        <p:tgtEl>
                                          <p:spTgt spid="23"/>
                                        </p:tgtEl>
                                      </p:cBhvr>
                                      <p:by x="125000" y="1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Time Plot</a:t>
            </a:r>
          </a:p>
        </p:txBody>
      </p:sp>
      <p:pic>
        <p:nvPicPr>
          <p:cNvPr id="10" name="Picture 9" descr="Chart, line chart, histogram&#10;&#10;Description automatically generated">
            <a:extLst>
              <a:ext uri="{FF2B5EF4-FFF2-40B4-BE49-F238E27FC236}">
                <a16:creationId xmlns:a16="http://schemas.microsoft.com/office/drawing/2014/main" id="{13046066-2F97-4AEC-8923-48943896B4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265" y="317790"/>
            <a:ext cx="2745650" cy="1951581"/>
          </a:xfrm>
          <a:prstGeom prst="rect">
            <a:avLst/>
          </a:prstGeom>
        </p:spPr>
      </p:pic>
      <p:pic>
        <p:nvPicPr>
          <p:cNvPr id="12" name="Picture 11" descr="Chart&#10;&#10;Description automatically generated">
            <a:extLst>
              <a:ext uri="{FF2B5EF4-FFF2-40B4-BE49-F238E27FC236}">
                <a16:creationId xmlns:a16="http://schemas.microsoft.com/office/drawing/2014/main" id="{F643BD76-74FE-458D-96CC-D10F1A99E4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8845" y="325683"/>
            <a:ext cx="2745651" cy="1943688"/>
          </a:xfrm>
          <a:prstGeom prst="rect">
            <a:avLst/>
          </a:prstGeom>
        </p:spPr>
      </p:pic>
      <p:pic>
        <p:nvPicPr>
          <p:cNvPr id="22" name="Picture 21" descr="A picture containing diagram&#10;&#10;Description automatically generated">
            <a:extLst>
              <a:ext uri="{FF2B5EF4-FFF2-40B4-BE49-F238E27FC236}">
                <a16:creationId xmlns:a16="http://schemas.microsoft.com/office/drawing/2014/main" id="{AEC6A97D-AE89-4CF5-89EC-F468451630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2727" y="2413168"/>
            <a:ext cx="2763537" cy="1943688"/>
          </a:xfrm>
          <a:prstGeom prst="rect">
            <a:avLst/>
          </a:prstGeom>
        </p:spPr>
      </p:pic>
      <p:pic>
        <p:nvPicPr>
          <p:cNvPr id="24" name="Picture 23" descr="Chart, line chart&#10;&#10;Description automatically generated">
            <a:extLst>
              <a:ext uri="{FF2B5EF4-FFF2-40B4-BE49-F238E27FC236}">
                <a16:creationId xmlns:a16="http://schemas.microsoft.com/office/drawing/2014/main" id="{062BAFBE-CFB3-474F-BE57-128623FEAD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0905" y="2413168"/>
            <a:ext cx="2737010" cy="1920240"/>
          </a:xfrm>
          <a:prstGeom prst="rect">
            <a:avLst/>
          </a:prstGeom>
        </p:spPr>
      </p:pic>
      <p:pic>
        <p:nvPicPr>
          <p:cNvPr id="26" name="Picture 25" descr="Chart, line chart, histogram&#10;&#10;Description automatically generated">
            <a:extLst>
              <a:ext uri="{FF2B5EF4-FFF2-40B4-BE49-F238E27FC236}">
                <a16:creationId xmlns:a16="http://schemas.microsoft.com/office/drawing/2014/main" id="{C085005E-8922-40A0-8F46-2478BA97D9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4543685"/>
            <a:ext cx="2651947" cy="2120038"/>
          </a:xfrm>
          <a:prstGeom prst="rect">
            <a:avLst/>
          </a:prstGeom>
        </p:spPr>
      </p:pic>
      <p:pic>
        <p:nvPicPr>
          <p:cNvPr id="30" name="Picture 29" descr="Chart&#10;&#10;Description automatically generated">
            <a:extLst>
              <a:ext uri="{FF2B5EF4-FFF2-40B4-BE49-F238E27FC236}">
                <a16:creationId xmlns:a16="http://schemas.microsoft.com/office/drawing/2014/main" id="{7C6A6704-6602-46D2-9D00-4D5A115E918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96818" y="4516122"/>
            <a:ext cx="2719445" cy="2195874"/>
          </a:xfrm>
          <a:prstGeom prst="rect">
            <a:avLst/>
          </a:prstGeom>
        </p:spPr>
      </p:pic>
      <p:sp>
        <p:nvSpPr>
          <p:cNvPr id="42" name="TextBox 41">
            <a:extLst>
              <a:ext uri="{FF2B5EF4-FFF2-40B4-BE49-F238E27FC236}">
                <a16:creationId xmlns:a16="http://schemas.microsoft.com/office/drawing/2014/main" id="{F6D72369-0E85-4913-9960-2DBB1225D914}"/>
              </a:ext>
            </a:extLst>
          </p:cNvPr>
          <p:cNvSpPr txBox="1"/>
          <p:nvPr/>
        </p:nvSpPr>
        <p:spPr>
          <a:xfrm>
            <a:off x="838201" y="1532641"/>
            <a:ext cx="4648200" cy="1200329"/>
          </a:xfrm>
          <a:prstGeom prst="rect">
            <a:avLst/>
          </a:prstGeom>
          <a:noFill/>
        </p:spPr>
        <p:txBody>
          <a:bodyPr wrap="square">
            <a:spAutoFit/>
          </a:bodyPr>
          <a:lstStyle/>
          <a:p>
            <a:r>
              <a:rPr lang="en-US" sz="2400" dirty="0"/>
              <a:t>The ﬁrst, and most important, step in any time-series analysis is to </a:t>
            </a:r>
            <a:r>
              <a:rPr lang="en-US" sz="2400" dirty="0">
                <a:solidFill>
                  <a:srgbClr val="FF0000"/>
                </a:solidFill>
              </a:rPr>
              <a:t>plot the observations against time</a:t>
            </a:r>
            <a:r>
              <a:rPr lang="en-US" sz="2400" dirty="0"/>
              <a:t>. </a:t>
            </a:r>
          </a:p>
        </p:txBody>
      </p:sp>
      <p:sp>
        <p:nvSpPr>
          <p:cNvPr id="2" name="TextBox 1">
            <a:extLst>
              <a:ext uri="{FF2B5EF4-FFF2-40B4-BE49-F238E27FC236}">
                <a16:creationId xmlns:a16="http://schemas.microsoft.com/office/drawing/2014/main" id="{1447AA2F-438E-4213-947C-F50D7F4DE16E}"/>
              </a:ext>
            </a:extLst>
          </p:cNvPr>
          <p:cNvSpPr txBox="1"/>
          <p:nvPr/>
        </p:nvSpPr>
        <p:spPr>
          <a:xfrm>
            <a:off x="838201" y="2974025"/>
            <a:ext cx="4648200" cy="1569660"/>
          </a:xfrm>
          <a:prstGeom prst="rect">
            <a:avLst/>
          </a:prstGeom>
          <a:noFill/>
        </p:spPr>
        <p:txBody>
          <a:bodyPr wrap="square">
            <a:spAutoFit/>
          </a:bodyPr>
          <a:lstStyle/>
          <a:p>
            <a:r>
              <a:rPr lang="en-US" sz="2400" dirty="0"/>
              <a:t>This graph, called a </a:t>
            </a:r>
            <a:r>
              <a:rPr lang="en-US" sz="2400" dirty="0">
                <a:solidFill>
                  <a:srgbClr val="CC00CC"/>
                </a:solidFill>
              </a:rPr>
              <a:t>time plot</a:t>
            </a:r>
            <a:r>
              <a:rPr lang="en-US" sz="2400" dirty="0"/>
              <a:t>, will show up important features of the series such as trend, seasonality, outliers and discontinuities.</a:t>
            </a:r>
          </a:p>
        </p:txBody>
      </p:sp>
    </p:spTree>
    <p:extLst>
      <p:ext uri="{BB962C8B-B14F-4D97-AF65-F5344CB8AC3E}">
        <p14:creationId xmlns:p14="http://schemas.microsoft.com/office/powerpoint/2010/main" val="157570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20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20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20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p:txBody>
          <a:bodyPr>
            <a:normAutofit/>
          </a:bodyPr>
          <a:lstStyle/>
          <a:p>
            <a:r>
              <a:rPr lang="en-US" sz="3600" dirty="0">
                <a:solidFill>
                  <a:srgbClr val="990033"/>
                </a:solidFill>
              </a:rPr>
              <a:t>Time Series and Stochastic Processes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D6E5A87-FA52-44F1-B7D0-C7386EA81621}"/>
                  </a:ext>
                </a:extLst>
              </p:cNvPr>
              <p:cNvSpPr txBox="1"/>
              <p:nvPr/>
            </p:nvSpPr>
            <p:spPr>
              <a:xfrm>
                <a:off x="838199" y="1511813"/>
                <a:ext cx="6921844" cy="2123658"/>
              </a:xfrm>
              <a:prstGeom prst="rect">
                <a:avLst/>
              </a:prstGeom>
              <a:noFill/>
            </p:spPr>
            <p:txBody>
              <a:bodyPr wrap="square">
                <a:spAutoFit/>
              </a:bodyPr>
              <a:lstStyle/>
              <a:p>
                <a:r>
                  <a:rPr lang="en-US" sz="2200" dirty="0"/>
                  <a:t>Time series are a special class of Stochastic Processes </a:t>
                </a:r>
                <a14:m>
                  <m:oMath xmlns:m="http://schemas.openxmlformats.org/officeDocument/2006/math">
                    <m:r>
                      <a:rPr lang="en-US" sz="2200" i="1" smtClean="0">
                        <a:latin typeface="Cambria Math" panose="02040503050406030204" pitchFamily="18" charset="0"/>
                      </a:rPr>
                      <m:t>{</m:t>
                    </m:r>
                    <m:sSub>
                      <m:sSubPr>
                        <m:ctrlPr>
                          <a:rPr lang="en-US" sz="2200" i="1" smtClean="0">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rPr>
                          <m:t>𝑋</m:t>
                        </m:r>
                      </m:e>
                      <m:sub>
                        <m:r>
                          <a:rPr lang="en-US" sz="2200" i="1">
                            <a:solidFill>
                              <a:srgbClr val="FF0000"/>
                            </a:solidFill>
                            <a:latin typeface="Cambria Math" panose="02040503050406030204" pitchFamily="18" charset="0"/>
                          </a:rPr>
                          <m:t>𝑡</m:t>
                        </m:r>
                      </m:sub>
                    </m:sSub>
                    <m:r>
                      <a:rPr lang="en-US" sz="2200" i="1">
                        <a:latin typeface="Cambria Math" panose="02040503050406030204" pitchFamily="18" charset="0"/>
                      </a:rPr>
                      <m:t>;</m:t>
                    </m:r>
                    <m:r>
                      <a:rPr lang="en-US" sz="2200" i="1" smtClean="0">
                        <a:solidFill>
                          <a:srgbClr val="0070C0"/>
                        </a:solidFill>
                        <a:latin typeface="Cambria Math" panose="02040503050406030204" pitchFamily="18" charset="0"/>
                      </a:rPr>
                      <m:t>𝑡</m:t>
                    </m:r>
                    <m:r>
                      <a:rPr lang="en-US" sz="2200" i="1" smtClean="0">
                        <a:solidFill>
                          <a:srgbClr val="0070C0"/>
                        </a:solidFill>
                        <a:latin typeface="Cambria Math" panose="02040503050406030204" pitchFamily="18" charset="0"/>
                      </a:rPr>
                      <m:t>∈</m:t>
                    </m:r>
                    <m:r>
                      <a:rPr lang="en-US" sz="2200" i="1" smtClean="0">
                        <a:solidFill>
                          <a:srgbClr val="0070C0"/>
                        </a:solidFill>
                        <a:latin typeface="Cambria Math" panose="02040503050406030204" pitchFamily="18" charset="0"/>
                      </a:rPr>
                      <m:t>𝑇</m:t>
                    </m:r>
                    <m:r>
                      <a:rPr lang="en-US" sz="2200" i="1">
                        <a:latin typeface="Cambria Math" panose="02040503050406030204" pitchFamily="18" charset="0"/>
                      </a:rPr>
                      <m:t>}</m:t>
                    </m:r>
                  </m:oMath>
                </a14:m>
                <a:r>
                  <a:rPr lang="en-US" sz="2200" dirty="0"/>
                  <a:t>. </a:t>
                </a:r>
              </a:p>
              <a:p>
                <a:endParaRPr lang="en-US" sz="2200" dirty="0"/>
              </a:p>
              <a:p>
                <a:r>
                  <a:rPr lang="en-US" sz="2200" dirty="0"/>
                  <a:t>We only investigate cases where </a:t>
                </a:r>
                <a14:m>
                  <m:oMath xmlns:m="http://schemas.openxmlformats.org/officeDocument/2006/math">
                    <m:r>
                      <a:rPr lang="en-US" sz="2200" i="1" smtClean="0">
                        <a:solidFill>
                          <a:srgbClr val="0070C0"/>
                        </a:solidFill>
                        <a:latin typeface="Cambria Math" panose="02040503050406030204" pitchFamily="18" charset="0"/>
                      </a:rPr>
                      <m:t>𝑇</m:t>
                    </m:r>
                  </m:oMath>
                </a14:m>
                <a:r>
                  <a:rPr lang="en-US" sz="2200" dirty="0"/>
                  <a:t>, the </a:t>
                </a:r>
                <a:r>
                  <a:rPr lang="en-US" sz="2200" dirty="0">
                    <a:solidFill>
                      <a:srgbClr val="0070C0"/>
                    </a:solidFill>
                  </a:rPr>
                  <a:t>index set</a:t>
                </a:r>
                <a:r>
                  <a:rPr lang="en-US" sz="2200" dirty="0"/>
                  <a:t>, represents time in discrete equally-distances values, and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rPr>
                          <m:t>𝑋</m:t>
                        </m:r>
                      </m:e>
                      <m:sub>
                        <m:r>
                          <a:rPr lang="en-US" sz="2200" i="1">
                            <a:solidFill>
                              <a:srgbClr val="FF0000"/>
                            </a:solidFill>
                            <a:latin typeface="Cambria Math" panose="02040503050406030204" pitchFamily="18" charset="0"/>
                          </a:rPr>
                          <m:t>𝑡</m:t>
                        </m:r>
                      </m:sub>
                    </m:sSub>
                  </m:oMath>
                </a14:m>
                <a:r>
                  <a:rPr lang="en-US" sz="2200" dirty="0"/>
                  <a:t> are continuous </a:t>
                </a:r>
                <a:r>
                  <a:rPr lang="en-US" sz="2200" dirty="0">
                    <a:solidFill>
                      <a:srgbClr val="FF0000"/>
                    </a:solidFill>
                  </a:rPr>
                  <a:t>Random Variables</a:t>
                </a:r>
                <a:r>
                  <a:rPr lang="en-US" sz="2200" dirty="0"/>
                  <a:t>. </a:t>
                </a:r>
              </a:p>
            </p:txBody>
          </p:sp>
        </mc:Choice>
        <mc:Fallback xmlns="">
          <p:sp>
            <p:nvSpPr>
              <p:cNvPr id="5" name="TextBox 4">
                <a:extLst>
                  <a:ext uri="{FF2B5EF4-FFF2-40B4-BE49-F238E27FC236}">
                    <a16:creationId xmlns:a16="http://schemas.microsoft.com/office/drawing/2014/main" id="{8D6E5A87-FA52-44F1-B7D0-C7386EA81621}"/>
                  </a:ext>
                </a:extLst>
              </p:cNvPr>
              <p:cNvSpPr txBox="1">
                <a:spLocks noRot="1" noChangeAspect="1" noMove="1" noResize="1" noEditPoints="1" noAdjustHandles="1" noChangeArrowheads="1" noChangeShapeType="1" noTextEdit="1"/>
              </p:cNvSpPr>
              <p:nvPr/>
            </p:nvSpPr>
            <p:spPr>
              <a:xfrm>
                <a:off x="838199" y="1511813"/>
                <a:ext cx="6921844" cy="2123658"/>
              </a:xfrm>
              <a:prstGeom prst="rect">
                <a:avLst/>
              </a:prstGeom>
              <a:blipFill>
                <a:blip r:embed="rId3"/>
                <a:stretch>
                  <a:fillRect l="-1056" t="-2011" b="-4885"/>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F16BA23D-52C4-4FB5-A155-E9BCF7F4DF9D}"/>
              </a:ext>
            </a:extLst>
          </p:cNvPr>
          <p:cNvSpPr txBox="1"/>
          <p:nvPr/>
        </p:nvSpPr>
        <p:spPr>
          <a:xfrm>
            <a:off x="7994822" y="401159"/>
            <a:ext cx="3797376" cy="1887696"/>
          </a:xfrm>
          <a:prstGeom prst="rect">
            <a:avLst/>
          </a:prstGeom>
          <a:solidFill>
            <a:srgbClr val="CCCCFF"/>
          </a:solidFill>
        </p:spPr>
        <p:txBody>
          <a:bodyPr wrap="square" rtlCol="0">
            <a:spAutoFit/>
          </a:bodyPr>
          <a:lstStyle/>
          <a:p>
            <a:r>
              <a:rPr lang="en-US" sz="2200" dirty="0">
                <a:solidFill>
                  <a:srgbClr val="FF0000"/>
                </a:solidFill>
              </a:rPr>
              <a:t>Assumptions:</a:t>
            </a:r>
          </a:p>
          <a:p>
            <a:r>
              <a:rPr lang="en-US" sz="2200" dirty="0"/>
              <a:t>● Time index is discrete and equally-distances values</a:t>
            </a:r>
          </a:p>
          <a:p>
            <a:pPr>
              <a:lnSpc>
                <a:spcPts val="800"/>
              </a:lnSpc>
            </a:pPr>
            <a:endParaRPr lang="en-US" sz="2200" dirty="0"/>
          </a:p>
          <a:p>
            <a:r>
              <a:rPr lang="en-US" sz="2200" dirty="0"/>
              <a:t>● The measurement variable is continuous</a:t>
            </a:r>
          </a:p>
        </p:txBody>
      </p:sp>
      <p:sp>
        <p:nvSpPr>
          <p:cNvPr id="23" name="TextBox 22">
            <a:extLst>
              <a:ext uri="{FF2B5EF4-FFF2-40B4-BE49-F238E27FC236}">
                <a16:creationId xmlns:a16="http://schemas.microsoft.com/office/drawing/2014/main" id="{EB36B98D-04E8-476A-94D6-B46DF6AA3C3F}"/>
              </a:ext>
            </a:extLst>
          </p:cNvPr>
          <p:cNvSpPr txBox="1"/>
          <p:nvPr/>
        </p:nvSpPr>
        <p:spPr>
          <a:xfrm>
            <a:off x="7994822" y="2617713"/>
            <a:ext cx="3797376" cy="1785104"/>
          </a:xfrm>
          <a:prstGeom prst="rect">
            <a:avLst/>
          </a:prstGeom>
          <a:solidFill>
            <a:srgbClr val="CCECFF"/>
          </a:solidFill>
        </p:spPr>
        <p:txBody>
          <a:bodyPr wrap="square" rtlCol="0">
            <a:spAutoFit/>
          </a:bodyPr>
          <a:lstStyle/>
          <a:p>
            <a:r>
              <a:rPr lang="en-US" sz="2200" dirty="0">
                <a:solidFill>
                  <a:srgbClr val="FF0000"/>
                </a:solidFill>
              </a:rPr>
              <a:t>Objectives:</a:t>
            </a:r>
          </a:p>
          <a:p>
            <a:r>
              <a:rPr lang="en-US" sz="2200" dirty="0"/>
              <a:t>● Description</a:t>
            </a:r>
          </a:p>
          <a:p>
            <a:r>
              <a:rPr lang="en-US" sz="2200" dirty="0"/>
              <a:t>● Explanation</a:t>
            </a:r>
          </a:p>
          <a:p>
            <a:r>
              <a:rPr lang="en-US" sz="2200" dirty="0"/>
              <a:t>● Forecast/Impute</a:t>
            </a:r>
          </a:p>
          <a:p>
            <a:r>
              <a:rPr lang="en-US" sz="2200" dirty="0"/>
              <a:t>● Detect/Control</a:t>
            </a:r>
          </a:p>
        </p:txBody>
      </p:sp>
      <p:sp>
        <p:nvSpPr>
          <p:cNvPr id="30" name="TextBox 29">
            <a:extLst>
              <a:ext uri="{FF2B5EF4-FFF2-40B4-BE49-F238E27FC236}">
                <a16:creationId xmlns:a16="http://schemas.microsoft.com/office/drawing/2014/main" id="{1AFF90EF-AA00-45CA-87FE-FE969D2194B1}"/>
              </a:ext>
            </a:extLst>
          </p:cNvPr>
          <p:cNvSpPr txBox="1"/>
          <p:nvPr/>
        </p:nvSpPr>
        <p:spPr>
          <a:xfrm>
            <a:off x="838199" y="3730361"/>
            <a:ext cx="6098058" cy="1446550"/>
          </a:xfrm>
          <a:prstGeom prst="rect">
            <a:avLst/>
          </a:prstGeom>
          <a:noFill/>
        </p:spPr>
        <p:txBody>
          <a:bodyPr wrap="square">
            <a:spAutoFit/>
          </a:bodyPr>
          <a:lstStyle/>
          <a:p>
            <a:r>
              <a:rPr lang="en-US" sz="2200" dirty="0"/>
              <a:t>There are several possible objectives in analyzing a time series. They may be classiﬁed as description, explanation, forecast/impute, and detect/control. These will be considered in turn.</a:t>
            </a:r>
          </a:p>
        </p:txBody>
      </p:sp>
      <p:sp>
        <p:nvSpPr>
          <p:cNvPr id="29" name="TextBox 28">
            <a:extLst>
              <a:ext uri="{FF2B5EF4-FFF2-40B4-BE49-F238E27FC236}">
                <a16:creationId xmlns:a16="http://schemas.microsoft.com/office/drawing/2014/main" id="{2AC3FA89-FA2A-45C8-8819-19EF50E9AE73}"/>
              </a:ext>
            </a:extLst>
          </p:cNvPr>
          <p:cNvSpPr txBox="1"/>
          <p:nvPr/>
        </p:nvSpPr>
        <p:spPr>
          <a:xfrm>
            <a:off x="838199" y="5271801"/>
            <a:ext cx="6098058" cy="769441"/>
          </a:xfrm>
          <a:prstGeom prst="rect">
            <a:avLst/>
          </a:prstGeom>
          <a:noFill/>
        </p:spPr>
        <p:txBody>
          <a:bodyPr wrap="square">
            <a:spAutoFit/>
          </a:bodyPr>
          <a:lstStyle/>
          <a:p>
            <a:r>
              <a:rPr lang="en-US" sz="2200" dirty="0"/>
              <a:t>Don’t be hesitant in trying different ideas to see what works best. </a:t>
            </a:r>
          </a:p>
        </p:txBody>
      </p:sp>
    </p:spTree>
    <p:extLst>
      <p:ext uri="{BB962C8B-B14F-4D97-AF65-F5344CB8AC3E}">
        <p14:creationId xmlns:p14="http://schemas.microsoft.com/office/powerpoint/2010/main" val="12362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1000"/>
                                        <p:tgtEl>
                                          <p:spTgt spid="3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20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30"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6B1A079-D969-4C57-B6B4-C115B47015B9}"/>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Textbook</a:t>
            </a:r>
          </a:p>
        </p:txBody>
      </p:sp>
      <p:sp>
        <p:nvSpPr>
          <p:cNvPr id="11" name="Rectangle 10">
            <a:extLst>
              <a:ext uri="{FF2B5EF4-FFF2-40B4-BE49-F238E27FC236}">
                <a16:creationId xmlns:a16="http://schemas.microsoft.com/office/drawing/2014/main" id="{BC43465A-306A-46BB-B5FD-8590B0D7DA57}"/>
              </a:ext>
            </a:extLst>
          </p:cNvPr>
          <p:cNvSpPr/>
          <p:nvPr/>
        </p:nvSpPr>
        <p:spPr>
          <a:xfrm>
            <a:off x="838200" y="3080459"/>
            <a:ext cx="2391040" cy="3139321"/>
          </a:xfrm>
          <a:prstGeom prst="rect">
            <a:avLst/>
          </a:prstGeom>
          <a:solidFill>
            <a:srgbClr val="FFFFCC"/>
          </a:solidFill>
        </p:spPr>
        <p:txBody>
          <a:bodyPr wrap="square">
            <a:spAutoFit/>
          </a:bodyPr>
          <a:lstStyle/>
          <a:p>
            <a:r>
              <a:rPr lang="en-US" sz="2200" dirty="0">
                <a:solidFill>
                  <a:srgbClr val="7030A0"/>
                </a:solidFill>
                <a:ea typeface="Calibri" panose="020F0502020204030204" pitchFamily="34" charset="0"/>
              </a:rPr>
              <a:t>Mastering what you learn in this course and being able to apply them requires reading the material, writing the math parts, and practicing coding. </a:t>
            </a:r>
            <a:endParaRPr lang="en-US" sz="2200" dirty="0">
              <a:solidFill>
                <a:srgbClr val="7030A0"/>
              </a:solidFill>
            </a:endParaRPr>
          </a:p>
        </p:txBody>
      </p:sp>
      <p:pic>
        <p:nvPicPr>
          <p:cNvPr id="6" name="Picture 5" descr="Text&#10;&#10;Description automatically generated">
            <a:extLst>
              <a:ext uri="{FF2B5EF4-FFF2-40B4-BE49-F238E27FC236}">
                <a16:creationId xmlns:a16="http://schemas.microsoft.com/office/drawing/2014/main" id="{B7C0CE22-8D31-4AAD-B643-440504DA2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892" y="386970"/>
            <a:ext cx="4043986" cy="6131441"/>
          </a:xfrm>
          <a:prstGeom prst="rect">
            <a:avLst/>
          </a:prstGeom>
        </p:spPr>
      </p:pic>
      <p:pic>
        <p:nvPicPr>
          <p:cNvPr id="3" name="Picture 2" descr="Text&#10;&#10;Description automatically generated">
            <a:extLst>
              <a:ext uri="{FF2B5EF4-FFF2-40B4-BE49-F238E27FC236}">
                <a16:creationId xmlns:a16="http://schemas.microsoft.com/office/drawing/2014/main" id="{9BC57BAF-98C3-4DB1-92B3-1F0769E0DF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7989" y="3080459"/>
            <a:ext cx="2391040" cy="3437952"/>
          </a:xfrm>
          <a:prstGeom prst="rect">
            <a:avLst/>
          </a:prstGeom>
        </p:spPr>
      </p:pic>
      <p:sp>
        <p:nvSpPr>
          <p:cNvPr id="10" name="TextBox 9">
            <a:extLst>
              <a:ext uri="{FF2B5EF4-FFF2-40B4-BE49-F238E27FC236}">
                <a16:creationId xmlns:a16="http://schemas.microsoft.com/office/drawing/2014/main" id="{C179B331-B15B-4AA6-BC01-707672066A4A}"/>
              </a:ext>
            </a:extLst>
          </p:cNvPr>
          <p:cNvSpPr txBox="1"/>
          <p:nvPr/>
        </p:nvSpPr>
        <p:spPr>
          <a:xfrm>
            <a:off x="838200" y="1607162"/>
            <a:ext cx="6098058" cy="1328569"/>
          </a:xfrm>
          <a:prstGeom prst="rect">
            <a:avLst/>
          </a:prstGeom>
          <a:noFill/>
        </p:spPr>
        <p:txBody>
          <a:bodyPr wrap="square">
            <a:spAutoFit/>
          </a:bodyPr>
          <a:lstStyle/>
          <a:p>
            <a:pPr marL="0" indent="0">
              <a:lnSpc>
                <a:spcPct val="100000"/>
              </a:lnSpc>
              <a:buNone/>
            </a:pPr>
            <a:r>
              <a:rPr lang="en-US" sz="2400" b="1" dirty="0"/>
              <a:t>Office</a:t>
            </a:r>
            <a:r>
              <a:rPr lang="en-US" sz="2400" dirty="0"/>
              <a:t>:		STC 209</a:t>
            </a:r>
          </a:p>
          <a:p>
            <a:pPr marL="0" indent="0">
              <a:lnSpc>
                <a:spcPct val="100000"/>
              </a:lnSpc>
              <a:buNone/>
            </a:pPr>
            <a:r>
              <a:rPr lang="en-US" sz="2400" b="1" dirty="0"/>
              <a:t>Email</a:t>
            </a:r>
            <a:r>
              <a:rPr lang="en-US" sz="2400" dirty="0"/>
              <a:t>:</a:t>
            </a:r>
            <a:r>
              <a:rPr lang="en-US" sz="2400" b="1" dirty="0"/>
              <a:t>		</a:t>
            </a:r>
            <a:r>
              <a:rPr lang="en-US" sz="2400" u="sng" dirty="0">
                <a:hlinkClick r:id="rId5"/>
              </a:rPr>
              <a:t>A[DOT]Saghafi[At]USciences.edu</a:t>
            </a:r>
            <a:endParaRPr lang="en-US" sz="2400" u="sng" dirty="0"/>
          </a:p>
          <a:p>
            <a:pPr marL="0" indent="0">
              <a:lnSpc>
                <a:spcPts val="1000"/>
              </a:lnSpc>
              <a:buNone/>
            </a:pPr>
            <a:endParaRPr lang="en-US" sz="2400" dirty="0"/>
          </a:p>
          <a:p>
            <a:pPr marL="0" indent="0">
              <a:lnSpc>
                <a:spcPct val="100000"/>
              </a:lnSpc>
              <a:buNone/>
            </a:pPr>
            <a:r>
              <a:rPr lang="en-US" sz="2400" b="1" dirty="0"/>
              <a:t>Office Hours: 	</a:t>
            </a:r>
            <a:r>
              <a:rPr lang="en-US" sz="2400" dirty="0"/>
              <a:t>See Syllabus (email me prior)</a:t>
            </a:r>
          </a:p>
        </p:txBody>
      </p:sp>
    </p:spTree>
    <p:extLst>
      <p:ext uri="{BB962C8B-B14F-4D97-AF65-F5344CB8AC3E}">
        <p14:creationId xmlns:p14="http://schemas.microsoft.com/office/powerpoint/2010/main" val="279772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E468889A-544F-4976-A26E-50DB01D7D77B}"/>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Technology</a:t>
            </a:r>
          </a:p>
        </p:txBody>
      </p:sp>
      <p:pic>
        <p:nvPicPr>
          <p:cNvPr id="3" name="Picture 2">
            <a:extLst>
              <a:ext uri="{FF2B5EF4-FFF2-40B4-BE49-F238E27FC236}">
                <a16:creationId xmlns:a16="http://schemas.microsoft.com/office/drawing/2014/main" id="{3F183E94-77E9-4B97-AF1E-C60BB53BF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452" y="304533"/>
            <a:ext cx="2428875" cy="1885950"/>
          </a:xfrm>
          <a:prstGeom prst="rect">
            <a:avLst/>
          </a:prstGeom>
        </p:spPr>
      </p:pic>
      <p:sp>
        <p:nvSpPr>
          <p:cNvPr id="4" name="Rectangle 3">
            <a:extLst>
              <a:ext uri="{FF2B5EF4-FFF2-40B4-BE49-F238E27FC236}">
                <a16:creationId xmlns:a16="http://schemas.microsoft.com/office/drawing/2014/main" id="{910D7278-F392-4132-89E5-BCCF8AB78871}"/>
              </a:ext>
            </a:extLst>
          </p:cNvPr>
          <p:cNvSpPr/>
          <p:nvPr/>
        </p:nvSpPr>
        <p:spPr>
          <a:xfrm>
            <a:off x="838198" y="1412211"/>
            <a:ext cx="7823887" cy="1446550"/>
          </a:xfrm>
          <a:prstGeom prst="rect">
            <a:avLst/>
          </a:prstGeom>
        </p:spPr>
        <p:txBody>
          <a:bodyPr wrap="square">
            <a:spAutoFit/>
          </a:bodyPr>
          <a:lstStyle/>
          <a:p>
            <a:r>
              <a:rPr lang="en-US" sz="2200" dirty="0">
                <a:ea typeface="Times New Roman" panose="02020603050405020304" pitchFamily="18" charset="0"/>
                <a:cs typeface="Courier New" panose="02070309020205020404" pitchFamily="49" charset="0"/>
              </a:rPr>
              <a:t>We will be using </a:t>
            </a:r>
            <a:r>
              <a:rPr lang="en-US" sz="2200" dirty="0">
                <a:solidFill>
                  <a:srgbClr val="0070C0"/>
                </a:solidFill>
                <a:ea typeface="Times New Roman" panose="02020603050405020304" pitchFamily="18" charset="0"/>
                <a:cs typeface="Courier New" panose="02070309020205020404" pitchFamily="49" charset="0"/>
              </a:rPr>
              <a:t>R</a:t>
            </a:r>
            <a:r>
              <a:rPr lang="en-US" sz="2200" dirty="0">
                <a:ea typeface="Times New Roman" panose="02020603050405020304" pitchFamily="18" charset="0"/>
                <a:cs typeface="Courier New" panose="02070309020205020404" pitchFamily="49" charset="0"/>
              </a:rPr>
              <a:t> in this course. Chapter codes will be provided along with lectures. You will need to i</a:t>
            </a:r>
            <a:r>
              <a:rPr lang="en-US" sz="2200" dirty="0">
                <a:cs typeface="Courier New" panose="02070309020205020404" pitchFamily="49" charset="0"/>
              </a:rPr>
              <a:t>nstall </a:t>
            </a:r>
            <a:r>
              <a:rPr lang="en-US" sz="2200" dirty="0">
                <a:solidFill>
                  <a:srgbClr val="FF0000"/>
                </a:solidFill>
                <a:cs typeface="Courier New" panose="02070309020205020404" pitchFamily="49" charset="0"/>
              </a:rPr>
              <a:t>R Markdown package</a:t>
            </a:r>
            <a:r>
              <a:rPr lang="en-US" sz="2200" dirty="0">
                <a:cs typeface="Courier New" panose="02070309020205020404" pitchFamily="49" charset="0"/>
              </a:rPr>
              <a:t>, since homework assignments should be written in R Markdown. Some instructions are available as handouts on D2L. </a:t>
            </a:r>
          </a:p>
        </p:txBody>
      </p:sp>
      <p:sp>
        <p:nvSpPr>
          <p:cNvPr id="9" name="Rectangle 8">
            <a:extLst>
              <a:ext uri="{FF2B5EF4-FFF2-40B4-BE49-F238E27FC236}">
                <a16:creationId xmlns:a16="http://schemas.microsoft.com/office/drawing/2014/main" id="{6E451B20-D61F-4342-872C-0D2469931315}"/>
              </a:ext>
            </a:extLst>
          </p:cNvPr>
          <p:cNvSpPr/>
          <p:nvPr/>
        </p:nvSpPr>
        <p:spPr>
          <a:xfrm>
            <a:off x="838197" y="3121235"/>
            <a:ext cx="7507147" cy="1446550"/>
          </a:xfrm>
          <a:prstGeom prst="rect">
            <a:avLst/>
          </a:prstGeom>
        </p:spPr>
        <p:txBody>
          <a:bodyPr wrap="square">
            <a:spAutoFit/>
          </a:bodyPr>
          <a:lstStyle/>
          <a:p>
            <a:r>
              <a:rPr lang="en-US" sz="2200" b="1" dirty="0">
                <a:solidFill>
                  <a:srgbClr val="7030A0"/>
                </a:solidFill>
                <a:ea typeface="Times New Roman" panose="02020603050405020304" pitchFamily="18" charset="0"/>
                <a:cs typeface="Courier New" panose="02070309020205020404" pitchFamily="49" charset="0"/>
              </a:rPr>
              <a:t>PRACTICE CODING</a:t>
            </a:r>
          </a:p>
          <a:p>
            <a:r>
              <a:rPr lang="en-US" sz="2200" dirty="0">
                <a:cs typeface="Courier New" panose="02070309020205020404" pitchFamily="49" charset="0"/>
              </a:rPr>
              <a:t>It might take you some time to figure out what each part of the code does and to write, troubleshoot your codes. This is a time well-spent. </a:t>
            </a:r>
          </a:p>
        </p:txBody>
      </p:sp>
      <p:sp>
        <p:nvSpPr>
          <p:cNvPr id="10" name="Rectangle 9">
            <a:extLst>
              <a:ext uri="{FF2B5EF4-FFF2-40B4-BE49-F238E27FC236}">
                <a16:creationId xmlns:a16="http://schemas.microsoft.com/office/drawing/2014/main" id="{BB4766DA-81E0-48A1-9E96-E69F9CDE6B35}"/>
              </a:ext>
            </a:extLst>
          </p:cNvPr>
          <p:cNvSpPr/>
          <p:nvPr/>
        </p:nvSpPr>
        <p:spPr>
          <a:xfrm>
            <a:off x="838197" y="4857023"/>
            <a:ext cx="7507147" cy="1446550"/>
          </a:xfrm>
          <a:prstGeom prst="rect">
            <a:avLst/>
          </a:prstGeom>
        </p:spPr>
        <p:txBody>
          <a:bodyPr wrap="square">
            <a:spAutoFit/>
          </a:bodyPr>
          <a:lstStyle/>
          <a:p>
            <a:r>
              <a:rPr lang="en-US" sz="2200" b="1" dirty="0">
                <a:solidFill>
                  <a:srgbClr val="FF0000"/>
                </a:solidFill>
                <a:ea typeface="Times New Roman" panose="02020603050405020304" pitchFamily="18" charset="0"/>
                <a:cs typeface="Courier New" panose="02070309020205020404" pitchFamily="49" charset="0"/>
              </a:rPr>
              <a:t>GOOGLE</a:t>
            </a:r>
          </a:p>
          <a:p>
            <a:r>
              <a:rPr lang="en-US" sz="2200" dirty="0">
                <a:cs typeface="Courier New" panose="02070309020205020404" pitchFamily="49" charset="0"/>
              </a:rPr>
              <a:t>Find alternate way of solving a problem by googling and finding out other codes. Make a repository for yourself. Comment on your codes so you remember what you did when you did it. </a:t>
            </a:r>
          </a:p>
        </p:txBody>
      </p:sp>
      <p:pic>
        <p:nvPicPr>
          <p:cNvPr id="5" name="Picture 4">
            <a:extLst>
              <a:ext uri="{FF2B5EF4-FFF2-40B4-BE49-F238E27FC236}">
                <a16:creationId xmlns:a16="http://schemas.microsoft.com/office/drawing/2014/main" id="{3ADC0319-03F2-4463-8EBD-CF482F01C7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6899" y="2846434"/>
            <a:ext cx="1526903" cy="1721351"/>
          </a:xfrm>
          <a:prstGeom prst="rect">
            <a:avLst/>
          </a:prstGeom>
        </p:spPr>
      </p:pic>
    </p:spTree>
    <p:extLst>
      <p:ext uri="{BB962C8B-B14F-4D97-AF65-F5344CB8AC3E}">
        <p14:creationId xmlns:p14="http://schemas.microsoft.com/office/powerpoint/2010/main" val="377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235200"/>
            <a:ext cx="9144000" cy="2387600"/>
          </a:xfrm>
        </p:spPr>
        <p:txBody>
          <a:bodyPr>
            <a:normAutofit/>
          </a:bodyPr>
          <a:lstStyle/>
          <a:p>
            <a:r>
              <a:rPr lang="en-US" sz="6000" dirty="0">
                <a:solidFill>
                  <a:srgbClr val="990033"/>
                </a:solidFill>
              </a:rPr>
              <a:t>Time Series Components &amp; Stationarity</a:t>
            </a:r>
            <a:endParaRPr lang="en-US" dirty="0">
              <a:solidFill>
                <a:srgbClr val="990033"/>
              </a:solidFill>
            </a:endParaRPr>
          </a:p>
        </p:txBody>
      </p:sp>
      <p:pic>
        <p:nvPicPr>
          <p:cNvPr id="6" name="Picture 5">
            <a:extLst>
              <a:ext uri="{FF2B5EF4-FFF2-40B4-BE49-F238E27FC236}">
                <a16:creationId xmlns:a16="http://schemas.microsoft.com/office/drawing/2014/main" id="{62200A62-F8D7-475D-906C-7E9CA67C7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
        <p:nvSpPr>
          <p:cNvPr id="3" name="TextBox 2">
            <a:extLst>
              <a:ext uri="{FF2B5EF4-FFF2-40B4-BE49-F238E27FC236}">
                <a16:creationId xmlns:a16="http://schemas.microsoft.com/office/drawing/2014/main" id="{5A76BA8B-B59C-47A7-98FF-B385EEE50C84}"/>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spTree>
    <p:extLst>
      <p:ext uri="{BB962C8B-B14F-4D97-AF65-F5344CB8AC3E}">
        <p14:creationId xmlns:p14="http://schemas.microsoft.com/office/powerpoint/2010/main" val="273414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908589" cy="1325563"/>
          </a:xfrm>
        </p:spPr>
        <p:txBody>
          <a:bodyPr>
            <a:normAutofit/>
          </a:bodyPr>
          <a:lstStyle/>
          <a:p>
            <a:r>
              <a:rPr lang="en-US" sz="3600" dirty="0">
                <a:solidFill>
                  <a:srgbClr val="990033"/>
                </a:solidFill>
              </a:rPr>
              <a:t>Seasonal and Cyclic Variations</a:t>
            </a:r>
          </a:p>
        </p:txBody>
      </p:sp>
      <p:sp>
        <p:nvSpPr>
          <p:cNvPr id="10" name="TextBox 9">
            <a:extLst>
              <a:ext uri="{FF2B5EF4-FFF2-40B4-BE49-F238E27FC236}">
                <a16:creationId xmlns:a16="http://schemas.microsoft.com/office/drawing/2014/main" id="{AAD29680-AE9B-4840-9305-F8D2D8DB361A}"/>
              </a:ext>
            </a:extLst>
          </p:cNvPr>
          <p:cNvSpPr txBox="1"/>
          <p:nvPr/>
        </p:nvSpPr>
        <p:spPr>
          <a:xfrm>
            <a:off x="838200" y="1469592"/>
            <a:ext cx="5785023" cy="1446550"/>
          </a:xfrm>
          <a:prstGeom prst="rect">
            <a:avLst/>
          </a:prstGeom>
          <a:noFill/>
        </p:spPr>
        <p:txBody>
          <a:bodyPr wrap="square">
            <a:spAutoFit/>
          </a:bodyPr>
          <a:lstStyle/>
          <a:p>
            <a:r>
              <a:rPr lang="en-US" sz="2200" dirty="0">
                <a:solidFill>
                  <a:srgbClr val="0070C0"/>
                </a:solidFill>
              </a:rPr>
              <a:t>1. Seasonal Variation</a:t>
            </a:r>
            <a:r>
              <a:rPr lang="en-US" sz="2200" dirty="0"/>
              <a:t>: Many time series, such as sales ﬁgures and temperature readings, exhibit variations that are cyclic. Theses cycles could be seasonally, monthly, etc. </a:t>
            </a:r>
          </a:p>
        </p:txBody>
      </p:sp>
      <p:pic>
        <p:nvPicPr>
          <p:cNvPr id="3" name="Picture 2" descr="A picture containing diagram&#10;&#10;Description automatically generated">
            <a:extLst>
              <a:ext uri="{FF2B5EF4-FFF2-40B4-BE49-F238E27FC236}">
                <a16:creationId xmlns:a16="http://schemas.microsoft.com/office/drawing/2014/main" id="{C43C2D94-6B92-45CD-97A9-1E7243F96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819" y="470158"/>
            <a:ext cx="5200376" cy="2433574"/>
          </a:xfrm>
          <a:prstGeom prst="rect">
            <a:avLst/>
          </a:prstGeom>
        </p:spPr>
      </p:pic>
      <p:sp>
        <p:nvSpPr>
          <p:cNvPr id="13" name="TextBox 12">
            <a:extLst>
              <a:ext uri="{FF2B5EF4-FFF2-40B4-BE49-F238E27FC236}">
                <a16:creationId xmlns:a16="http://schemas.microsoft.com/office/drawing/2014/main" id="{ACA759C5-246D-4AD0-838D-2F439F6DB50C}"/>
              </a:ext>
            </a:extLst>
          </p:cNvPr>
          <p:cNvSpPr txBox="1"/>
          <p:nvPr/>
        </p:nvSpPr>
        <p:spPr>
          <a:xfrm>
            <a:off x="838200" y="3076409"/>
            <a:ext cx="5785023" cy="1107996"/>
          </a:xfrm>
          <a:prstGeom prst="rect">
            <a:avLst/>
          </a:prstGeom>
          <a:noFill/>
        </p:spPr>
        <p:txBody>
          <a:bodyPr wrap="square">
            <a:spAutoFit/>
          </a:bodyPr>
          <a:lstStyle/>
          <a:p>
            <a:r>
              <a:rPr lang="en-US" sz="2200" dirty="0">
                <a:solidFill>
                  <a:srgbClr val="CC00CC"/>
                </a:solidFill>
              </a:rPr>
              <a:t>*Other Periodic Variations</a:t>
            </a:r>
            <a:r>
              <a:rPr lang="en-US" sz="2200" dirty="0"/>
              <a:t>: Some time series exhibit cyclic variations at a shorter time interval. An example is daily variation in temperature. </a:t>
            </a:r>
          </a:p>
        </p:txBody>
      </p:sp>
      <p:sp>
        <p:nvSpPr>
          <p:cNvPr id="15" name="TextBox 14">
            <a:extLst>
              <a:ext uri="{FF2B5EF4-FFF2-40B4-BE49-F238E27FC236}">
                <a16:creationId xmlns:a16="http://schemas.microsoft.com/office/drawing/2014/main" id="{4ED780BB-518B-40C4-9E46-9CDB938D29A9}"/>
              </a:ext>
            </a:extLst>
          </p:cNvPr>
          <p:cNvSpPr txBox="1"/>
          <p:nvPr/>
        </p:nvSpPr>
        <p:spPr>
          <a:xfrm>
            <a:off x="838200" y="4495856"/>
            <a:ext cx="5785023" cy="1785104"/>
          </a:xfrm>
          <a:prstGeom prst="rect">
            <a:avLst/>
          </a:prstGeom>
          <a:noFill/>
        </p:spPr>
        <p:txBody>
          <a:bodyPr wrap="square">
            <a:spAutoFit/>
          </a:bodyPr>
          <a:lstStyle/>
          <a:p>
            <a:r>
              <a:rPr lang="en-US" sz="2200" dirty="0"/>
              <a:t>Some cyclic variations take much longer, for example in economic data, that are sometimes thought to be aﬀected by business cycles with a period varying from 3 years to more than 10 years.</a:t>
            </a:r>
          </a:p>
        </p:txBody>
      </p:sp>
      <p:pic>
        <p:nvPicPr>
          <p:cNvPr id="17" name="Picture 16" descr="Chart, line chart, histogram&#10;&#10;Description automatically generated">
            <a:extLst>
              <a:ext uri="{FF2B5EF4-FFF2-40B4-BE49-F238E27FC236}">
                <a16:creationId xmlns:a16="http://schemas.microsoft.com/office/drawing/2014/main" id="{8FABC406-6F0D-413A-BA36-C09DD2BF66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6789" y="4020609"/>
            <a:ext cx="4984768" cy="2588535"/>
          </a:xfrm>
          <a:prstGeom prst="rect">
            <a:avLst/>
          </a:prstGeom>
        </p:spPr>
      </p:pic>
      <p:pic>
        <p:nvPicPr>
          <p:cNvPr id="6" name="Picture 5" descr="Chart, line chart&#10;&#10;Description automatically generated">
            <a:extLst>
              <a:ext uri="{FF2B5EF4-FFF2-40B4-BE49-F238E27FC236}">
                <a16:creationId xmlns:a16="http://schemas.microsoft.com/office/drawing/2014/main" id="{E1789E63-52C2-4BDB-97C0-4B21B0E605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1395" y="3096714"/>
            <a:ext cx="5257800" cy="923895"/>
          </a:xfrm>
          <a:prstGeom prst="rect">
            <a:avLst/>
          </a:prstGeom>
        </p:spPr>
      </p:pic>
    </p:spTree>
    <p:extLst>
      <p:ext uri="{BB962C8B-B14F-4D97-AF65-F5344CB8AC3E}">
        <p14:creationId xmlns:p14="http://schemas.microsoft.com/office/powerpoint/2010/main" val="24100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1000"/>
                                        <p:tgtEl>
                                          <p:spTgt spid="1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908589" cy="1325563"/>
          </a:xfrm>
        </p:spPr>
        <p:txBody>
          <a:bodyPr>
            <a:normAutofit/>
          </a:bodyPr>
          <a:lstStyle/>
          <a:p>
            <a:r>
              <a:rPr lang="en-US" sz="3600" dirty="0">
                <a:solidFill>
                  <a:srgbClr val="990033"/>
                </a:solidFill>
              </a:rPr>
              <a:t>Trend and Other Variations</a:t>
            </a:r>
          </a:p>
        </p:txBody>
      </p:sp>
      <p:sp>
        <p:nvSpPr>
          <p:cNvPr id="10" name="TextBox 9">
            <a:extLst>
              <a:ext uri="{FF2B5EF4-FFF2-40B4-BE49-F238E27FC236}">
                <a16:creationId xmlns:a16="http://schemas.microsoft.com/office/drawing/2014/main" id="{AAD29680-AE9B-4840-9305-F8D2D8DB361A}"/>
              </a:ext>
            </a:extLst>
          </p:cNvPr>
          <p:cNvSpPr txBox="1"/>
          <p:nvPr/>
        </p:nvSpPr>
        <p:spPr>
          <a:xfrm>
            <a:off x="838200" y="1469592"/>
            <a:ext cx="5908589" cy="1107996"/>
          </a:xfrm>
          <a:prstGeom prst="rect">
            <a:avLst/>
          </a:prstGeom>
          <a:noFill/>
        </p:spPr>
        <p:txBody>
          <a:bodyPr wrap="square">
            <a:spAutoFit/>
          </a:bodyPr>
          <a:lstStyle/>
          <a:p>
            <a:r>
              <a:rPr lang="en-US" sz="2200" dirty="0">
                <a:solidFill>
                  <a:srgbClr val="FF0000"/>
                </a:solidFill>
              </a:rPr>
              <a:t>2. Trend Variation</a:t>
            </a:r>
            <a:r>
              <a:rPr lang="en-US" sz="2200" dirty="0"/>
              <a:t>: Trend is the long-term change in the mean level, taking into account the number of observations available.</a:t>
            </a:r>
          </a:p>
        </p:txBody>
      </p:sp>
      <p:sp>
        <p:nvSpPr>
          <p:cNvPr id="13" name="TextBox 12">
            <a:extLst>
              <a:ext uri="{FF2B5EF4-FFF2-40B4-BE49-F238E27FC236}">
                <a16:creationId xmlns:a16="http://schemas.microsoft.com/office/drawing/2014/main" id="{ACA759C5-246D-4AD0-838D-2F439F6DB50C}"/>
              </a:ext>
            </a:extLst>
          </p:cNvPr>
          <p:cNvSpPr txBox="1"/>
          <p:nvPr/>
        </p:nvSpPr>
        <p:spPr>
          <a:xfrm>
            <a:off x="838200" y="2795155"/>
            <a:ext cx="5908589" cy="1446550"/>
          </a:xfrm>
          <a:prstGeom prst="rect">
            <a:avLst/>
          </a:prstGeom>
          <a:noFill/>
        </p:spPr>
        <p:txBody>
          <a:bodyPr wrap="square">
            <a:spAutoFit/>
          </a:bodyPr>
          <a:lstStyle/>
          <a:p>
            <a:r>
              <a:rPr lang="en-US" sz="2200" dirty="0">
                <a:solidFill>
                  <a:srgbClr val="00B050"/>
                </a:solidFill>
              </a:rPr>
              <a:t>3,4. Other Fluctuations</a:t>
            </a:r>
            <a:r>
              <a:rPr lang="en-US" sz="2200" dirty="0"/>
              <a:t>: Once trend and seasonal variations have been removed from a set of data, we are left with a series of residuals that </a:t>
            </a:r>
            <a:r>
              <a:rPr lang="en-US" sz="2200" dirty="0">
                <a:solidFill>
                  <a:srgbClr val="CC00CC"/>
                </a:solidFill>
              </a:rPr>
              <a:t>may</a:t>
            </a:r>
            <a:r>
              <a:rPr lang="en-US" sz="2200" dirty="0"/>
              <a:t> or </a:t>
            </a:r>
            <a:r>
              <a:rPr lang="en-US" sz="2200" dirty="0">
                <a:solidFill>
                  <a:srgbClr val="CC00CC"/>
                </a:solidFill>
              </a:rPr>
              <a:t>may not be random</a:t>
            </a:r>
            <a:r>
              <a:rPr lang="en-US" sz="2200" dirty="0"/>
              <a:t>. </a:t>
            </a:r>
          </a:p>
        </p:txBody>
      </p:sp>
      <p:pic>
        <p:nvPicPr>
          <p:cNvPr id="6" name="Picture 5" descr="Chart, scatter chart&#10;&#10;Description automatically generated">
            <a:extLst>
              <a:ext uri="{FF2B5EF4-FFF2-40B4-BE49-F238E27FC236}">
                <a16:creationId xmlns:a16="http://schemas.microsoft.com/office/drawing/2014/main" id="{AF45B8E1-3749-47AB-B958-DFAAD2C2D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7161" y="441671"/>
            <a:ext cx="4367054" cy="2523951"/>
          </a:xfrm>
          <a:prstGeom prst="rect">
            <a:avLst/>
          </a:prstGeom>
        </p:spPr>
      </p:pic>
      <p:sp>
        <p:nvSpPr>
          <p:cNvPr id="14" name="TextBox 13">
            <a:extLst>
              <a:ext uri="{FF2B5EF4-FFF2-40B4-BE49-F238E27FC236}">
                <a16:creationId xmlns:a16="http://schemas.microsoft.com/office/drawing/2014/main" id="{25D735A6-E952-44F7-A783-E7B1A4F5EABD}"/>
              </a:ext>
            </a:extLst>
          </p:cNvPr>
          <p:cNvSpPr txBox="1"/>
          <p:nvPr/>
        </p:nvSpPr>
        <p:spPr>
          <a:xfrm>
            <a:off x="838200" y="4459272"/>
            <a:ext cx="5908589" cy="1785104"/>
          </a:xfrm>
          <a:prstGeom prst="rect">
            <a:avLst/>
          </a:prstGeom>
          <a:noFill/>
        </p:spPr>
        <p:txBody>
          <a:bodyPr wrap="square">
            <a:spAutoFit/>
          </a:bodyPr>
          <a:lstStyle/>
          <a:p>
            <a:r>
              <a:rPr lang="en-US" sz="2200" dirty="0"/>
              <a:t>We will examine various techniques for analyzing series of this type, either to see whether any cyclic variation still exists in the time series, or whether apparently irregular variation may be explained in terms of some probability models.</a:t>
            </a:r>
          </a:p>
        </p:txBody>
      </p:sp>
      <p:pic>
        <p:nvPicPr>
          <p:cNvPr id="3" name="Picture 2" descr="A picture containing text, antenna, needle&#10;&#10;Description automatically generated">
            <a:extLst>
              <a:ext uri="{FF2B5EF4-FFF2-40B4-BE49-F238E27FC236}">
                <a16:creationId xmlns:a16="http://schemas.microsoft.com/office/drawing/2014/main" id="{D8E8B815-6B03-42D1-9114-1DFADB71B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4721" y="3465835"/>
            <a:ext cx="4229510" cy="2523951"/>
          </a:xfrm>
          <a:prstGeom prst="rect">
            <a:avLst/>
          </a:prstGeom>
        </p:spPr>
      </p:pic>
    </p:spTree>
    <p:extLst>
      <p:ext uri="{BB962C8B-B14F-4D97-AF65-F5344CB8AC3E}">
        <p14:creationId xmlns:p14="http://schemas.microsoft.com/office/powerpoint/2010/main" val="25376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7378</TotalTime>
  <Words>2532</Words>
  <Application>Microsoft Office PowerPoint</Application>
  <PresentationFormat>Widescreen</PresentationFormat>
  <Paragraphs>155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Georgia</vt:lpstr>
      <vt:lpstr>Times New Roman</vt:lpstr>
      <vt:lpstr>Office Theme</vt:lpstr>
      <vt:lpstr>Time Series</vt:lpstr>
      <vt:lpstr>Time Series</vt:lpstr>
      <vt:lpstr>Time Plot</vt:lpstr>
      <vt:lpstr>Time Series and Stochastic Processes</vt:lpstr>
      <vt:lpstr>Textbook</vt:lpstr>
      <vt:lpstr>Technology</vt:lpstr>
      <vt:lpstr>Time Series Components &amp; Stationarity</vt:lpstr>
      <vt:lpstr>Seasonal and Cyclic Variations</vt:lpstr>
      <vt:lpstr>Trend and Other Variations</vt:lpstr>
      <vt:lpstr>Stationary Time Series</vt:lpstr>
      <vt:lpstr>Example</vt:lpstr>
      <vt:lpstr>Transformations</vt:lpstr>
      <vt:lpstr>Example</vt:lpstr>
      <vt:lpstr>Practice Problems</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745</cp:revision>
  <cp:lastPrinted>2018-08-29T00:32:30Z</cp:lastPrinted>
  <dcterms:created xsi:type="dcterms:W3CDTF">2017-02-01T15:13:00Z</dcterms:created>
  <dcterms:modified xsi:type="dcterms:W3CDTF">2021-01-21T18:56:08Z</dcterms:modified>
</cp:coreProperties>
</file>