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378" r:id="rId2"/>
    <p:sldId id="478" r:id="rId3"/>
    <p:sldId id="462" r:id="rId4"/>
    <p:sldId id="476" r:id="rId5"/>
    <p:sldId id="479" r:id="rId6"/>
    <p:sldId id="480" r:id="rId7"/>
    <p:sldId id="467" r:id="rId8"/>
    <p:sldId id="481" r:id="rId9"/>
    <p:sldId id="482" r:id="rId10"/>
    <p:sldId id="483" r:id="rId11"/>
    <p:sldId id="484" r:id="rId12"/>
    <p:sldId id="485" r:id="rId13"/>
    <p:sldId id="433" r:id="rId14"/>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eXecCFHYvPm2hRLHpfr4+Q==" hashData="DLQm2Abib8YhAZJOz0QL5dhHu6OE9R9Yq9QDY2BVtzkA7ARzsT3VbbkSJS6xP1OFZGCWS4kRu5ywauQJ58qvGw=="/>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lfazl Saghafi" initials="AS" lastIdx="1" clrIdx="0">
    <p:extLst>
      <p:ext uri="{19B8F6BF-5375-455C-9EA6-DF929625EA0E}">
        <p15:presenceInfo xmlns:p15="http://schemas.microsoft.com/office/powerpoint/2012/main" userId="74beeaff483c3c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FFCCFF"/>
    <a:srgbClr val="CCECFF"/>
    <a:srgbClr val="CCFFCC"/>
    <a:srgbClr val="FFFF99"/>
    <a:srgbClr val="FFFFCC"/>
    <a:srgbClr val="CC00CC"/>
    <a:srgbClr val="FFFF66"/>
    <a:srgbClr val="00800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2" autoAdjust="0"/>
    <p:restoredTop sz="79823" autoAdjust="0"/>
  </p:normalViewPr>
  <p:slideViewPr>
    <p:cSldViewPr snapToGrid="0">
      <p:cViewPr varScale="1">
        <p:scale>
          <a:sx n="49" d="100"/>
          <a:sy n="49" d="100"/>
        </p:scale>
        <p:origin x="67"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64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180" y="0"/>
            <a:ext cx="4160937" cy="366486"/>
          </a:xfrm>
          <a:prstGeom prst="rect">
            <a:avLst/>
          </a:prstGeom>
        </p:spPr>
        <p:txBody>
          <a:bodyPr vert="horz" lIns="91440" tIns="45720" rIns="91440" bIns="45720" rtlCol="0"/>
          <a:lstStyle>
            <a:lvl1pPr algn="r">
              <a:defRPr sz="1200"/>
            </a:lvl1pPr>
          </a:lstStyle>
          <a:p>
            <a:fld id="{30E4E249-35BF-44F6-8638-861B7C641F9D}" type="datetimeFigureOut">
              <a:rPr lang="en-US" smtClean="0"/>
              <a:t>3/28/2021</a:t>
            </a:fld>
            <a:endParaRPr lang="en-US"/>
          </a:p>
        </p:txBody>
      </p:sp>
      <p:sp>
        <p:nvSpPr>
          <p:cNvPr id="4" name="Footer Placeholder 3"/>
          <p:cNvSpPr>
            <a:spLocks noGrp="1"/>
          </p:cNvSpPr>
          <p:nvPr>
            <p:ph type="ftr" sz="quarter" idx="2"/>
          </p:nvPr>
        </p:nvSpPr>
        <p:spPr>
          <a:xfrm>
            <a:off x="0" y="6948715"/>
            <a:ext cx="4160937" cy="36648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180" y="6948715"/>
            <a:ext cx="4160937" cy="366485"/>
          </a:xfrm>
          <a:prstGeom prst="rect">
            <a:avLst/>
          </a:prstGeom>
        </p:spPr>
        <p:txBody>
          <a:bodyPr vert="horz" lIns="91440" tIns="45720" rIns="91440" bIns="45720" rtlCol="0" anchor="b"/>
          <a:lstStyle>
            <a:lvl1pPr algn="r">
              <a:defRPr sz="1200"/>
            </a:lvl1pPr>
          </a:lstStyle>
          <a:p>
            <a:fld id="{58AD294F-4DFB-4751-8D2F-AD6B8A28B61F}" type="slidenum">
              <a:rPr lang="en-US" smtClean="0"/>
              <a:t>‹#›</a:t>
            </a:fld>
            <a:endParaRPr lang="en-US"/>
          </a:p>
        </p:txBody>
      </p:sp>
    </p:spTree>
    <p:extLst>
      <p:ext uri="{BB962C8B-B14F-4D97-AF65-F5344CB8AC3E}">
        <p14:creationId xmlns:p14="http://schemas.microsoft.com/office/powerpoint/2010/main" val="2520474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1"/>
            <a:ext cx="4160520" cy="367030"/>
          </a:xfrm>
          <a:prstGeom prst="rect">
            <a:avLst/>
          </a:prstGeom>
        </p:spPr>
        <p:txBody>
          <a:bodyPr vert="horz" lIns="96661" tIns="48331" rIns="96661" bIns="48331" rtlCol="0"/>
          <a:lstStyle>
            <a:lvl1pPr algn="r">
              <a:defRPr sz="1300"/>
            </a:lvl1pPr>
          </a:lstStyle>
          <a:p>
            <a:fld id="{7F15780C-4C6A-4D31-B717-67E9CB6C3EDE}" type="datetimeFigureOut">
              <a:rPr lang="en-US" smtClean="0"/>
              <a:t>3/28/2021</a:t>
            </a:fld>
            <a:endParaRPr lang="en-US"/>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520440"/>
            <a:ext cx="7680960" cy="2880361"/>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3C061A47-1F96-4E91-A6A1-2571DEF234C8}" type="slidenum">
              <a:rPr lang="en-US" smtClean="0"/>
              <a:t>‹#›</a:t>
            </a:fld>
            <a:endParaRPr lang="en-US"/>
          </a:p>
        </p:txBody>
      </p:sp>
    </p:spTree>
    <p:extLst>
      <p:ext uri="{BB962C8B-B14F-4D97-AF65-F5344CB8AC3E}">
        <p14:creationId xmlns:p14="http://schemas.microsoft.com/office/powerpoint/2010/main" val="49595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eorgia" panose="02040502050405020303" pitchFamily="18" charset="0"/>
              </a:rPr>
              <a:t>This week we explore time series in frequency domain instead of time domain. This approach has many advantages that are widely appreciated in ﬁelds such as electrical engineering, geophysics and meteorology.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Georgia" panose="02040502050405020303" pitchFamily="18" charset="0"/>
            </a:endParaRPr>
          </a:p>
        </p:txBody>
      </p:sp>
      <p:sp>
        <p:nvSpPr>
          <p:cNvPr id="4" name="Slide Number Placeholder 3"/>
          <p:cNvSpPr>
            <a:spLocks noGrp="1"/>
          </p:cNvSpPr>
          <p:nvPr>
            <p:ph type="sldNum" sz="quarter" idx="10"/>
          </p:nvPr>
        </p:nvSpPr>
        <p:spPr/>
        <p:txBody>
          <a:bodyPr/>
          <a:lstStyle/>
          <a:p>
            <a:fld id="{AB49C82B-4FE9-4026-A671-F42D8142A0B4}" type="slidenum">
              <a:rPr lang="en-US" smtClean="0"/>
              <a:t>1</a:t>
            </a:fld>
            <a:endParaRPr lang="en-US"/>
          </a:p>
        </p:txBody>
      </p:sp>
    </p:spTree>
    <p:extLst>
      <p:ext uri="{BB962C8B-B14F-4D97-AF65-F5344CB8AC3E}">
        <p14:creationId xmlns:p14="http://schemas.microsoft.com/office/powerpoint/2010/main" val="251234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forecasted values were 0, 2, 5, 9, 13, 17, 21 for the next seven nights</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forecast, we use the estimated equation of the model, compute value of the time series at the next time step, that is for time (t+1), you can see in the formula that it is quite easy, for </a:t>
                </a: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a:t>
                </a:r>
                <a:r>
                  <a:rPr lang="en-US" sz="1200" b="0" i="0">
                    <a:latin typeface="Cambria Math" panose="02040503050406030204" pitchFamily="18" charset="0"/>
                  </a:rPr>
                  <a:t>+1)</a:t>
                </a:r>
                <a:r>
                  <a:rPr lang="en-US" baseline="0" dirty="0"/>
                  <a:t> use zero, for other moving average parts use past residuals from the estimated model. There is a command that does that automatically, here are the forecasts for the next four time steps. We can also generate a plot that shows 80% and 95% confidence intervals.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It’s important to note that the confidence intervals are reliable as long as the residuals of the model have a normal distribution, if this assumption is violated, the CI’s are not reliable.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These were forecasts for </a:t>
                </a:r>
                <a:r>
                  <a:rPr lang="en-US" sz="1200" b="0" i="0">
                    <a:latin typeface="Cambria Math" panose="02040503050406030204" pitchFamily="18" charset="0"/>
                  </a:rPr>
                  <a:t>𝑌_</a:t>
                </a:r>
                <a:r>
                  <a:rPr lang="en-US" sz="1200" i="0">
                    <a:latin typeface="Cambria Math" panose="02040503050406030204" pitchFamily="18" charset="0"/>
                  </a:rPr>
                  <a:t>𝑡</a:t>
                </a:r>
                <a:r>
                  <a:rPr lang="en-US" baseline="0" dirty="0"/>
                  <a:t>, we can simply transform them to reflect </a:t>
                </a:r>
                <a:r>
                  <a:rPr lang="en-US" sz="1200" b="0" i="0">
                    <a:latin typeface="Cambria Math" panose="02040503050406030204" pitchFamily="18" charset="0"/>
                  </a:rPr>
                  <a:t>𝑋_</a:t>
                </a:r>
                <a:r>
                  <a:rPr lang="en-US" sz="1200" i="0">
                    <a:latin typeface="Cambria Math" panose="02040503050406030204" pitchFamily="18" charset="0"/>
                  </a:rPr>
                  <a:t>𝑡</a:t>
                </a:r>
                <a:r>
                  <a:rPr lang="en-US" baseline="0" dirty="0"/>
                  <a:t> forecasts by inversing that lag 4 difference, that is by using a lag 4 summation. Therefore,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10</a:t>
            </a:fld>
            <a:endParaRPr lang="en-US"/>
          </a:p>
        </p:txBody>
      </p:sp>
    </p:spTree>
    <p:extLst>
      <p:ext uri="{BB962C8B-B14F-4D97-AF65-F5344CB8AC3E}">
        <p14:creationId xmlns:p14="http://schemas.microsoft.com/office/powerpoint/2010/main" val="2469159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I checked the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forecast, we use the estimated equation of the model, compute value of the time series at the next time step, that is for time (t+1), you can see in the formula that it is quite easy, for </a:t>
                </a: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a:t>
                </a:r>
                <a:r>
                  <a:rPr lang="en-US" sz="1200" b="0" i="0">
                    <a:latin typeface="Cambria Math" panose="02040503050406030204" pitchFamily="18" charset="0"/>
                  </a:rPr>
                  <a:t>+1)</a:t>
                </a:r>
                <a:r>
                  <a:rPr lang="en-US" baseline="0" dirty="0"/>
                  <a:t> use zero, for other moving average parts use past residuals from the estimated model. There is a command that does that automatically, here are the forecasts for the next four time steps. We can also generate a plot that shows 80% and 95% confidence intervals.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It’s important to note that the confidence intervals are reliable as long as the residuals of the model have a normal distribution, if this assumption is violated, the CI’s are not reliable.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These were forecasts for </a:t>
                </a:r>
                <a:r>
                  <a:rPr lang="en-US" sz="1200" b="0" i="0">
                    <a:latin typeface="Cambria Math" panose="02040503050406030204" pitchFamily="18" charset="0"/>
                  </a:rPr>
                  <a:t>𝑌_</a:t>
                </a:r>
                <a:r>
                  <a:rPr lang="en-US" sz="1200" i="0">
                    <a:latin typeface="Cambria Math" panose="02040503050406030204" pitchFamily="18" charset="0"/>
                  </a:rPr>
                  <a:t>𝑡</a:t>
                </a:r>
                <a:r>
                  <a:rPr lang="en-US" baseline="0" dirty="0"/>
                  <a:t>, we can simply transform them to reflect </a:t>
                </a:r>
                <a:r>
                  <a:rPr lang="en-US" sz="1200" b="0" i="0">
                    <a:latin typeface="Cambria Math" panose="02040503050406030204" pitchFamily="18" charset="0"/>
                  </a:rPr>
                  <a:t>𝑋_</a:t>
                </a:r>
                <a:r>
                  <a:rPr lang="en-US" sz="1200" i="0">
                    <a:latin typeface="Cambria Math" panose="02040503050406030204" pitchFamily="18" charset="0"/>
                  </a:rPr>
                  <a:t>𝑡</a:t>
                </a:r>
                <a:r>
                  <a:rPr lang="en-US" baseline="0" dirty="0"/>
                  <a:t> forecasts by inversing that lag 4 difference, that is by using a lag 4 summation. Therefore,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11</a:t>
            </a:fld>
            <a:endParaRPr lang="en-US"/>
          </a:p>
        </p:txBody>
      </p:sp>
    </p:spTree>
    <p:extLst>
      <p:ext uri="{BB962C8B-B14F-4D97-AF65-F5344CB8AC3E}">
        <p14:creationId xmlns:p14="http://schemas.microsoft.com/office/powerpoint/2010/main" val="2296736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Extrapolations generate values of 1069, 947, 829, and 950 thousand dollars in sales for the next four seasons.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forecast, we use the estimated equation of the model, compute value of the time series at the next time step, that is for time (t+1), you can see in the formula that it is quite easy, for </a:t>
                </a: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a:t>
                </a:r>
                <a:r>
                  <a:rPr lang="en-US" sz="1200" b="0" i="0">
                    <a:latin typeface="Cambria Math" panose="02040503050406030204" pitchFamily="18" charset="0"/>
                  </a:rPr>
                  <a:t>+1)</a:t>
                </a:r>
                <a:r>
                  <a:rPr lang="en-US" baseline="0" dirty="0"/>
                  <a:t> use zero, for other moving average parts use past residuals from the estimated model. There is a command that does that automatically, here are the forecasts for the next four time steps. We can also generate a plot that shows 80% and 95% confidence intervals.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It’s important to note that the confidence intervals are reliable as long as the residuals of the model have a normal distribution, if this assumption is violated, the CI’s are not reliable.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These were forecasts for </a:t>
                </a:r>
                <a:r>
                  <a:rPr lang="en-US" sz="1200" b="0" i="0">
                    <a:latin typeface="Cambria Math" panose="02040503050406030204" pitchFamily="18" charset="0"/>
                  </a:rPr>
                  <a:t>𝑌_</a:t>
                </a:r>
                <a:r>
                  <a:rPr lang="en-US" sz="1200" i="0">
                    <a:latin typeface="Cambria Math" panose="02040503050406030204" pitchFamily="18" charset="0"/>
                  </a:rPr>
                  <a:t>𝑡</a:t>
                </a:r>
                <a:r>
                  <a:rPr lang="en-US" baseline="0" dirty="0"/>
                  <a:t>, we can simply transform them to reflect </a:t>
                </a:r>
                <a:r>
                  <a:rPr lang="en-US" sz="1200" b="0" i="0">
                    <a:latin typeface="Cambria Math" panose="02040503050406030204" pitchFamily="18" charset="0"/>
                  </a:rPr>
                  <a:t>𝑋_</a:t>
                </a:r>
                <a:r>
                  <a:rPr lang="en-US" sz="1200" i="0">
                    <a:latin typeface="Cambria Math" panose="02040503050406030204" pitchFamily="18" charset="0"/>
                  </a:rPr>
                  <a:t>𝑡</a:t>
                </a:r>
                <a:r>
                  <a:rPr lang="en-US" baseline="0" dirty="0"/>
                  <a:t> forecasts by inversing that lag 4 difference, that is by using a lag 4 summation. Therefore,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12</a:t>
            </a:fld>
            <a:endParaRPr lang="en-US"/>
          </a:p>
        </p:txBody>
      </p:sp>
    </p:spTree>
    <p:extLst>
      <p:ext uri="{BB962C8B-B14F-4D97-AF65-F5344CB8AC3E}">
        <p14:creationId xmlns:p14="http://schemas.microsoft.com/office/powerpoint/2010/main" val="1141764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Q1. </a:t>
            </a:r>
          </a:p>
          <a:p>
            <a:r>
              <a:rPr lang="en-US" sz="1200" dirty="0"/>
              <a:t>t &lt;- seq(1,100) </a:t>
            </a:r>
          </a:p>
          <a:p>
            <a:r>
              <a:rPr lang="en-US" sz="1200" dirty="0"/>
              <a:t>x1_t = 2*cos(2*pi*6/100*t)+ 3*sin(2*pi*6/100*t) </a:t>
            </a:r>
          </a:p>
          <a:p>
            <a:r>
              <a:rPr lang="en-US" sz="1200" dirty="0"/>
              <a:t>x2_t = 4*cos(2*pi*10/100*t)+5*sin(2*pi*10/100*t) </a:t>
            </a:r>
          </a:p>
          <a:p>
            <a:r>
              <a:rPr lang="en-US" sz="1200" dirty="0"/>
              <a:t>x3_t = 6*cos(2*pi*40/100*t)+7*sin(2*pi*40/100*t) </a:t>
            </a:r>
          </a:p>
          <a:p>
            <a:r>
              <a:rPr lang="en-US" sz="1200" dirty="0" err="1"/>
              <a:t>x_t</a:t>
            </a:r>
            <a:r>
              <a:rPr lang="en-US" sz="1200" dirty="0"/>
              <a:t> = x1_t + x2_t + x3_t </a:t>
            </a:r>
          </a:p>
          <a:p>
            <a:endParaRPr lang="en-US" sz="1200" dirty="0"/>
          </a:p>
          <a:p>
            <a:r>
              <a:rPr lang="en-US" sz="1200" dirty="0"/>
              <a:t>par(</a:t>
            </a:r>
            <a:r>
              <a:rPr lang="en-US" sz="1200" dirty="0" err="1"/>
              <a:t>mfrow</a:t>
            </a:r>
            <a:r>
              <a:rPr lang="en-US" sz="1200" dirty="0"/>
              <a:t>=c(2,2))</a:t>
            </a:r>
          </a:p>
          <a:p>
            <a:r>
              <a:rPr lang="en-US" sz="1200" dirty="0" err="1"/>
              <a:t>plot.ts</a:t>
            </a:r>
            <a:r>
              <a:rPr lang="en-US" sz="1200" dirty="0"/>
              <a:t>(x1_t, </a:t>
            </a:r>
            <a:r>
              <a:rPr lang="en-US" sz="1200" dirty="0" err="1"/>
              <a:t>ylim</a:t>
            </a:r>
            <a:r>
              <a:rPr lang="en-US" sz="1200" dirty="0"/>
              <a:t>=c(-10,10), main=expression(omega==0.06~~~A^2==13)) </a:t>
            </a:r>
          </a:p>
          <a:p>
            <a:r>
              <a:rPr lang="en-US" sz="1200" dirty="0" err="1"/>
              <a:t>plot.ts</a:t>
            </a:r>
            <a:r>
              <a:rPr lang="en-US" sz="1200" dirty="0"/>
              <a:t>(x2_t, </a:t>
            </a:r>
            <a:r>
              <a:rPr lang="en-US" sz="1200" dirty="0" err="1"/>
              <a:t>ylim</a:t>
            </a:r>
            <a:r>
              <a:rPr lang="en-US" sz="1200" dirty="0"/>
              <a:t>=c(-10,10), main=expression(omega==0.10~~~A^2==41)) </a:t>
            </a:r>
          </a:p>
          <a:p>
            <a:r>
              <a:rPr lang="en-US" sz="1200" dirty="0" err="1"/>
              <a:t>plot.ts</a:t>
            </a:r>
            <a:r>
              <a:rPr lang="en-US" sz="1200" dirty="0"/>
              <a:t>(x3_t, </a:t>
            </a:r>
            <a:r>
              <a:rPr lang="en-US" sz="1200" dirty="0" err="1"/>
              <a:t>ylim</a:t>
            </a:r>
            <a:r>
              <a:rPr lang="en-US" sz="1200" dirty="0"/>
              <a:t>=c(-10,10), main=expression(omega==0.40~~~A^2==85)) </a:t>
            </a:r>
          </a:p>
          <a:p>
            <a:r>
              <a:rPr lang="en-US" sz="1200" dirty="0" err="1"/>
              <a:t>plot.ts</a:t>
            </a:r>
            <a:r>
              <a:rPr lang="en-US" sz="1200" dirty="0"/>
              <a:t>(</a:t>
            </a:r>
            <a:r>
              <a:rPr lang="en-US" sz="1200" dirty="0" err="1"/>
              <a:t>x_t</a:t>
            </a:r>
            <a:r>
              <a:rPr lang="en-US" sz="1200" dirty="0"/>
              <a:t>, </a:t>
            </a:r>
            <a:r>
              <a:rPr lang="en-US" sz="1200" dirty="0" err="1"/>
              <a:t>ylim</a:t>
            </a:r>
            <a:r>
              <a:rPr lang="en-US" sz="1200" dirty="0"/>
              <a:t>=c(-16,16), main="sum")</a:t>
            </a:r>
          </a:p>
          <a:p>
            <a:r>
              <a:rPr lang="en-US" sz="1200" dirty="0"/>
              <a:t>par(</a:t>
            </a:r>
            <a:r>
              <a:rPr lang="en-US" sz="1200" dirty="0" err="1"/>
              <a:t>mfrow</a:t>
            </a:r>
            <a:r>
              <a:rPr lang="en-US" sz="1200" dirty="0"/>
              <a:t>=c(1,1)) </a:t>
            </a:r>
          </a:p>
          <a:p>
            <a:endParaRPr lang="en-US" sz="1200" dirty="0"/>
          </a:p>
          <a:p>
            <a:r>
              <a:rPr lang="en-US" sz="1200" dirty="0"/>
              <a:t>par(</a:t>
            </a:r>
            <a:r>
              <a:rPr lang="en-US" sz="1200" dirty="0" err="1"/>
              <a:t>mfrow</a:t>
            </a:r>
            <a:r>
              <a:rPr lang="en-US" sz="1200" dirty="0"/>
              <a:t>=c(2,2)) </a:t>
            </a:r>
          </a:p>
          <a:p>
            <a:r>
              <a:rPr lang="en-US" sz="1200" dirty="0"/>
              <a:t>periodogram(x1_t, </a:t>
            </a:r>
            <a:r>
              <a:rPr lang="en-US" sz="1200" dirty="0" err="1"/>
              <a:t>ylab</a:t>
            </a:r>
            <a:r>
              <a:rPr lang="en-US" sz="1200" dirty="0"/>
              <a:t>="x1_t")</a:t>
            </a:r>
          </a:p>
          <a:p>
            <a:r>
              <a:rPr lang="en-US" sz="1200" dirty="0"/>
              <a:t>periodogram(x2_t, </a:t>
            </a:r>
            <a:r>
              <a:rPr lang="en-US" sz="1200" dirty="0" err="1"/>
              <a:t>ylab</a:t>
            </a:r>
            <a:r>
              <a:rPr lang="en-US" sz="1200" dirty="0"/>
              <a:t>="x2_t")</a:t>
            </a:r>
          </a:p>
          <a:p>
            <a:r>
              <a:rPr lang="en-US" sz="1200" dirty="0"/>
              <a:t>periodogram(x3_t, </a:t>
            </a:r>
            <a:r>
              <a:rPr lang="en-US" sz="1200" dirty="0" err="1"/>
              <a:t>ylab</a:t>
            </a:r>
            <a:r>
              <a:rPr lang="en-US" sz="1200" dirty="0"/>
              <a:t>="x3_t")</a:t>
            </a:r>
          </a:p>
          <a:p>
            <a:r>
              <a:rPr lang="en-US" sz="1200" dirty="0"/>
              <a:t>periodogram(</a:t>
            </a:r>
            <a:r>
              <a:rPr lang="en-US" sz="1200" dirty="0" err="1"/>
              <a:t>x_t</a:t>
            </a:r>
            <a:r>
              <a:rPr lang="en-US" sz="1200" dirty="0"/>
              <a:t>, </a:t>
            </a:r>
            <a:r>
              <a:rPr lang="en-US" sz="1200" dirty="0" err="1"/>
              <a:t>ylab</a:t>
            </a:r>
            <a:r>
              <a:rPr lang="en-US" sz="1200" dirty="0"/>
              <a:t>="</a:t>
            </a:r>
            <a:r>
              <a:rPr lang="en-US" sz="1200" dirty="0" err="1"/>
              <a:t>x_t</a:t>
            </a:r>
            <a:r>
              <a:rPr lang="en-US" sz="1200" dirty="0"/>
              <a:t>")</a:t>
            </a:r>
          </a:p>
          <a:p>
            <a:r>
              <a:rPr lang="en-US" sz="1200" dirty="0"/>
              <a:t>par(</a:t>
            </a:r>
            <a:r>
              <a:rPr lang="en-US" sz="1200" dirty="0" err="1"/>
              <a:t>mfrow</a:t>
            </a:r>
            <a:r>
              <a:rPr lang="en-US" sz="1200" dirty="0"/>
              <a:t>=c(1,1))</a:t>
            </a:r>
          </a:p>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13</a:t>
            </a:fld>
            <a:endParaRPr lang="en-US"/>
          </a:p>
        </p:txBody>
      </p:sp>
    </p:spTree>
    <p:extLst>
      <p:ext uri="{BB962C8B-B14F-4D97-AF65-F5344CB8AC3E}">
        <p14:creationId xmlns:p14="http://schemas.microsoft.com/office/powerpoint/2010/main" val="3116201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week 3, we learned that seasonal variations can be modeled using sin and cosine functions. Here, we explore that possibility further. Suppose we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sz="1200" dirty="0"/>
                  <a:t>Equivalently, </a:t>
                </a:r>
                <a14:m>
                  <m:oMath xmlns:m="http://schemas.openxmlformats.org/officeDocument/2006/math">
                    <m:r>
                      <a:rPr lang="en-US" sz="1200" b="0" i="1" smtClean="0">
                        <a:latin typeface="Cambria Math" panose="02040503050406030204" pitchFamily="18" charset="0"/>
                      </a:rPr>
                      <m:t>𝐴</m:t>
                    </m:r>
                    <m:r>
                      <a:rPr lang="en-US" sz="1200" b="0" i="1" smtClean="0">
                        <a:latin typeface="Cambria Math" panose="02040503050406030204" pitchFamily="18" charset="0"/>
                      </a:rPr>
                      <m:t>=</m:t>
                    </m:r>
                    <m:rad>
                      <m:radPr>
                        <m:degHide m:val="on"/>
                        <m:ctrlPr>
                          <a:rPr lang="en-US" sz="1200" b="0" i="1" smtClean="0">
                            <a:latin typeface="Cambria Math" panose="02040503050406030204" pitchFamily="18" charset="0"/>
                          </a:rPr>
                        </m:ctrlPr>
                      </m:radPr>
                      <m:deg/>
                      <m:e>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rPr>
                              <m:t>1</m:t>
                            </m:r>
                          </m:sub>
                          <m:sup>
                            <m:r>
                              <a:rPr lang="en-US" sz="1200" b="0" i="1" smtClean="0">
                                <a:latin typeface="Cambria Math" panose="02040503050406030204" pitchFamily="18" charset="0"/>
                              </a:rPr>
                              <m:t>2</m:t>
                            </m:r>
                          </m:sup>
                        </m:sSubSup>
                        <m:r>
                          <a:rPr lang="en-US" sz="1200" b="0" i="1" smtClean="0">
                            <a:latin typeface="Cambria Math" panose="02040503050406030204" pitchFamily="18" charset="0"/>
                          </a:rPr>
                          <m:t>+</m:t>
                        </m:r>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2</m:t>
                            </m:r>
                          </m:sub>
                          <m:sup>
                            <m:r>
                              <a:rPr lang="en-US" sz="1200" b="0" i="1" smtClean="0">
                                <a:latin typeface="Cambria Math" panose="02040503050406030204" pitchFamily="18" charset="0"/>
                              </a:rPr>
                              <m:t>2</m:t>
                            </m:r>
                          </m:sup>
                        </m:sSubSup>
                      </m:e>
                    </m:rad>
                  </m:oMath>
                </a14:m>
                <a:r>
                  <a:rPr lang="en-US" sz="1200" dirty="0"/>
                  <a:t>, </a:t>
                </a:r>
                <a14:m>
                  <m:oMath xmlns:m="http://schemas.openxmlformats.org/officeDocument/2006/math">
                    <m:r>
                      <a:rPr lang="en-US" sz="1200" i="1" smtClean="0">
                        <a:latin typeface="Cambria Math" panose="02040503050406030204" pitchFamily="18" charset="0"/>
                        <a:ea typeface="Cambria Math" panose="02040503050406030204" pitchFamily="18" charset="0"/>
                      </a:rPr>
                      <m:t>𝜑</m:t>
                    </m:r>
                    <m:r>
                      <a:rPr lang="en-US" sz="1200" b="0" i="1" smtClean="0">
                        <a:latin typeface="Cambria Math" panose="02040503050406030204" pitchFamily="18" charset="0"/>
                        <a:ea typeface="Cambria Math" panose="02040503050406030204" pitchFamily="18" charset="0"/>
                      </a:rPr>
                      <m:t>=</m:t>
                    </m:r>
                    <m:func>
                      <m:funcPr>
                        <m:ctrlPr>
                          <a:rPr lang="en-US" sz="1200" b="0" i="1" smtClean="0">
                            <a:latin typeface="Cambria Math" panose="02040503050406030204" pitchFamily="18" charset="0"/>
                            <a:ea typeface="Cambria Math" panose="02040503050406030204" pitchFamily="18" charset="0"/>
                          </a:rPr>
                        </m:ctrlPr>
                      </m:funcPr>
                      <m:fName>
                        <m:r>
                          <m:rPr>
                            <m:sty m:val="p"/>
                          </m:rPr>
                          <a:rPr lang="en-US" sz="1200" b="0" i="0" smtClean="0">
                            <a:latin typeface="Cambria Math" panose="02040503050406030204" pitchFamily="18" charset="0"/>
                            <a:ea typeface="Cambria Math" panose="02040503050406030204" pitchFamily="18" charset="0"/>
                          </a:rPr>
                          <m:t>atan</m:t>
                        </m:r>
                      </m:fName>
                      <m:e>
                        <m:r>
                          <a:rPr lang="en-US" sz="1200" b="0" i="1" smtClean="0">
                            <a:latin typeface="Cambria Math" panose="02040503050406030204" pitchFamily="18" charset="0"/>
                            <a:ea typeface="Cambria Math" panose="02040503050406030204" pitchFamily="18" charset="0"/>
                          </a:rPr>
                          <m:t>(−</m:t>
                        </m:r>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e>
                    </m:func>
                  </m:oMath>
                </a14:m>
                <a:endParaRPr lang="en-US" sz="1200" dirty="0"/>
              </a:p>
              <a:p>
                <a:endParaRPr lang="en-US" sz="1200" dirty="0"/>
              </a:p>
              <a:p>
                <a:r>
                  <a:rPr lang="en-US" sz="1200" dirty="0"/>
                  <a:t>Angular frequency (</a:t>
                </a:r>
                <a14:m>
                  <m:oMath xmlns:m="http://schemas.openxmlformats.org/officeDocument/2006/math">
                    <m:r>
                      <a:rPr lang="en-US" sz="1200" i="1" smtClean="0">
                        <a:latin typeface="Cambria Math" panose="02040503050406030204" pitchFamily="18" charset="0"/>
                        <a:ea typeface="Cambria Math" panose="02040503050406030204" pitchFamily="18" charset="0"/>
                      </a:rPr>
                      <m:t>𝜔</m:t>
                    </m:r>
                  </m:oMath>
                </a14:m>
                <a:r>
                  <a:rPr lang="en-US" sz="1200" dirty="0"/>
                  <a:t>) is different from what we defined earlier.</a:t>
                </a:r>
                <a:r>
                  <a:rPr lang="en-US" sz="1200" baseline="0" dirty="0"/>
                  <a:t> It</a:t>
                </a:r>
                <a:r>
                  <a:rPr lang="en-US" sz="1200" dirty="0"/>
                  <a:t> is the number of full cycles per unit of time. When</a:t>
                </a:r>
                <a:r>
                  <a:rPr lang="en-US" sz="1200" baseline="0" dirty="0"/>
                  <a:t> working in Hz, it is the number of complete cycles within 1 second. In the examples above, the blue and red waves has an a</a:t>
                </a:r>
                <a:r>
                  <a:rPr lang="en-US" sz="1200" dirty="0"/>
                  <a:t>ngular</a:t>
                </a:r>
                <a:r>
                  <a:rPr lang="en-US" sz="1200" baseline="0" dirty="0"/>
                  <a:t> frequency of 1 and the green wave has an a</a:t>
                </a:r>
                <a:r>
                  <a:rPr lang="en-US" sz="1200" dirty="0"/>
                  <a:t>ngular </a:t>
                </a:r>
                <a:r>
                  <a:rPr lang="en-US" sz="1200" baseline="0" dirty="0"/>
                  <a:t>frequency of 2. What we used before is known as period or wavelength, that is the duration of one cycle in a repeating event, the period is the reciprocal of angular frequency, period = 1/</a:t>
                </a:r>
                <a14:m>
                  <m:oMath xmlns:m="http://schemas.openxmlformats.org/officeDocument/2006/math">
                    <m:r>
                      <a:rPr lang="en-US" sz="1200" i="1" smtClean="0">
                        <a:latin typeface="Cambria Math" panose="02040503050406030204" pitchFamily="18" charset="0"/>
                        <a:ea typeface="Cambria Math" panose="02040503050406030204" pitchFamily="18" charset="0"/>
                      </a:rPr>
                      <m:t>𝜔</m:t>
                    </m:r>
                  </m:oMath>
                </a14:m>
                <a:r>
                  <a:rPr lang="en-US" sz="1200"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a:t>
                </a:r>
                <a:r>
                  <a:rPr lang="en-US" sz="1200" b="0" i="0">
                    <a:latin typeface="Cambria Math" panose="02040503050406030204" pitchFamily="18" charset="0"/>
                  </a:rPr>
                  <a:t>+𝑘)</a:t>
                </a:r>
                <a:r>
                  <a:rPr lang="en-US" baseline="0" dirty="0"/>
                  <a:t>’s are replaced with 0, that is the mean of the white noise time series.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What is cross-validation?</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2</a:t>
            </a:fld>
            <a:endParaRPr lang="en-US"/>
          </a:p>
        </p:txBody>
      </p:sp>
    </p:spTree>
    <p:extLst>
      <p:ext uri="{BB962C8B-B14F-4D97-AF65-F5344CB8AC3E}">
        <p14:creationId xmlns:p14="http://schemas.microsoft.com/office/powerpoint/2010/main" val="920929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I have some simulated parodic patterns using the cosine function. You can see the transformed version into sin/cos in the transcript. Looking at the first one, we do not have any added noise there. Amplitude is 1, since the waves go up to 1 while fluctuating around 0, angular frequency is 0.05, which is the term multiplied to 2</a:t>
                </a:r>
                <a:r>
                  <a:rPr lang="el-GR" baseline="0" dirty="0"/>
                  <a:t>π</a:t>
                </a:r>
                <a:r>
                  <a:rPr lang="en-US" baseline="0" dirty="0"/>
                  <a:t>t, phase is </a:t>
                </a:r>
                <a:r>
                  <a:rPr lang="el-GR" baseline="0" dirty="0"/>
                  <a:t>π</a:t>
                </a:r>
                <a:r>
                  <a:rPr lang="en-US" baseline="0" dirty="0"/>
                  <a:t>/8, and you can see cos(</a:t>
                </a:r>
                <a:r>
                  <a:rPr lang="el-GR" baseline="0" dirty="0"/>
                  <a:t>π</a:t>
                </a:r>
                <a:r>
                  <a:rPr lang="en-US" baseline="0" dirty="0"/>
                  <a:t>/8) is 0.92, that’s where the series starts, at time 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last time series looks more real, something that you could see in real examples. That take us to the next topic, the generalization of the formula we discussed. </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𝑋</m:t>
                          </m:r>
                          <m:r>
                            <a:rPr lang="en-US" sz="1200" b="0" i="1" smtClean="0">
                              <a:latin typeface="Cambria Math" panose="02040503050406030204" pitchFamily="18" charset="0"/>
                            </a:rPr>
                            <m:t>1</m:t>
                          </m:r>
                        </m:e>
                        <m:sub>
                          <m:r>
                            <a:rPr lang="en-US" sz="1200" b="0" i="1" smtClean="0">
                              <a:latin typeface="Cambria Math" panose="02040503050406030204" pitchFamily="18" charset="0"/>
                            </a:rPr>
                            <m:t>𝑡</m:t>
                          </m:r>
                        </m:sub>
                      </m:sSub>
                      <m:r>
                        <a:rPr lang="en-US" sz="1200" b="0" i="1" smtClean="0">
                          <a:latin typeface="Cambria Math" panose="02040503050406030204" pitchFamily="18" charset="0"/>
                        </a:rPr>
                        <m:t>=</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cos</m:t>
                          </m:r>
                        </m:fName>
                        <m:e>
                          <m:d>
                            <m:dPr>
                              <m:ctrlPr>
                                <a:rPr lang="en-US" sz="1200" b="0" i="1" smtClean="0">
                                  <a:latin typeface="Cambria Math" panose="02040503050406030204" pitchFamily="18" charset="0"/>
                                </a:rPr>
                              </m:ctrlPr>
                            </m:dPr>
                            <m:e>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5</m:t>
                                  </m:r>
                                </m:num>
                                <m:den>
                                  <m:r>
                                    <a:rPr lang="en-US" sz="1200" b="0" i="1" smtClean="0">
                                      <a:latin typeface="Cambria Math" panose="02040503050406030204" pitchFamily="18" charset="0"/>
                                    </a:rPr>
                                    <m:t>100</m:t>
                                  </m:r>
                                </m:den>
                              </m:f>
                              <m:r>
                                <a:rPr lang="en-US" sz="1200" i="1">
                                  <a:latin typeface="Cambria Math" panose="02040503050406030204" pitchFamily="18" charset="0"/>
                                </a:rPr>
                                <m:t>2</m:t>
                              </m:r>
                              <m:r>
                                <a:rPr lang="en-US" sz="1200" i="1">
                                  <a:latin typeface="Cambria Math" panose="02040503050406030204" pitchFamily="18" charset="0"/>
                                  <a:ea typeface="Cambria Math" panose="02040503050406030204" pitchFamily="18" charset="0"/>
                                </a:rPr>
                                <m:t>𝜋</m:t>
                              </m:r>
                              <m:r>
                                <a:rPr lang="en-US" sz="1200" b="0" i="1" smtClean="0">
                                  <a:latin typeface="Cambria Math" panose="02040503050406030204" pitchFamily="18" charset="0"/>
                                  <a:ea typeface="Cambria Math" panose="02040503050406030204" pitchFamily="18" charset="0"/>
                                </a:rPr>
                                <m:t> </m:t>
                              </m:r>
                              <m:r>
                                <a:rPr lang="en-US" sz="1200" i="1">
                                  <a:latin typeface="Cambria Math" panose="02040503050406030204" pitchFamily="18" charset="0"/>
                                  <a:ea typeface="Cambria Math" panose="02040503050406030204" pitchFamily="18" charset="0"/>
                                </a:rPr>
                                <m:t>𝑡</m:t>
                              </m:r>
                              <m:r>
                                <a:rPr lang="en-US" sz="1200" i="1">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𝜋</m:t>
                                  </m:r>
                                </m:num>
                                <m:den>
                                  <m:r>
                                    <a:rPr lang="en-US" sz="1200" b="0" i="1" smtClean="0">
                                      <a:latin typeface="Cambria Math" panose="02040503050406030204" pitchFamily="18" charset="0"/>
                                      <a:ea typeface="Cambria Math" panose="02040503050406030204" pitchFamily="18" charset="0"/>
                                    </a:rPr>
                                    <m:t>8</m:t>
                                  </m:r>
                                </m:den>
                              </m:f>
                            </m:e>
                          </m:d>
                        </m:e>
                      </m:func>
                      <m:r>
                        <a:rPr lang="en-US" sz="1200" b="0" i="1" smtClean="0">
                          <a:latin typeface="Cambria Math" panose="02040503050406030204" pitchFamily="18" charset="0"/>
                          <a:ea typeface="Cambria Math" panose="02040503050406030204" pitchFamily="18" charset="0"/>
                        </a:rPr>
                        <m:t>=</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cos</m:t>
                          </m:r>
                        </m:fName>
                        <m:e>
                          <m:d>
                            <m:dPr>
                              <m:ctrlPr>
                                <a:rPr lang="en-US" sz="1200" b="0" i="1" smtClean="0">
                                  <a:latin typeface="Cambria Math" panose="02040503050406030204" pitchFamily="18" charset="0"/>
                                </a:rPr>
                              </m:ctrlPr>
                            </m:dPr>
                            <m:e>
                              <m:f>
                                <m:fPr>
                                  <m:ctrlPr>
                                    <a:rPr lang="en-US" sz="1200" i="1">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𝜋</m:t>
                                  </m:r>
                                </m:num>
                                <m:den>
                                  <m:r>
                                    <a:rPr lang="en-US" sz="1200" i="1">
                                      <a:latin typeface="Cambria Math" panose="02040503050406030204" pitchFamily="18" charset="0"/>
                                      <a:ea typeface="Cambria Math" panose="02040503050406030204" pitchFamily="18" charset="0"/>
                                    </a:rPr>
                                    <m:t>8</m:t>
                                  </m:r>
                                </m:den>
                              </m:f>
                            </m:e>
                          </m:d>
                        </m:e>
                      </m:func>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cos</m:t>
                          </m:r>
                        </m:fName>
                        <m:e>
                          <m:d>
                            <m:dPr>
                              <m:ctrlPr>
                                <a:rPr lang="en-US" sz="1200" b="0" i="1" smtClean="0">
                                  <a:latin typeface="Cambria Math" panose="02040503050406030204" pitchFamily="18" charset="0"/>
                                </a:rPr>
                              </m:ctrlPr>
                            </m:dPr>
                            <m:e>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5</m:t>
                                  </m:r>
                                </m:num>
                                <m:den>
                                  <m:r>
                                    <a:rPr lang="en-US" sz="1200" b="0" i="1" smtClean="0">
                                      <a:latin typeface="Cambria Math" panose="02040503050406030204" pitchFamily="18" charset="0"/>
                                    </a:rPr>
                                    <m:t>100</m:t>
                                  </m:r>
                                </m:den>
                              </m:f>
                              <m:r>
                                <a:rPr lang="en-US" sz="1200" i="1">
                                  <a:latin typeface="Cambria Math" panose="02040503050406030204" pitchFamily="18" charset="0"/>
                                </a:rPr>
                                <m:t>2</m:t>
                              </m:r>
                              <m:r>
                                <a:rPr lang="en-US" sz="1200" i="1">
                                  <a:latin typeface="Cambria Math" panose="02040503050406030204" pitchFamily="18" charset="0"/>
                                  <a:ea typeface="Cambria Math" panose="02040503050406030204" pitchFamily="18" charset="0"/>
                                </a:rPr>
                                <m:t>𝜋</m:t>
                              </m:r>
                              <m:r>
                                <a:rPr lang="en-US" sz="1200" b="0" i="1" smtClean="0">
                                  <a:latin typeface="Cambria Math" panose="02040503050406030204" pitchFamily="18" charset="0"/>
                                  <a:ea typeface="Cambria Math" panose="02040503050406030204" pitchFamily="18" charset="0"/>
                                </a:rPr>
                                <m:t> </m:t>
                              </m:r>
                              <m:r>
                                <a:rPr lang="en-US" sz="1200" i="1">
                                  <a:latin typeface="Cambria Math" panose="02040503050406030204" pitchFamily="18" charset="0"/>
                                  <a:ea typeface="Cambria Math" panose="02040503050406030204" pitchFamily="18" charset="0"/>
                                </a:rPr>
                                <m:t>𝑡</m:t>
                              </m:r>
                            </m:e>
                          </m:d>
                        </m:e>
                      </m:func>
                      <m:r>
                        <a:rPr lang="en-US" sz="1200" b="0" i="1" smtClean="0">
                          <a:latin typeface="Cambria Math" panose="02040503050406030204" pitchFamily="18" charset="0"/>
                          <a:ea typeface="Cambria Math" panose="02040503050406030204" pitchFamily="18" charset="0"/>
                        </a:rPr>
                        <m:t>−</m:t>
                      </m:r>
                      <m:func>
                        <m:funcPr>
                          <m:ctrlPr>
                            <a:rPr lang="en-US" sz="1200" b="0" i="1" smtClean="0">
                              <a:latin typeface="Cambria Math" panose="02040503050406030204" pitchFamily="18" charset="0"/>
                              <a:ea typeface="Cambria Math" panose="02040503050406030204" pitchFamily="18" charset="0"/>
                            </a:rPr>
                          </m:ctrlPr>
                        </m:funcPr>
                        <m:fName>
                          <m:r>
                            <m:rPr>
                              <m:sty m:val="p"/>
                            </m:rPr>
                            <a:rPr lang="en-US" sz="1200" b="0" i="0" smtClean="0">
                              <a:latin typeface="Cambria Math" panose="02040503050406030204" pitchFamily="18" charset="0"/>
                              <a:ea typeface="Cambria Math" panose="02040503050406030204" pitchFamily="18" charset="0"/>
                            </a:rPr>
                            <m:t>sin</m:t>
                          </m:r>
                        </m:fName>
                        <m:e>
                          <m:d>
                            <m:dPr>
                              <m:ctrlPr>
                                <a:rPr lang="en-US" sz="1200" b="0" i="1" smtClean="0">
                                  <a:latin typeface="Cambria Math" panose="02040503050406030204" pitchFamily="18" charset="0"/>
                                  <a:ea typeface="Cambria Math" panose="02040503050406030204" pitchFamily="18" charset="0"/>
                                </a:rPr>
                              </m:ctrlPr>
                            </m:dPr>
                            <m:e>
                              <m:f>
                                <m:fPr>
                                  <m:ctrlPr>
                                    <a:rPr lang="en-US" sz="1200" i="1" smtClean="0">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𝜋</m:t>
                                  </m:r>
                                </m:num>
                                <m:den>
                                  <m:r>
                                    <a:rPr lang="en-US" sz="1200" i="1">
                                      <a:latin typeface="Cambria Math" panose="02040503050406030204" pitchFamily="18" charset="0"/>
                                      <a:ea typeface="Cambria Math" panose="02040503050406030204" pitchFamily="18" charset="0"/>
                                    </a:rPr>
                                    <m:t>8</m:t>
                                  </m:r>
                                </m:den>
                              </m:f>
                            </m:e>
                          </m:d>
                        </m:e>
                      </m:func>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sin</m:t>
                          </m:r>
                        </m:fName>
                        <m:e>
                          <m:d>
                            <m:dPr>
                              <m:ctrlPr>
                                <a:rPr lang="en-US" sz="1200" b="0" i="1" smtClean="0">
                                  <a:latin typeface="Cambria Math" panose="02040503050406030204" pitchFamily="18" charset="0"/>
                                </a:rPr>
                              </m:ctrlPr>
                            </m:dPr>
                            <m:e>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5</m:t>
                                  </m:r>
                                </m:num>
                                <m:den>
                                  <m:r>
                                    <a:rPr lang="en-US" sz="1200" b="0" i="1" smtClean="0">
                                      <a:latin typeface="Cambria Math" panose="02040503050406030204" pitchFamily="18" charset="0"/>
                                    </a:rPr>
                                    <m:t>100</m:t>
                                  </m:r>
                                </m:den>
                              </m:f>
                              <m:r>
                                <a:rPr lang="en-US" sz="1200" i="1">
                                  <a:latin typeface="Cambria Math" panose="02040503050406030204" pitchFamily="18" charset="0"/>
                                </a:rPr>
                                <m:t>2</m:t>
                              </m:r>
                              <m:r>
                                <a:rPr lang="en-US" sz="1200" i="1">
                                  <a:latin typeface="Cambria Math" panose="02040503050406030204" pitchFamily="18" charset="0"/>
                                  <a:ea typeface="Cambria Math" panose="02040503050406030204" pitchFamily="18" charset="0"/>
                                </a:rPr>
                                <m:t>𝜋</m:t>
                              </m:r>
                              <m:r>
                                <a:rPr lang="en-US" sz="1200" b="0" i="1" smtClean="0">
                                  <a:latin typeface="Cambria Math" panose="02040503050406030204" pitchFamily="18" charset="0"/>
                                  <a:ea typeface="Cambria Math" panose="02040503050406030204" pitchFamily="18" charset="0"/>
                                </a:rPr>
                                <m:t> </m:t>
                              </m:r>
                              <m:r>
                                <a:rPr lang="en-US" sz="1200" i="1">
                                  <a:latin typeface="Cambria Math" panose="02040503050406030204" pitchFamily="18" charset="0"/>
                                  <a:ea typeface="Cambria Math" panose="02040503050406030204" pitchFamily="18" charset="0"/>
                                </a:rPr>
                                <m:t>𝑡</m:t>
                              </m:r>
                            </m:e>
                          </m:d>
                        </m:e>
                      </m:func>
                    </m:oMath>
                  </m:oMathPara>
                </a14:m>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Looking at the data, we have quarterly wine sales, so it’s reasonable for the frequency to be 4. We can verify this, there are 118 observations and 29 peaks, therefore, frequency is 4. The time series has trend and seasonal variation, we need to remove them. We can estimate the trend and remove it, then estimate the seasonal variation and remove it using regression techniques. Or we can perform order 1 differencing of lag 4 that removes the seasonal variation with frequency 4 AND a linear trend. </a:t>
                </a:r>
                <a:r>
                  <a:rPr lang="en-US" sz="1200" dirty="0"/>
                  <a:t>Therefore, the new time series after this differencing is </a:t>
                </a:r>
                <a:r>
                  <a:rPr lang="en-US" sz="1200" b="0" i="0">
                    <a:latin typeface="Cambria Math" panose="02040503050406030204" pitchFamily="18" charset="0"/>
                  </a:rPr>
                  <a:t>𝑌_</a:t>
                </a:r>
                <a:r>
                  <a:rPr lang="en-US" sz="1200" i="0">
                    <a:latin typeface="Cambria Math" panose="02040503050406030204" pitchFamily="18" charset="0"/>
                  </a:rPr>
                  <a:t>𝑡</a:t>
                </a: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3</a:t>
            </a:fld>
            <a:endParaRPr lang="en-US"/>
          </a:p>
        </p:txBody>
      </p:sp>
    </p:spTree>
    <p:extLst>
      <p:ext uri="{BB962C8B-B14F-4D97-AF65-F5344CB8AC3E}">
        <p14:creationId xmlns:p14="http://schemas.microsoft.com/office/powerpoint/2010/main" val="3001381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While the amplitude, phase and angular frequency of a simple cosine function can be deduced visually pretty easily, it gets tricky when more complicated cases are presented, such as the case with </a:t>
                </a:r>
                <a14:m>
                  <m:oMath xmlns:m="http://schemas.openxmlformats.org/officeDocument/2006/math">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𝑋</m:t>
                        </m:r>
                      </m:e>
                      <m:sub>
                        <m:r>
                          <a:rPr lang="en-US" sz="1200" i="1">
                            <a:solidFill>
                              <a:schemeClr val="tx1"/>
                            </a:solidFill>
                            <a:latin typeface="Cambria Math" panose="02040503050406030204" pitchFamily="18" charset="0"/>
                          </a:rPr>
                          <m:t>𝑡</m:t>
                        </m:r>
                      </m:sub>
                    </m:sSub>
                  </m:oMath>
                </a14:m>
                <a:r>
                  <a:rPr lang="en-US" sz="1200" dirty="0">
                    <a:solidFill>
                      <a:schemeClr val="tx1"/>
                    </a:solidFill>
                  </a:rPr>
                  <a:t> in previous example.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What do I mean by these statements? What is a periodogram?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a:t>
                </a:r>
                <a:r>
                  <a:rPr lang="en-US" sz="1200" b="0" i="0">
                    <a:latin typeface="Cambria Math" panose="02040503050406030204" pitchFamily="18" charset="0"/>
                  </a:rPr>
                  <a:t>+𝑘)</a:t>
                </a:r>
                <a:r>
                  <a:rPr lang="en-US" baseline="0" dirty="0"/>
                  <a:t>’s are replaced with 0, that is the mean of the white noise time series.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What is cross-validation?</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4</a:t>
            </a:fld>
            <a:endParaRPr lang="en-US"/>
          </a:p>
        </p:txBody>
      </p:sp>
    </p:spTree>
    <p:extLst>
      <p:ext uri="{BB962C8B-B14F-4D97-AF65-F5344CB8AC3E}">
        <p14:creationId xmlns:p14="http://schemas.microsoft.com/office/powerpoint/2010/main" val="2443295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I have periodograms of the simulated patterns in the previous example. Looking at the first one, see how periodogram has a peak at 0.05, angular frequency was 0.05 in that example.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Periodogram seems to be working, but what is a periodogram and how it is computed?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Looking at the data, we have quarterly wine sales, so it’s reasonable for the frequency to be 4. We can verify this, there are 118 observations and 29 peaks, therefore, frequency is 4. The time series has trend and seasonal variation, we need to remove them. We can estimate the trend and remove it, then estimate the seasonal variation and remove it using regression techniques. Or we can perform order 1 differencing of lag 4 that removes the seasonal variation with frequency 4 AND a linear trend. </a:t>
                </a:r>
                <a:r>
                  <a:rPr lang="en-US" sz="1200" dirty="0"/>
                  <a:t>Therefore, the new time series after this differencing is </a:t>
                </a:r>
                <a:r>
                  <a:rPr lang="en-US" sz="1200" b="0" i="0">
                    <a:latin typeface="Cambria Math" panose="02040503050406030204" pitchFamily="18" charset="0"/>
                  </a:rPr>
                  <a:t>𝑌_</a:t>
                </a:r>
                <a:r>
                  <a:rPr lang="en-US" sz="1200" i="0">
                    <a:latin typeface="Cambria Math" panose="02040503050406030204" pitchFamily="18" charset="0"/>
                  </a:rPr>
                  <a:t>𝑡</a:t>
                </a: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5</a:t>
            </a:fld>
            <a:endParaRPr lang="en-US"/>
          </a:p>
        </p:txBody>
      </p:sp>
    </p:spTree>
    <p:extLst>
      <p:ext uri="{BB962C8B-B14F-4D97-AF65-F5344CB8AC3E}">
        <p14:creationId xmlns:p14="http://schemas.microsoft.com/office/powerpoint/2010/main" val="213565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Any time series can be expressed as a combination of cosine and sine waves with differing frequencies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𝜔</m:t>
                        </m:r>
                      </m:e>
                      <m:sub>
                        <m:r>
                          <a:rPr lang="en-US" sz="1200" i="1">
                            <a:latin typeface="Cambria Math" panose="02040503050406030204" pitchFamily="18" charset="0"/>
                          </a:rPr>
                          <m:t>𝑗</m:t>
                        </m:r>
                      </m:sub>
                    </m:sSub>
                  </m:oMath>
                </a14:m>
                <a:r>
                  <a:rPr lang="en-US" sz="1200" dirty="0"/>
                  <a:t>) and amplitudes. That is a theorem and the idea behind Fourier transformations.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Large values of P(j/n) indicate which frequencies are predominant in the series, whereas small values of P(j/n) may be associated with noise.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a:t>
                </a:r>
                <a:r>
                  <a:rPr lang="en-US" sz="1200" b="0" i="0">
                    <a:latin typeface="Cambria Math" panose="02040503050406030204" pitchFamily="18" charset="0"/>
                  </a:rPr>
                  <a:t>+𝑘)</a:t>
                </a:r>
                <a:r>
                  <a:rPr lang="en-US" baseline="0" dirty="0"/>
                  <a:t>’s are replaced with 0, that is the mean of the white noise time series.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What is cross-validation?</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6</a:t>
            </a:fld>
            <a:endParaRPr lang="en-US"/>
          </a:p>
        </p:txBody>
      </p:sp>
    </p:spTree>
    <p:extLst>
      <p:ext uri="{BB962C8B-B14F-4D97-AF65-F5344CB8AC3E}">
        <p14:creationId xmlns:p14="http://schemas.microsoft.com/office/powerpoint/2010/main" val="3111704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a:t>Here we see examples on how periodogram can be used to detect seasonal variation with their frequencies in time series.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a:t>Looking at the time plot here, there some cyclic patterns in the time series, the ACF also reveals non-stationarity but detecting frequency of the cyclic pattern is not easy in this case.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forecast, we use the estimated equation of the model, compute value of the time series at the next time step, that is for time (t+1), you can see in the formula that it is quite easy, for </a:t>
                </a: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a:t>
                </a:r>
                <a:r>
                  <a:rPr lang="en-US" sz="1200" b="0" i="0">
                    <a:latin typeface="Cambria Math" panose="02040503050406030204" pitchFamily="18" charset="0"/>
                  </a:rPr>
                  <a:t>+1)</a:t>
                </a:r>
                <a:r>
                  <a:rPr lang="en-US" baseline="0" dirty="0"/>
                  <a:t> use zero, for other moving average parts use past residuals from the estimated model. There is a command that does that automatically, here are the forecasts for the next four time steps. We can also generate a plot that shows 80% and 95% confidence intervals.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It’s important to note that the confidence intervals are reliable as long as the residuals of the model have a normal distribution, if this assumption is violated, the CI’s are not reliable.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These were forecasts for </a:t>
                </a:r>
                <a:r>
                  <a:rPr lang="en-US" sz="1200" b="0" i="0">
                    <a:latin typeface="Cambria Math" panose="02040503050406030204" pitchFamily="18" charset="0"/>
                  </a:rPr>
                  <a:t>𝑌_</a:t>
                </a:r>
                <a:r>
                  <a:rPr lang="en-US" sz="1200" i="0">
                    <a:latin typeface="Cambria Math" panose="02040503050406030204" pitchFamily="18" charset="0"/>
                  </a:rPr>
                  <a:t>𝑡</a:t>
                </a:r>
                <a:r>
                  <a:rPr lang="en-US" baseline="0" dirty="0"/>
                  <a:t>, we can simply transform them to reflect </a:t>
                </a:r>
                <a:r>
                  <a:rPr lang="en-US" sz="1200" b="0" i="0">
                    <a:latin typeface="Cambria Math" panose="02040503050406030204" pitchFamily="18" charset="0"/>
                  </a:rPr>
                  <a:t>𝑋_</a:t>
                </a:r>
                <a:r>
                  <a:rPr lang="en-US" sz="1200" i="0">
                    <a:latin typeface="Cambria Math" panose="02040503050406030204" pitchFamily="18" charset="0"/>
                  </a:rPr>
                  <a:t>𝑡</a:t>
                </a:r>
                <a:r>
                  <a:rPr lang="en-US" baseline="0" dirty="0"/>
                  <a:t> forecasts by inversing that lag 4 difference, that is by using a lag 4 summation. Therefore,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7</a:t>
            </a:fld>
            <a:endParaRPr lang="en-US"/>
          </a:p>
        </p:txBody>
      </p:sp>
    </p:spTree>
    <p:extLst>
      <p:ext uri="{BB962C8B-B14F-4D97-AF65-F5344CB8AC3E}">
        <p14:creationId xmlns:p14="http://schemas.microsoft.com/office/powerpoint/2010/main" val="1265576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catch from this example is that the periodogram work just as well when we do not know where or even if there are cosines in the series, even when the series contains additional noise. </a:t>
            </a:r>
          </a:p>
        </p:txBody>
      </p:sp>
      <p:sp>
        <p:nvSpPr>
          <p:cNvPr id="4" name="Slide Number Placeholder 3"/>
          <p:cNvSpPr>
            <a:spLocks noGrp="1"/>
          </p:cNvSpPr>
          <p:nvPr>
            <p:ph type="sldNum" sz="quarter" idx="10"/>
          </p:nvPr>
        </p:nvSpPr>
        <p:spPr/>
        <p:txBody>
          <a:bodyPr/>
          <a:lstStyle/>
          <a:p>
            <a:fld id="{3C061A47-1F96-4E91-A6A1-2571DEF234C8}" type="slidenum">
              <a:rPr lang="en-US" smtClean="0"/>
              <a:t>8</a:t>
            </a:fld>
            <a:endParaRPr lang="en-US"/>
          </a:p>
        </p:txBody>
      </p:sp>
    </p:spTree>
    <p:extLst>
      <p:ext uri="{BB962C8B-B14F-4D97-AF65-F5344CB8AC3E}">
        <p14:creationId xmlns:p14="http://schemas.microsoft.com/office/powerpoint/2010/main" val="1791403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I checked the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forecast, we use the estimated equation of the model, compute value of the time series at the next time step, that is for time (t+1), you can see in the formula that it is quite easy, for </a:t>
                </a: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a:t>
                </a:r>
                <a:r>
                  <a:rPr lang="en-US" sz="1200" b="0" i="0">
                    <a:latin typeface="Cambria Math" panose="02040503050406030204" pitchFamily="18" charset="0"/>
                  </a:rPr>
                  <a:t>+1)</a:t>
                </a:r>
                <a:r>
                  <a:rPr lang="en-US" baseline="0" dirty="0"/>
                  <a:t> use zero, for other moving average parts use past residuals from the estimated model. There is a command that does that automatically, here are the forecasts for the next four time steps. We can also generate a plot that shows 80% and 95% confidence intervals.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It’s important to note that the confidence intervals are reliable as long as the residuals of the model have a normal distribution, if this assumption is violated, the CI’s are not reliable.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These were forecasts for </a:t>
                </a:r>
                <a:r>
                  <a:rPr lang="en-US" sz="1200" b="0" i="0">
                    <a:latin typeface="Cambria Math" panose="02040503050406030204" pitchFamily="18" charset="0"/>
                  </a:rPr>
                  <a:t>𝑌_</a:t>
                </a:r>
                <a:r>
                  <a:rPr lang="en-US" sz="1200" i="0">
                    <a:latin typeface="Cambria Math" panose="02040503050406030204" pitchFamily="18" charset="0"/>
                  </a:rPr>
                  <a:t>𝑡</a:t>
                </a:r>
                <a:r>
                  <a:rPr lang="en-US" baseline="0" dirty="0"/>
                  <a:t>, we can simply transform them to reflect </a:t>
                </a:r>
                <a:r>
                  <a:rPr lang="en-US" sz="1200" b="0" i="0">
                    <a:latin typeface="Cambria Math" panose="02040503050406030204" pitchFamily="18" charset="0"/>
                  </a:rPr>
                  <a:t>𝑋_</a:t>
                </a:r>
                <a:r>
                  <a:rPr lang="en-US" sz="1200" i="0">
                    <a:latin typeface="Cambria Math" panose="02040503050406030204" pitchFamily="18" charset="0"/>
                  </a:rPr>
                  <a:t>𝑡</a:t>
                </a:r>
                <a:r>
                  <a:rPr lang="en-US" baseline="0" dirty="0"/>
                  <a:t> forecasts by inversing that lag 4 difference, that is by using a lag 4 summation. Therefore,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9</a:t>
            </a:fld>
            <a:endParaRPr lang="en-US"/>
          </a:p>
        </p:txBody>
      </p:sp>
    </p:spTree>
    <p:extLst>
      <p:ext uri="{BB962C8B-B14F-4D97-AF65-F5344CB8AC3E}">
        <p14:creationId xmlns:p14="http://schemas.microsoft.com/office/powerpoint/2010/main" val="2039424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5BF89B-8BCA-4211-ACD3-B610F7337755}" type="datetime1">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92647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F1F1BB-18C6-4D3D-82E0-BA8430654618}" type="datetime1">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19987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C0616-5540-47BC-9C32-ED24344435CE}" type="datetime1">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28392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09CC81-65E9-4742-9672-4E45489F510D}" type="datetime1">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38942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A753FB-FB3E-409D-95FF-F4B00599611A}" type="datetime1">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04126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CE6C14-D1E5-48F7-B7A8-285E823604D9}" type="datetime1">
              <a:rPr lang="en-US" smtClean="0"/>
              <a:t>3/28/2021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76844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00DC17-8F8C-4373-A4BF-C89A2BC4CEBA}" type="datetime1">
              <a:rPr lang="en-US" smtClean="0"/>
              <a:t>3/28/2021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94204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F39116-D1D1-4F66-8FD1-05E16108D78C}" type="datetime1">
              <a:rPr lang="en-US" smtClean="0"/>
              <a:t>3/28/2021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59150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25669-D5B4-49D8-9412-8E79523B110A}" type="datetime1">
              <a:rPr lang="en-US" smtClean="0"/>
              <a:t>3/28/2021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23500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4F0ECC-4EAF-421F-AE06-79BAB61A5E3A}" type="datetime1">
              <a:rPr lang="en-US" smtClean="0"/>
              <a:t>3/28/2021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82505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512DB6-094E-46D4-91DB-93A8E461601A}" type="datetime1">
              <a:rPr lang="en-US" smtClean="0"/>
              <a:t>3/28/2021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75303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D58E3-E49C-4F7E-A9CC-F124A44FF2B3}" type="datetime1">
              <a:rPr lang="en-US" smtClean="0"/>
              <a:t>3/28/2021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9FA7F-0CA6-42CA-A077-320536EF702B}" type="slidenum">
              <a:rPr lang="en-US" smtClean="0"/>
              <a:t>‹#›</a:t>
            </a:fld>
            <a:endParaRPr lang="en-US"/>
          </a:p>
        </p:txBody>
      </p:sp>
    </p:spTree>
    <p:extLst>
      <p:ext uri="{BB962C8B-B14F-4D97-AF65-F5344CB8AC3E}">
        <p14:creationId xmlns:p14="http://schemas.microsoft.com/office/powerpoint/2010/main" val="477317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3.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8.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33.png"/><Relationship Id="rId5" Type="http://schemas.openxmlformats.org/officeDocument/2006/relationships/image" Target="../media/image130.png"/><Relationship Id="rId10" Type="http://schemas.openxmlformats.org/officeDocument/2006/relationships/image" Target="../media/image32.png"/><Relationship Id="rId4" Type="http://schemas.openxmlformats.org/officeDocument/2006/relationships/image" Target="../media/image12.png"/><Relationship Id="rId9"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0.png"/><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a:xfrm>
            <a:off x="1524000" y="2759673"/>
            <a:ext cx="9144000" cy="1547660"/>
          </a:xfrm>
        </p:spPr>
        <p:txBody>
          <a:bodyPr>
            <a:normAutofit fontScale="90000"/>
          </a:bodyPr>
          <a:lstStyle/>
          <a:p>
            <a:r>
              <a:rPr lang="en-US" sz="6000" dirty="0">
                <a:solidFill>
                  <a:srgbClr val="990033"/>
                </a:solidFill>
              </a:rPr>
              <a:t>Time Series in </a:t>
            </a:r>
            <a:br>
              <a:rPr lang="en-US" sz="6000" dirty="0">
                <a:solidFill>
                  <a:srgbClr val="990033"/>
                </a:solidFill>
              </a:rPr>
            </a:br>
            <a:r>
              <a:rPr lang="en-US" sz="6000" dirty="0">
                <a:solidFill>
                  <a:srgbClr val="990033"/>
                </a:solidFill>
              </a:rPr>
              <a:t>Frequency Domain</a:t>
            </a:r>
            <a:endParaRPr lang="en-US" dirty="0">
              <a:solidFill>
                <a:srgbClr val="990033"/>
              </a:solidFill>
            </a:endParaRPr>
          </a:p>
        </p:txBody>
      </p:sp>
      <p:sp>
        <p:nvSpPr>
          <p:cNvPr id="4" name="TextBox 3">
            <a:extLst>
              <a:ext uri="{FF2B5EF4-FFF2-40B4-BE49-F238E27FC236}">
                <a16:creationId xmlns:a16="http://schemas.microsoft.com/office/drawing/2014/main" id="{7B61B846-6DA5-410D-A7A4-79819ED6816C}"/>
              </a:ext>
            </a:extLst>
          </p:cNvPr>
          <p:cNvSpPr txBox="1"/>
          <p:nvPr/>
        </p:nvSpPr>
        <p:spPr>
          <a:xfrm>
            <a:off x="7312984" y="5905757"/>
            <a:ext cx="4529830" cy="646331"/>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p:txBody>
      </p:sp>
      <p:pic>
        <p:nvPicPr>
          <p:cNvPr id="5" name="Picture 4">
            <a:extLst>
              <a:ext uri="{FF2B5EF4-FFF2-40B4-BE49-F238E27FC236}">
                <a16:creationId xmlns:a16="http://schemas.microsoft.com/office/drawing/2014/main" id="{75961C00-1B9D-476A-96E7-BE23B75F5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spTree>
    <p:extLst>
      <p:ext uri="{BB962C8B-B14F-4D97-AF65-F5344CB8AC3E}">
        <p14:creationId xmlns:p14="http://schemas.microsoft.com/office/powerpoint/2010/main" val="316693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44E724D-F47D-4EAC-9058-86C1DBF1E54D}"/>
                  </a:ext>
                </a:extLst>
              </p:cNvPr>
              <p:cNvSpPr txBox="1"/>
              <p:nvPr/>
            </p:nvSpPr>
            <p:spPr>
              <a:xfrm>
                <a:off x="581021" y="476664"/>
                <a:ext cx="11084110" cy="1014380"/>
              </a:xfrm>
              <a:prstGeom prst="rect">
                <a:avLst/>
              </a:prstGeom>
              <a:noFill/>
            </p:spPr>
            <p:txBody>
              <a:bodyPr wrap="square">
                <a:spAutoFit/>
              </a:bodyPr>
              <a:lstStyle/>
              <a:p>
                <a:r>
                  <a:rPr lang="en-US" sz="2400" dirty="0"/>
                  <a:t>The two sharp peaks suggest a model for this series with just two cosine-sine pairs with the two frequencies </a:t>
                </a:r>
                <a14:m>
                  <m:oMath xmlns:m="http://schemas.openxmlformats.org/officeDocument/2006/math">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29</m:t>
                            </m:r>
                          </m:den>
                        </m:f>
                        <m:r>
                          <a:rPr lang="en-US" sz="2400" i="1">
                            <a:latin typeface="Cambria Math" panose="02040503050406030204" pitchFamily="18" charset="0"/>
                            <a:ea typeface="Cambria Math" panose="02040503050406030204" pitchFamily="18" charset="0"/>
                          </a:rPr>
                          <m:t>,</m:t>
                        </m:r>
                        <m:r>
                          <m:rPr>
                            <m:nor/>
                          </m:rPr>
                          <a:rPr lang="en-US" sz="2400" dirty="0"/>
                          <m:t> </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i="1">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24</m:t>
                            </m:r>
                          </m:den>
                        </m:f>
                      </m:e>
                    </m:d>
                  </m:oMath>
                </a14:m>
                <a:r>
                  <a:rPr lang="en-US" sz="2400" dirty="0"/>
                  <a:t>:</a:t>
                </a:r>
              </a:p>
            </p:txBody>
          </p:sp>
        </mc:Choice>
        <mc:Fallback xmlns="">
          <p:sp>
            <p:nvSpPr>
              <p:cNvPr id="17" name="TextBox 16">
                <a:extLst>
                  <a:ext uri="{FF2B5EF4-FFF2-40B4-BE49-F238E27FC236}">
                    <a16:creationId xmlns:a16="http://schemas.microsoft.com/office/drawing/2014/main" id="{F44E724D-F47D-4EAC-9058-86C1DBF1E54D}"/>
                  </a:ext>
                </a:extLst>
              </p:cNvPr>
              <p:cNvSpPr txBox="1">
                <a:spLocks noRot="1" noChangeAspect="1" noMove="1" noResize="1" noEditPoints="1" noAdjustHandles="1" noChangeArrowheads="1" noChangeShapeType="1" noTextEdit="1"/>
              </p:cNvSpPr>
              <p:nvPr/>
            </p:nvSpPr>
            <p:spPr>
              <a:xfrm>
                <a:off x="581021" y="476664"/>
                <a:ext cx="11084110" cy="1014380"/>
              </a:xfrm>
              <a:prstGeom prst="rect">
                <a:avLst/>
              </a:prstGeom>
              <a:blipFill>
                <a:blip r:embed="rId3"/>
                <a:stretch>
                  <a:fillRect l="-825" t="-4790" r="-220" b="-41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C7A376E-6978-419D-81F3-9D9C0DBF3398}"/>
                  </a:ext>
                </a:extLst>
              </p:cNvPr>
              <p:cNvSpPr txBox="1"/>
              <p:nvPr/>
            </p:nvSpPr>
            <p:spPr>
              <a:xfrm>
                <a:off x="581019" y="2003364"/>
                <a:ext cx="11240865" cy="830997"/>
              </a:xfrm>
              <a:prstGeom prst="rect">
                <a:avLst/>
              </a:prstGeom>
              <a:noFill/>
            </p:spPr>
            <p:txBody>
              <a:bodyPr wrap="square">
                <a:spAutoFit/>
              </a:bodyPr>
              <a:lstStyle/>
              <a:p>
                <a:r>
                  <a:rPr lang="en-US" sz="2400" dirty="0"/>
                  <a:t>We can now proceed with estimating parameters (</a:t>
                </a:r>
                <a14:m>
                  <m:oMath xmlns:m="http://schemas.openxmlformats.org/officeDocument/2006/math">
                    <m:r>
                      <a:rPr lang="en-US" sz="2400" i="1" smtClean="0">
                        <a:latin typeface="Cambria Math" panose="02040503050406030204" pitchFamily="18" charset="0"/>
                        <a:ea typeface="Cambria Math" panose="02040503050406030204" pitchFamily="18" charset="0"/>
                      </a:rPr>
                      <m:t>𝛽</m:t>
                    </m:r>
                  </m:oMath>
                </a14:m>
                <a:r>
                  <a:rPr lang="en-US" sz="2400" dirty="0"/>
                  <a:t>) and removing the seasonal variation, the way we discussed in week 3.</a:t>
                </a:r>
              </a:p>
            </p:txBody>
          </p:sp>
        </mc:Choice>
        <mc:Fallback xmlns="">
          <p:sp>
            <p:nvSpPr>
              <p:cNvPr id="19" name="TextBox 18">
                <a:extLst>
                  <a:ext uri="{FF2B5EF4-FFF2-40B4-BE49-F238E27FC236}">
                    <a16:creationId xmlns:a16="http://schemas.microsoft.com/office/drawing/2014/main" id="{3C7A376E-6978-419D-81F3-9D9C0DBF3398}"/>
                  </a:ext>
                </a:extLst>
              </p:cNvPr>
              <p:cNvSpPr txBox="1">
                <a:spLocks noRot="1" noChangeAspect="1" noMove="1" noResize="1" noEditPoints="1" noAdjustHandles="1" noChangeArrowheads="1" noChangeShapeType="1" noTextEdit="1"/>
              </p:cNvSpPr>
              <p:nvPr/>
            </p:nvSpPr>
            <p:spPr>
              <a:xfrm>
                <a:off x="581019" y="2003364"/>
                <a:ext cx="11240865" cy="830997"/>
              </a:xfrm>
              <a:prstGeom prst="rect">
                <a:avLst/>
              </a:prstGeom>
              <a:blipFill>
                <a:blip r:embed="rId4"/>
                <a:stretch>
                  <a:fillRect l="-813" t="-5882" b="-16176"/>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0C855E0A-7FAA-4B82-A92B-97BA50D3B48A}"/>
              </a:ext>
            </a:extLst>
          </p:cNvPr>
          <p:cNvSpPr txBox="1"/>
          <p:nvPr/>
        </p:nvSpPr>
        <p:spPr>
          <a:xfrm>
            <a:off x="581019" y="2928808"/>
            <a:ext cx="5780591" cy="1200329"/>
          </a:xfrm>
          <a:prstGeom prst="rect">
            <a:avLst/>
          </a:prstGeom>
          <a:noFill/>
        </p:spPr>
        <p:txBody>
          <a:bodyPr wrap="square">
            <a:spAutoFit/>
          </a:bodyPr>
          <a:lstStyle/>
          <a:p>
            <a:r>
              <a:rPr lang="en-US" sz="2400" dirty="0"/>
              <a:t>Estimated </a:t>
            </a:r>
            <a:r>
              <a:rPr lang="el-GR" sz="2400" dirty="0"/>
              <a:t>β</a:t>
            </a:r>
            <a:r>
              <a:rPr lang="en-US" sz="2400" dirty="0"/>
              <a:t>s are all significant, and the regression model achieves 99.89% adjusted R².</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3B6975C-E8E5-46F4-B4D2-670F580FF04C}"/>
                  </a:ext>
                </a:extLst>
              </p:cNvPr>
              <p:cNvSpPr txBox="1"/>
              <p:nvPr/>
            </p:nvSpPr>
            <p:spPr>
              <a:xfrm>
                <a:off x="581020" y="1461764"/>
                <a:ext cx="1124086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b="0" i="1" smtClean="0">
                              <a:latin typeface="Cambria Math" panose="02040503050406030204" pitchFamily="18" charset="0"/>
                            </a:rPr>
                            <m:t>1</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b="0" i="1" smtClean="0">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𝑡</m:t>
                              </m:r>
                            </m:e>
                          </m:d>
                        </m:e>
                      </m:func>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1</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d>
                            <m:dPr>
                              <m:ctrlPr>
                                <a:rPr lang="en-US" sz="2400" i="1">
                                  <a:latin typeface="Cambria Math" panose="02040503050406030204" pitchFamily="18" charset="0"/>
                                </a:rPr>
                              </m:ctrlPr>
                            </m:dPr>
                            <m:e>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b="0" i="1" smtClean="0">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𝑡</m:t>
                              </m:r>
                            </m:e>
                          </m:d>
                        </m:e>
                      </m:func>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b="0" i="1" smtClean="0">
                              <a:latin typeface="Cambria Math" panose="02040503050406030204" pitchFamily="18" charset="0"/>
                            </a:rPr>
                            <m:t>2</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b="0" i="1" smtClean="0">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𝑡</m:t>
                              </m:r>
                            </m:e>
                          </m:d>
                        </m:e>
                      </m:func>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2</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d>
                            <m:dPr>
                              <m:ctrlPr>
                                <a:rPr lang="en-US" sz="2400" i="1">
                                  <a:latin typeface="Cambria Math" panose="02040503050406030204" pitchFamily="18" charset="0"/>
                                </a:rPr>
                              </m:ctrlPr>
                            </m:dPr>
                            <m:e>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b="0" i="1" smtClean="0">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𝑡</m:t>
                              </m:r>
                            </m:e>
                          </m:d>
                        </m:e>
                      </m:func>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14" name="TextBox 13">
                <a:extLst>
                  <a:ext uri="{FF2B5EF4-FFF2-40B4-BE49-F238E27FC236}">
                    <a16:creationId xmlns:a16="http://schemas.microsoft.com/office/drawing/2014/main" id="{93B6975C-E8E5-46F4-B4D2-670F580FF04C}"/>
                  </a:ext>
                </a:extLst>
              </p:cNvPr>
              <p:cNvSpPr txBox="1">
                <a:spLocks noRot="1" noChangeAspect="1" noMove="1" noResize="1" noEditPoints="1" noAdjustHandles="1" noChangeArrowheads="1" noChangeShapeType="1" noTextEdit="1"/>
              </p:cNvSpPr>
              <p:nvPr/>
            </p:nvSpPr>
            <p:spPr>
              <a:xfrm>
                <a:off x="581020" y="1461764"/>
                <a:ext cx="11240865" cy="461665"/>
              </a:xfrm>
              <a:prstGeom prst="rect">
                <a:avLst/>
              </a:prstGeom>
              <a:blipFill>
                <a:blip r:embed="rId5"/>
                <a:stretch>
                  <a:fillRect b="-17105"/>
                </a:stretch>
              </a:blipFill>
            </p:spPr>
            <p:txBody>
              <a:bodyPr/>
              <a:lstStyle/>
              <a:p>
                <a:r>
                  <a:rPr lang="en-US">
                    <a:noFill/>
                  </a:rPr>
                  <a:t> </a:t>
                </a:r>
              </a:p>
            </p:txBody>
          </p:sp>
        </mc:Fallback>
      </mc:AlternateContent>
      <p:pic>
        <p:nvPicPr>
          <p:cNvPr id="5" name="Picture 4" descr="Text&#10;&#10;Description automatically generated with medium confidence">
            <a:extLst>
              <a:ext uri="{FF2B5EF4-FFF2-40B4-BE49-F238E27FC236}">
                <a16:creationId xmlns:a16="http://schemas.microsoft.com/office/drawing/2014/main" id="{E8DC081E-605C-47D9-9E9B-41100958FA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0277" y="2544969"/>
            <a:ext cx="5279174" cy="2328578"/>
          </a:xfrm>
          <a:prstGeom prst="rect">
            <a:avLst/>
          </a:prstGeom>
        </p:spPr>
      </p:pic>
      <p:sp>
        <p:nvSpPr>
          <p:cNvPr id="15" name="TextBox 14">
            <a:extLst>
              <a:ext uri="{FF2B5EF4-FFF2-40B4-BE49-F238E27FC236}">
                <a16:creationId xmlns:a16="http://schemas.microsoft.com/office/drawing/2014/main" id="{C83C8BA5-3E60-4717-8324-4204FE60D61D}"/>
              </a:ext>
            </a:extLst>
          </p:cNvPr>
          <p:cNvSpPr txBox="1"/>
          <p:nvPr/>
        </p:nvSpPr>
        <p:spPr>
          <a:xfrm>
            <a:off x="581018" y="4273382"/>
            <a:ext cx="5780591" cy="1200329"/>
          </a:xfrm>
          <a:prstGeom prst="rect">
            <a:avLst/>
          </a:prstGeom>
          <a:noFill/>
        </p:spPr>
        <p:txBody>
          <a:bodyPr wrap="square">
            <a:spAutoFit/>
          </a:bodyPr>
          <a:lstStyle/>
          <a:p>
            <a:r>
              <a:rPr lang="en-US" sz="2400" dirty="0"/>
              <a:t>After removing the seasonal variation, the residuals still have some more remaining cyclic patterns. </a:t>
            </a:r>
          </a:p>
        </p:txBody>
      </p:sp>
      <p:sp>
        <p:nvSpPr>
          <p:cNvPr id="21" name="TextBox 20">
            <a:extLst>
              <a:ext uri="{FF2B5EF4-FFF2-40B4-BE49-F238E27FC236}">
                <a16:creationId xmlns:a16="http://schemas.microsoft.com/office/drawing/2014/main" id="{F4151128-2EE5-4BAF-A6CB-2BA3A4FE128E}"/>
              </a:ext>
            </a:extLst>
          </p:cNvPr>
          <p:cNvSpPr txBox="1"/>
          <p:nvPr/>
        </p:nvSpPr>
        <p:spPr>
          <a:xfrm>
            <a:off x="581019" y="5528969"/>
            <a:ext cx="11358432" cy="1200329"/>
          </a:xfrm>
          <a:prstGeom prst="rect">
            <a:avLst/>
          </a:prstGeom>
          <a:noFill/>
        </p:spPr>
        <p:txBody>
          <a:bodyPr wrap="square">
            <a:spAutoFit/>
          </a:bodyPr>
          <a:lstStyle/>
          <a:p>
            <a:r>
              <a:rPr lang="en-US" sz="2400" dirty="0"/>
              <a:t>We can try to remove them by following the same process, need to stop at some point though, or use the found regression model, Adj-R² of 99.89% is great, for extrapolation, as opposed to forecasting. Must be careful about extrapolation though.</a:t>
            </a:r>
          </a:p>
        </p:txBody>
      </p:sp>
    </p:spTree>
    <p:extLst>
      <p:ext uri="{BB962C8B-B14F-4D97-AF65-F5344CB8AC3E}">
        <p14:creationId xmlns:p14="http://schemas.microsoft.com/office/powerpoint/2010/main" val="45439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1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10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10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15"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44E724D-F47D-4EAC-9058-86C1DBF1E54D}"/>
              </a:ext>
            </a:extLst>
          </p:cNvPr>
          <p:cNvSpPr txBox="1"/>
          <p:nvPr/>
        </p:nvSpPr>
        <p:spPr>
          <a:xfrm>
            <a:off x="838194" y="1378339"/>
            <a:ext cx="5064918" cy="1200329"/>
          </a:xfrm>
          <a:prstGeom prst="rect">
            <a:avLst/>
          </a:prstGeom>
          <a:noFill/>
        </p:spPr>
        <p:txBody>
          <a:bodyPr wrap="square">
            <a:spAutoFit/>
          </a:bodyPr>
          <a:lstStyle/>
          <a:p>
            <a:r>
              <a:rPr lang="en-US" sz="2400" dirty="0"/>
              <a:t>Quarterly sales for a small company over the period 1981-2005 is shown in the time plot [2].</a:t>
            </a:r>
          </a:p>
        </p:txBody>
      </p:sp>
      <p:sp>
        <p:nvSpPr>
          <p:cNvPr id="18" name="Title 8">
            <a:extLst>
              <a:ext uri="{FF2B5EF4-FFF2-40B4-BE49-F238E27FC236}">
                <a16:creationId xmlns:a16="http://schemas.microsoft.com/office/drawing/2014/main" id="{1E303D92-F5CD-48AA-B3DF-EBF3CE1FEA2E}"/>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 4</a:t>
            </a:r>
          </a:p>
        </p:txBody>
      </p:sp>
      <p:sp>
        <p:nvSpPr>
          <p:cNvPr id="14" name="TextBox 13">
            <a:extLst>
              <a:ext uri="{FF2B5EF4-FFF2-40B4-BE49-F238E27FC236}">
                <a16:creationId xmlns:a16="http://schemas.microsoft.com/office/drawing/2014/main" id="{4965325C-8C17-400B-8D5A-E5A4B3895598}"/>
              </a:ext>
            </a:extLst>
          </p:cNvPr>
          <p:cNvSpPr txBox="1"/>
          <p:nvPr/>
        </p:nvSpPr>
        <p:spPr>
          <a:xfrm>
            <a:off x="1972495" y="6391776"/>
            <a:ext cx="10058399" cy="348657"/>
          </a:xfrm>
          <a:prstGeom prst="rect">
            <a:avLst/>
          </a:prstGeom>
          <a:noFill/>
        </p:spPr>
        <p:txBody>
          <a:bodyPr wrap="square">
            <a:spAutoFit/>
          </a:bodyPr>
          <a:lstStyle/>
          <a:p>
            <a:r>
              <a:rPr lang="en-US" sz="1600" dirty="0"/>
              <a:t>[2] Rob Hyndman and George </a:t>
            </a:r>
            <a:r>
              <a:rPr lang="en-US" sz="1600" dirty="0" err="1"/>
              <a:t>Athanasopoulos</a:t>
            </a:r>
            <a:r>
              <a:rPr lang="en-US" sz="1600" dirty="0"/>
              <a:t>, Forecasting: Principles and Practice, Monash University, Australia, 2013.</a:t>
            </a:r>
          </a:p>
        </p:txBody>
      </p:sp>
      <p:sp>
        <p:nvSpPr>
          <p:cNvPr id="15" name="TextBox 14">
            <a:extLst>
              <a:ext uri="{FF2B5EF4-FFF2-40B4-BE49-F238E27FC236}">
                <a16:creationId xmlns:a16="http://schemas.microsoft.com/office/drawing/2014/main" id="{7F5263D4-F856-453F-83F9-C6180BB745EB}"/>
              </a:ext>
            </a:extLst>
          </p:cNvPr>
          <p:cNvSpPr txBox="1"/>
          <p:nvPr/>
        </p:nvSpPr>
        <p:spPr>
          <a:xfrm>
            <a:off x="838193" y="2703902"/>
            <a:ext cx="5064917" cy="830997"/>
          </a:xfrm>
          <a:prstGeom prst="rect">
            <a:avLst/>
          </a:prstGeom>
          <a:noFill/>
        </p:spPr>
        <p:txBody>
          <a:bodyPr wrap="square">
            <a:spAutoFit/>
          </a:bodyPr>
          <a:lstStyle/>
          <a:p>
            <a:r>
              <a:rPr lang="en-US" sz="2400" dirty="0"/>
              <a:t>Obviously non-stationary with seasonal variation. </a:t>
            </a:r>
          </a:p>
        </p:txBody>
      </p:sp>
      <p:sp>
        <p:nvSpPr>
          <p:cNvPr id="22" name="TextBox 21">
            <a:extLst>
              <a:ext uri="{FF2B5EF4-FFF2-40B4-BE49-F238E27FC236}">
                <a16:creationId xmlns:a16="http://schemas.microsoft.com/office/drawing/2014/main" id="{62A0ABB1-CD63-4BCC-83EC-732EA5F0EB91}"/>
              </a:ext>
            </a:extLst>
          </p:cNvPr>
          <p:cNvSpPr txBox="1"/>
          <p:nvPr/>
        </p:nvSpPr>
        <p:spPr>
          <a:xfrm>
            <a:off x="838197" y="3602879"/>
            <a:ext cx="6908078" cy="1200329"/>
          </a:xfrm>
          <a:prstGeom prst="rect">
            <a:avLst/>
          </a:prstGeom>
          <a:noFill/>
        </p:spPr>
        <p:txBody>
          <a:bodyPr wrap="square">
            <a:spAutoFit/>
          </a:bodyPr>
          <a:lstStyle/>
          <a:p>
            <a:r>
              <a:rPr lang="en-US" sz="2400" dirty="0"/>
              <a:t>The periodogram reveals one strong frequency at 0.25 that corresponds to 1/0.25 = 4 period, which makes sense since the data is quarterly data.</a:t>
            </a:r>
          </a:p>
        </p:txBody>
      </p:sp>
      <p:sp>
        <p:nvSpPr>
          <p:cNvPr id="23" name="TextBox 22">
            <a:extLst>
              <a:ext uri="{FF2B5EF4-FFF2-40B4-BE49-F238E27FC236}">
                <a16:creationId xmlns:a16="http://schemas.microsoft.com/office/drawing/2014/main" id="{0C7C7261-8D99-4EE2-A473-286767EC6677}"/>
              </a:ext>
            </a:extLst>
          </p:cNvPr>
          <p:cNvSpPr txBox="1"/>
          <p:nvPr/>
        </p:nvSpPr>
        <p:spPr>
          <a:xfrm>
            <a:off x="838193" y="4873606"/>
            <a:ext cx="6725201" cy="1200329"/>
          </a:xfrm>
          <a:prstGeom prst="rect">
            <a:avLst/>
          </a:prstGeom>
          <a:noFill/>
        </p:spPr>
        <p:txBody>
          <a:bodyPr wrap="square">
            <a:spAutoFit/>
          </a:bodyPr>
          <a:lstStyle/>
          <a:p>
            <a:r>
              <a:rPr lang="en-US" sz="2400" dirty="0"/>
              <a:t>The rest of the frequencies are not large even at a log-scale graph, so we decide to continue with one sin-cos representation of the seasonal variation.</a:t>
            </a:r>
          </a:p>
        </p:txBody>
      </p:sp>
      <p:pic>
        <p:nvPicPr>
          <p:cNvPr id="3" name="Picture 2" descr="A picture containing box and whisker chart&#10;&#10;Description automatically generated">
            <a:extLst>
              <a:ext uri="{FF2B5EF4-FFF2-40B4-BE49-F238E27FC236}">
                <a16:creationId xmlns:a16="http://schemas.microsoft.com/office/drawing/2014/main" id="{BFB1419A-F523-4176-8B98-8058E3C778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5266" y="336391"/>
            <a:ext cx="5803069" cy="3360398"/>
          </a:xfrm>
          <a:prstGeom prst="rect">
            <a:avLst/>
          </a:prstGeom>
        </p:spPr>
      </p:pic>
      <p:pic>
        <p:nvPicPr>
          <p:cNvPr id="5" name="Picture 4" descr="Chart, histogram&#10;&#10;Description automatically generated">
            <a:extLst>
              <a:ext uri="{FF2B5EF4-FFF2-40B4-BE49-F238E27FC236}">
                <a16:creationId xmlns:a16="http://schemas.microsoft.com/office/drawing/2014/main" id="{3D40E68D-F389-4FBE-A768-3EE834D397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6136" y="4022327"/>
            <a:ext cx="4142200" cy="2143049"/>
          </a:xfrm>
          <a:prstGeom prst="rect">
            <a:avLst/>
          </a:prstGeom>
        </p:spPr>
      </p:pic>
    </p:spTree>
    <p:extLst>
      <p:ext uri="{BB962C8B-B14F-4D97-AF65-F5344CB8AC3E}">
        <p14:creationId xmlns:p14="http://schemas.microsoft.com/office/powerpoint/2010/main" val="170723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10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44E724D-F47D-4EAC-9058-86C1DBF1E54D}"/>
              </a:ext>
            </a:extLst>
          </p:cNvPr>
          <p:cNvSpPr txBox="1"/>
          <p:nvPr/>
        </p:nvSpPr>
        <p:spPr>
          <a:xfrm>
            <a:off x="581021" y="476664"/>
            <a:ext cx="11084110" cy="461665"/>
          </a:xfrm>
          <a:prstGeom prst="rect">
            <a:avLst/>
          </a:prstGeom>
          <a:noFill/>
        </p:spPr>
        <p:txBody>
          <a:bodyPr wrap="square">
            <a:spAutoFit/>
          </a:bodyPr>
          <a:lstStyle/>
          <a:p>
            <a:r>
              <a:rPr lang="en-US" sz="2400" dirty="0"/>
              <a:t>Therefore, the following model is fitted to the data and parameters are estimated.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C855E0A-7FAA-4B82-A92B-97BA50D3B48A}"/>
                  </a:ext>
                </a:extLst>
              </p:cNvPr>
              <p:cNvSpPr txBox="1"/>
              <p:nvPr/>
            </p:nvSpPr>
            <p:spPr>
              <a:xfrm>
                <a:off x="581018" y="1607426"/>
                <a:ext cx="5939084" cy="1200329"/>
              </a:xfrm>
              <a:prstGeom prst="rect">
                <a:avLst/>
              </a:prstGeom>
              <a:noFill/>
            </p:spPr>
            <p:txBody>
              <a:bodyPr wrap="square">
                <a:spAutoFit/>
              </a:bodyPr>
              <a:lstStyle/>
              <a:p>
                <a:r>
                  <a:rPr lang="en-US" sz="2400" dirty="0"/>
                  <a:t>The regression model achieves 74.58% adjusted R². Although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11</m:t>
                        </m:r>
                      </m:sub>
                    </m:sSub>
                  </m:oMath>
                </a14:m>
                <a:r>
                  <a:rPr lang="en-US" sz="2400" dirty="0"/>
                  <a:t> is not significant, we decide to keep it in the model. </a:t>
                </a:r>
              </a:p>
            </p:txBody>
          </p:sp>
        </mc:Choice>
        <mc:Fallback xmlns="">
          <p:sp>
            <p:nvSpPr>
              <p:cNvPr id="20" name="TextBox 19">
                <a:extLst>
                  <a:ext uri="{FF2B5EF4-FFF2-40B4-BE49-F238E27FC236}">
                    <a16:creationId xmlns:a16="http://schemas.microsoft.com/office/drawing/2014/main" id="{0C855E0A-7FAA-4B82-A92B-97BA50D3B48A}"/>
                  </a:ext>
                </a:extLst>
              </p:cNvPr>
              <p:cNvSpPr txBox="1">
                <a:spLocks noRot="1" noChangeAspect="1" noMove="1" noResize="1" noEditPoints="1" noAdjustHandles="1" noChangeArrowheads="1" noChangeShapeType="1" noTextEdit="1"/>
              </p:cNvSpPr>
              <p:nvPr/>
            </p:nvSpPr>
            <p:spPr>
              <a:xfrm>
                <a:off x="581018" y="1607426"/>
                <a:ext cx="5939084" cy="1200329"/>
              </a:xfrm>
              <a:prstGeom prst="rect">
                <a:avLst/>
              </a:prstGeom>
              <a:blipFill>
                <a:blip r:embed="rId3"/>
                <a:stretch>
                  <a:fillRect l="-1538" t="-4061"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3B6975C-E8E5-46F4-B4D2-670F580FF04C}"/>
                  </a:ext>
                </a:extLst>
              </p:cNvPr>
              <p:cNvSpPr txBox="1"/>
              <p:nvPr/>
            </p:nvSpPr>
            <p:spPr>
              <a:xfrm>
                <a:off x="888271" y="986014"/>
                <a:ext cx="640079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b="0" i="1" smtClean="0">
                              <a:latin typeface="Cambria Math" panose="02040503050406030204" pitchFamily="18" charset="0"/>
                            </a:rPr>
                            <m:t>1</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/4</m:t>
                              </m:r>
                            </m:e>
                          </m:d>
                        </m:e>
                      </m:func>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1</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d>
                            <m:dPr>
                              <m:ctrlPr>
                                <a:rPr lang="en-US" sz="2400" i="1">
                                  <a:latin typeface="Cambria Math" panose="02040503050406030204" pitchFamily="18" charset="0"/>
                                </a:rPr>
                              </m:ctrlPr>
                            </m:dPr>
                            <m:e>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/4</m:t>
                              </m:r>
                            </m:e>
                          </m:d>
                        </m:e>
                      </m:func>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14" name="TextBox 13">
                <a:extLst>
                  <a:ext uri="{FF2B5EF4-FFF2-40B4-BE49-F238E27FC236}">
                    <a16:creationId xmlns:a16="http://schemas.microsoft.com/office/drawing/2014/main" id="{93B6975C-E8E5-46F4-B4D2-670F580FF04C}"/>
                  </a:ext>
                </a:extLst>
              </p:cNvPr>
              <p:cNvSpPr txBox="1">
                <a:spLocks noRot="1" noChangeAspect="1" noMove="1" noResize="1" noEditPoints="1" noAdjustHandles="1" noChangeArrowheads="1" noChangeShapeType="1" noTextEdit="1"/>
              </p:cNvSpPr>
              <p:nvPr/>
            </p:nvSpPr>
            <p:spPr>
              <a:xfrm>
                <a:off x="888271" y="986014"/>
                <a:ext cx="6400799" cy="461665"/>
              </a:xfrm>
              <a:prstGeom prst="rect">
                <a:avLst/>
              </a:prstGeom>
              <a:blipFill>
                <a:blip r:embed="rId4"/>
                <a:stretch>
                  <a:fillRect l="-286" b="-18667"/>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C83C8BA5-3E60-4717-8324-4204FE60D61D}"/>
              </a:ext>
            </a:extLst>
          </p:cNvPr>
          <p:cNvSpPr txBox="1"/>
          <p:nvPr/>
        </p:nvSpPr>
        <p:spPr>
          <a:xfrm>
            <a:off x="581018" y="2819166"/>
            <a:ext cx="5780591" cy="1200329"/>
          </a:xfrm>
          <a:prstGeom prst="rect">
            <a:avLst/>
          </a:prstGeom>
          <a:noFill/>
        </p:spPr>
        <p:txBody>
          <a:bodyPr wrap="square">
            <a:spAutoFit/>
          </a:bodyPr>
          <a:lstStyle/>
          <a:p>
            <a:r>
              <a:rPr lang="en-US" sz="2400" dirty="0"/>
              <a:t>The residuals of the model demonstrate white noise properties. All tests also confirm the four required criteria for residuals.</a:t>
            </a:r>
          </a:p>
        </p:txBody>
      </p:sp>
      <p:sp>
        <p:nvSpPr>
          <p:cNvPr id="21" name="TextBox 20">
            <a:extLst>
              <a:ext uri="{FF2B5EF4-FFF2-40B4-BE49-F238E27FC236}">
                <a16:creationId xmlns:a16="http://schemas.microsoft.com/office/drawing/2014/main" id="{F4151128-2EE5-4BAF-A6CB-2BA3A4FE128E}"/>
              </a:ext>
            </a:extLst>
          </p:cNvPr>
          <p:cNvSpPr txBox="1"/>
          <p:nvPr/>
        </p:nvSpPr>
        <p:spPr>
          <a:xfrm>
            <a:off x="581018" y="4038910"/>
            <a:ext cx="5514981" cy="1569660"/>
          </a:xfrm>
          <a:prstGeom prst="rect">
            <a:avLst/>
          </a:prstGeom>
          <a:noFill/>
        </p:spPr>
        <p:txBody>
          <a:bodyPr wrap="square">
            <a:spAutoFit/>
          </a:bodyPr>
          <a:lstStyle/>
          <a:p>
            <a:r>
              <a:rPr lang="en-US" sz="2400" dirty="0"/>
              <a:t>We can follow the cross-validation process discussed in week 8. A white noise will have a smaller GOF measures than alternative models. </a:t>
            </a:r>
          </a:p>
        </p:txBody>
      </p:sp>
      <p:pic>
        <p:nvPicPr>
          <p:cNvPr id="3" name="Picture 2" descr="Text&#10;&#10;Description automatically generated">
            <a:extLst>
              <a:ext uri="{FF2B5EF4-FFF2-40B4-BE49-F238E27FC236}">
                <a16:creationId xmlns:a16="http://schemas.microsoft.com/office/drawing/2014/main" id="{FA4A9BD5-F508-4C6D-A816-A51B1AF3D5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3497" y="1517367"/>
            <a:ext cx="5100879" cy="1938024"/>
          </a:xfrm>
          <a:prstGeom prst="rect">
            <a:avLst/>
          </a:prstGeom>
        </p:spPr>
      </p:pic>
      <p:pic>
        <p:nvPicPr>
          <p:cNvPr id="8" name="Picture 7" descr="A picture containing graphical user interface&#10;&#10;Description automatically generated">
            <a:extLst>
              <a:ext uri="{FF2B5EF4-FFF2-40B4-BE49-F238E27FC236}">
                <a16:creationId xmlns:a16="http://schemas.microsoft.com/office/drawing/2014/main" id="{998DFDFC-EACD-484D-89E0-9BB9279D43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6452" y="3655709"/>
            <a:ext cx="5327924" cy="3060857"/>
          </a:xfrm>
          <a:prstGeom prst="rect">
            <a:avLst/>
          </a:prstGeom>
        </p:spPr>
      </p:pic>
      <p:sp>
        <p:nvSpPr>
          <p:cNvPr id="16" name="TextBox 15">
            <a:extLst>
              <a:ext uri="{FF2B5EF4-FFF2-40B4-BE49-F238E27FC236}">
                <a16:creationId xmlns:a16="http://schemas.microsoft.com/office/drawing/2014/main" id="{C442FCA9-013E-4B2B-80B1-1677AD2A23FC}"/>
              </a:ext>
            </a:extLst>
          </p:cNvPr>
          <p:cNvSpPr txBox="1"/>
          <p:nvPr/>
        </p:nvSpPr>
        <p:spPr>
          <a:xfrm>
            <a:off x="581017" y="5641153"/>
            <a:ext cx="5780591" cy="830997"/>
          </a:xfrm>
          <a:prstGeom prst="rect">
            <a:avLst/>
          </a:prstGeom>
          <a:noFill/>
        </p:spPr>
        <p:txBody>
          <a:bodyPr wrap="square">
            <a:spAutoFit/>
          </a:bodyPr>
          <a:lstStyle/>
          <a:p>
            <a:r>
              <a:rPr lang="en-US" sz="2400" dirty="0"/>
              <a:t>Therefore, the above model is good enough for extrapolation, even forecasting. </a:t>
            </a:r>
          </a:p>
        </p:txBody>
      </p:sp>
    </p:spTree>
    <p:extLst>
      <p:ext uri="{BB962C8B-B14F-4D97-AF65-F5344CB8AC3E}">
        <p14:creationId xmlns:p14="http://schemas.microsoft.com/office/powerpoint/2010/main" val="267103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10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1000"/>
                                        <p:tgtEl>
                                          <p:spTgt spid="8"/>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10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10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5" grpId="0"/>
      <p:bldP spid="21"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Practice Problems</a:t>
            </a:r>
          </a:p>
        </p:txBody>
      </p:sp>
      <p:sp>
        <p:nvSpPr>
          <p:cNvPr id="7" name="TextBox 6">
            <a:extLst>
              <a:ext uri="{FF2B5EF4-FFF2-40B4-BE49-F238E27FC236}">
                <a16:creationId xmlns:a16="http://schemas.microsoft.com/office/drawing/2014/main" id="{671C3533-1C7C-477F-87F1-28256B37E4D3}"/>
              </a:ext>
            </a:extLst>
          </p:cNvPr>
          <p:cNvSpPr txBox="1"/>
          <p:nvPr/>
        </p:nvSpPr>
        <p:spPr>
          <a:xfrm>
            <a:off x="838198" y="1518348"/>
            <a:ext cx="10515601" cy="1107996"/>
          </a:xfrm>
          <a:prstGeom prst="rect">
            <a:avLst/>
          </a:prstGeom>
          <a:noFill/>
        </p:spPr>
        <p:txBody>
          <a:bodyPr wrap="square" rtlCol="0">
            <a:spAutoFit/>
          </a:bodyPr>
          <a:lstStyle/>
          <a:p>
            <a:r>
              <a:rPr lang="en-US" sz="2200" b="1" dirty="0"/>
              <a:t>1.</a:t>
            </a:r>
            <a:r>
              <a:rPr lang="en-US" sz="2200" dirty="0"/>
              <a:t> Generate the following time series and plot them for t = 1, 2, …, 100. Then generate their periodogram and confirm their angular frequency.</a:t>
            </a:r>
          </a:p>
          <a:p>
            <a:endParaRPr lang="en-US" sz="2200" dirty="0">
              <a:ea typeface="Cambria Math" panose="020405030504060302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80F991A-81AD-4F4D-ACAC-5B88390A7076}"/>
                  </a:ext>
                </a:extLst>
              </p:cNvPr>
              <p:cNvSpPr txBox="1"/>
              <p:nvPr/>
            </p:nvSpPr>
            <p:spPr>
              <a:xfrm>
                <a:off x="838199" y="2399960"/>
                <a:ext cx="10932887" cy="1351652"/>
              </a:xfrm>
              <a:prstGeom prst="rect">
                <a:avLst/>
              </a:prstGeom>
              <a:noFill/>
            </p:spPr>
            <p:txBody>
              <a:bodyPr wrap="square" rtlCol="0">
                <a:spAutoFit/>
              </a:bodyPr>
              <a:lstStyle/>
              <a:p>
                <a:r>
                  <a:rPr lang="en-US" sz="2400" dirty="0"/>
                  <a:t>a.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r>
                          <a:rPr lang="en-US" sz="2400" b="0" i="1" smtClean="0">
                            <a:latin typeface="Cambria Math" panose="02040503050406030204" pitchFamily="18" charset="0"/>
                          </a:rPr>
                          <m:t>𝑡</m:t>
                        </m:r>
                      </m:sub>
                    </m:sSub>
                    <m:r>
                      <a:rPr lang="en-US" sz="2400" b="0" i="1" smtClean="0">
                        <a:latin typeface="Cambria Math" panose="02040503050406030204" pitchFamily="18" charset="0"/>
                      </a:rPr>
                      <m:t>=2</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12 </m:t>
                                </m:r>
                                <m:r>
                                  <a:rPr lang="en-US" sz="2400" b="0" i="1" smtClean="0">
                                    <a:latin typeface="Cambria Math" panose="02040503050406030204" pitchFamily="18" charset="0"/>
                                    <a:ea typeface="Cambria Math" panose="02040503050406030204" pitchFamily="18" charset="0"/>
                                  </a:rPr>
                                  <m:t>𝜋</m:t>
                                </m:r>
                              </m:num>
                              <m:den>
                                <m:r>
                                  <a:rPr lang="en-US" sz="2400" b="0" i="1" smtClean="0">
                                    <a:latin typeface="Cambria Math" panose="02040503050406030204" pitchFamily="18" charset="0"/>
                                    <a:ea typeface="Cambria Math" panose="02040503050406030204" pitchFamily="18" charset="0"/>
                                  </a:rPr>
                                  <m:t>100</m:t>
                                </m:r>
                              </m:den>
                            </m:f>
                            <m:r>
                              <a:rPr lang="en-US" sz="2400" b="0" i="1" smtClean="0">
                                <a:latin typeface="Cambria Math" panose="02040503050406030204" pitchFamily="18" charset="0"/>
                                <a:ea typeface="Cambria Math" panose="02040503050406030204" pitchFamily="18" charset="0"/>
                              </a:rPr>
                              <m:t>𝑡</m:t>
                            </m:r>
                          </m:e>
                        </m:d>
                        <m:r>
                          <a:rPr lang="en-US" sz="2400" b="0" i="1" smtClean="0">
                            <a:latin typeface="Cambria Math" panose="02040503050406030204" pitchFamily="18" charset="0"/>
                            <a:ea typeface="Cambria Math" panose="02040503050406030204" pitchFamily="18" charset="0"/>
                          </a:rPr>
                          <m:t>+3</m:t>
                        </m:r>
                        <m:func>
                          <m:funcPr>
                            <m:ctrlPr>
                              <a:rPr lang="en-US" sz="2400" i="1">
                                <a:latin typeface="Cambria Math" panose="02040503050406030204" pitchFamily="18" charset="0"/>
                              </a:rPr>
                            </m:ctrlPr>
                          </m:funcPr>
                          <m:fName>
                            <m:r>
                              <m:rPr>
                                <m:sty m:val="p"/>
                              </m:rPr>
                              <a:rPr lang="en-US" sz="2400" b="0" i="0" smtClean="0">
                                <a:latin typeface="Cambria Math" panose="02040503050406030204" pitchFamily="18" charset="0"/>
                              </a:rPr>
                              <m:t>sin</m:t>
                            </m:r>
                          </m:fName>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12 </m:t>
                                    </m:r>
                                    <m:r>
                                      <a:rPr lang="en-US" sz="2400" i="1">
                                        <a:latin typeface="Cambria Math" panose="02040503050406030204" pitchFamily="18" charset="0"/>
                                        <a:ea typeface="Cambria Math" panose="02040503050406030204" pitchFamily="18" charset="0"/>
                                      </a:rPr>
                                      <m:t>𝜋</m:t>
                                    </m:r>
                                  </m:num>
                                  <m:den>
                                    <m:r>
                                      <a:rPr lang="en-US" sz="2400" i="1">
                                        <a:latin typeface="Cambria Math" panose="02040503050406030204" pitchFamily="18" charset="0"/>
                                        <a:ea typeface="Cambria Math" panose="02040503050406030204" pitchFamily="18" charset="0"/>
                                      </a:rPr>
                                      <m:t>100</m:t>
                                    </m:r>
                                  </m:den>
                                </m:f>
                                <m:r>
                                  <a:rPr lang="en-US" sz="2400" i="1">
                                    <a:latin typeface="Cambria Math" panose="02040503050406030204" pitchFamily="18" charset="0"/>
                                    <a:ea typeface="Cambria Math" panose="02040503050406030204" pitchFamily="18" charset="0"/>
                                  </a:rPr>
                                  <m:t>𝑡</m:t>
                                </m:r>
                              </m:e>
                            </m:d>
                          </m:e>
                        </m:func>
                      </m:e>
                    </m:func>
                  </m:oMath>
                </a14:m>
                <a:r>
                  <a:rPr lang="en-US" sz="2400" dirty="0"/>
                  <a:t>	b.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b="0" i="1" smtClean="0">
                            <a:latin typeface="Cambria Math" panose="02040503050406030204" pitchFamily="18" charset="0"/>
                          </a:rPr>
                          <m:t>2</m:t>
                        </m:r>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4</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2</m:t>
                                </m:r>
                                <m:r>
                                  <a:rPr lang="en-US" sz="2400" b="0" i="1" smtClean="0">
                                    <a:latin typeface="Cambria Math" panose="02040503050406030204" pitchFamily="18" charset="0"/>
                                  </a:rPr>
                                  <m:t>0</m:t>
                                </m:r>
                                <m:r>
                                  <a:rPr lang="en-US" sz="2400" i="1">
                                    <a:latin typeface="Cambria Math" panose="02040503050406030204" pitchFamily="18" charset="0"/>
                                  </a:rPr>
                                  <m:t> </m:t>
                                </m:r>
                                <m:r>
                                  <a:rPr lang="en-US" sz="2400" i="1">
                                    <a:latin typeface="Cambria Math" panose="02040503050406030204" pitchFamily="18" charset="0"/>
                                    <a:ea typeface="Cambria Math" panose="02040503050406030204" pitchFamily="18" charset="0"/>
                                  </a:rPr>
                                  <m:t>𝜋</m:t>
                                </m:r>
                              </m:num>
                              <m:den>
                                <m:r>
                                  <a:rPr lang="en-US" sz="2400" i="1">
                                    <a:latin typeface="Cambria Math" panose="02040503050406030204" pitchFamily="18" charset="0"/>
                                    <a:ea typeface="Cambria Math" panose="02040503050406030204" pitchFamily="18" charset="0"/>
                                  </a:rPr>
                                  <m:t>100</m:t>
                                </m:r>
                              </m:den>
                            </m:f>
                            <m:r>
                              <a:rPr lang="en-US" sz="2400" i="1">
                                <a:latin typeface="Cambria Math" panose="02040503050406030204" pitchFamily="18" charset="0"/>
                                <a:ea typeface="Cambria Math" panose="02040503050406030204" pitchFamily="18" charset="0"/>
                              </a:rPr>
                              <m:t>𝑡</m:t>
                            </m:r>
                          </m:e>
                        </m:d>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5</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2</m:t>
                                    </m:r>
                                    <m:r>
                                      <a:rPr lang="en-US" sz="2400" b="0" i="1" smtClean="0">
                                        <a:latin typeface="Cambria Math" panose="02040503050406030204" pitchFamily="18" charset="0"/>
                                      </a:rPr>
                                      <m:t>0</m:t>
                                    </m:r>
                                    <m:r>
                                      <a:rPr lang="en-US" sz="2400" i="1">
                                        <a:latin typeface="Cambria Math" panose="02040503050406030204" pitchFamily="18" charset="0"/>
                                      </a:rPr>
                                      <m:t> </m:t>
                                    </m:r>
                                    <m:r>
                                      <a:rPr lang="en-US" sz="2400" i="1">
                                        <a:latin typeface="Cambria Math" panose="02040503050406030204" pitchFamily="18" charset="0"/>
                                        <a:ea typeface="Cambria Math" panose="02040503050406030204" pitchFamily="18" charset="0"/>
                                      </a:rPr>
                                      <m:t>𝜋</m:t>
                                    </m:r>
                                  </m:num>
                                  <m:den>
                                    <m:r>
                                      <a:rPr lang="en-US" sz="2400" i="1">
                                        <a:latin typeface="Cambria Math" panose="02040503050406030204" pitchFamily="18" charset="0"/>
                                        <a:ea typeface="Cambria Math" panose="02040503050406030204" pitchFamily="18" charset="0"/>
                                      </a:rPr>
                                      <m:t>100</m:t>
                                    </m:r>
                                  </m:den>
                                </m:f>
                                <m:r>
                                  <a:rPr lang="en-US" sz="2400" i="1">
                                    <a:latin typeface="Cambria Math" panose="02040503050406030204" pitchFamily="18" charset="0"/>
                                    <a:ea typeface="Cambria Math" panose="02040503050406030204" pitchFamily="18" charset="0"/>
                                  </a:rPr>
                                  <m:t>𝑡</m:t>
                                </m:r>
                              </m:e>
                            </m:d>
                          </m:e>
                        </m:func>
                      </m:e>
                    </m:func>
                  </m:oMath>
                </a14:m>
                <a:endParaRPr lang="en-US" sz="2400" dirty="0"/>
              </a:p>
              <a:p>
                <a:pPr>
                  <a:lnSpc>
                    <a:spcPts val="1200"/>
                  </a:lnSpc>
                </a:pPr>
                <a:endParaRPr lang="en-US" sz="2400" dirty="0"/>
              </a:p>
              <a:p>
                <a:r>
                  <a:rPr lang="en-US" sz="2400" dirty="0"/>
                  <a:t>c.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b="0" i="1" smtClean="0">
                            <a:latin typeface="Cambria Math" panose="02040503050406030204" pitchFamily="18" charset="0"/>
                          </a:rPr>
                          <m:t>3</m:t>
                        </m:r>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6</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b="0" i="1" smtClean="0">
                                    <a:latin typeface="Cambria Math" panose="02040503050406030204" pitchFamily="18" charset="0"/>
                                  </a:rPr>
                                  <m:t>80</m:t>
                                </m:r>
                                <m:r>
                                  <a:rPr lang="en-US" sz="2400" i="1">
                                    <a:latin typeface="Cambria Math" panose="02040503050406030204" pitchFamily="18" charset="0"/>
                                  </a:rPr>
                                  <m:t> </m:t>
                                </m:r>
                                <m:r>
                                  <a:rPr lang="en-US" sz="2400" i="1">
                                    <a:latin typeface="Cambria Math" panose="02040503050406030204" pitchFamily="18" charset="0"/>
                                    <a:ea typeface="Cambria Math" panose="02040503050406030204" pitchFamily="18" charset="0"/>
                                  </a:rPr>
                                  <m:t>𝜋</m:t>
                                </m:r>
                              </m:num>
                              <m:den>
                                <m:r>
                                  <a:rPr lang="en-US" sz="2400" i="1">
                                    <a:latin typeface="Cambria Math" panose="02040503050406030204" pitchFamily="18" charset="0"/>
                                    <a:ea typeface="Cambria Math" panose="02040503050406030204" pitchFamily="18" charset="0"/>
                                  </a:rPr>
                                  <m:t>100</m:t>
                                </m:r>
                              </m:den>
                            </m:f>
                            <m:r>
                              <a:rPr lang="en-US" sz="2400" i="1">
                                <a:latin typeface="Cambria Math" panose="02040503050406030204" pitchFamily="18" charset="0"/>
                                <a:ea typeface="Cambria Math" panose="02040503050406030204" pitchFamily="18" charset="0"/>
                              </a:rPr>
                              <m:t>𝑡</m:t>
                            </m:r>
                          </m:e>
                        </m:d>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7</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b="0" i="1" smtClean="0">
                                        <a:latin typeface="Cambria Math" panose="02040503050406030204" pitchFamily="18" charset="0"/>
                                      </a:rPr>
                                      <m:t>80</m:t>
                                    </m:r>
                                    <m:r>
                                      <a:rPr lang="en-US" sz="2400" i="1">
                                        <a:latin typeface="Cambria Math" panose="02040503050406030204" pitchFamily="18" charset="0"/>
                                      </a:rPr>
                                      <m:t> </m:t>
                                    </m:r>
                                    <m:r>
                                      <a:rPr lang="en-US" sz="2400" i="1">
                                        <a:latin typeface="Cambria Math" panose="02040503050406030204" pitchFamily="18" charset="0"/>
                                        <a:ea typeface="Cambria Math" panose="02040503050406030204" pitchFamily="18" charset="0"/>
                                      </a:rPr>
                                      <m:t>𝜋</m:t>
                                    </m:r>
                                  </m:num>
                                  <m:den>
                                    <m:r>
                                      <a:rPr lang="en-US" sz="2400" i="1">
                                        <a:latin typeface="Cambria Math" panose="02040503050406030204" pitchFamily="18" charset="0"/>
                                        <a:ea typeface="Cambria Math" panose="02040503050406030204" pitchFamily="18" charset="0"/>
                                      </a:rPr>
                                      <m:t>100</m:t>
                                    </m:r>
                                  </m:den>
                                </m:f>
                                <m:r>
                                  <a:rPr lang="en-US" sz="2400" i="1">
                                    <a:latin typeface="Cambria Math" panose="02040503050406030204" pitchFamily="18" charset="0"/>
                                    <a:ea typeface="Cambria Math" panose="02040503050406030204" pitchFamily="18" charset="0"/>
                                  </a:rPr>
                                  <m:t>𝑡</m:t>
                                </m:r>
                              </m:e>
                            </m:d>
                          </m:e>
                        </m:func>
                      </m:e>
                    </m:func>
                  </m:oMath>
                </a14:m>
                <a:r>
                  <a:rPr lang="en-US" sz="2400" i="1" dirty="0">
                    <a:ea typeface="Cambria Math" panose="02040503050406030204" pitchFamily="18" charset="0"/>
                  </a:rPr>
                  <a:t>	</a:t>
                </a:r>
                <a:r>
                  <a:rPr lang="en-US" sz="2400" dirty="0">
                    <a:ea typeface="Cambria Math" panose="02040503050406030204" pitchFamily="18" charset="0"/>
                  </a:rPr>
                  <a:t>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1</m:t>
                        </m:r>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b="0" i="1" smtClean="0">
                            <a:latin typeface="Cambria Math" panose="02040503050406030204" pitchFamily="18" charset="0"/>
                          </a:rPr>
                          <m:t>2</m:t>
                        </m:r>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b="0" i="1" smtClean="0">
                            <a:latin typeface="Cambria Math" panose="02040503050406030204" pitchFamily="18" charset="0"/>
                          </a:rPr>
                          <m:t>3</m:t>
                        </m:r>
                        <m:r>
                          <a:rPr lang="en-US" sz="2400" i="1">
                            <a:latin typeface="Cambria Math" panose="02040503050406030204" pitchFamily="18" charset="0"/>
                          </a:rPr>
                          <m:t>𝑡</m:t>
                        </m:r>
                      </m:sub>
                    </m:sSub>
                  </m:oMath>
                </a14:m>
                <a:endParaRPr lang="en-US" sz="2400" dirty="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C80F991A-81AD-4F4D-ACAC-5B88390A7076}"/>
                  </a:ext>
                </a:extLst>
              </p:cNvPr>
              <p:cNvSpPr txBox="1">
                <a:spLocks noRot="1" noChangeAspect="1" noMove="1" noResize="1" noEditPoints="1" noAdjustHandles="1" noChangeArrowheads="1" noChangeShapeType="1" noTextEdit="1"/>
              </p:cNvSpPr>
              <p:nvPr/>
            </p:nvSpPr>
            <p:spPr>
              <a:xfrm>
                <a:off x="838199" y="2399960"/>
                <a:ext cx="10932887" cy="1351652"/>
              </a:xfrm>
              <a:prstGeom prst="rect">
                <a:avLst/>
              </a:prstGeom>
              <a:blipFill>
                <a:blip r:embed="rId3"/>
                <a:stretch>
                  <a:fillRect l="-836" b="-362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083F6EB4-F46B-4BC7-BDA4-17CF6190005B}"/>
              </a:ext>
            </a:extLst>
          </p:cNvPr>
          <p:cNvSpPr txBox="1"/>
          <p:nvPr/>
        </p:nvSpPr>
        <p:spPr>
          <a:xfrm>
            <a:off x="838198" y="4013911"/>
            <a:ext cx="10515601" cy="769441"/>
          </a:xfrm>
          <a:prstGeom prst="rect">
            <a:avLst/>
          </a:prstGeom>
          <a:noFill/>
        </p:spPr>
        <p:txBody>
          <a:bodyPr wrap="square" rtlCol="0">
            <a:spAutoFit/>
          </a:bodyPr>
          <a:lstStyle/>
          <a:p>
            <a:r>
              <a:rPr lang="en-US" sz="2200" b="1" dirty="0"/>
              <a:t>2.</a:t>
            </a:r>
            <a:r>
              <a:rPr lang="en-US" sz="2200" dirty="0"/>
              <a:t> </a:t>
            </a:r>
            <a:r>
              <a:rPr lang="en-US" sz="2200" dirty="0" err="1"/>
              <a:t>CVDdaily</a:t>
            </a:r>
            <a:r>
              <a:rPr lang="en-US" sz="2200" dirty="0"/>
              <a:t> dataset provides daily number of deaths from cardiovascular disease (CVD) in people aged 75 and over in Los Angeles for the years 1987 to 2000. </a:t>
            </a:r>
            <a:endParaRPr lang="en-US" sz="2200" dirty="0">
              <a:ea typeface="Cambria Math" panose="02040503050406030204" pitchFamily="18" charset="0"/>
            </a:endParaRPr>
          </a:p>
        </p:txBody>
      </p:sp>
      <p:sp>
        <p:nvSpPr>
          <p:cNvPr id="6" name="TextBox 5">
            <a:extLst>
              <a:ext uri="{FF2B5EF4-FFF2-40B4-BE49-F238E27FC236}">
                <a16:creationId xmlns:a16="http://schemas.microsoft.com/office/drawing/2014/main" id="{7A4BFDC6-2AB8-40FE-A67E-FDFE6C7BD2BC}"/>
              </a:ext>
            </a:extLst>
          </p:cNvPr>
          <p:cNvSpPr txBox="1"/>
          <p:nvPr/>
        </p:nvSpPr>
        <p:spPr>
          <a:xfrm>
            <a:off x="794656" y="4838175"/>
            <a:ext cx="10976430" cy="1785104"/>
          </a:xfrm>
          <a:prstGeom prst="rect">
            <a:avLst/>
          </a:prstGeom>
          <a:noFill/>
        </p:spPr>
        <p:txBody>
          <a:bodyPr wrap="square" rtlCol="0">
            <a:spAutoFit/>
          </a:bodyPr>
          <a:lstStyle/>
          <a:p>
            <a:r>
              <a:rPr lang="en-US" sz="2200" dirty="0"/>
              <a:t>a. Import the data into your session and discuss stationarity of variable </a:t>
            </a:r>
            <a:r>
              <a:rPr lang="en-US" sz="2200" dirty="0" err="1"/>
              <a:t>cvd</a:t>
            </a:r>
            <a:r>
              <a:rPr lang="en-US" sz="2200" dirty="0"/>
              <a:t>. </a:t>
            </a:r>
          </a:p>
          <a:p>
            <a:r>
              <a:rPr lang="en-US" sz="2200" dirty="0"/>
              <a:t>b. Graph periodogram and decide on dominant existing (if) frequency(</a:t>
            </a:r>
            <a:r>
              <a:rPr lang="en-US" sz="2200" dirty="0" err="1"/>
              <a:t>ies</a:t>
            </a:r>
            <a:r>
              <a:rPr lang="en-US" sz="2200" dirty="0"/>
              <a:t>). </a:t>
            </a:r>
          </a:p>
          <a:p>
            <a:r>
              <a:rPr lang="en-US" sz="2200" dirty="0"/>
              <a:t>c. Develop a proper sin/cos model and estimate model parameters. </a:t>
            </a:r>
          </a:p>
          <a:p>
            <a:r>
              <a:rPr lang="en-US" sz="2200" dirty="0">
                <a:ea typeface="Cambria Math" panose="02040503050406030204" pitchFamily="18" charset="0"/>
              </a:rPr>
              <a:t>d. Perform residual analysis and check required assumptions regarding residuals.</a:t>
            </a:r>
          </a:p>
          <a:p>
            <a:r>
              <a:rPr lang="en-US" sz="2200" dirty="0">
                <a:ea typeface="Cambria Math" panose="02040503050406030204" pitchFamily="18" charset="0"/>
              </a:rPr>
              <a:t>e. Decide what steps to take next. </a:t>
            </a:r>
          </a:p>
        </p:txBody>
      </p:sp>
    </p:spTree>
    <p:extLst>
      <p:ext uri="{BB962C8B-B14F-4D97-AF65-F5344CB8AC3E}">
        <p14:creationId xmlns:p14="http://schemas.microsoft.com/office/powerpoint/2010/main" val="360655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Frequency Domain</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4410A58-F65C-48D8-854E-CD9CD6A8B9A9}"/>
                  </a:ext>
                </a:extLst>
              </p:cNvPr>
              <p:cNvSpPr txBox="1"/>
              <p:nvPr/>
            </p:nvSpPr>
            <p:spPr>
              <a:xfrm>
                <a:off x="849869" y="1414913"/>
                <a:ext cx="6282157" cy="1938992"/>
              </a:xfrm>
              <a:prstGeom prst="rect">
                <a:avLst/>
              </a:prstGeom>
              <a:noFill/>
            </p:spPr>
            <p:txBody>
              <a:bodyPr wrap="square">
                <a:spAutoFit/>
              </a:bodyPr>
              <a:lstStyle/>
              <a:p>
                <a:r>
                  <a:rPr lang="en-US" sz="2400" dirty="0"/>
                  <a:t>Suppose we suspect that a time series contains seasonal variation with a known frequency. </a:t>
                </a:r>
              </a:p>
              <a:p>
                <a:r>
                  <a:rPr lang="en-US" sz="2400" dirty="0"/>
                  <a:t>Then</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0" i="1" smtClean="0">
                          <a:solidFill>
                            <a:srgbClr val="7030A0"/>
                          </a:solidFill>
                          <a:latin typeface="Cambria Math" panose="02040503050406030204" pitchFamily="18" charset="0"/>
                        </a:rPr>
                        <m:t>𝐴</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r>
                                <a:rPr lang="en-US" sz="2400" b="0" i="1" smtClean="0">
                                  <a:solidFill>
                                    <a:srgbClr val="00B050"/>
                                  </a:solidFill>
                                  <a:latin typeface="Cambria Math" panose="02040503050406030204" pitchFamily="18" charset="0"/>
                                  <a:ea typeface="Cambria Math" panose="02040503050406030204" pitchFamily="18" charset="0"/>
                                </a:rPr>
                                <m:t>𝜔</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𝜑</m:t>
                              </m:r>
                            </m:e>
                          </m:d>
                        </m:e>
                      </m:fun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rPr>
                            <m:t>𝑡</m:t>
                          </m:r>
                        </m:sub>
                      </m:sSub>
                    </m:oMath>
                  </m:oMathPara>
                </a14:m>
                <a:endParaRPr lang="en-US" sz="2400" dirty="0"/>
              </a:p>
              <a:p>
                <a:r>
                  <a:rPr lang="en-US" sz="2400" dirty="0"/>
                  <a:t>provide natural tools to model this variation.</a:t>
                </a:r>
              </a:p>
            </p:txBody>
          </p:sp>
        </mc:Choice>
        <mc:Fallback>
          <p:sp>
            <p:nvSpPr>
              <p:cNvPr id="4" name="TextBox 3">
                <a:extLst>
                  <a:ext uri="{FF2B5EF4-FFF2-40B4-BE49-F238E27FC236}">
                    <a16:creationId xmlns:a16="http://schemas.microsoft.com/office/drawing/2014/main" id="{B4410A58-F65C-48D8-854E-CD9CD6A8B9A9}"/>
                  </a:ext>
                </a:extLst>
              </p:cNvPr>
              <p:cNvSpPr txBox="1">
                <a:spLocks noRot="1" noChangeAspect="1" noMove="1" noResize="1" noEditPoints="1" noAdjustHandles="1" noChangeArrowheads="1" noChangeShapeType="1" noTextEdit="1"/>
              </p:cNvSpPr>
              <p:nvPr/>
            </p:nvSpPr>
            <p:spPr>
              <a:xfrm>
                <a:off x="849869" y="1414913"/>
                <a:ext cx="6282157" cy="1938992"/>
              </a:xfrm>
              <a:prstGeom prst="rect">
                <a:avLst/>
              </a:prstGeom>
              <a:blipFill>
                <a:blip r:embed="rId3"/>
                <a:stretch>
                  <a:fillRect l="-1455" t="-2516" b="-6289"/>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191E4F14-B76A-401B-B22B-16B714003AAB}"/>
              </a:ext>
            </a:extLst>
          </p:cNvPr>
          <p:cNvSpPr/>
          <p:nvPr/>
        </p:nvSpPr>
        <p:spPr>
          <a:xfrm>
            <a:off x="7027817" y="283326"/>
            <a:ext cx="4861635" cy="3220770"/>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2B1F9C1F-F8FE-4675-A7D3-20EEBA8D238C}"/>
                  </a:ext>
                </a:extLst>
              </p:cNvPr>
              <p:cNvSpPr txBox="1"/>
              <p:nvPr/>
            </p:nvSpPr>
            <p:spPr>
              <a:xfrm>
                <a:off x="7055886" y="388849"/>
                <a:ext cx="4654760" cy="830997"/>
              </a:xfrm>
              <a:prstGeom prst="rect">
                <a:avLst/>
              </a:prstGeom>
              <a:noFill/>
            </p:spPr>
            <p:txBody>
              <a:bodyPr wrap="square">
                <a:spAutoFit/>
              </a:bodyPr>
              <a:lstStyle/>
              <a:p>
                <a:r>
                  <a:rPr lang="en-US" sz="2400" dirty="0"/>
                  <a:t>• </a:t>
                </a:r>
                <a14:m>
                  <m:oMath xmlns:m="http://schemas.openxmlformats.org/officeDocument/2006/math">
                    <m:r>
                      <a:rPr lang="en-US" sz="2400" b="0" i="1" smtClean="0">
                        <a:solidFill>
                          <a:srgbClr val="7030A0"/>
                        </a:solidFill>
                        <a:latin typeface="Cambria Math" panose="02040503050406030204" pitchFamily="18" charset="0"/>
                      </a:rPr>
                      <m:t>𝐴</m:t>
                    </m:r>
                  </m:oMath>
                </a14:m>
                <a:r>
                  <a:rPr lang="en-US" sz="2400" dirty="0"/>
                  <a:t> is the </a:t>
                </a:r>
                <a:r>
                  <a:rPr lang="en-US" sz="2400" dirty="0">
                    <a:solidFill>
                      <a:srgbClr val="7030A0"/>
                    </a:solidFill>
                  </a:rPr>
                  <a:t>amplitude</a:t>
                </a:r>
                <a:r>
                  <a:rPr lang="en-US" sz="2400" dirty="0"/>
                  <a:t>, max height of the cos function from its base at 0</a:t>
                </a:r>
              </a:p>
            </p:txBody>
          </p:sp>
        </mc:Choice>
        <mc:Fallback>
          <p:sp>
            <p:nvSpPr>
              <p:cNvPr id="19" name="TextBox 18">
                <a:extLst>
                  <a:ext uri="{FF2B5EF4-FFF2-40B4-BE49-F238E27FC236}">
                    <a16:creationId xmlns:a16="http://schemas.microsoft.com/office/drawing/2014/main" id="{2B1F9C1F-F8FE-4675-A7D3-20EEBA8D238C}"/>
                  </a:ext>
                </a:extLst>
              </p:cNvPr>
              <p:cNvSpPr txBox="1">
                <a:spLocks noRot="1" noChangeAspect="1" noMove="1" noResize="1" noEditPoints="1" noAdjustHandles="1" noChangeArrowheads="1" noChangeShapeType="1" noTextEdit="1"/>
              </p:cNvSpPr>
              <p:nvPr/>
            </p:nvSpPr>
            <p:spPr>
              <a:xfrm>
                <a:off x="7055886" y="388849"/>
                <a:ext cx="4654760" cy="830997"/>
              </a:xfrm>
              <a:prstGeom prst="rect">
                <a:avLst/>
              </a:prstGeom>
              <a:blipFill>
                <a:blip r:embed="rId4"/>
                <a:stretch>
                  <a:fillRect l="-1963" t="-5882" r="-393" b="-1617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DB715248-7C96-41EB-B7BA-6EA6B1836AE3}"/>
                  </a:ext>
                </a:extLst>
              </p:cNvPr>
              <p:cNvSpPr txBox="1"/>
              <p:nvPr/>
            </p:nvSpPr>
            <p:spPr>
              <a:xfrm>
                <a:off x="7055886" y="1200954"/>
                <a:ext cx="4647907" cy="830997"/>
              </a:xfrm>
              <a:prstGeom prst="rect">
                <a:avLst/>
              </a:prstGeom>
              <a:noFill/>
            </p:spPr>
            <p:txBody>
              <a:bodyPr wrap="square">
                <a:spAutoFit/>
              </a:bodyPr>
              <a:lstStyle/>
              <a:p>
                <a:r>
                  <a:rPr lang="en-US" sz="2400" dirty="0"/>
                  <a:t>• </a:t>
                </a:r>
                <a14:m>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rPr>
                      <m:t>𝜑</m:t>
                    </m:r>
                  </m:oMath>
                </a14:m>
                <a:r>
                  <a:rPr lang="en-US" sz="2400" dirty="0"/>
                  <a:t> is the </a:t>
                </a:r>
                <a:r>
                  <a:rPr lang="en-US" sz="2400" dirty="0">
                    <a:solidFill>
                      <a:srgbClr val="FF0000"/>
                    </a:solidFill>
                  </a:rPr>
                  <a:t>phase</a:t>
                </a:r>
                <a:r>
                  <a:rPr lang="en-US" sz="2400" dirty="0"/>
                  <a:t> in radians, the start point of the sin/cos function</a:t>
                </a:r>
              </a:p>
            </p:txBody>
          </p:sp>
        </mc:Choice>
        <mc:Fallback>
          <p:sp>
            <p:nvSpPr>
              <p:cNvPr id="23" name="TextBox 22">
                <a:extLst>
                  <a:ext uri="{FF2B5EF4-FFF2-40B4-BE49-F238E27FC236}">
                    <a16:creationId xmlns:a16="http://schemas.microsoft.com/office/drawing/2014/main" id="{DB715248-7C96-41EB-B7BA-6EA6B1836AE3}"/>
                  </a:ext>
                </a:extLst>
              </p:cNvPr>
              <p:cNvSpPr txBox="1">
                <a:spLocks noRot="1" noChangeAspect="1" noMove="1" noResize="1" noEditPoints="1" noAdjustHandles="1" noChangeArrowheads="1" noChangeShapeType="1" noTextEdit="1"/>
              </p:cNvSpPr>
              <p:nvPr/>
            </p:nvSpPr>
            <p:spPr>
              <a:xfrm>
                <a:off x="7055886" y="1200954"/>
                <a:ext cx="4647907" cy="830997"/>
              </a:xfrm>
              <a:prstGeom prst="rect">
                <a:avLst/>
              </a:prstGeom>
              <a:blipFill>
                <a:blip r:embed="rId5"/>
                <a:stretch>
                  <a:fillRect l="-1966" t="-5882" r="-3014"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B8C9D1D-D838-4F00-B35C-F9908DFDE707}"/>
                  </a:ext>
                </a:extLst>
              </p:cNvPr>
              <p:cNvSpPr txBox="1"/>
              <p:nvPr/>
            </p:nvSpPr>
            <p:spPr>
              <a:xfrm>
                <a:off x="7044024" y="2850587"/>
                <a:ext cx="4471391" cy="461665"/>
              </a:xfrm>
              <a:prstGeom prst="rect">
                <a:avLst/>
              </a:prstGeom>
              <a:noFill/>
            </p:spPr>
            <p:txBody>
              <a:bodyPr wrap="square">
                <a:spAutoFit/>
              </a:bodyPr>
              <a:lstStyle/>
              <a:p>
                <a:r>
                  <a:rPr lang="en-US" sz="2400" dirty="0"/>
                  <a:t>•</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rPr>
                          <m:t>𝑡</m:t>
                        </m:r>
                      </m:sub>
                    </m:sSub>
                  </m:oMath>
                </a14:m>
                <a:r>
                  <a:rPr lang="en-US" sz="2400" dirty="0"/>
                  <a:t> is the white noise</a:t>
                </a:r>
              </a:p>
            </p:txBody>
          </p:sp>
        </mc:Choice>
        <mc:Fallback xmlns="">
          <p:sp>
            <p:nvSpPr>
              <p:cNvPr id="24" name="TextBox 23">
                <a:extLst>
                  <a:ext uri="{FF2B5EF4-FFF2-40B4-BE49-F238E27FC236}">
                    <a16:creationId xmlns:a16="http://schemas.microsoft.com/office/drawing/2014/main" id="{BB8C9D1D-D838-4F00-B35C-F9908DFDE707}"/>
                  </a:ext>
                </a:extLst>
              </p:cNvPr>
              <p:cNvSpPr txBox="1">
                <a:spLocks noRot="1" noChangeAspect="1" noMove="1" noResize="1" noEditPoints="1" noAdjustHandles="1" noChangeArrowheads="1" noChangeShapeType="1" noTextEdit="1"/>
              </p:cNvSpPr>
              <p:nvPr/>
            </p:nvSpPr>
            <p:spPr>
              <a:xfrm>
                <a:off x="7044024" y="2850587"/>
                <a:ext cx="4471391" cy="461665"/>
              </a:xfrm>
              <a:prstGeom prst="rect">
                <a:avLst/>
              </a:prstGeom>
              <a:blipFill>
                <a:blip r:embed="rId6"/>
                <a:stretch>
                  <a:fillRect l="-2183" t="-10667" b="-30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DD0D6B2B-634E-4F0F-AA25-BDF8314505CD}"/>
                  </a:ext>
                </a:extLst>
              </p:cNvPr>
              <p:cNvSpPr txBox="1"/>
              <p:nvPr/>
            </p:nvSpPr>
            <p:spPr>
              <a:xfrm>
                <a:off x="7045024" y="2034490"/>
                <a:ext cx="4843428" cy="830997"/>
              </a:xfrm>
              <a:prstGeom prst="rect">
                <a:avLst/>
              </a:prstGeom>
              <a:noFill/>
            </p:spPr>
            <p:txBody>
              <a:bodyPr wrap="square">
                <a:spAutoFit/>
              </a:bodyPr>
              <a:lstStyle/>
              <a:p>
                <a:r>
                  <a:rPr lang="en-US" sz="2400" dirty="0"/>
                  <a:t>• </a:t>
                </a:r>
                <a14:m>
                  <m:oMath xmlns:m="http://schemas.openxmlformats.org/officeDocument/2006/math">
                    <m:r>
                      <a:rPr lang="en-US" sz="2400" i="1" smtClean="0">
                        <a:solidFill>
                          <a:srgbClr val="00B050"/>
                        </a:solidFill>
                        <a:latin typeface="Cambria Math" panose="02040503050406030204" pitchFamily="18" charset="0"/>
                        <a:ea typeface="Cambria Math" panose="02040503050406030204" pitchFamily="18" charset="0"/>
                      </a:rPr>
                      <m:t>𝜔</m:t>
                    </m:r>
                  </m:oMath>
                </a14:m>
                <a:r>
                  <a:rPr lang="en-US" sz="2400" dirty="0"/>
                  <a:t> is the </a:t>
                </a:r>
                <a:r>
                  <a:rPr lang="en-US" sz="2400" dirty="0">
                    <a:solidFill>
                      <a:srgbClr val="00B050"/>
                    </a:solidFill>
                  </a:rPr>
                  <a:t>angular frequency</a:t>
                </a:r>
                <a:r>
                  <a:rPr lang="en-US" sz="2400" dirty="0"/>
                  <a:t>, controls how rapidly the cycles oscillate</a:t>
                </a:r>
              </a:p>
            </p:txBody>
          </p:sp>
        </mc:Choice>
        <mc:Fallback>
          <p:sp>
            <p:nvSpPr>
              <p:cNvPr id="14" name="TextBox 13">
                <a:extLst>
                  <a:ext uri="{FF2B5EF4-FFF2-40B4-BE49-F238E27FC236}">
                    <a16:creationId xmlns:a16="http://schemas.microsoft.com/office/drawing/2014/main" id="{DD0D6B2B-634E-4F0F-AA25-BDF8314505CD}"/>
                  </a:ext>
                </a:extLst>
              </p:cNvPr>
              <p:cNvSpPr txBox="1">
                <a:spLocks noRot="1" noChangeAspect="1" noMove="1" noResize="1" noEditPoints="1" noAdjustHandles="1" noChangeArrowheads="1" noChangeShapeType="1" noTextEdit="1"/>
              </p:cNvSpPr>
              <p:nvPr/>
            </p:nvSpPr>
            <p:spPr>
              <a:xfrm>
                <a:off x="7045024" y="2034490"/>
                <a:ext cx="4843428" cy="830997"/>
              </a:xfrm>
              <a:prstGeom prst="rect">
                <a:avLst/>
              </a:prstGeom>
              <a:blipFill>
                <a:blip r:embed="rId7"/>
                <a:stretch>
                  <a:fillRect l="-2015" t="-5882" r="-2519"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41134D7-5218-4506-97A3-BC5161E67CFF}"/>
                  </a:ext>
                </a:extLst>
              </p:cNvPr>
              <p:cNvSpPr txBox="1"/>
              <p:nvPr/>
            </p:nvSpPr>
            <p:spPr>
              <a:xfrm>
                <a:off x="827845" y="5957321"/>
                <a:ext cx="5268155" cy="461665"/>
              </a:xfrm>
              <a:prstGeom prst="rect">
                <a:avLst/>
              </a:prstGeom>
              <a:noFill/>
            </p:spPr>
            <p:txBody>
              <a:bodyPr wrap="square">
                <a:spAutoFit/>
              </a:bodyPr>
              <a:lstStyle/>
              <a:p>
                <a:r>
                  <a:rPr lang="en-US" sz="2400" dirty="0"/>
                  <a:t>where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𝐴</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r>
                          <a:rPr lang="en-US" sz="2400" b="0" i="1" smtClean="0">
                            <a:latin typeface="Cambria Math" panose="02040503050406030204" pitchFamily="18" charset="0"/>
                            <a:ea typeface="Cambria Math" panose="02040503050406030204" pitchFamily="18" charset="0"/>
                          </a:rPr>
                          <m:t>𝜑</m:t>
                        </m:r>
                      </m:e>
                    </m:func>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𝐴</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sin</m:t>
                        </m:r>
                      </m:fName>
                      <m:e>
                        <m:r>
                          <a:rPr lang="en-US" sz="2400" b="0" i="1" smtClean="0">
                            <a:latin typeface="Cambria Math" panose="02040503050406030204" pitchFamily="18" charset="0"/>
                            <a:ea typeface="Cambria Math" panose="02040503050406030204" pitchFamily="18" charset="0"/>
                          </a:rPr>
                          <m:t>𝜑</m:t>
                        </m:r>
                      </m:e>
                    </m:func>
                  </m:oMath>
                </a14:m>
                <a:r>
                  <a:rPr lang="en-US" sz="2400" dirty="0"/>
                  <a:t>.</a:t>
                </a:r>
              </a:p>
            </p:txBody>
          </p:sp>
        </mc:Choice>
        <mc:Fallback xmlns="">
          <p:sp>
            <p:nvSpPr>
              <p:cNvPr id="16" name="TextBox 15">
                <a:extLst>
                  <a:ext uri="{FF2B5EF4-FFF2-40B4-BE49-F238E27FC236}">
                    <a16:creationId xmlns:a16="http://schemas.microsoft.com/office/drawing/2014/main" id="{B41134D7-5218-4506-97A3-BC5161E67CFF}"/>
                  </a:ext>
                </a:extLst>
              </p:cNvPr>
              <p:cNvSpPr txBox="1">
                <a:spLocks noRot="1" noChangeAspect="1" noMove="1" noResize="1" noEditPoints="1" noAdjustHandles="1" noChangeArrowheads="1" noChangeShapeType="1" noTextEdit="1"/>
              </p:cNvSpPr>
              <p:nvPr/>
            </p:nvSpPr>
            <p:spPr>
              <a:xfrm>
                <a:off x="827845" y="5957321"/>
                <a:ext cx="5268155" cy="461665"/>
              </a:xfrm>
              <a:prstGeom prst="rect">
                <a:avLst/>
              </a:prstGeom>
              <a:blipFill>
                <a:blip r:embed="rId8"/>
                <a:stretch>
                  <a:fillRect l="-1852"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B38CE20-6675-4761-9E36-F25D70A7483F}"/>
                  </a:ext>
                </a:extLst>
              </p:cNvPr>
              <p:cNvSpPr txBox="1"/>
              <p:nvPr/>
            </p:nvSpPr>
            <p:spPr>
              <a:xfrm>
                <a:off x="849869" y="3429000"/>
                <a:ext cx="6282157" cy="1200329"/>
              </a:xfrm>
              <a:prstGeom prst="rect">
                <a:avLst/>
              </a:prstGeom>
              <a:noFill/>
            </p:spPr>
            <p:txBody>
              <a:bodyPr wrap="square">
                <a:spAutoFit/>
              </a:bodyPr>
              <a:lstStyle/>
              <a:p>
                <a:r>
                  <a:rPr lang="en-US" sz="2400" dirty="0"/>
                  <a:t>The provided equation is not convenient for estimation because the parameters </a:t>
                </a:r>
                <a14:m>
                  <m:oMath xmlns:m="http://schemas.openxmlformats.org/officeDocument/2006/math">
                    <m:r>
                      <a:rPr lang="en-US" sz="2400" b="0" i="1" smtClean="0">
                        <a:latin typeface="Cambria Math" panose="02040503050406030204" pitchFamily="18" charset="0"/>
                      </a:rPr>
                      <m:t>𝑅</m:t>
                    </m:r>
                  </m:oMath>
                </a14:m>
                <a:r>
                  <a:rPr lang="en-US" sz="2400" dirty="0"/>
                  <a:t> and </a:t>
                </a:r>
                <a14:m>
                  <m:oMath xmlns:m="http://schemas.openxmlformats.org/officeDocument/2006/math">
                    <m:r>
                      <a:rPr lang="en-US" sz="2400" i="1">
                        <a:latin typeface="Cambria Math" panose="02040503050406030204" pitchFamily="18" charset="0"/>
                        <a:ea typeface="Cambria Math" panose="02040503050406030204" pitchFamily="18" charset="0"/>
                      </a:rPr>
                      <m:t>𝜑</m:t>
                    </m:r>
                  </m:oMath>
                </a14:m>
                <a:r>
                  <a:rPr lang="en-US" sz="2400" dirty="0"/>
                  <a:t> do not enter the expression linearly. </a:t>
                </a:r>
              </a:p>
            </p:txBody>
          </p:sp>
        </mc:Choice>
        <mc:Fallback xmlns="">
          <p:sp>
            <p:nvSpPr>
              <p:cNvPr id="17" name="TextBox 16">
                <a:extLst>
                  <a:ext uri="{FF2B5EF4-FFF2-40B4-BE49-F238E27FC236}">
                    <a16:creationId xmlns:a16="http://schemas.microsoft.com/office/drawing/2014/main" id="{EB38CE20-6675-4761-9E36-F25D70A7483F}"/>
                  </a:ext>
                </a:extLst>
              </p:cNvPr>
              <p:cNvSpPr txBox="1">
                <a:spLocks noRot="1" noChangeAspect="1" noMove="1" noResize="1" noEditPoints="1" noAdjustHandles="1" noChangeArrowheads="1" noChangeShapeType="1" noTextEdit="1"/>
              </p:cNvSpPr>
              <p:nvPr/>
            </p:nvSpPr>
            <p:spPr>
              <a:xfrm>
                <a:off x="849869" y="3429000"/>
                <a:ext cx="6282157" cy="1200329"/>
              </a:xfrm>
              <a:prstGeom prst="rect">
                <a:avLst/>
              </a:prstGeom>
              <a:blipFill>
                <a:blip r:embed="rId9"/>
                <a:stretch>
                  <a:fillRect l="-1455" t="-4082"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A2DA5A7-E21E-4DC9-B825-1C74E83E2DAB}"/>
                  </a:ext>
                </a:extLst>
              </p:cNvPr>
              <p:cNvSpPr txBox="1"/>
              <p:nvPr/>
            </p:nvSpPr>
            <p:spPr>
              <a:xfrm>
                <a:off x="838199" y="4756992"/>
                <a:ext cx="6829697" cy="1200329"/>
              </a:xfrm>
              <a:prstGeom prst="rect">
                <a:avLst/>
              </a:prstGeom>
              <a:noFill/>
            </p:spPr>
            <p:txBody>
              <a:bodyPr wrap="square">
                <a:spAutoFit/>
              </a:bodyPr>
              <a:lstStyle/>
              <a:p>
                <a:r>
                  <a:rPr lang="en-US" sz="2400" dirty="0"/>
                  <a:t>Instead, we use trigonometry to reparametrize that as</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𝜔</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𝜑</m:t>
                              </m:r>
                            </m:e>
                          </m:d>
                        </m:e>
                      </m:fun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1</m:t>
                          </m:r>
                        </m:sub>
                      </m:sSub>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𝜔</m:t>
                              </m:r>
                              <m:r>
                                <a:rPr lang="en-US" sz="2400" b="0" i="1" smtClean="0">
                                  <a:latin typeface="Cambria Math" panose="02040503050406030204" pitchFamily="18" charset="0"/>
                                  <a:ea typeface="Cambria Math" panose="02040503050406030204" pitchFamily="18" charset="0"/>
                                </a:rPr>
                                <m:t>𝑡</m:t>
                              </m:r>
                            </m:e>
                          </m:d>
                        </m:e>
                      </m:func>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2</m:t>
                          </m:r>
                        </m:sub>
                      </m:sSub>
                      <m:func>
                        <m:funcPr>
                          <m:ctrlPr>
                            <a:rPr lang="en-US" sz="2400" i="1">
                              <a:latin typeface="Cambria Math" panose="02040503050406030204" pitchFamily="18" charset="0"/>
                            </a:rPr>
                          </m:ctrlPr>
                        </m:funcPr>
                        <m:fName>
                          <m:r>
                            <m:rPr>
                              <m:sty m:val="p"/>
                            </m:rPr>
                            <a:rPr lang="en-US" sz="2400" b="0" i="0" smtClean="0">
                              <a:latin typeface="Cambria Math" panose="02040503050406030204" pitchFamily="18" charset="0"/>
                            </a:rPr>
                            <m:t>sin</m:t>
                          </m:r>
                        </m:fName>
                        <m:e>
                          <m:d>
                            <m:dPr>
                              <m:ctrlPr>
                                <a:rPr lang="en-US" sz="2400" i="1">
                                  <a:latin typeface="Cambria Math" panose="02040503050406030204" pitchFamily="18" charset="0"/>
                                </a:rPr>
                              </m:ctrlPr>
                            </m:dPr>
                            <m:e>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𝜋𝜔</m:t>
                              </m:r>
                              <m:r>
                                <a:rPr lang="en-US" sz="2400" i="1">
                                  <a:latin typeface="Cambria Math" panose="02040503050406030204" pitchFamily="18" charset="0"/>
                                  <a:ea typeface="Cambria Math" panose="02040503050406030204" pitchFamily="18" charset="0"/>
                                </a:rPr>
                                <m:t>𝑡</m:t>
                              </m:r>
                            </m:e>
                          </m:d>
                        </m:e>
                      </m:func>
                    </m:oMath>
                  </m:oMathPara>
                </a14:m>
                <a:endParaRPr lang="en-US" sz="2400" dirty="0"/>
              </a:p>
            </p:txBody>
          </p:sp>
        </mc:Choice>
        <mc:Fallback xmlns="">
          <p:sp>
            <p:nvSpPr>
              <p:cNvPr id="21" name="TextBox 20">
                <a:extLst>
                  <a:ext uri="{FF2B5EF4-FFF2-40B4-BE49-F238E27FC236}">
                    <a16:creationId xmlns:a16="http://schemas.microsoft.com/office/drawing/2014/main" id="{DA2DA5A7-E21E-4DC9-B825-1C74E83E2DAB}"/>
                  </a:ext>
                </a:extLst>
              </p:cNvPr>
              <p:cNvSpPr txBox="1">
                <a:spLocks noRot="1" noChangeAspect="1" noMove="1" noResize="1" noEditPoints="1" noAdjustHandles="1" noChangeArrowheads="1" noChangeShapeType="1" noTextEdit="1"/>
              </p:cNvSpPr>
              <p:nvPr/>
            </p:nvSpPr>
            <p:spPr>
              <a:xfrm>
                <a:off x="838199" y="4756992"/>
                <a:ext cx="6829697" cy="1200329"/>
              </a:xfrm>
              <a:prstGeom prst="rect">
                <a:avLst/>
              </a:prstGeom>
              <a:blipFill>
                <a:blip r:embed="rId10"/>
                <a:stretch>
                  <a:fillRect l="-1338" t="-4061" b="-6091"/>
                </a:stretch>
              </a:blipFill>
            </p:spPr>
            <p:txBody>
              <a:bodyPr/>
              <a:lstStyle/>
              <a:p>
                <a:r>
                  <a:rPr lang="en-US">
                    <a:noFill/>
                  </a:rPr>
                  <a:t> </a:t>
                </a:r>
              </a:p>
            </p:txBody>
          </p:sp>
        </mc:Fallback>
      </mc:AlternateContent>
      <p:pic>
        <p:nvPicPr>
          <p:cNvPr id="5" name="Picture 4" descr="Chart&#10;&#10;Description automatically generated">
            <a:extLst>
              <a:ext uri="{FF2B5EF4-FFF2-40B4-BE49-F238E27FC236}">
                <a16:creationId xmlns:a16="http://schemas.microsoft.com/office/drawing/2014/main" id="{B7788D69-B503-405D-B0B9-7C84A12C041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452256" y="3680130"/>
            <a:ext cx="4593289" cy="2738855"/>
          </a:xfrm>
          <a:prstGeom prst="rect">
            <a:avLst/>
          </a:prstGeom>
        </p:spPr>
      </p:pic>
    </p:spTree>
    <p:extLst>
      <p:ext uri="{BB962C8B-B14F-4D97-AF65-F5344CB8AC3E}">
        <p14:creationId xmlns:p14="http://schemas.microsoft.com/office/powerpoint/2010/main" val="153574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1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10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10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1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10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1000"/>
                                        <p:tgtEl>
                                          <p:spTgt spid="21"/>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left)">
                                      <p:cBhvr>
                                        <p:cTn id="41"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P spid="24" grpId="0"/>
      <p:bldP spid="14" grpId="0"/>
      <p:bldP spid="16" grpId="0"/>
      <p:bldP spid="17"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91838DF9-A014-44B3-93C7-AFC6076B06FC}"/>
                  </a:ext>
                </a:extLst>
              </p:cNvPr>
              <p:cNvSpPr txBox="1"/>
              <p:nvPr/>
            </p:nvSpPr>
            <p:spPr>
              <a:xfrm>
                <a:off x="1054193" y="146374"/>
                <a:ext cx="2433591" cy="6455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𝑋</m:t>
                          </m:r>
                          <m:r>
                            <a:rPr lang="en-US" sz="1600" b="0" i="1" smtClean="0">
                              <a:latin typeface="Cambria Math" panose="02040503050406030204" pitchFamily="18" charset="0"/>
                            </a:rPr>
                            <m:t>1</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cos</m:t>
                          </m:r>
                        </m:fName>
                        <m:e>
                          <m:d>
                            <m:dPr>
                              <m:ctrlPr>
                                <a:rPr lang="en-US" sz="1600" b="0" i="1" smtClean="0">
                                  <a:latin typeface="Cambria Math" panose="02040503050406030204" pitchFamily="18" charset="0"/>
                                </a:rPr>
                              </m:ctrlPr>
                            </m:dPr>
                            <m:e>
                              <m:f>
                                <m:fPr>
                                  <m:ctrlPr>
                                    <a:rPr lang="en-US" sz="1600" b="0" i="1" smtClean="0">
                                      <a:solidFill>
                                        <a:srgbClr val="00B050"/>
                                      </a:solidFill>
                                      <a:latin typeface="Cambria Math" panose="02040503050406030204" pitchFamily="18" charset="0"/>
                                    </a:rPr>
                                  </m:ctrlPr>
                                </m:fPr>
                                <m:num>
                                  <m:r>
                                    <a:rPr lang="en-US" sz="1600" b="0" i="1" smtClean="0">
                                      <a:solidFill>
                                        <a:srgbClr val="00B050"/>
                                      </a:solidFill>
                                      <a:latin typeface="Cambria Math" panose="02040503050406030204" pitchFamily="18" charset="0"/>
                                    </a:rPr>
                                    <m:t>5</m:t>
                                  </m:r>
                                </m:num>
                                <m:den>
                                  <m:r>
                                    <a:rPr lang="en-US" sz="1600" b="0" i="1" smtClean="0">
                                      <a:solidFill>
                                        <a:srgbClr val="00B050"/>
                                      </a:solidFill>
                                      <a:latin typeface="Cambria Math" panose="02040503050406030204" pitchFamily="18" charset="0"/>
                                    </a:rPr>
                                    <m:t>100</m:t>
                                  </m:r>
                                </m:den>
                              </m:f>
                              <m:r>
                                <a:rPr lang="en-US" sz="1600" i="1">
                                  <a:latin typeface="Cambria Math" panose="02040503050406030204" pitchFamily="18" charset="0"/>
                                </a:rPr>
                                <m:t>2</m:t>
                              </m:r>
                              <m:r>
                                <a:rPr lang="en-US" sz="1600" i="1">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𝑡</m:t>
                              </m:r>
                              <m:r>
                                <a:rPr lang="en-US" sz="1600" i="1">
                                  <a:latin typeface="Cambria Math" panose="02040503050406030204" pitchFamily="18" charset="0"/>
                                  <a:ea typeface="Cambria Math" panose="02040503050406030204" pitchFamily="18" charset="0"/>
                                </a:rPr>
                                <m:t>+</m:t>
                              </m:r>
                              <m:f>
                                <m:fPr>
                                  <m:ctrlPr>
                                    <a:rPr lang="en-US" sz="1600" b="0" i="1" smtClean="0">
                                      <a:solidFill>
                                        <a:srgbClr val="FF0000"/>
                                      </a:solidFill>
                                      <a:latin typeface="Cambria Math" panose="02040503050406030204" pitchFamily="18" charset="0"/>
                                      <a:ea typeface="Cambria Math" panose="02040503050406030204" pitchFamily="18" charset="0"/>
                                    </a:rPr>
                                  </m:ctrlPr>
                                </m:fPr>
                                <m:num>
                                  <m:r>
                                    <a:rPr lang="en-US" sz="1600" b="0" i="1" smtClean="0">
                                      <a:solidFill>
                                        <a:srgbClr val="FF0000"/>
                                      </a:solidFill>
                                      <a:latin typeface="Cambria Math" panose="02040503050406030204" pitchFamily="18" charset="0"/>
                                      <a:ea typeface="Cambria Math" panose="02040503050406030204" pitchFamily="18" charset="0"/>
                                    </a:rPr>
                                    <m:t>𝜋</m:t>
                                  </m:r>
                                </m:num>
                                <m:den>
                                  <m:r>
                                    <a:rPr lang="en-US" sz="1600" b="0" i="1" smtClean="0">
                                      <a:solidFill>
                                        <a:srgbClr val="FF0000"/>
                                      </a:solidFill>
                                      <a:latin typeface="Cambria Math" panose="02040503050406030204" pitchFamily="18" charset="0"/>
                                      <a:ea typeface="Cambria Math" panose="02040503050406030204" pitchFamily="18" charset="0"/>
                                    </a:rPr>
                                    <m:t>8</m:t>
                                  </m:r>
                                </m:den>
                              </m:f>
                            </m:e>
                          </m:d>
                        </m:e>
                      </m:func>
                    </m:oMath>
                  </m:oMathPara>
                </a14:m>
                <a:endParaRPr lang="en-US" sz="1600" dirty="0"/>
              </a:p>
            </p:txBody>
          </p:sp>
        </mc:Choice>
        <mc:Fallback>
          <p:sp>
            <p:nvSpPr>
              <p:cNvPr id="19" name="TextBox 18">
                <a:extLst>
                  <a:ext uri="{FF2B5EF4-FFF2-40B4-BE49-F238E27FC236}">
                    <a16:creationId xmlns:a16="http://schemas.microsoft.com/office/drawing/2014/main" id="{91838DF9-A014-44B3-93C7-AFC6076B06FC}"/>
                  </a:ext>
                </a:extLst>
              </p:cNvPr>
              <p:cNvSpPr txBox="1">
                <a:spLocks noRot="1" noChangeAspect="1" noMove="1" noResize="1" noEditPoints="1" noAdjustHandles="1" noChangeArrowheads="1" noChangeShapeType="1" noTextEdit="1"/>
              </p:cNvSpPr>
              <p:nvPr/>
            </p:nvSpPr>
            <p:spPr>
              <a:xfrm>
                <a:off x="1054193" y="146374"/>
                <a:ext cx="2433591" cy="64556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04914C1-6A87-488A-8142-6FFD18C8EC92}"/>
                  </a:ext>
                </a:extLst>
              </p:cNvPr>
              <p:cNvSpPr txBox="1"/>
              <p:nvPr/>
            </p:nvSpPr>
            <p:spPr>
              <a:xfrm>
                <a:off x="936625" y="3575772"/>
                <a:ext cx="2707913" cy="6455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𝑋</m:t>
                          </m:r>
                          <m:r>
                            <a:rPr lang="en-US" sz="1600" b="0" i="1" smtClean="0">
                              <a:latin typeface="Cambria Math" panose="02040503050406030204" pitchFamily="18" charset="0"/>
                            </a:rPr>
                            <m:t>3</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=5</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cos</m:t>
                          </m:r>
                        </m:fName>
                        <m:e>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 30</m:t>
                                  </m:r>
                                </m:num>
                                <m:den>
                                  <m:r>
                                    <a:rPr lang="en-US" sz="1600" b="0" i="1" smtClean="0">
                                      <a:latin typeface="Cambria Math" panose="02040503050406030204" pitchFamily="18" charset="0"/>
                                    </a:rPr>
                                    <m:t>100</m:t>
                                  </m:r>
                                </m:den>
                              </m:f>
                              <m:r>
                                <a:rPr lang="en-US" sz="1600" i="1">
                                  <a:latin typeface="Cambria Math" panose="02040503050406030204" pitchFamily="18" charset="0"/>
                                </a:rPr>
                                <m:t>2</m:t>
                              </m:r>
                              <m:r>
                                <a:rPr lang="en-US" sz="1600" i="1">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𝑡</m:t>
                              </m:r>
                              <m:r>
                                <a:rPr lang="en-US" sz="1600" i="1">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5</m:t>
                                  </m:r>
                                  <m:r>
                                    <a:rPr lang="en-US" sz="1600" b="0" i="1" smtClean="0">
                                      <a:latin typeface="Cambria Math" panose="02040503050406030204" pitchFamily="18" charset="0"/>
                                      <a:ea typeface="Cambria Math" panose="02040503050406030204" pitchFamily="18" charset="0"/>
                                    </a:rPr>
                                    <m:t>𝜋</m:t>
                                  </m:r>
                                </m:num>
                                <m:den>
                                  <m:r>
                                    <a:rPr lang="en-US" sz="1600" b="0" i="1" smtClean="0">
                                      <a:latin typeface="Cambria Math" panose="02040503050406030204" pitchFamily="18" charset="0"/>
                                      <a:ea typeface="Cambria Math" panose="02040503050406030204" pitchFamily="18" charset="0"/>
                                    </a:rPr>
                                    <m:t>8</m:t>
                                  </m:r>
                                </m:den>
                              </m:f>
                            </m:e>
                          </m:d>
                        </m:e>
                      </m:func>
                    </m:oMath>
                  </m:oMathPara>
                </a14:m>
                <a:endParaRPr lang="en-US" sz="1600" dirty="0"/>
              </a:p>
            </p:txBody>
          </p:sp>
        </mc:Choice>
        <mc:Fallback xmlns="">
          <p:sp>
            <p:nvSpPr>
              <p:cNvPr id="20" name="TextBox 19">
                <a:extLst>
                  <a:ext uri="{FF2B5EF4-FFF2-40B4-BE49-F238E27FC236}">
                    <a16:creationId xmlns:a16="http://schemas.microsoft.com/office/drawing/2014/main" id="{A04914C1-6A87-488A-8142-6FFD18C8EC92}"/>
                  </a:ext>
                </a:extLst>
              </p:cNvPr>
              <p:cNvSpPr txBox="1">
                <a:spLocks noRot="1" noChangeAspect="1" noMove="1" noResize="1" noEditPoints="1" noAdjustHandles="1" noChangeArrowheads="1" noChangeShapeType="1" noTextEdit="1"/>
              </p:cNvSpPr>
              <p:nvPr/>
            </p:nvSpPr>
            <p:spPr>
              <a:xfrm>
                <a:off x="936625" y="3575772"/>
                <a:ext cx="2707913" cy="64556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9C588995-650F-4BDC-8AD9-2CAD690B0F9A}"/>
                  </a:ext>
                </a:extLst>
              </p:cNvPr>
              <p:cNvSpPr txBox="1"/>
              <p:nvPr/>
            </p:nvSpPr>
            <p:spPr>
              <a:xfrm>
                <a:off x="6775491" y="146374"/>
                <a:ext cx="2747329" cy="6455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𝑋</m:t>
                          </m:r>
                          <m:r>
                            <a:rPr lang="en-US" sz="1600" b="0" i="1" smtClean="0">
                              <a:latin typeface="Cambria Math" panose="02040503050406030204" pitchFamily="18" charset="0"/>
                            </a:rPr>
                            <m:t>2</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m:t>
                      </m:r>
                      <m:r>
                        <a:rPr lang="en-US" sz="1600" b="0" i="1" smtClean="0">
                          <a:solidFill>
                            <a:srgbClr val="7030A0"/>
                          </a:solidFill>
                          <a:latin typeface="Cambria Math" panose="02040503050406030204" pitchFamily="18" charset="0"/>
                        </a:rPr>
                        <m:t>3</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cos</m:t>
                          </m:r>
                        </m:fName>
                        <m:e>
                          <m:d>
                            <m:dPr>
                              <m:ctrlPr>
                                <a:rPr lang="en-US" sz="1600" b="0" i="1" smtClean="0">
                                  <a:latin typeface="Cambria Math" panose="02040503050406030204" pitchFamily="18" charset="0"/>
                                </a:rPr>
                              </m:ctrlPr>
                            </m:dPr>
                            <m:e>
                              <m:f>
                                <m:fPr>
                                  <m:ctrlPr>
                                    <a:rPr lang="en-US" sz="1600" b="0" i="1" smtClean="0">
                                      <a:solidFill>
                                        <a:srgbClr val="00B050"/>
                                      </a:solidFill>
                                      <a:latin typeface="Cambria Math" panose="02040503050406030204" pitchFamily="18" charset="0"/>
                                    </a:rPr>
                                  </m:ctrlPr>
                                </m:fPr>
                                <m:num>
                                  <m:r>
                                    <a:rPr lang="en-US" sz="1600" b="0" i="1" smtClean="0">
                                      <a:solidFill>
                                        <a:srgbClr val="00B050"/>
                                      </a:solidFill>
                                      <a:latin typeface="Cambria Math" panose="02040503050406030204" pitchFamily="18" charset="0"/>
                                    </a:rPr>
                                    <m:t>15</m:t>
                                  </m:r>
                                </m:num>
                                <m:den>
                                  <m:r>
                                    <a:rPr lang="en-US" sz="1600" b="0" i="1" smtClean="0">
                                      <a:solidFill>
                                        <a:srgbClr val="00B050"/>
                                      </a:solidFill>
                                      <a:latin typeface="Cambria Math" panose="02040503050406030204" pitchFamily="18" charset="0"/>
                                    </a:rPr>
                                    <m:t>100</m:t>
                                  </m:r>
                                </m:den>
                              </m:f>
                              <m:r>
                                <a:rPr lang="en-US" sz="1600" i="1">
                                  <a:latin typeface="Cambria Math" panose="02040503050406030204" pitchFamily="18" charset="0"/>
                                </a:rPr>
                                <m:t>2</m:t>
                              </m:r>
                              <m:r>
                                <a:rPr lang="en-US" sz="1600" i="1">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𝑡</m:t>
                              </m:r>
                              <m:r>
                                <a:rPr lang="en-US" sz="1600" i="1">
                                  <a:latin typeface="Cambria Math" panose="02040503050406030204" pitchFamily="18" charset="0"/>
                                  <a:ea typeface="Cambria Math" panose="02040503050406030204" pitchFamily="18" charset="0"/>
                                </a:rPr>
                                <m:t>+</m:t>
                              </m:r>
                              <m:f>
                                <m:fPr>
                                  <m:ctrlPr>
                                    <a:rPr lang="en-US" sz="1600" b="0" i="1" smtClean="0">
                                      <a:solidFill>
                                        <a:srgbClr val="FF0000"/>
                                      </a:solidFill>
                                      <a:latin typeface="Cambria Math" panose="02040503050406030204" pitchFamily="18" charset="0"/>
                                      <a:ea typeface="Cambria Math" panose="02040503050406030204" pitchFamily="18" charset="0"/>
                                    </a:rPr>
                                  </m:ctrlPr>
                                </m:fPr>
                                <m:num>
                                  <m:r>
                                    <a:rPr lang="en-US" sz="1600" b="0" i="1" smtClean="0">
                                      <a:solidFill>
                                        <a:srgbClr val="FF0000"/>
                                      </a:solidFill>
                                      <a:latin typeface="Cambria Math" panose="02040503050406030204" pitchFamily="18" charset="0"/>
                                      <a:ea typeface="Cambria Math" panose="02040503050406030204" pitchFamily="18" charset="0"/>
                                    </a:rPr>
                                    <m:t>3</m:t>
                                  </m:r>
                                  <m:r>
                                    <a:rPr lang="en-US" sz="1600" b="0" i="1" smtClean="0">
                                      <a:solidFill>
                                        <a:srgbClr val="FF0000"/>
                                      </a:solidFill>
                                      <a:latin typeface="Cambria Math" panose="02040503050406030204" pitchFamily="18" charset="0"/>
                                      <a:ea typeface="Cambria Math" panose="02040503050406030204" pitchFamily="18" charset="0"/>
                                    </a:rPr>
                                    <m:t>𝜋</m:t>
                                  </m:r>
                                </m:num>
                                <m:den>
                                  <m:r>
                                    <a:rPr lang="en-US" sz="1600" b="0" i="1" smtClean="0">
                                      <a:solidFill>
                                        <a:srgbClr val="FF0000"/>
                                      </a:solidFill>
                                      <a:latin typeface="Cambria Math" panose="02040503050406030204" pitchFamily="18" charset="0"/>
                                      <a:ea typeface="Cambria Math" panose="02040503050406030204" pitchFamily="18" charset="0"/>
                                    </a:rPr>
                                    <m:t>8</m:t>
                                  </m:r>
                                </m:den>
                              </m:f>
                            </m:e>
                          </m:d>
                        </m:e>
                      </m:func>
                    </m:oMath>
                  </m:oMathPara>
                </a14:m>
                <a:endParaRPr lang="en-US" sz="1600" dirty="0"/>
              </a:p>
            </p:txBody>
          </p:sp>
        </mc:Choice>
        <mc:Fallback>
          <p:sp>
            <p:nvSpPr>
              <p:cNvPr id="21" name="TextBox 20">
                <a:extLst>
                  <a:ext uri="{FF2B5EF4-FFF2-40B4-BE49-F238E27FC236}">
                    <a16:creationId xmlns:a16="http://schemas.microsoft.com/office/drawing/2014/main" id="{9C588995-650F-4BDC-8AD9-2CAD690B0F9A}"/>
                  </a:ext>
                </a:extLst>
              </p:cNvPr>
              <p:cNvSpPr txBox="1">
                <a:spLocks noRot="1" noChangeAspect="1" noMove="1" noResize="1" noEditPoints="1" noAdjustHandles="1" noChangeArrowheads="1" noChangeShapeType="1" noTextEdit="1"/>
              </p:cNvSpPr>
              <p:nvPr/>
            </p:nvSpPr>
            <p:spPr>
              <a:xfrm>
                <a:off x="6775491" y="146374"/>
                <a:ext cx="2747329" cy="64556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CEF0BE0-5B2D-48DC-B550-4594F01EBA49}"/>
                  </a:ext>
                </a:extLst>
              </p:cNvPr>
              <p:cNvSpPr txBox="1"/>
              <p:nvPr/>
            </p:nvSpPr>
            <p:spPr>
              <a:xfrm>
                <a:off x="6900230" y="3869716"/>
                <a:ext cx="270791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1</m:t>
                          </m:r>
                          <m:r>
                            <a:rPr lang="en-US" sz="1600" i="1">
                              <a:latin typeface="Cambria Math" panose="02040503050406030204" pitchFamily="18" charset="0"/>
                            </a:rPr>
                            <m:t>𝑡</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2</m:t>
                          </m:r>
                          <m:r>
                            <a:rPr lang="en-US" sz="1600" i="1">
                              <a:latin typeface="Cambria Math" panose="02040503050406030204" pitchFamily="18" charset="0"/>
                            </a:rPr>
                            <m:t>𝑡</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3</m:t>
                          </m:r>
                          <m:r>
                            <a:rPr lang="en-US" sz="1600" i="1">
                              <a:latin typeface="Cambria Math" panose="02040503050406030204" pitchFamily="18" charset="0"/>
                            </a:rPr>
                            <m:t>𝑡</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𝜀</m:t>
                          </m:r>
                        </m:e>
                        <m:sub>
                          <m:r>
                            <a:rPr lang="en-US" sz="1600" b="0" i="1" smtClean="0">
                              <a:latin typeface="Cambria Math" panose="02040503050406030204" pitchFamily="18" charset="0"/>
                            </a:rPr>
                            <m:t>𝑡</m:t>
                          </m:r>
                        </m:sub>
                      </m:sSub>
                    </m:oMath>
                  </m:oMathPara>
                </a14:m>
                <a:endParaRPr lang="en-US" sz="1600" dirty="0"/>
              </a:p>
            </p:txBody>
          </p:sp>
        </mc:Choice>
        <mc:Fallback xmlns="">
          <p:sp>
            <p:nvSpPr>
              <p:cNvPr id="22" name="TextBox 21">
                <a:extLst>
                  <a:ext uri="{FF2B5EF4-FFF2-40B4-BE49-F238E27FC236}">
                    <a16:creationId xmlns:a16="http://schemas.microsoft.com/office/drawing/2014/main" id="{BCEF0BE0-5B2D-48DC-B550-4594F01EBA49}"/>
                  </a:ext>
                </a:extLst>
              </p:cNvPr>
              <p:cNvSpPr txBox="1">
                <a:spLocks noRot="1" noChangeAspect="1" noMove="1" noResize="1" noEditPoints="1" noAdjustHandles="1" noChangeArrowheads="1" noChangeShapeType="1" noTextEdit="1"/>
              </p:cNvSpPr>
              <p:nvPr/>
            </p:nvSpPr>
            <p:spPr>
              <a:xfrm>
                <a:off x="6900230" y="3869716"/>
                <a:ext cx="2707912"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1C2DB9DA-C036-46F2-88F2-A4E8E294CF65}"/>
                  </a:ext>
                </a:extLst>
              </p:cNvPr>
              <p:cNvSpPr txBox="1"/>
              <p:nvPr/>
            </p:nvSpPr>
            <p:spPr>
              <a:xfrm>
                <a:off x="3884934" y="811314"/>
                <a:ext cx="1972756" cy="177715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2000" b="0" i="1" smtClean="0">
                          <a:solidFill>
                            <a:srgbClr val="7030A0"/>
                          </a:solidFill>
                          <a:latin typeface="Cambria Math" panose="02040503050406030204" pitchFamily="18" charset="0"/>
                        </a:rPr>
                        <m:t>𝐴</m:t>
                      </m:r>
                      <m:r>
                        <a:rPr lang="en-US" sz="2000" b="0" i="1" smtClean="0">
                          <a:latin typeface="Cambria Math" panose="02040503050406030204" pitchFamily="18" charset="0"/>
                        </a:rPr>
                        <m:t>=</m:t>
                      </m:r>
                      <m:r>
                        <a:rPr lang="en-US" sz="2000" b="0" i="1" smtClean="0">
                          <a:solidFill>
                            <a:srgbClr val="7030A0"/>
                          </a:solidFill>
                          <a:latin typeface="Cambria Math" panose="02040503050406030204" pitchFamily="18" charset="0"/>
                        </a:rPr>
                        <m:t>1</m:t>
                      </m:r>
                      <m:r>
                        <a:rPr lang="en-US" sz="2000" b="0" i="1" smtClean="0">
                          <a:latin typeface="Cambria Math" panose="02040503050406030204" pitchFamily="18" charset="0"/>
                        </a:rPr>
                        <m:t>, </m:t>
                      </m:r>
                    </m:oMath>
                  </m:oMathPara>
                </a14:m>
                <a:endParaRPr lang="en-US" sz="20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000" b="0" i="1" smtClean="0">
                          <a:solidFill>
                            <a:srgbClr val="00B050"/>
                          </a:solidFill>
                          <a:latin typeface="Cambria Math" panose="02040503050406030204" pitchFamily="18" charset="0"/>
                          <a:ea typeface="Cambria Math" panose="02040503050406030204" pitchFamily="18" charset="0"/>
                        </a:rPr>
                        <m:t>𝜔</m:t>
                      </m:r>
                      <m:r>
                        <a:rPr lang="en-US" sz="2000" b="0" i="1" smtClean="0">
                          <a:latin typeface="Cambria Math" panose="02040503050406030204" pitchFamily="18" charset="0"/>
                          <a:ea typeface="Cambria Math" panose="02040503050406030204" pitchFamily="18" charset="0"/>
                        </a:rPr>
                        <m:t>=</m:t>
                      </m:r>
                      <m:r>
                        <a:rPr lang="en-US" sz="2000" b="0" i="1" smtClean="0">
                          <a:solidFill>
                            <a:srgbClr val="00B050"/>
                          </a:solidFill>
                          <a:latin typeface="Cambria Math" panose="02040503050406030204" pitchFamily="18" charset="0"/>
                          <a:ea typeface="Cambria Math" panose="02040503050406030204" pitchFamily="18" charset="0"/>
                        </a:rPr>
                        <m:t>0.05</m:t>
                      </m:r>
                      <m:r>
                        <a:rPr lang="en-US" sz="2000" b="0" i="1" smtClean="0">
                          <a:latin typeface="Cambria Math" panose="02040503050406030204" pitchFamily="18" charset="0"/>
                          <a:ea typeface="Cambria Math" panose="02040503050406030204" pitchFamily="18" charset="0"/>
                        </a:rPr>
                        <m:t>,</m:t>
                      </m:r>
                    </m:oMath>
                  </m:oMathPara>
                </a14:m>
                <a:endParaRPr lang="en-US" sz="2000" b="0" dirty="0"/>
              </a:p>
              <a:p>
                <a:pPr/>
                <a14:m>
                  <m:oMathPara xmlns:m="http://schemas.openxmlformats.org/officeDocument/2006/math">
                    <m:oMathParaPr>
                      <m:jc m:val="left"/>
                    </m:oMathParaPr>
                    <m:oMath xmlns:m="http://schemas.openxmlformats.org/officeDocument/2006/math">
                      <m:r>
                        <a:rPr lang="en-US" sz="2000" b="0" i="1" smtClean="0">
                          <a:solidFill>
                            <a:srgbClr val="FF0000"/>
                          </a:solidFill>
                          <a:latin typeface="Cambria Math" panose="02040503050406030204" pitchFamily="18" charset="0"/>
                          <a:ea typeface="Cambria Math" panose="02040503050406030204" pitchFamily="18" charset="0"/>
                        </a:rPr>
                        <m:t>𝜑</m:t>
                      </m:r>
                      <m:r>
                        <a:rPr lang="en-US" sz="2000" b="0" i="1" smtClean="0">
                          <a:latin typeface="Cambria Math" panose="02040503050406030204" pitchFamily="18" charset="0"/>
                          <a:ea typeface="Cambria Math" panose="02040503050406030204" pitchFamily="18" charset="0"/>
                        </a:rPr>
                        <m:t>=</m:t>
                      </m:r>
                      <m:f>
                        <m:fPr>
                          <m:ctrlPr>
                            <a:rPr lang="en-US" sz="2000" b="0" i="1" smtClean="0">
                              <a:solidFill>
                                <a:srgbClr val="FF0000"/>
                              </a:solidFill>
                              <a:latin typeface="Cambria Math" panose="02040503050406030204" pitchFamily="18" charset="0"/>
                              <a:ea typeface="Cambria Math" panose="02040503050406030204" pitchFamily="18" charset="0"/>
                            </a:rPr>
                          </m:ctrlPr>
                        </m:fPr>
                        <m:num>
                          <m:r>
                            <a:rPr lang="en-US" sz="2000" b="0" i="1" smtClean="0">
                              <a:solidFill>
                                <a:srgbClr val="FF0000"/>
                              </a:solidFill>
                              <a:latin typeface="Cambria Math" panose="02040503050406030204" pitchFamily="18" charset="0"/>
                              <a:ea typeface="Cambria Math" panose="02040503050406030204" pitchFamily="18" charset="0"/>
                            </a:rPr>
                            <m:t>𝜋</m:t>
                          </m:r>
                        </m:num>
                        <m:den>
                          <m:r>
                            <a:rPr lang="en-US" sz="2000" b="0" i="1" smtClean="0">
                              <a:solidFill>
                                <a:srgbClr val="FF0000"/>
                              </a:solidFill>
                              <a:latin typeface="Cambria Math" panose="02040503050406030204" pitchFamily="18" charset="0"/>
                              <a:ea typeface="Cambria Math" panose="02040503050406030204" pitchFamily="18" charset="0"/>
                            </a:rPr>
                            <m:t>8</m:t>
                          </m:r>
                        </m:den>
                      </m:f>
                      <m:r>
                        <a:rPr lang="en-US" sz="2000" b="0" i="1" smtClean="0">
                          <a:latin typeface="Cambria Math" panose="02040503050406030204" pitchFamily="18" charset="0"/>
                          <a:ea typeface="Cambria Math" panose="02040503050406030204" pitchFamily="18" charset="0"/>
                        </a:rPr>
                        <m:t>,</m:t>
                      </m:r>
                    </m:oMath>
                  </m:oMathPara>
                </a14:m>
                <a:endParaRPr lang="en-US" sz="2000" dirty="0"/>
              </a:p>
              <a:p>
                <a:pPr/>
                <a14:m>
                  <m:oMathPara xmlns:m="http://schemas.openxmlformats.org/officeDocument/2006/math">
                    <m:oMathParaPr>
                      <m:jc m:val="left"/>
                    </m:oMathParaPr>
                    <m:oMath xmlns:m="http://schemas.openxmlformats.org/officeDocument/2006/math">
                      <m:func>
                        <m:funcPr>
                          <m:ctrlPr>
                            <a:rPr lang="en-US" sz="2000" b="0" i="1" dirty="0" smtClean="0">
                              <a:latin typeface="Cambria Math" panose="02040503050406030204" pitchFamily="18" charset="0"/>
                            </a:rPr>
                          </m:ctrlPr>
                        </m:funcPr>
                        <m:fName>
                          <m:r>
                            <m:rPr>
                              <m:sty m:val="p"/>
                            </m:rPr>
                            <a:rPr lang="en-US" sz="2000" b="0" i="0" dirty="0" smtClean="0">
                              <a:latin typeface="Cambria Math" panose="02040503050406030204" pitchFamily="18" charset="0"/>
                            </a:rPr>
                            <m:t>cos</m:t>
                          </m:r>
                        </m:fName>
                        <m:e>
                          <m:d>
                            <m:dPr>
                              <m:ctrlPr>
                                <a:rPr lang="en-US" sz="2000" b="0" i="1" dirty="0" smtClean="0">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𝜋</m:t>
                                  </m:r>
                                </m:num>
                                <m:den>
                                  <m:r>
                                    <a:rPr lang="en-US" sz="2000" i="1">
                                      <a:latin typeface="Cambria Math" panose="02040503050406030204" pitchFamily="18" charset="0"/>
                                      <a:ea typeface="Cambria Math" panose="02040503050406030204" pitchFamily="18" charset="0"/>
                                    </a:rPr>
                                    <m:t>8</m:t>
                                  </m:r>
                                </m:den>
                              </m:f>
                            </m:e>
                          </m:d>
                        </m:e>
                      </m:func>
                      <m:r>
                        <a:rPr lang="en-US" sz="2000" i="1" dirty="0">
                          <a:latin typeface="Cambria Math" panose="02040503050406030204" pitchFamily="18" charset="0"/>
                        </a:rPr>
                        <m:t>=</m:t>
                      </m:r>
                      <m:r>
                        <a:rPr lang="en-US" sz="2000" b="0" i="1" dirty="0" smtClean="0">
                          <a:latin typeface="Cambria Math" panose="02040503050406030204" pitchFamily="18" charset="0"/>
                        </a:rPr>
                        <m:t>0.92</m:t>
                      </m:r>
                    </m:oMath>
                  </m:oMathPara>
                </a14:m>
                <a:endParaRPr lang="en-US" sz="2000" dirty="0"/>
              </a:p>
            </p:txBody>
          </p:sp>
        </mc:Choice>
        <mc:Fallback>
          <p:sp>
            <p:nvSpPr>
              <p:cNvPr id="23" name="TextBox 22">
                <a:extLst>
                  <a:ext uri="{FF2B5EF4-FFF2-40B4-BE49-F238E27FC236}">
                    <a16:creationId xmlns:a16="http://schemas.microsoft.com/office/drawing/2014/main" id="{1C2DB9DA-C036-46F2-88F2-A4E8E294CF65}"/>
                  </a:ext>
                </a:extLst>
              </p:cNvPr>
              <p:cNvSpPr txBox="1">
                <a:spLocks noRot="1" noChangeAspect="1" noMove="1" noResize="1" noEditPoints="1" noAdjustHandles="1" noChangeArrowheads="1" noChangeShapeType="1" noTextEdit="1"/>
              </p:cNvSpPr>
              <p:nvPr/>
            </p:nvSpPr>
            <p:spPr>
              <a:xfrm>
                <a:off x="3884934" y="811314"/>
                <a:ext cx="1972756" cy="177715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A89FDC70-6AFA-484E-8597-7FBC165069E8}"/>
                  </a:ext>
                </a:extLst>
              </p:cNvPr>
              <p:cNvSpPr txBox="1"/>
              <p:nvPr/>
            </p:nvSpPr>
            <p:spPr>
              <a:xfrm>
                <a:off x="9834690" y="805846"/>
                <a:ext cx="2300705" cy="197765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2000" b="0" i="1" smtClean="0">
                          <a:solidFill>
                            <a:srgbClr val="7030A0"/>
                          </a:solidFill>
                          <a:latin typeface="Cambria Math" panose="02040503050406030204" pitchFamily="18" charset="0"/>
                        </a:rPr>
                        <m:t>𝐴</m:t>
                      </m:r>
                      <m:r>
                        <a:rPr lang="en-US" sz="2000" b="0" i="1" smtClean="0">
                          <a:latin typeface="Cambria Math" panose="02040503050406030204" pitchFamily="18" charset="0"/>
                        </a:rPr>
                        <m:t>=</m:t>
                      </m:r>
                      <m:r>
                        <a:rPr lang="en-US" sz="2000" b="0" i="1" smtClean="0">
                          <a:solidFill>
                            <a:srgbClr val="7030A0"/>
                          </a:solidFill>
                          <a:latin typeface="Cambria Math" panose="02040503050406030204" pitchFamily="18" charset="0"/>
                        </a:rPr>
                        <m:t>3</m:t>
                      </m:r>
                      <m:r>
                        <a:rPr lang="en-US" sz="2000" b="0" i="1" smtClean="0">
                          <a:latin typeface="Cambria Math" panose="02040503050406030204" pitchFamily="18" charset="0"/>
                        </a:rPr>
                        <m:t>, </m:t>
                      </m:r>
                    </m:oMath>
                  </m:oMathPara>
                </a14:m>
                <a:endParaRPr lang="en-US" sz="20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000" b="0" i="1" smtClean="0">
                          <a:solidFill>
                            <a:srgbClr val="00B050"/>
                          </a:solidFill>
                          <a:latin typeface="Cambria Math" panose="02040503050406030204" pitchFamily="18" charset="0"/>
                          <a:ea typeface="Cambria Math" panose="02040503050406030204" pitchFamily="18" charset="0"/>
                        </a:rPr>
                        <m:t>𝜔</m:t>
                      </m:r>
                      <m:r>
                        <a:rPr lang="en-US" sz="2000" b="0" i="1" smtClean="0">
                          <a:latin typeface="Cambria Math" panose="02040503050406030204" pitchFamily="18" charset="0"/>
                          <a:ea typeface="Cambria Math" panose="02040503050406030204" pitchFamily="18" charset="0"/>
                        </a:rPr>
                        <m:t>=</m:t>
                      </m:r>
                      <m:r>
                        <a:rPr lang="en-US" sz="2000" b="0" i="1" smtClean="0">
                          <a:solidFill>
                            <a:srgbClr val="00B050"/>
                          </a:solidFill>
                          <a:latin typeface="Cambria Math" panose="02040503050406030204" pitchFamily="18" charset="0"/>
                          <a:ea typeface="Cambria Math" panose="02040503050406030204" pitchFamily="18" charset="0"/>
                        </a:rPr>
                        <m:t>0.15</m:t>
                      </m:r>
                      <m:r>
                        <a:rPr lang="en-US" sz="2000" b="0" i="1" smtClean="0">
                          <a:latin typeface="Cambria Math" panose="02040503050406030204" pitchFamily="18" charset="0"/>
                          <a:ea typeface="Cambria Math" panose="02040503050406030204" pitchFamily="18" charset="0"/>
                        </a:rPr>
                        <m:t>,</m:t>
                      </m:r>
                    </m:oMath>
                  </m:oMathPara>
                </a14:m>
                <a:endParaRPr lang="en-US" sz="2000" b="0" dirty="0"/>
              </a:p>
              <a:p>
                <a:pPr/>
                <a14:m>
                  <m:oMathPara xmlns:m="http://schemas.openxmlformats.org/officeDocument/2006/math">
                    <m:oMathParaPr>
                      <m:jc m:val="left"/>
                    </m:oMathParaPr>
                    <m:oMath xmlns:m="http://schemas.openxmlformats.org/officeDocument/2006/math">
                      <m:r>
                        <a:rPr lang="en-US" sz="2000" b="0" i="1" smtClean="0">
                          <a:solidFill>
                            <a:srgbClr val="FF0000"/>
                          </a:solidFill>
                          <a:latin typeface="Cambria Math" panose="02040503050406030204" pitchFamily="18" charset="0"/>
                          <a:ea typeface="Cambria Math" panose="02040503050406030204" pitchFamily="18" charset="0"/>
                        </a:rPr>
                        <m:t>𝜑</m:t>
                      </m:r>
                      <m:r>
                        <a:rPr lang="en-US" sz="2000" b="0" i="1" smtClean="0">
                          <a:latin typeface="Cambria Math" panose="02040503050406030204" pitchFamily="18" charset="0"/>
                          <a:ea typeface="Cambria Math" panose="02040503050406030204" pitchFamily="18" charset="0"/>
                        </a:rPr>
                        <m:t>=</m:t>
                      </m:r>
                      <m:f>
                        <m:fPr>
                          <m:ctrlPr>
                            <a:rPr lang="en-US" sz="2000" b="0" i="1" smtClean="0">
                              <a:solidFill>
                                <a:srgbClr val="FF0000"/>
                              </a:solidFill>
                              <a:latin typeface="Cambria Math" panose="02040503050406030204" pitchFamily="18" charset="0"/>
                              <a:ea typeface="Cambria Math" panose="02040503050406030204" pitchFamily="18" charset="0"/>
                            </a:rPr>
                          </m:ctrlPr>
                        </m:fPr>
                        <m:num>
                          <m:r>
                            <a:rPr lang="en-US" sz="2000" b="0" i="1" smtClean="0">
                              <a:solidFill>
                                <a:srgbClr val="FF0000"/>
                              </a:solidFill>
                              <a:latin typeface="Cambria Math" panose="02040503050406030204" pitchFamily="18" charset="0"/>
                              <a:ea typeface="Cambria Math" panose="02040503050406030204" pitchFamily="18" charset="0"/>
                            </a:rPr>
                            <m:t>3</m:t>
                          </m:r>
                          <m:r>
                            <a:rPr lang="en-US" sz="2000" b="0" i="1" smtClean="0">
                              <a:solidFill>
                                <a:srgbClr val="FF0000"/>
                              </a:solidFill>
                              <a:latin typeface="Cambria Math" panose="02040503050406030204" pitchFamily="18" charset="0"/>
                              <a:ea typeface="Cambria Math" panose="02040503050406030204" pitchFamily="18" charset="0"/>
                            </a:rPr>
                            <m:t>𝜋</m:t>
                          </m:r>
                        </m:num>
                        <m:den>
                          <m:r>
                            <a:rPr lang="en-US" sz="2000" b="0" i="1" smtClean="0">
                              <a:solidFill>
                                <a:srgbClr val="FF0000"/>
                              </a:solidFill>
                              <a:latin typeface="Cambria Math" panose="02040503050406030204" pitchFamily="18" charset="0"/>
                              <a:ea typeface="Cambria Math" panose="02040503050406030204" pitchFamily="18" charset="0"/>
                            </a:rPr>
                            <m:t>8</m:t>
                          </m:r>
                        </m:den>
                      </m:f>
                      <m:r>
                        <a:rPr lang="en-US" sz="2000" b="0" i="1" smtClean="0">
                          <a:latin typeface="Cambria Math" panose="02040503050406030204" pitchFamily="18" charset="0"/>
                          <a:ea typeface="Cambria Math" panose="02040503050406030204" pitchFamily="18" charset="0"/>
                        </a:rPr>
                        <m:t>,</m:t>
                      </m:r>
                    </m:oMath>
                  </m:oMathPara>
                </a14:m>
                <a:endParaRPr lang="en-US" sz="2000" dirty="0"/>
              </a:p>
              <a:p>
                <a:pPr/>
                <a14:m>
                  <m:oMathPara xmlns:m="http://schemas.openxmlformats.org/officeDocument/2006/math">
                    <m:oMathParaPr>
                      <m:jc m:val="left"/>
                    </m:oMathParaPr>
                    <m:oMath xmlns:m="http://schemas.openxmlformats.org/officeDocument/2006/math">
                      <m:func>
                        <m:funcPr>
                          <m:ctrlPr>
                            <a:rPr lang="en-US" sz="2000" b="0" i="1" dirty="0" smtClean="0">
                              <a:latin typeface="Cambria Math" panose="02040503050406030204" pitchFamily="18" charset="0"/>
                            </a:rPr>
                          </m:ctrlPr>
                        </m:funcPr>
                        <m:fName>
                          <m:r>
                            <a:rPr lang="en-US" sz="2000" b="0" i="0" dirty="0" smtClean="0">
                              <a:latin typeface="Cambria Math" panose="02040503050406030204" pitchFamily="18" charset="0"/>
                            </a:rPr>
                            <m:t>3 </m:t>
                          </m:r>
                          <m:r>
                            <m:rPr>
                              <m:sty m:val="p"/>
                            </m:rPr>
                            <a:rPr lang="en-US" sz="2000" b="0" i="0" dirty="0" smtClean="0">
                              <a:latin typeface="Cambria Math" panose="02040503050406030204" pitchFamily="18" charset="0"/>
                            </a:rPr>
                            <m:t>cos</m:t>
                          </m:r>
                        </m:fName>
                        <m:e>
                          <m:d>
                            <m:dPr>
                              <m:ctrlPr>
                                <a:rPr lang="en-US" sz="2000" b="0" i="1" dirty="0" smtClean="0">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3</m:t>
                                  </m:r>
                                  <m:r>
                                    <a:rPr lang="en-US" sz="2000" i="1">
                                      <a:latin typeface="Cambria Math" panose="02040503050406030204" pitchFamily="18" charset="0"/>
                                      <a:ea typeface="Cambria Math" panose="02040503050406030204" pitchFamily="18" charset="0"/>
                                    </a:rPr>
                                    <m:t>𝜋</m:t>
                                  </m:r>
                                </m:num>
                                <m:den>
                                  <m:r>
                                    <a:rPr lang="en-US" sz="2000" i="1">
                                      <a:latin typeface="Cambria Math" panose="02040503050406030204" pitchFamily="18" charset="0"/>
                                      <a:ea typeface="Cambria Math" panose="02040503050406030204" pitchFamily="18" charset="0"/>
                                    </a:rPr>
                                    <m:t>8</m:t>
                                  </m:r>
                                </m:den>
                              </m:f>
                            </m:e>
                          </m:d>
                        </m:e>
                      </m:func>
                      <m:r>
                        <a:rPr lang="en-US" sz="2000" i="1" dirty="0">
                          <a:latin typeface="Cambria Math" panose="02040503050406030204" pitchFamily="18" charset="0"/>
                        </a:rPr>
                        <m:t>=</m:t>
                      </m:r>
                      <m:r>
                        <a:rPr lang="en-US" sz="2000" b="0" i="1" dirty="0" smtClean="0">
                          <a:latin typeface="Cambria Math" panose="02040503050406030204" pitchFamily="18" charset="0"/>
                        </a:rPr>
                        <m:t>1.14</m:t>
                      </m:r>
                    </m:oMath>
                  </m:oMathPara>
                </a14:m>
                <a:endParaRPr lang="en-US" sz="2000" dirty="0"/>
              </a:p>
            </p:txBody>
          </p:sp>
        </mc:Choice>
        <mc:Fallback>
          <p:sp>
            <p:nvSpPr>
              <p:cNvPr id="24" name="TextBox 23">
                <a:extLst>
                  <a:ext uri="{FF2B5EF4-FFF2-40B4-BE49-F238E27FC236}">
                    <a16:creationId xmlns:a16="http://schemas.microsoft.com/office/drawing/2014/main" id="{A89FDC70-6AFA-484E-8597-7FBC165069E8}"/>
                  </a:ext>
                </a:extLst>
              </p:cNvPr>
              <p:cNvSpPr txBox="1">
                <a:spLocks noRot="1" noChangeAspect="1" noMove="1" noResize="1" noEditPoints="1" noAdjustHandles="1" noChangeArrowheads="1" noChangeShapeType="1" noTextEdit="1"/>
              </p:cNvSpPr>
              <p:nvPr/>
            </p:nvSpPr>
            <p:spPr>
              <a:xfrm>
                <a:off x="9834690" y="805846"/>
                <a:ext cx="2300705" cy="197765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635F8D6-0658-48FD-8276-D0882D93AB68}"/>
                  </a:ext>
                </a:extLst>
              </p:cNvPr>
              <p:cNvSpPr txBox="1"/>
              <p:nvPr/>
            </p:nvSpPr>
            <p:spPr>
              <a:xfrm>
                <a:off x="3884933" y="4272498"/>
                <a:ext cx="2461978" cy="198394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=5, </m:t>
                      </m:r>
                    </m:oMath>
                  </m:oMathPara>
                </a14:m>
                <a:endParaRPr lang="en-US" sz="20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𝜔</m:t>
                      </m:r>
                      <m:r>
                        <a:rPr lang="en-US" sz="2000" b="0" i="1" smtClean="0">
                          <a:latin typeface="Cambria Math" panose="02040503050406030204" pitchFamily="18" charset="0"/>
                          <a:ea typeface="Cambria Math" panose="02040503050406030204" pitchFamily="18" charset="0"/>
                        </a:rPr>
                        <m:t>=0.30,</m:t>
                      </m:r>
                    </m:oMath>
                  </m:oMathPara>
                </a14:m>
                <a:endParaRPr lang="en-US" sz="2000" b="0" dirty="0"/>
              </a:p>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𝜑</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5</m:t>
                          </m:r>
                          <m:r>
                            <a:rPr lang="en-US" sz="2000" b="0" i="1" smtClean="0">
                              <a:latin typeface="Cambria Math" panose="02040503050406030204" pitchFamily="18" charset="0"/>
                              <a:ea typeface="Cambria Math" panose="02040503050406030204" pitchFamily="18" charset="0"/>
                            </a:rPr>
                            <m:t>𝜋</m:t>
                          </m:r>
                        </m:num>
                        <m:den>
                          <m:r>
                            <a:rPr lang="en-US" sz="2000" b="0" i="1" smtClean="0">
                              <a:latin typeface="Cambria Math" panose="02040503050406030204" pitchFamily="18" charset="0"/>
                              <a:ea typeface="Cambria Math" panose="02040503050406030204" pitchFamily="18" charset="0"/>
                            </a:rPr>
                            <m:t>8</m:t>
                          </m:r>
                        </m:den>
                      </m:f>
                      <m:r>
                        <a:rPr lang="en-US" sz="2000" b="0" i="1" smtClean="0">
                          <a:latin typeface="Cambria Math" panose="02040503050406030204" pitchFamily="18" charset="0"/>
                          <a:ea typeface="Cambria Math" panose="02040503050406030204" pitchFamily="18" charset="0"/>
                        </a:rPr>
                        <m:t>,</m:t>
                      </m:r>
                    </m:oMath>
                  </m:oMathPara>
                </a14:m>
                <a:endParaRPr lang="en-US" sz="2000" dirty="0"/>
              </a:p>
              <a:p>
                <a:pPr/>
                <a14:m>
                  <m:oMathPara xmlns:m="http://schemas.openxmlformats.org/officeDocument/2006/math">
                    <m:oMathParaPr>
                      <m:jc m:val="left"/>
                    </m:oMathParaPr>
                    <m:oMath xmlns:m="http://schemas.openxmlformats.org/officeDocument/2006/math">
                      <m:func>
                        <m:funcPr>
                          <m:ctrlPr>
                            <a:rPr lang="en-US" sz="2000" b="0" i="1" dirty="0" smtClean="0">
                              <a:latin typeface="Cambria Math" panose="02040503050406030204" pitchFamily="18" charset="0"/>
                            </a:rPr>
                          </m:ctrlPr>
                        </m:funcPr>
                        <m:fName>
                          <m:r>
                            <a:rPr lang="en-US" sz="2000" b="0" i="0" dirty="0" smtClean="0">
                              <a:latin typeface="Cambria Math" panose="02040503050406030204" pitchFamily="18" charset="0"/>
                            </a:rPr>
                            <m:t>5 </m:t>
                          </m:r>
                          <m:r>
                            <m:rPr>
                              <m:sty m:val="p"/>
                            </m:rPr>
                            <a:rPr lang="en-US" sz="2000" b="0" i="0" dirty="0" smtClean="0">
                              <a:latin typeface="Cambria Math" panose="02040503050406030204" pitchFamily="18" charset="0"/>
                            </a:rPr>
                            <m:t>cos</m:t>
                          </m:r>
                        </m:fName>
                        <m:e>
                          <m:d>
                            <m:dPr>
                              <m:ctrlPr>
                                <a:rPr lang="en-US" sz="2000" b="0" i="1" dirty="0" smtClean="0">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5</m:t>
                                  </m:r>
                                  <m:r>
                                    <a:rPr lang="en-US" sz="2000" i="1">
                                      <a:latin typeface="Cambria Math" panose="02040503050406030204" pitchFamily="18" charset="0"/>
                                      <a:ea typeface="Cambria Math" panose="02040503050406030204" pitchFamily="18" charset="0"/>
                                    </a:rPr>
                                    <m:t>𝜋</m:t>
                                  </m:r>
                                </m:num>
                                <m:den>
                                  <m:r>
                                    <a:rPr lang="en-US" sz="2000" i="1">
                                      <a:latin typeface="Cambria Math" panose="02040503050406030204" pitchFamily="18" charset="0"/>
                                      <a:ea typeface="Cambria Math" panose="02040503050406030204" pitchFamily="18" charset="0"/>
                                    </a:rPr>
                                    <m:t>8</m:t>
                                  </m:r>
                                </m:den>
                              </m:f>
                            </m:e>
                          </m:d>
                        </m:e>
                      </m:func>
                      <m:r>
                        <a:rPr lang="en-US" sz="2000" i="1" dirty="0">
                          <a:latin typeface="Cambria Math" panose="02040503050406030204" pitchFamily="18" charset="0"/>
                        </a:rPr>
                        <m:t>=</m:t>
                      </m:r>
                      <m:r>
                        <a:rPr lang="en-US" sz="2000" b="0" i="1" dirty="0" smtClean="0">
                          <a:latin typeface="Cambria Math" panose="02040503050406030204" pitchFamily="18" charset="0"/>
                        </a:rPr>
                        <m:t>−1.91</m:t>
                      </m:r>
                    </m:oMath>
                  </m:oMathPara>
                </a14:m>
                <a:endParaRPr lang="en-US" sz="2000" dirty="0"/>
              </a:p>
            </p:txBody>
          </p:sp>
        </mc:Choice>
        <mc:Fallback xmlns="">
          <p:sp>
            <p:nvSpPr>
              <p:cNvPr id="25" name="TextBox 24">
                <a:extLst>
                  <a:ext uri="{FF2B5EF4-FFF2-40B4-BE49-F238E27FC236}">
                    <a16:creationId xmlns:a16="http://schemas.microsoft.com/office/drawing/2014/main" id="{F635F8D6-0658-48FD-8276-D0882D93AB68}"/>
                  </a:ext>
                </a:extLst>
              </p:cNvPr>
              <p:cNvSpPr txBox="1">
                <a:spLocks noRot="1" noChangeAspect="1" noMove="1" noResize="1" noEditPoints="1" noAdjustHandles="1" noChangeArrowheads="1" noChangeShapeType="1" noTextEdit="1"/>
              </p:cNvSpPr>
              <p:nvPr/>
            </p:nvSpPr>
            <p:spPr>
              <a:xfrm>
                <a:off x="3884933" y="4272498"/>
                <a:ext cx="2461978" cy="1983941"/>
              </a:xfrm>
              <a:prstGeom prst="rect">
                <a:avLst/>
              </a:prstGeom>
              <a:blipFill>
                <a:blip r:embed="rId9"/>
                <a:stretch>
                  <a:fillRect/>
                </a:stretch>
              </a:blipFill>
            </p:spPr>
            <p:txBody>
              <a:bodyPr/>
              <a:lstStyle/>
              <a:p>
                <a:r>
                  <a:rPr lang="en-US">
                    <a:noFill/>
                  </a:rPr>
                  <a:t> </a:t>
                </a:r>
              </a:p>
            </p:txBody>
          </p:sp>
        </mc:Fallback>
      </mc:AlternateContent>
      <p:pic>
        <p:nvPicPr>
          <p:cNvPr id="38" name="Picture 37" descr="Diagram&#10;&#10;Description automatically generated">
            <a:extLst>
              <a:ext uri="{FF2B5EF4-FFF2-40B4-BE49-F238E27FC236}">
                <a16:creationId xmlns:a16="http://schemas.microsoft.com/office/drawing/2014/main" id="{622DB2AB-19D5-4312-8CFC-7138D92C45C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2760" y="805846"/>
            <a:ext cx="3397425" cy="2267067"/>
          </a:xfrm>
          <a:prstGeom prst="rect">
            <a:avLst/>
          </a:prstGeom>
        </p:spPr>
      </p:pic>
      <p:pic>
        <p:nvPicPr>
          <p:cNvPr id="40" name="Picture 39" descr="A picture containing tool&#10;&#10;Description automatically generated">
            <a:extLst>
              <a:ext uri="{FF2B5EF4-FFF2-40B4-BE49-F238E27FC236}">
                <a16:creationId xmlns:a16="http://schemas.microsoft.com/office/drawing/2014/main" id="{F74BBE39-7087-412D-8AA9-71FE70E58FF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2760" y="4259435"/>
            <a:ext cx="3397425" cy="2209914"/>
          </a:xfrm>
          <a:prstGeom prst="rect">
            <a:avLst/>
          </a:prstGeom>
        </p:spPr>
      </p:pic>
      <p:pic>
        <p:nvPicPr>
          <p:cNvPr id="42" name="Picture 41" descr="Histogram&#10;&#10;Description automatically generated with low confidence">
            <a:extLst>
              <a:ext uri="{FF2B5EF4-FFF2-40B4-BE49-F238E27FC236}">
                <a16:creationId xmlns:a16="http://schemas.microsoft.com/office/drawing/2014/main" id="{D0967B23-9943-4647-813B-DAC77011201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46911" y="806312"/>
            <a:ext cx="3435527" cy="2286117"/>
          </a:xfrm>
          <a:prstGeom prst="rect">
            <a:avLst/>
          </a:prstGeom>
        </p:spPr>
      </p:pic>
      <p:pic>
        <p:nvPicPr>
          <p:cNvPr id="44" name="Picture 43" descr="A picture containing tool&#10;&#10;Description automatically generated">
            <a:extLst>
              <a:ext uri="{FF2B5EF4-FFF2-40B4-BE49-F238E27FC236}">
                <a16:creationId xmlns:a16="http://schemas.microsoft.com/office/drawing/2014/main" id="{548C4DA4-B461-4918-B654-77DA75FCE5D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46911" y="4240384"/>
            <a:ext cx="3435527" cy="2228965"/>
          </a:xfrm>
          <a:prstGeom prst="rect">
            <a:avLst/>
          </a:prstGeom>
        </p:spPr>
      </p:pic>
      <p:sp>
        <p:nvSpPr>
          <p:cNvPr id="46" name="TextBox 45">
            <a:extLst>
              <a:ext uri="{FF2B5EF4-FFF2-40B4-BE49-F238E27FC236}">
                <a16:creationId xmlns:a16="http://schemas.microsoft.com/office/drawing/2014/main" id="{40C9F74A-D46B-4754-B053-AE413A6F4C87}"/>
              </a:ext>
            </a:extLst>
          </p:cNvPr>
          <p:cNvSpPr txBox="1"/>
          <p:nvPr/>
        </p:nvSpPr>
        <p:spPr>
          <a:xfrm>
            <a:off x="9834690" y="4202639"/>
            <a:ext cx="2183139" cy="1785104"/>
          </a:xfrm>
          <a:prstGeom prst="rect">
            <a:avLst/>
          </a:prstGeom>
          <a:noFill/>
        </p:spPr>
        <p:txBody>
          <a:bodyPr wrap="square">
            <a:spAutoFit/>
          </a:bodyPr>
          <a:lstStyle/>
          <a:p>
            <a:r>
              <a:rPr lang="en-US" sz="2200" dirty="0"/>
              <a:t>In depth investigations could reveal existing of three cyclic patterns. </a:t>
            </a:r>
          </a:p>
        </p:txBody>
      </p:sp>
    </p:spTree>
    <p:extLst>
      <p:ext uri="{BB962C8B-B14F-4D97-AF65-F5344CB8AC3E}">
        <p14:creationId xmlns:p14="http://schemas.microsoft.com/office/powerpoint/2010/main" val="198326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1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000"/>
                                        <p:tgtEl>
                                          <p:spTgt spid="21"/>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ipe(left)">
                                      <p:cBhvr>
                                        <p:cTn id="16" dur="1000"/>
                                        <p:tgtEl>
                                          <p:spTgt spid="4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10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1000"/>
                                        <p:tgtEl>
                                          <p:spTgt spid="20"/>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left)">
                                      <p:cBhvr>
                                        <p:cTn id="30" dur="1000"/>
                                        <p:tgtEl>
                                          <p:spTgt spid="4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left)">
                                      <p:cBhvr>
                                        <p:cTn id="35" dur="10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1000"/>
                                        <p:tgtEl>
                                          <p:spTgt spid="22"/>
                                        </p:tgtEl>
                                      </p:cBhvr>
                                    </p:animEffect>
                                  </p:childTnLst>
                                </p:cTn>
                              </p:par>
                            </p:childTnLst>
                          </p:cTn>
                        </p:par>
                        <p:par>
                          <p:cTn id="41" fill="hold">
                            <p:stCondLst>
                              <p:cond delay="1000"/>
                            </p:stCondLst>
                            <p:childTnLst>
                              <p:par>
                                <p:cTn id="42" presetID="22" presetClass="entr" presetSubtype="8" fill="hold" nodeType="after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wipe(left)">
                                      <p:cBhvr>
                                        <p:cTn id="44" dur="1000"/>
                                        <p:tgtEl>
                                          <p:spTgt spid="4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wipe(left)">
                                      <p:cBhvr>
                                        <p:cTn id="49"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General Formulation</a:t>
            </a:r>
          </a:p>
        </p:txBody>
      </p:sp>
      <p:sp>
        <p:nvSpPr>
          <p:cNvPr id="12" name="Rectangle 11">
            <a:extLst>
              <a:ext uri="{FF2B5EF4-FFF2-40B4-BE49-F238E27FC236}">
                <a16:creationId xmlns:a16="http://schemas.microsoft.com/office/drawing/2014/main" id="{191E4F14-B76A-401B-B22B-16B714003AAB}"/>
              </a:ext>
            </a:extLst>
          </p:cNvPr>
          <p:cNvSpPr/>
          <p:nvPr/>
        </p:nvSpPr>
        <p:spPr>
          <a:xfrm>
            <a:off x="7707086" y="283327"/>
            <a:ext cx="4182366" cy="1325563"/>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B1F9C1F-F8FE-4675-A7D3-20EEBA8D238C}"/>
                  </a:ext>
                </a:extLst>
              </p:cNvPr>
              <p:cNvSpPr txBox="1"/>
              <p:nvPr/>
            </p:nvSpPr>
            <p:spPr>
              <a:xfrm>
                <a:off x="7717948" y="404314"/>
                <a:ext cx="3926839" cy="491417"/>
              </a:xfrm>
              <a:prstGeom prst="rect">
                <a:avLst/>
              </a:prstGeom>
              <a:noFill/>
            </p:spPr>
            <p:txBody>
              <a:bodyPr wrap="square">
                <a:spAutoFit/>
              </a:bodyPr>
              <a:lstStyle/>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b="0" i="1" smtClean="0">
                            <a:latin typeface="Cambria Math" panose="02040503050406030204" pitchFamily="18" charset="0"/>
                          </a:rPr>
                          <m:t>𝑗</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𝐴</m:t>
                        </m:r>
                      </m:e>
                      <m:sub>
                        <m:r>
                          <a:rPr lang="en-US" sz="2400" i="1">
                            <a:latin typeface="Cambria Math" panose="02040503050406030204" pitchFamily="18" charset="0"/>
                          </a:rPr>
                          <m:t>𝑗</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𝜑</m:t>
                            </m:r>
                          </m:e>
                          <m:sub>
                            <m:r>
                              <a:rPr lang="en-US" sz="2400" i="1">
                                <a:latin typeface="Cambria Math" panose="02040503050406030204" pitchFamily="18" charset="0"/>
                              </a:rPr>
                              <m:t>𝑗</m:t>
                            </m:r>
                          </m:sub>
                        </m:sSub>
                      </m:e>
                    </m:func>
                  </m:oMath>
                </a14:m>
                <a:endParaRPr lang="en-US" sz="2400" dirty="0"/>
              </a:p>
            </p:txBody>
          </p:sp>
        </mc:Choice>
        <mc:Fallback xmlns="">
          <p:sp>
            <p:nvSpPr>
              <p:cNvPr id="19" name="TextBox 18">
                <a:extLst>
                  <a:ext uri="{FF2B5EF4-FFF2-40B4-BE49-F238E27FC236}">
                    <a16:creationId xmlns:a16="http://schemas.microsoft.com/office/drawing/2014/main" id="{2B1F9C1F-F8FE-4675-A7D3-20EEBA8D238C}"/>
                  </a:ext>
                </a:extLst>
              </p:cNvPr>
              <p:cNvSpPr txBox="1">
                <a:spLocks noRot="1" noChangeAspect="1" noMove="1" noResize="1" noEditPoints="1" noAdjustHandles="1" noChangeArrowheads="1" noChangeShapeType="1" noTextEdit="1"/>
              </p:cNvSpPr>
              <p:nvPr/>
            </p:nvSpPr>
            <p:spPr>
              <a:xfrm>
                <a:off x="7717948" y="404314"/>
                <a:ext cx="3926839" cy="491417"/>
              </a:xfrm>
              <a:prstGeom prst="rect">
                <a:avLst/>
              </a:prstGeom>
              <a:blipFill>
                <a:blip r:embed="rId3"/>
                <a:stretch>
                  <a:fillRect l="-2329" t="-8642" b="-222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DB715248-7C96-41EB-B7BA-6EA6B1836AE3}"/>
                  </a:ext>
                </a:extLst>
              </p:cNvPr>
              <p:cNvSpPr txBox="1"/>
              <p:nvPr/>
            </p:nvSpPr>
            <p:spPr>
              <a:xfrm>
                <a:off x="7717948" y="978276"/>
                <a:ext cx="3921058" cy="491417"/>
              </a:xfrm>
              <a:prstGeom prst="rect">
                <a:avLst/>
              </a:prstGeom>
              <a:noFill/>
            </p:spPr>
            <p:txBody>
              <a:bodyPr wrap="square">
                <a:spAutoFit/>
              </a:bodyPr>
              <a:lstStyle/>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2</m:t>
                        </m:r>
                        <m:r>
                          <a:rPr lang="en-US" sz="2400" i="1">
                            <a:latin typeface="Cambria Math" panose="02040503050406030204" pitchFamily="18" charset="0"/>
                          </a:rPr>
                          <m:t>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m:t>
                        </m:r>
                        <m:r>
                          <a:rPr lang="en-US" sz="2400" i="1">
                            <a:latin typeface="Cambria Math" panose="02040503050406030204" pitchFamily="18" charset="0"/>
                          </a:rPr>
                          <m:t>𝐴</m:t>
                        </m:r>
                      </m:e>
                      <m:sub>
                        <m:r>
                          <a:rPr lang="en-US" sz="2400" i="1">
                            <a:latin typeface="Cambria Math" panose="02040503050406030204" pitchFamily="18" charset="0"/>
                          </a:rPr>
                          <m:t>𝑗</m:t>
                        </m:r>
                      </m:sub>
                    </m:sSub>
                    <m:func>
                      <m:funcPr>
                        <m:ctrlPr>
                          <a:rPr lang="en-US" sz="2400" i="1">
                            <a:latin typeface="Cambria Math" panose="02040503050406030204" pitchFamily="18" charset="0"/>
                          </a:rPr>
                        </m:ctrlPr>
                      </m:funcPr>
                      <m:fName>
                        <m:r>
                          <m:rPr>
                            <m:sty m:val="p"/>
                          </m:rPr>
                          <a:rPr lang="en-US" sz="2400" b="0" i="0" smtClean="0">
                            <a:latin typeface="Cambria Math" panose="02040503050406030204" pitchFamily="18" charset="0"/>
                          </a:rPr>
                          <m:t>sin</m:t>
                        </m:r>
                      </m:fNa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𝜑</m:t>
                            </m:r>
                          </m:e>
                          <m:sub>
                            <m:r>
                              <a:rPr lang="en-US" sz="2400" i="1">
                                <a:latin typeface="Cambria Math" panose="02040503050406030204" pitchFamily="18" charset="0"/>
                              </a:rPr>
                              <m:t>𝑗</m:t>
                            </m:r>
                          </m:sub>
                        </m:sSub>
                      </m:e>
                    </m:func>
                  </m:oMath>
                </a14:m>
                <a:endParaRPr lang="en-US" sz="2400" dirty="0"/>
              </a:p>
            </p:txBody>
          </p:sp>
        </mc:Choice>
        <mc:Fallback>
          <p:sp>
            <p:nvSpPr>
              <p:cNvPr id="23" name="TextBox 22">
                <a:extLst>
                  <a:ext uri="{FF2B5EF4-FFF2-40B4-BE49-F238E27FC236}">
                    <a16:creationId xmlns:a16="http://schemas.microsoft.com/office/drawing/2014/main" id="{DB715248-7C96-41EB-B7BA-6EA6B1836AE3}"/>
                  </a:ext>
                </a:extLst>
              </p:cNvPr>
              <p:cNvSpPr txBox="1">
                <a:spLocks noRot="1" noChangeAspect="1" noMove="1" noResize="1" noEditPoints="1" noAdjustHandles="1" noChangeArrowheads="1" noChangeShapeType="1" noTextEdit="1"/>
              </p:cNvSpPr>
              <p:nvPr/>
            </p:nvSpPr>
            <p:spPr>
              <a:xfrm>
                <a:off x="7717948" y="978276"/>
                <a:ext cx="3921058" cy="491417"/>
              </a:xfrm>
              <a:prstGeom prst="rect">
                <a:avLst/>
              </a:prstGeom>
              <a:blipFill>
                <a:blip r:embed="rId4"/>
                <a:stretch>
                  <a:fillRect l="-2333" t="-8642" b="-22222"/>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A7A9CA82-D194-4B1C-8EC9-0F7FEC27F016}"/>
              </a:ext>
            </a:extLst>
          </p:cNvPr>
          <p:cNvSpPr txBox="1"/>
          <p:nvPr/>
        </p:nvSpPr>
        <p:spPr>
          <a:xfrm>
            <a:off x="838199" y="1394738"/>
            <a:ext cx="6666621" cy="1938992"/>
          </a:xfrm>
          <a:prstGeom prst="rect">
            <a:avLst/>
          </a:prstGeom>
          <a:noFill/>
        </p:spPr>
        <p:txBody>
          <a:bodyPr wrap="square">
            <a:spAutoFit/>
          </a:bodyPr>
          <a:lstStyle/>
          <a:p>
            <a:r>
              <a:rPr lang="en-US" sz="2400" dirty="0"/>
              <a:t>In practice, seasonal variation in a time series may be caused by variation at several diﬀerent frequencies. That is, a time series may contain weekly, monthly, yearly and other cyclical variation on top of each other. </a:t>
            </a:r>
          </a:p>
        </p:txBody>
      </p:sp>
      <p:sp>
        <p:nvSpPr>
          <p:cNvPr id="27" name="Rectangle 26">
            <a:extLst>
              <a:ext uri="{FF2B5EF4-FFF2-40B4-BE49-F238E27FC236}">
                <a16:creationId xmlns:a16="http://schemas.microsoft.com/office/drawing/2014/main" id="{A913A3DF-B3D5-40E1-9E3A-D517F185746B}"/>
              </a:ext>
            </a:extLst>
          </p:cNvPr>
          <p:cNvSpPr/>
          <p:nvPr/>
        </p:nvSpPr>
        <p:spPr>
          <a:xfrm>
            <a:off x="7707085" y="1879442"/>
            <a:ext cx="4182367" cy="4325415"/>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6B1B14B-E6F9-4E13-B62E-55E57B3A8A4A}"/>
                  </a:ext>
                </a:extLst>
              </p:cNvPr>
              <p:cNvSpPr txBox="1"/>
              <p:nvPr/>
            </p:nvSpPr>
            <p:spPr>
              <a:xfrm>
                <a:off x="701563" y="4433947"/>
                <a:ext cx="6904389" cy="8974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nary>
                        <m:naryPr>
                          <m:chr m:val="∑"/>
                          <m:limLoc m:val="subSup"/>
                          <m:ctrlPr>
                            <a:rPr lang="en-US" sz="2400" b="0" i="1" smtClean="0">
                              <a:latin typeface="Cambria Math" panose="02040503050406030204" pitchFamily="18" charset="0"/>
                            </a:rPr>
                          </m:ctrlPr>
                        </m:naryPr>
                        <m:sub>
                          <m:r>
                            <m:rPr>
                              <m:brk m:alnAt="25"/>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𝑘</m:t>
                          </m:r>
                        </m:sup>
                        <m:e>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b="0" i="1" smtClean="0">
                                      <a:latin typeface="Cambria Math" panose="02040503050406030204" pitchFamily="18" charset="0"/>
                                    </a:rPr>
                                    <m:t>𝑗</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𝜔</m:t>
                                          </m:r>
                                        </m:e>
                                        <m:sub>
                                          <m:r>
                                            <a:rPr lang="en-US" sz="2400" b="0" i="1" smtClean="0">
                                              <a:latin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𝑡</m:t>
                                      </m:r>
                                    </m:e>
                                  </m:d>
                                </m:e>
                              </m:func>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𝑗</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d>
                                    <m:dPr>
                                      <m:ctrlPr>
                                        <a:rPr lang="en-US" sz="2400" i="1">
                                          <a:latin typeface="Cambria Math" panose="02040503050406030204" pitchFamily="18" charset="0"/>
                                        </a:rPr>
                                      </m:ctrlPr>
                                    </m:dPr>
                                    <m:e>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i="1">
                                              <a:latin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𝑡</m:t>
                                      </m:r>
                                    </m:e>
                                  </m:d>
                                </m:e>
                              </m:func>
                            </m:e>
                          </m:d>
                        </m:e>
                      </m:nary>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15" name="TextBox 14">
                <a:extLst>
                  <a:ext uri="{FF2B5EF4-FFF2-40B4-BE49-F238E27FC236}">
                    <a16:creationId xmlns:a16="http://schemas.microsoft.com/office/drawing/2014/main" id="{06B1B14B-E6F9-4E13-B62E-55E57B3A8A4A}"/>
                  </a:ext>
                </a:extLst>
              </p:cNvPr>
              <p:cNvSpPr txBox="1">
                <a:spLocks noRot="1" noChangeAspect="1" noMove="1" noResize="1" noEditPoints="1" noAdjustHandles="1" noChangeArrowheads="1" noChangeShapeType="1" noTextEdit="1"/>
              </p:cNvSpPr>
              <p:nvPr/>
            </p:nvSpPr>
            <p:spPr>
              <a:xfrm>
                <a:off x="701563" y="4433947"/>
                <a:ext cx="6904389" cy="897490"/>
              </a:xfrm>
              <a:prstGeom prst="rect">
                <a:avLst/>
              </a:prstGeom>
              <a:blipFill>
                <a:blip r:embed="rId5"/>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AEB2DB85-79FF-44F4-8252-1020D1CED665}"/>
              </a:ext>
            </a:extLst>
          </p:cNvPr>
          <p:cNvSpPr txBox="1"/>
          <p:nvPr/>
        </p:nvSpPr>
        <p:spPr>
          <a:xfrm>
            <a:off x="835688" y="3468340"/>
            <a:ext cx="6666620" cy="830997"/>
          </a:xfrm>
          <a:prstGeom prst="rect">
            <a:avLst/>
          </a:prstGeom>
          <a:noFill/>
        </p:spPr>
        <p:txBody>
          <a:bodyPr wrap="square">
            <a:spAutoFit/>
          </a:bodyPr>
          <a:lstStyle/>
          <a:p>
            <a:r>
              <a:rPr lang="en-US" sz="2400" dirty="0"/>
              <a:t>It is therefore natural to generalize the aforementioned equation to</a:t>
            </a:r>
          </a:p>
        </p:txBody>
      </p:sp>
      <p:sp>
        <p:nvSpPr>
          <p:cNvPr id="22" name="TextBox 21">
            <a:extLst>
              <a:ext uri="{FF2B5EF4-FFF2-40B4-BE49-F238E27FC236}">
                <a16:creationId xmlns:a16="http://schemas.microsoft.com/office/drawing/2014/main" id="{0A61E94D-7DCA-40C4-A8A5-708EBB7D1E45}"/>
              </a:ext>
            </a:extLst>
          </p:cNvPr>
          <p:cNvSpPr txBox="1"/>
          <p:nvPr/>
        </p:nvSpPr>
        <p:spPr>
          <a:xfrm>
            <a:off x="835688" y="5399554"/>
            <a:ext cx="6669132" cy="830997"/>
          </a:xfrm>
          <a:prstGeom prst="rect">
            <a:avLst/>
          </a:prstGeom>
          <a:noFill/>
        </p:spPr>
        <p:txBody>
          <a:bodyPr wrap="square">
            <a:spAutoFit/>
          </a:bodyPr>
          <a:lstStyle/>
          <a:p>
            <a:r>
              <a:rPr lang="en-US" sz="2400" dirty="0"/>
              <a:t>where it assumes existence of k different frequencies.</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EE71483-6046-41CF-86A4-F73783DBF20A}"/>
                  </a:ext>
                </a:extLst>
              </p:cNvPr>
              <p:cNvSpPr txBox="1"/>
              <p:nvPr/>
            </p:nvSpPr>
            <p:spPr>
              <a:xfrm>
                <a:off x="7717947" y="1948735"/>
                <a:ext cx="4066949" cy="1200329"/>
              </a:xfrm>
              <a:prstGeom prst="rect">
                <a:avLst/>
              </a:prstGeom>
              <a:noFill/>
            </p:spPr>
            <p:txBody>
              <a:bodyPr wrap="square">
                <a:spAutoFit/>
              </a:bodyPr>
              <a:lstStyle/>
              <a:p>
                <a:r>
                  <a:rPr lang="en-US" sz="2400" dirty="0"/>
                  <a:t>• The number of </a:t>
                </a:r>
                <a14:m>
                  <m:oMath xmlns:m="http://schemas.openxmlformats.org/officeDocument/2006/math">
                    <m:r>
                      <a:rPr lang="en-US" sz="2400" i="1" dirty="0" smtClean="0">
                        <a:latin typeface="Cambria Math" panose="02040503050406030204" pitchFamily="18" charset="0"/>
                      </a:rPr>
                      <m:t>𝑘</m:t>
                    </m:r>
                  </m:oMath>
                </a14:m>
                <a:r>
                  <a:rPr lang="en-US" sz="2400" dirty="0"/>
                  <a:t> different frequencies can be decided by looking at a periodogram</a:t>
                </a:r>
              </a:p>
            </p:txBody>
          </p:sp>
        </mc:Choice>
        <mc:Fallback xmlns="">
          <p:sp>
            <p:nvSpPr>
              <p:cNvPr id="25" name="TextBox 24">
                <a:extLst>
                  <a:ext uri="{FF2B5EF4-FFF2-40B4-BE49-F238E27FC236}">
                    <a16:creationId xmlns:a16="http://schemas.microsoft.com/office/drawing/2014/main" id="{BEE71483-6046-41CF-86A4-F73783DBF20A}"/>
                  </a:ext>
                </a:extLst>
              </p:cNvPr>
              <p:cNvSpPr txBox="1">
                <a:spLocks noRot="1" noChangeAspect="1" noMove="1" noResize="1" noEditPoints="1" noAdjustHandles="1" noChangeArrowheads="1" noChangeShapeType="1" noTextEdit="1"/>
              </p:cNvSpPr>
              <p:nvPr/>
            </p:nvSpPr>
            <p:spPr>
              <a:xfrm>
                <a:off x="7717947" y="1948735"/>
                <a:ext cx="4066949" cy="1200329"/>
              </a:xfrm>
              <a:prstGeom prst="rect">
                <a:avLst/>
              </a:prstGeom>
              <a:blipFill>
                <a:blip r:embed="rId6"/>
                <a:stretch>
                  <a:fillRect l="-2249" t="-4061" r="-900"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886CD58-8B3E-46F6-BA0A-DD45D8B47B1C}"/>
                  </a:ext>
                </a:extLst>
              </p:cNvPr>
              <p:cNvSpPr txBox="1"/>
              <p:nvPr/>
            </p:nvSpPr>
            <p:spPr>
              <a:xfrm>
                <a:off x="7728810" y="4874732"/>
                <a:ext cx="4066949" cy="1230080"/>
              </a:xfrm>
              <a:prstGeom prst="rect">
                <a:avLst/>
              </a:prstGeom>
              <a:noFill/>
            </p:spPr>
            <p:txBody>
              <a:bodyPr wrap="square">
                <a:spAutoFit/>
              </a:bodyPr>
              <a:lstStyle/>
              <a:p>
                <a:r>
                  <a:rPr lang="en-US" sz="2400" dirty="0"/>
                  <a:t>• The parameters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i="1">
                            <a:latin typeface="Cambria Math" panose="02040503050406030204" pitchFamily="18" charset="0"/>
                          </a:rPr>
                          <m:t>𝑗</m:t>
                        </m:r>
                      </m:sub>
                    </m:sSub>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2</m:t>
                        </m:r>
                        <m:r>
                          <a:rPr lang="en-US" sz="2400" i="1">
                            <a:latin typeface="Cambria Math" panose="02040503050406030204" pitchFamily="18" charset="0"/>
                          </a:rPr>
                          <m:t>𝑗</m:t>
                        </m:r>
                      </m:sub>
                    </m:sSub>
                    <m:r>
                      <a:rPr lang="en-US" sz="2400" i="1">
                        <a:latin typeface="Cambria Math" panose="02040503050406030204" pitchFamily="18" charset="0"/>
                      </a:rPr>
                      <m:t> </m:t>
                    </m:r>
                  </m:oMath>
                </a14:m>
                <a:r>
                  <a:rPr lang="en-US" sz="2400" dirty="0"/>
                  <a:t>can be estimated using regression techniques discussed in week 3</a:t>
                </a:r>
              </a:p>
            </p:txBody>
          </p:sp>
        </mc:Choice>
        <mc:Fallback xmlns="">
          <p:sp>
            <p:nvSpPr>
              <p:cNvPr id="28" name="TextBox 27">
                <a:extLst>
                  <a:ext uri="{FF2B5EF4-FFF2-40B4-BE49-F238E27FC236}">
                    <a16:creationId xmlns:a16="http://schemas.microsoft.com/office/drawing/2014/main" id="{F886CD58-8B3E-46F6-BA0A-DD45D8B47B1C}"/>
                  </a:ext>
                </a:extLst>
              </p:cNvPr>
              <p:cNvSpPr txBox="1">
                <a:spLocks noRot="1" noChangeAspect="1" noMove="1" noResize="1" noEditPoints="1" noAdjustHandles="1" noChangeArrowheads="1" noChangeShapeType="1" noTextEdit="1"/>
              </p:cNvSpPr>
              <p:nvPr/>
            </p:nvSpPr>
            <p:spPr>
              <a:xfrm>
                <a:off x="7728810" y="4874732"/>
                <a:ext cx="4066949" cy="1230080"/>
              </a:xfrm>
              <a:prstGeom prst="rect">
                <a:avLst/>
              </a:prstGeom>
              <a:blipFill>
                <a:blip r:embed="rId7"/>
                <a:stretch>
                  <a:fillRect l="-2399" t="-3483" r="-1799" b="-109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1A8388E-7C5A-4476-8A0E-3AC18878A2B7}"/>
                  </a:ext>
                </a:extLst>
              </p:cNvPr>
              <p:cNvSpPr txBox="1"/>
              <p:nvPr/>
            </p:nvSpPr>
            <p:spPr>
              <a:xfrm>
                <a:off x="7728810" y="3229584"/>
                <a:ext cx="4066949" cy="1569660"/>
              </a:xfrm>
              <a:prstGeom prst="rect">
                <a:avLst/>
              </a:prstGeom>
              <a:noFill/>
            </p:spPr>
            <p:txBody>
              <a:bodyPr wrap="square">
                <a:spAutoFit/>
              </a:bodyPr>
              <a:lstStyle/>
              <a:p>
                <a:r>
                  <a:rPr lang="en-US" sz="2400" dirty="0"/>
                  <a:t>• The frequencies (</a:t>
                </a:r>
                <a14:m>
                  <m:oMath xmlns:m="http://schemas.openxmlformats.org/officeDocument/2006/math">
                    <m:r>
                      <a:rPr lang="en-US" sz="2400" i="1" smtClean="0">
                        <a:latin typeface="Cambria Math" panose="02040503050406030204" pitchFamily="18" charset="0"/>
                        <a:ea typeface="Cambria Math" panose="02040503050406030204" pitchFamily="18" charset="0"/>
                      </a:rPr>
                      <m:t>𝜔</m:t>
                    </m:r>
                  </m:oMath>
                </a14:m>
                <a:r>
                  <a:rPr lang="en-US" sz="2400" dirty="0"/>
                  <a:t>) for each of the k different existing frequencies can be concluded using periodogram</a:t>
                </a:r>
              </a:p>
            </p:txBody>
          </p:sp>
        </mc:Choice>
        <mc:Fallback xmlns="">
          <p:sp>
            <p:nvSpPr>
              <p:cNvPr id="29" name="TextBox 28">
                <a:extLst>
                  <a:ext uri="{FF2B5EF4-FFF2-40B4-BE49-F238E27FC236}">
                    <a16:creationId xmlns:a16="http://schemas.microsoft.com/office/drawing/2014/main" id="{B1A8388E-7C5A-4476-8A0E-3AC18878A2B7}"/>
                  </a:ext>
                </a:extLst>
              </p:cNvPr>
              <p:cNvSpPr txBox="1">
                <a:spLocks noRot="1" noChangeAspect="1" noMove="1" noResize="1" noEditPoints="1" noAdjustHandles="1" noChangeArrowheads="1" noChangeShapeType="1" noTextEdit="1"/>
              </p:cNvSpPr>
              <p:nvPr/>
            </p:nvSpPr>
            <p:spPr>
              <a:xfrm>
                <a:off x="7728810" y="3229584"/>
                <a:ext cx="4066949" cy="1569660"/>
              </a:xfrm>
              <a:prstGeom prst="rect">
                <a:avLst/>
              </a:prstGeom>
              <a:blipFill>
                <a:blip r:embed="rId8"/>
                <a:stretch>
                  <a:fillRect l="-2399" t="-3113" r="-900" b="-8171"/>
                </a:stretch>
              </a:blipFill>
            </p:spPr>
            <p:txBody>
              <a:bodyPr/>
              <a:lstStyle/>
              <a:p>
                <a:r>
                  <a:rPr lang="en-US">
                    <a:noFill/>
                  </a:rPr>
                  <a:t> </a:t>
                </a:r>
              </a:p>
            </p:txBody>
          </p:sp>
        </mc:Fallback>
      </mc:AlternateContent>
    </p:spTree>
    <p:extLst>
      <p:ext uri="{BB962C8B-B14F-4D97-AF65-F5344CB8AC3E}">
        <p14:creationId xmlns:p14="http://schemas.microsoft.com/office/powerpoint/2010/main" val="207931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1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000"/>
                                        <p:tgtEl>
                                          <p:spTgt spid="21"/>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1000"/>
                                        <p:tgtEl>
                                          <p:spTgt spid="15"/>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10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1000"/>
                                        <p:tgtEl>
                                          <p:spTgt spid="19"/>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10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1000"/>
                                        <p:tgtEl>
                                          <p:spTgt spid="2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10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10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P spid="26" grpId="0"/>
      <p:bldP spid="27" grpId="0" animBg="1"/>
      <p:bldP spid="15" grpId="0"/>
      <p:bldP spid="21" grpId="0"/>
      <p:bldP spid="22" grpId="0"/>
      <p:bldP spid="25" grpId="0"/>
      <p:bldP spid="28"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91838DF9-A014-44B3-93C7-AFC6076B06FC}"/>
                  </a:ext>
                </a:extLst>
              </p:cNvPr>
              <p:cNvSpPr txBox="1"/>
              <p:nvPr/>
            </p:nvSpPr>
            <p:spPr>
              <a:xfrm>
                <a:off x="1054193" y="146374"/>
                <a:ext cx="2433591" cy="6455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𝑋</m:t>
                          </m:r>
                          <m:r>
                            <a:rPr lang="en-US" sz="1600" b="0" i="1" smtClean="0">
                              <a:latin typeface="Cambria Math" panose="02040503050406030204" pitchFamily="18" charset="0"/>
                            </a:rPr>
                            <m:t>1</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cos</m:t>
                          </m:r>
                        </m:fName>
                        <m:e>
                          <m:d>
                            <m:dPr>
                              <m:ctrlPr>
                                <a:rPr lang="en-US" sz="1600" b="0" i="1" smtClean="0">
                                  <a:latin typeface="Cambria Math" panose="02040503050406030204" pitchFamily="18" charset="0"/>
                                </a:rPr>
                              </m:ctrlPr>
                            </m:dPr>
                            <m:e>
                              <m:f>
                                <m:fPr>
                                  <m:ctrlPr>
                                    <a:rPr lang="en-US" sz="1600" b="0" i="1" smtClean="0">
                                      <a:solidFill>
                                        <a:srgbClr val="00B050"/>
                                      </a:solidFill>
                                      <a:latin typeface="Cambria Math" panose="02040503050406030204" pitchFamily="18" charset="0"/>
                                    </a:rPr>
                                  </m:ctrlPr>
                                </m:fPr>
                                <m:num>
                                  <m:r>
                                    <a:rPr lang="en-US" sz="1600" b="0" i="1" smtClean="0">
                                      <a:solidFill>
                                        <a:srgbClr val="00B050"/>
                                      </a:solidFill>
                                      <a:latin typeface="Cambria Math" panose="02040503050406030204" pitchFamily="18" charset="0"/>
                                    </a:rPr>
                                    <m:t>5</m:t>
                                  </m:r>
                                </m:num>
                                <m:den>
                                  <m:r>
                                    <a:rPr lang="en-US" sz="1600" b="0" i="1" smtClean="0">
                                      <a:solidFill>
                                        <a:srgbClr val="00B050"/>
                                      </a:solidFill>
                                      <a:latin typeface="Cambria Math" panose="02040503050406030204" pitchFamily="18" charset="0"/>
                                    </a:rPr>
                                    <m:t>100</m:t>
                                  </m:r>
                                </m:den>
                              </m:f>
                              <m:r>
                                <a:rPr lang="en-US" sz="1600" i="1">
                                  <a:latin typeface="Cambria Math" panose="02040503050406030204" pitchFamily="18" charset="0"/>
                                </a:rPr>
                                <m:t>2</m:t>
                              </m:r>
                              <m:r>
                                <a:rPr lang="en-US" sz="1600" i="1">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𝑡</m:t>
                              </m:r>
                              <m:r>
                                <a:rPr lang="en-US" sz="1600" i="1">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𝜋</m:t>
                                  </m:r>
                                </m:num>
                                <m:den>
                                  <m:r>
                                    <a:rPr lang="en-US" sz="1600" b="0" i="1" smtClean="0">
                                      <a:latin typeface="Cambria Math" panose="02040503050406030204" pitchFamily="18" charset="0"/>
                                      <a:ea typeface="Cambria Math" panose="02040503050406030204" pitchFamily="18" charset="0"/>
                                    </a:rPr>
                                    <m:t>8</m:t>
                                  </m:r>
                                </m:den>
                              </m:f>
                            </m:e>
                          </m:d>
                        </m:e>
                      </m:func>
                    </m:oMath>
                  </m:oMathPara>
                </a14:m>
                <a:endParaRPr lang="en-US" sz="1600" dirty="0"/>
              </a:p>
            </p:txBody>
          </p:sp>
        </mc:Choice>
        <mc:Fallback>
          <p:sp>
            <p:nvSpPr>
              <p:cNvPr id="19" name="TextBox 18">
                <a:extLst>
                  <a:ext uri="{FF2B5EF4-FFF2-40B4-BE49-F238E27FC236}">
                    <a16:creationId xmlns:a16="http://schemas.microsoft.com/office/drawing/2014/main" id="{91838DF9-A014-44B3-93C7-AFC6076B06FC}"/>
                  </a:ext>
                </a:extLst>
              </p:cNvPr>
              <p:cNvSpPr txBox="1">
                <a:spLocks noRot="1" noChangeAspect="1" noMove="1" noResize="1" noEditPoints="1" noAdjustHandles="1" noChangeArrowheads="1" noChangeShapeType="1" noTextEdit="1"/>
              </p:cNvSpPr>
              <p:nvPr/>
            </p:nvSpPr>
            <p:spPr>
              <a:xfrm>
                <a:off x="1054193" y="146374"/>
                <a:ext cx="2433591" cy="64556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04914C1-6A87-488A-8142-6FFD18C8EC92}"/>
                  </a:ext>
                </a:extLst>
              </p:cNvPr>
              <p:cNvSpPr txBox="1"/>
              <p:nvPr/>
            </p:nvSpPr>
            <p:spPr>
              <a:xfrm>
                <a:off x="936625" y="3575772"/>
                <a:ext cx="2707913" cy="6455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𝑋</m:t>
                          </m:r>
                          <m:r>
                            <a:rPr lang="en-US" sz="1600" b="0" i="1" smtClean="0">
                              <a:latin typeface="Cambria Math" panose="02040503050406030204" pitchFamily="18" charset="0"/>
                            </a:rPr>
                            <m:t>3</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=5</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cos</m:t>
                          </m:r>
                        </m:fName>
                        <m:e>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 30</m:t>
                                  </m:r>
                                </m:num>
                                <m:den>
                                  <m:r>
                                    <a:rPr lang="en-US" sz="1600" b="0" i="1" smtClean="0">
                                      <a:latin typeface="Cambria Math" panose="02040503050406030204" pitchFamily="18" charset="0"/>
                                    </a:rPr>
                                    <m:t>100</m:t>
                                  </m:r>
                                </m:den>
                              </m:f>
                              <m:r>
                                <a:rPr lang="en-US" sz="1600" i="1">
                                  <a:latin typeface="Cambria Math" panose="02040503050406030204" pitchFamily="18" charset="0"/>
                                </a:rPr>
                                <m:t>2</m:t>
                              </m:r>
                              <m:r>
                                <a:rPr lang="en-US" sz="1600" i="1">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𝑡</m:t>
                              </m:r>
                              <m:r>
                                <a:rPr lang="en-US" sz="1600" i="1">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5</m:t>
                                  </m:r>
                                  <m:r>
                                    <a:rPr lang="en-US" sz="1600" b="0" i="1" smtClean="0">
                                      <a:latin typeface="Cambria Math" panose="02040503050406030204" pitchFamily="18" charset="0"/>
                                      <a:ea typeface="Cambria Math" panose="02040503050406030204" pitchFamily="18" charset="0"/>
                                    </a:rPr>
                                    <m:t>𝜋</m:t>
                                  </m:r>
                                </m:num>
                                <m:den>
                                  <m:r>
                                    <a:rPr lang="en-US" sz="1600" b="0" i="1" smtClean="0">
                                      <a:latin typeface="Cambria Math" panose="02040503050406030204" pitchFamily="18" charset="0"/>
                                      <a:ea typeface="Cambria Math" panose="02040503050406030204" pitchFamily="18" charset="0"/>
                                    </a:rPr>
                                    <m:t>8</m:t>
                                  </m:r>
                                </m:den>
                              </m:f>
                            </m:e>
                          </m:d>
                        </m:e>
                      </m:func>
                    </m:oMath>
                  </m:oMathPara>
                </a14:m>
                <a:endParaRPr lang="en-US" sz="1600" dirty="0"/>
              </a:p>
            </p:txBody>
          </p:sp>
        </mc:Choice>
        <mc:Fallback xmlns="">
          <p:sp>
            <p:nvSpPr>
              <p:cNvPr id="20" name="TextBox 19">
                <a:extLst>
                  <a:ext uri="{FF2B5EF4-FFF2-40B4-BE49-F238E27FC236}">
                    <a16:creationId xmlns:a16="http://schemas.microsoft.com/office/drawing/2014/main" id="{A04914C1-6A87-488A-8142-6FFD18C8EC92}"/>
                  </a:ext>
                </a:extLst>
              </p:cNvPr>
              <p:cNvSpPr txBox="1">
                <a:spLocks noRot="1" noChangeAspect="1" noMove="1" noResize="1" noEditPoints="1" noAdjustHandles="1" noChangeArrowheads="1" noChangeShapeType="1" noTextEdit="1"/>
              </p:cNvSpPr>
              <p:nvPr/>
            </p:nvSpPr>
            <p:spPr>
              <a:xfrm>
                <a:off x="936625" y="3575772"/>
                <a:ext cx="2707913" cy="64556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C588995-650F-4BDC-8AD9-2CAD690B0F9A}"/>
                  </a:ext>
                </a:extLst>
              </p:cNvPr>
              <p:cNvSpPr txBox="1"/>
              <p:nvPr/>
            </p:nvSpPr>
            <p:spPr>
              <a:xfrm>
                <a:off x="6775491" y="146374"/>
                <a:ext cx="2747329" cy="6455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𝑋</m:t>
                          </m:r>
                          <m:r>
                            <a:rPr lang="en-US" sz="1600" b="0" i="1" smtClean="0">
                              <a:latin typeface="Cambria Math" panose="02040503050406030204" pitchFamily="18" charset="0"/>
                            </a:rPr>
                            <m:t>2</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=3</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cos</m:t>
                          </m:r>
                        </m:fName>
                        <m:e>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15</m:t>
                                  </m:r>
                                </m:num>
                                <m:den>
                                  <m:r>
                                    <a:rPr lang="en-US" sz="1600" b="0" i="1" smtClean="0">
                                      <a:latin typeface="Cambria Math" panose="02040503050406030204" pitchFamily="18" charset="0"/>
                                    </a:rPr>
                                    <m:t>100</m:t>
                                  </m:r>
                                </m:den>
                              </m:f>
                              <m:r>
                                <a:rPr lang="en-US" sz="1600" i="1">
                                  <a:latin typeface="Cambria Math" panose="02040503050406030204" pitchFamily="18" charset="0"/>
                                </a:rPr>
                                <m:t>2</m:t>
                              </m:r>
                              <m:r>
                                <a:rPr lang="en-US" sz="1600" i="1">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𝑡</m:t>
                              </m:r>
                              <m:r>
                                <a:rPr lang="en-US" sz="1600" i="1">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3</m:t>
                                  </m:r>
                                  <m:r>
                                    <a:rPr lang="en-US" sz="1600" b="0" i="1" smtClean="0">
                                      <a:latin typeface="Cambria Math" panose="02040503050406030204" pitchFamily="18" charset="0"/>
                                      <a:ea typeface="Cambria Math" panose="02040503050406030204" pitchFamily="18" charset="0"/>
                                    </a:rPr>
                                    <m:t>𝜋</m:t>
                                  </m:r>
                                </m:num>
                                <m:den>
                                  <m:r>
                                    <a:rPr lang="en-US" sz="1600" b="0" i="1" smtClean="0">
                                      <a:latin typeface="Cambria Math" panose="02040503050406030204" pitchFamily="18" charset="0"/>
                                      <a:ea typeface="Cambria Math" panose="02040503050406030204" pitchFamily="18" charset="0"/>
                                    </a:rPr>
                                    <m:t>8</m:t>
                                  </m:r>
                                </m:den>
                              </m:f>
                            </m:e>
                          </m:d>
                        </m:e>
                      </m:func>
                    </m:oMath>
                  </m:oMathPara>
                </a14:m>
                <a:endParaRPr lang="en-US" sz="1600" dirty="0"/>
              </a:p>
            </p:txBody>
          </p:sp>
        </mc:Choice>
        <mc:Fallback xmlns="">
          <p:sp>
            <p:nvSpPr>
              <p:cNvPr id="21" name="TextBox 20">
                <a:extLst>
                  <a:ext uri="{FF2B5EF4-FFF2-40B4-BE49-F238E27FC236}">
                    <a16:creationId xmlns:a16="http://schemas.microsoft.com/office/drawing/2014/main" id="{9C588995-650F-4BDC-8AD9-2CAD690B0F9A}"/>
                  </a:ext>
                </a:extLst>
              </p:cNvPr>
              <p:cNvSpPr txBox="1">
                <a:spLocks noRot="1" noChangeAspect="1" noMove="1" noResize="1" noEditPoints="1" noAdjustHandles="1" noChangeArrowheads="1" noChangeShapeType="1" noTextEdit="1"/>
              </p:cNvSpPr>
              <p:nvPr/>
            </p:nvSpPr>
            <p:spPr>
              <a:xfrm>
                <a:off x="6775491" y="146374"/>
                <a:ext cx="2747329" cy="64556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CEF0BE0-5B2D-48DC-B550-4594F01EBA49}"/>
                  </a:ext>
                </a:extLst>
              </p:cNvPr>
              <p:cNvSpPr txBox="1"/>
              <p:nvPr/>
            </p:nvSpPr>
            <p:spPr>
              <a:xfrm>
                <a:off x="6900230" y="3869716"/>
                <a:ext cx="270791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1</m:t>
                          </m:r>
                          <m:r>
                            <a:rPr lang="en-US" sz="1600" i="1">
                              <a:latin typeface="Cambria Math" panose="02040503050406030204" pitchFamily="18" charset="0"/>
                            </a:rPr>
                            <m:t>𝑡</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2</m:t>
                          </m:r>
                          <m:r>
                            <a:rPr lang="en-US" sz="1600" i="1">
                              <a:latin typeface="Cambria Math" panose="02040503050406030204" pitchFamily="18" charset="0"/>
                            </a:rPr>
                            <m:t>𝑡</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3</m:t>
                          </m:r>
                          <m:r>
                            <a:rPr lang="en-US" sz="1600" i="1">
                              <a:latin typeface="Cambria Math" panose="02040503050406030204" pitchFamily="18" charset="0"/>
                            </a:rPr>
                            <m:t>𝑡</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𝜀</m:t>
                          </m:r>
                        </m:e>
                        <m:sub>
                          <m:r>
                            <a:rPr lang="en-US" sz="1600" b="0" i="1" smtClean="0">
                              <a:latin typeface="Cambria Math" panose="02040503050406030204" pitchFamily="18" charset="0"/>
                            </a:rPr>
                            <m:t>𝑡</m:t>
                          </m:r>
                        </m:sub>
                      </m:sSub>
                    </m:oMath>
                  </m:oMathPara>
                </a14:m>
                <a:endParaRPr lang="en-US" sz="1600" dirty="0"/>
              </a:p>
            </p:txBody>
          </p:sp>
        </mc:Choice>
        <mc:Fallback xmlns="">
          <p:sp>
            <p:nvSpPr>
              <p:cNvPr id="22" name="TextBox 21">
                <a:extLst>
                  <a:ext uri="{FF2B5EF4-FFF2-40B4-BE49-F238E27FC236}">
                    <a16:creationId xmlns:a16="http://schemas.microsoft.com/office/drawing/2014/main" id="{BCEF0BE0-5B2D-48DC-B550-4594F01EBA49}"/>
                  </a:ext>
                </a:extLst>
              </p:cNvPr>
              <p:cNvSpPr txBox="1">
                <a:spLocks noRot="1" noChangeAspect="1" noMove="1" noResize="1" noEditPoints="1" noAdjustHandles="1" noChangeArrowheads="1" noChangeShapeType="1" noTextEdit="1"/>
              </p:cNvSpPr>
              <p:nvPr/>
            </p:nvSpPr>
            <p:spPr>
              <a:xfrm>
                <a:off x="6900230" y="3869716"/>
                <a:ext cx="2707912"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1C2DB9DA-C036-46F2-88F2-A4E8E294CF65}"/>
                  </a:ext>
                </a:extLst>
              </p:cNvPr>
              <p:cNvSpPr txBox="1"/>
              <p:nvPr/>
            </p:nvSpPr>
            <p:spPr>
              <a:xfrm>
                <a:off x="3884934" y="811314"/>
                <a:ext cx="2080576" cy="1323439"/>
              </a:xfrm>
              <a:prstGeom prst="rect">
                <a:avLst/>
              </a:prstGeom>
              <a:noFill/>
            </p:spPr>
            <p:txBody>
              <a:bodyPr wrap="square">
                <a:spAutoFit/>
              </a:bodyPr>
              <a:lstStyle/>
              <a:p>
                <a14:m>
                  <m:oMath xmlns:m="http://schemas.openxmlformats.org/officeDocument/2006/math">
                    <m:r>
                      <a:rPr lang="en-US" sz="2000" b="0" i="1" smtClean="0">
                        <a:latin typeface="Cambria Math" panose="02040503050406030204" pitchFamily="18" charset="0"/>
                        <a:ea typeface="Cambria Math" panose="02040503050406030204" pitchFamily="18" charset="0"/>
                      </a:rPr>
                      <m:t>𝜔</m:t>
                    </m:r>
                  </m:oMath>
                </a14:m>
                <a:r>
                  <a:rPr lang="en-US" sz="2000" b="0" dirty="0"/>
                  <a:t> was </a:t>
                </a:r>
                <a:r>
                  <a:rPr lang="en-US" sz="2000" b="0" dirty="0">
                    <a:solidFill>
                      <a:srgbClr val="00B050"/>
                    </a:solidFill>
                  </a:rPr>
                  <a:t>0.05</a:t>
                </a:r>
              </a:p>
              <a:p>
                <a:r>
                  <a:rPr lang="en-US" sz="2000" dirty="0"/>
                  <a:t>The periodogram shows a peak at 0.05</a:t>
                </a:r>
                <a:endParaRPr lang="en-US" sz="2000" b="0" dirty="0"/>
              </a:p>
            </p:txBody>
          </p:sp>
        </mc:Choice>
        <mc:Fallback>
          <p:sp>
            <p:nvSpPr>
              <p:cNvPr id="23" name="TextBox 22">
                <a:extLst>
                  <a:ext uri="{FF2B5EF4-FFF2-40B4-BE49-F238E27FC236}">
                    <a16:creationId xmlns:a16="http://schemas.microsoft.com/office/drawing/2014/main" id="{1C2DB9DA-C036-46F2-88F2-A4E8E294CF65}"/>
                  </a:ext>
                </a:extLst>
              </p:cNvPr>
              <p:cNvSpPr txBox="1">
                <a:spLocks noRot="1" noChangeAspect="1" noMove="1" noResize="1" noEditPoints="1" noAdjustHandles="1" noChangeArrowheads="1" noChangeShapeType="1" noTextEdit="1"/>
              </p:cNvSpPr>
              <p:nvPr/>
            </p:nvSpPr>
            <p:spPr>
              <a:xfrm>
                <a:off x="3884934" y="811314"/>
                <a:ext cx="2080576" cy="1323439"/>
              </a:xfrm>
              <a:prstGeom prst="rect">
                <a:avLst/>
              </a:prstGeom>
              <a:blipFill>
                <a:blip r:embed="rId7"/>
                <a:stretch>
                  <a:fillRect l="-2924" t="-2304" b="-73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A89FDC70-6AFA-484E-8597-7FBC165069E8}"/>
                  </a:ext>
                </a:extLst>
              </p:cNvPr>
              <p:cNvSpPr txBox="1"/>
              <p:nvPr/>
            </p:nvSpPr>
            <p:spPr>
              <a:xfrm>
                <a:off x="9834690" y="805846"/>
                <a:ext cx="2300705" cy="1323439"/>
              </a:xfrm>
              <a:prstGeom prst="rect">
                <a:avLst/>
              </a:prstGeom>
              <a:noFill/>
            </p:spPr>
            <p:txBody>
              <a:bodyPr wrap="square">
                <a:spAutoFit/>
              </a:bodyPr>
              <a:lstStyle/>
              <a:p>
                <a14:m>
                  <m:oMath xmlns:m="http://schemas.openxmlformats.org/officeDocument/2006/math">
                    <m:r>
                      <a:rPr lang="en-US" sz="2000" b="0" i="1" smtClean="0">
                        <a:latin typeface="Cambria Math" panose="02040503050406030204" pitchFamily="18" charset="0"/>
                        <a:ea typeface="Cambria Math" panose="02040503050406030204" pitchFamily="18" charset="0"/>
                      </a:rPr>
                      <m:t>𝜔</m:t>
                    </m:r>
                  </m:oMath>
                </a14:m>
                <a:r>
                  <a:rPr lang="en-US" sz="2000" b="0" dirty="0"/>
                  <a:t> was 0.15</a:t>
                </a:r>
              </a:p>
              <a:p>
                <a:r>
                  <a:rPr lang="en-US" sz="2000" dirty="0"/>
                  <a:t>The periodogram shows a peak at 0.15</a:t>
                </a:r>
                <a:endParaRPr lang="en-US" sz="2000" b="0" dirty="0"/>
              </a:p>
            </p:txBody>
          </p:sp>
        </mc:Choice>
        <mc:Fallback>
          <p:sp>
            <p:nvSpPr>
              <p:cNvPr id="24" name="TextBox 23">
                <a:extLst>
                  <a:ext uri="{FF2B5EF4-FFF2-40B4-BE49-F238E27FC236}">
                    <a16:creationId xmlns:a16="http://schemas.microsoft.com/office/drawing/2014/main" id="{A89FDC70-6AFA-484E-8597-7FBC165069E8}"/>
                  </a:ext>
                </a:extLst>
              </p:cNvPr>
              <p:cNvSpPr txBox="1">
                <a:spLocks noRot="1" noChangeAspect="1" noMove="1" noResize="1" noEditPoints="1" noAdjustHandles="1" noChangeArrowheads="1" noChangeShapeType="1" noTextEdit="1"/>
              </p:cNvSpPr>
              <p:nvPr/>
            </p:nvSpPr>
            <p:spPr>
              <a:xfrm>
                <a:off x="9834690" y="805846"/>
                <a:ext cx="2300705" cy="1323439"/>
              </a:xfrm>
              <a:prstGeom prst="rect">
                <a:avLst/>
              </a:prstGeom>
              <a:blipFill>
                <a:blip r:embed="rId8"/>
                <a:stretch>
                  <a:fillRect l="-2646" t="-2304" b="-73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F635F8D6-0658-48FD-8276-D0882D93AB68}"/>
                  </a:ext>
                </a:extLst>
              </p:cNvPr>
              <p:cNvSpPr txBox="1"/>
              <p:nvPr/>
            </p:nvSpPr>
            <p:spPr>
              <a:xfrm>
                <a:off x="3884933" y="4272498"/>
                <a:ext cx="2211067" cy="1323439"/>
              </a:xfrm>
              <a:prstGeom prst="rect">
                <a:avLst/>
              </a:prstGeom>
              <a:noFill/>
            </p:spPr>
            <p:txBody>
              <a:bodyPr wrap="square">
                <a:spAutoFit/>
              </a:bodyPr>
              <a:lstStyle/>
              <a:p>
                <a14:m>
                  <m:oMath xmlns:m="http://schemas.openxmlformats.org/officeDocument/2006/math">
                    <m:r>
                      <a:rPr lang="en-US" sz="2000" b="0" i="1" smtClean="0">
                        <a:latin typeface="Cambria Math" panose="02040503050406030204" pitchFamily="18" charset="0"/>
                        <a:ea typeface="Cambria Math" panose="02040503050406030204" pitchFamily="18" charset="0"/>
                      </a:rPr>
                      <m:t>𝜔</m:t>
                    </m:r>
                  </m:oMath>
                </a14:m>
                <a:r>
                  <a:rPr lang="en-US" sz="2000" b="0" dirty="0"/>
                  <a:t> was 0.30</a:t>
                </a:r>
              </a:p>
              <a:p>
                <a:r>
                  <a:rPr lang="en-US" sz="2000" dirty="0"/>
                  <a:t>The periodogram shows a peak at 0.30</a:t>
                </a:r>
                <a:endParaRPr lang="en-US" sz="2000" b="0" dirty="0"/>
              </a:p>
            </p:txBody>
          </p:sp>
        </mc:Choice>
        <mc:Fallback>
          <p:sp>
            <p:nvSpPr>
              <p:cNvPr id="25" name="TextBox 24">
                <a:extLst>
                  <a:ext uri="{FF2B5EF4-FFF2-40B4-BE49-F238E27FC236}">
                    <a16:creationId xmlns:a16="http://schemas.microsoft.com/office/drawing/2014/main" id="{F635F8D6-0658-48FD-8276-D0882D93AB68}"/>
                  </a:ext>
                </a:extLst>
              </p:cNvPr>
              <p:cNvSpPr txBox="1">
                <a:spLocks noRot="1" noChangeAspect="1" noMove="1" noResize="1" noEditPoints="1" noAdjustHandles="1" noChangeArrowheads="1" noChangeShapeType="1" noTextEdit="1"/>
              </p:cNvSpPr>
              <p:nvPr/>
            </p:nvSpPr>
            <p:spPr>
              <a:xfrm>
                <a:off x="3884933" y="4272498"/>
                <a:ext cx="2211067" cy="1323439"/>
              </a:xfrm>
              <a:prstGeom prst="rect">
                <a:avLst/>
              </a:prstGeom>
              <a:blipFill>
                <a:blip r:embed="rId9"/>
                <a:stretch>
                  <a:fillRect l="-2755" t="-2765" b="-7373"/>
                </a:stretch>
              </a:blipFill>
            </p:spPr>
            <p:txBody>
              <a:bodyPr/>
              <a:lstStyle/>
              <a:p>
                <a:r>
                  <a:rPr lang="en-US">
                    <a:noFill/>
                  </a:rPr>
                  <a:t> </a:t>
                </a:r>
              </a:p>
            </p:txBody>
          </p:sp>
        </mc:Fallback>
      </mc:AlternateContent>
      <p:pic>
        <p:nvPicPr>
          <p:cNvPr id="3" name="Picture 2" descr="A screenshot of a computer&#10;&#10;Description automatically generated with medium confidence">
            <a:extLst>
              <a:ext uri="{FF2B5EF4-FFF2-40B4-BE49-F238E27FC236}">
                <a16:creationId xmlns:a16="http://schemas.microsoft.com/office/drawing/2014/main" id="{3E40CCCC-E2F4-4A00-A2CE-3F19C25F1D3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1890" y="791935"/>
            <a:ext cx="3613043" cy="2138703"/>
          </a:xfrm>
          <a:prstGeom prst="rect">
            <a:avLst/>
          </a:prstGeom>
        </p:spPr>
      </p:pic>
      <p:pic>
        <p:nvPicPr>
          <p:cNvPr id="5" name="Picture 4" descr="Chart&#10;&#10;Description automatically generated">
            <a:extLst>
              <a:ext uri="{FF2B5EF4-FFF2-40B4-BE49-F238E27FC236}">
                <a16:creationId xmlns:a16="http://schemas.microsoft.com/office/drawing/2014/main" id="{219C5623-A553-4C57-8571-E21490F97A5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4557" y="4272497"/>
            <a:ext cx="3740376" cy="2138703"/>
          </a:xfrm>
          <a:prstGeom prst="rect">
            <a:avLst/>
          </a:prstGeom>
        </p:spPr>
      </p:pic>
      <p:pic>
        <p:nvPicPr>
          <p:cNvPr id="7" name="Picture 6" descr="Chart, histogram, rectangle&#10;&#10;Description automatically generated">
            <a:extLst>
              <a:ext uri="{FF2B5EF4-FFF2-40B4-BE49-F238E27FC236}">
                <a16:creationId xmlns:a16="http://schemas.microsoft.com/office/drawing/2014/main" id="{A6E05A17-A905-4436-A7C0-D21A2612AA4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096001" y="805845"/>
            <a:ext cx="3686438" cy="2178349"/>
          </a:xfrm>
          <a:prstGeom prst="rect">
            <a:avLst/>
          </a:prstGeom>
        </p:spPr>
      </p:pic>
      <p:pic>
        <p:nvPicPr>
          <p:cNvPr id="9" name="Picture 8" descr="Chart, box and whisker chart&#10;&#10;Description automatically generated">
            <a:extLst>
              <a:ext uri="{FF2B5EF4-FFF2-40B4-BE49-F238E27FC236}">
                <a16:creationId xmlns:a16="http://schemas.microsoft.com/office/drawing/2014/main" id="{897B5DC8-E121-4831-8581-BA7DAF01E53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65510" y="4326054"/>
            <a:ext cx="3816929" cy="2178349"/>
          </a:xfrm>
          <a:prstGeom prst="rect">
            <a:avLst/>
          </a:prstGeom>
        </p:spPr>
      </p:pic>
      <p:sp>
        <p:nvSpPr>
          <p:cNvPr id="26" name="TextBox 25">
            <a:extLst>
              <a:ext uri="{FF2B5EF4-FFF2-40B4-BE49-F238E27FC236}">
                <a16:creationId xmlns:a16="http://schemas.microsoft.com/office/drawing/2014/main" id="{3D5D3F08-B221-4A8E-97E6-0E9144A02714}"/>
              </a:ext>
            </a:extLst>
          </p:cNvPr>
          <p:cNvSpPr txBox="1"/>
          <p:nvPr/>
        </p:nvSpPr>
        <p:spPr>
          <a:xfrm>
            <a:off x="9879508" y="4326054"/>
            <a:ext cx="2211067" cy="1323439"/>
          </a:xfrm>
          <a:prstGeom prst="rect">
            <a:avLst/>
          </a:prstGeom>
          <a:noFill/>
        </p:spPr>
        <p:txBody>
          <a:bodyPr wrap="square">
            <a:spAutoFit/>
          </a:bodyPr>
          <a:lstStyle/>
          <a:p>
            <a:r>
              <a:rPr lang="en-US" sz="2000" b="0" dirty="0"/>
              <a:t>The </a:t>
            </a:r>
            <a:r>
              <a:rPr lang="en-US" sz="2000" dirty="0"/>
              <a:t>periodogram shows three peaks at 0.05, 0.15, and 0.30</a:t>
            </a:r>
            <a:endParaRPr lang="en-US" sz="2000" b="0" dirty="0"/>
          </a:p>
        </p:txBody>
      </p:sp>
    </p:spTree>
    <p:extLst>
      <p:ext uri="{BB962C8B-B14F-4D97-AF65-F5344CB8AC3E}">
        <p14:creationId xmlns:p14="http://schemas.microsoft.com/office/powerpoint/2010/main" val="386689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1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000"/>
                                        <p:tgtEl>
                                          <p:spTgt spid="21"/>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10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1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1000"/>
                                        <p:tgtEl>
                                          <p:spTgt spid="25"/>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10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1000"/>
                                        <p:tgtEl>
                                          <p:spTgt spid="22"/>
                                        </p:tgtEl>
                                      </p:cBhvr>
                                    </p:animEffect>
                                  </p:childTnLst>
                                </p:cTn>
                              </p:par>
                            </p:childTnLst>
                          </p:cTn>
                        </p:par>
                        <p:par>
                          <p:cTn id="41" fill="hold">
                            <p:stCondLst>
                              <p:cond delay="1000"/>
                            </p:stCondLst>
                            <p:childTnLst>
                              <p:par>
                                <p:cTn id="42" presetID="22" presetClass="entr" presetSubtype="8" fill="hold" nodeType="after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10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left)">
                                      <p:cBhvr>
                                        <p:cTn id="49"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Periodogram</a:t>
            </a:r>
          </a:p>
        </p:txBody>
      </p:sp>
      <p:sp>
        <p:nvSpPr>
          <p:cNvPr id="27" name="Rectangle 26">
            <a:extLst>
              <a:ext uri="{FF2B5EF4-FFF2-40B4-BE49-F238E27FC236}">
                <a16:creationId xmlns:a16="http://schemas.microsoft.com/office/drawing/2014/main" id="{A913A3DF-B3D5-40E1-9E3A-D517F185746B}"/>
              </a:ext>
            </a:extLst>
          </p:cNvPr>
          <p:cNvSpPr/>
          <p:nvPr/>
        </p:nvSpPr>
        <p:spPr>
          <a:xfrm>
            <a:off x="7583062" y="338997"/>
            <a:ext cx="4254139" cy="5565413"/>
          </a:xfrm>
          <a:prstGeom prst="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endParaRP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AEB2DB85-79FF-44F4-8252-1020D1CED665}"/>
                  </a:ext>
                </a:extLst>
              </p:cNvPr>
              <p:cNvSpPr txBox="1"/>
              <p:nvPr/>
            </p:nvSpPr>
            <p:spPr>
              <a:xfrm>
                <a:off x="846546" y="1347662"/>
                <a:ext cx="6653884" cy="1230080"/>
              </a:xfrm>
              <a:prstGeom prst="rect">
                <a:avLst/>
              </a:prstGeom>
              <a:noFill/>
            </p:spPr>
            <p:txBody>
              <a:bodyPr wrap="square">
                <a:spAutoFit/>
              </a:bodyPr>
              <a:lstStyle/>
              <a:p>
                <a:r>
                  <a:rPr lang="en-US" sz="2400" dirty="0"/>
                  <a:t>For a time series of length </a:t>
                </a:r>
                <a14:m>
                  <m:oMath xmlns:m="http://schemas.openxmlformats.org/officeDocument/2006/math">
                    <m:r>
                      <a:rPr lang="en-US" sz="2400" i="1" dirty="0" smtClean="0">
                        <a:latin typeface="Cambria Math" panose="02040503050406030204" pitchFamily="18" charset="0"/>
                      </a:rPr>
                      <m:t>𝑛</m:t>
                    </m:r>
                  </m:oMath>
                </a14:m>
                <a:r>
                  <a:rPr lang="en-US" sz="2400" dirty="0"/>
                  <a:t>, consider the set of possible frequencies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i="1">
                            <a:latin typeface="Cambria Math" panose="02040503050406030204" pitchFamily="18" charset="0"/>
                          </a:rPr>
                          <m:t>𝑗</m:t>
                        </m:r>
                      </m:sub>
                    </m:sSub>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𝑛</m:t>
                    </m:r>
                  </m:oMath>
                </a14:m>
                <a:r>
                  <a:rPr lang="en-US" sz="2400" dirty="0"/>
                  <a:t>, </a:t>
                </a:r>
                <a14:m>
                  <m:oMath xmlns:m="http://schemas.openxmlformats.org/officeDocument/2006/math">
                    <m:r>
                      <a:rPr lang="en-US" sz="2400" b="0" i="1" smtClean="0">
                        <a:latin typeface="Cambria Math" panose="02040503050406030204" pitchFamily="18" charset="0"/>
                      </a:rPr>
                      <m:t>𝑗</m:t>
                    </m:r>
                    <m:r>
                      <a:rPr lang="en-US" sz="2400" b="0" i="1" smtClean="0">
                        <a:latin typeface="Cambria Math" panose="02040503050406030204" pitchFamily="18" charset="0"/>
                      </a:rPr>
                      <m:t>=1, 2, …, </m:t>
                    </m:r>
                    <m:r>
                      <a:rPr lang="en-US" sz="2400" b="0" i="1" smtClean="0">
                        <a:latin typeface="Cambria Math" panose="02040503050406030204" pitchFamily="18" charset="0"/>
                      </a:rPr>
                      <m:t>𝑛</m:t>
                    </m:r>
                    <m:r>
                      <a:rPr lang="en-US" sz="2400" b="0" i="1" smtClean="0">
                        <a:latin typeface="Cambria Math" panose="02040503050406030204" pitchFamily="18" charset="0"/>
                      </a:rPr>
                      <m:t>/2</m:t>
                    </m:r>
                  </m:oMath>
                </a14:m>
                <a:r>
                  <a:rPr lang="en-US" sz="2400" dirty="0"/>
                  <a:t> that are called harmonic frequencies.</a:t>
                </a:r>
              </a:p>
            </p:txBody>
          </p:sp>
        </mc:Choice>
        <mc:Fallback>
          <p:sp>
            <p:nvSpPr>
              <p:cNvPr id="21" name="TextBox 20">
                <a:extLst>
                  <a:ext uri="{FF2B5EF4-FFF2-40B4-BE49-F238E27FC236}">
                    <a16:creationId xmlns:a16="http://schemas.microsoft.com/office/drawing/2014/main" id="{AEB2DB85-79FF-44F4-8252-1020D1CED665}"/>
                  </a:ext>
                </a:extLst>
              </p:cNvPr>
              <p:cNvSpPr txBox="1">
                <a:spLocks noRot="1" noChangeAspect="1" noMove="1" noResize="1" noEditPoints="1" noAdjustHandles="1" noChangeArrowheads="1" noChangeShapeType="1" noTextEdit="1"/>
              </p:cNvSpPr>
              <p:nvPr/>
            </p:nvSpPr>
            <p:spPr>
              <a:xfrm>
                <a:off x="846546" y="1347662"/>
                <a:ext cx="6653884" cy="1230080"/>
              </a:xfrm>
              <a:prstGeom prst="rect">
                <a:avLst/>
              </a:prstGeom>
              <a:blipFill>
                <a:blip r:embed="rId3"/>
                <a:stretch>
                  <a:fillRect l="-1467" t="-3960" r="-2016" b="-103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0A61E94D-7DCA-40C4-A8A5-708EBB7D1E45}"/>
                  </a:ext>
                </a:extLst>
              </p:cNvPr>
              <p:cNvSpPr txBox="1"/>
              <p:nvPr/>
            </p:nvSpPr>
            <p:spPr>
              <a:xfrm>
                <a:off x="824618" y="3975476"/>
                <a:ext cx="6490788" cy="860748"/>
              </a:xfrm>
              <a:prstGeom prst="rect">
                <a:avLst/>
              </a:prstGeom>
              <a:noFill/>
            </p:spPr>
            <p:txBody>
              <a:bodyPr wrap="square">
                <a:spAutoFit/>
              </a:bodyPr>
              <a:lstStyle/>
              <a:p>
                <a:r>
                  <a:rPr lang="en-US" sz="2400" dirty="0"/>
                  <a:t>a multiple linear regression is used to estimate parameters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i="1">
                            <a:latin typeface="Cambria Math" panose="02040503050406030204" pitchFamily="18" charset="0"/>
                          </a:rPr>
                          <m:t>𝑗</m:t>
                        </m:r>
                      </m:sub>
                    </m:sSub>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2</m:t>
                        </m:r>
                        <m:r>
                          <a:rPr lang="en-US" sz="2400" i="1">
                            <a:latin typeface="Cambria Math" panose="02040503050406030204" pitchFamily="18" charset="0"/>
                          </a:rPr>
                          <m:t>𝑗</m:t>
                        </m:r>
                      </m:sub>
                    </m:sSub>
                  </m:oMath>
                </a14:m>
                <a:r>
                  <a:rPr lang="en-US" sz="2400" dirty="0"/>
                  <a:t>) for </a:t>
                </a:r>
                <a14:m>
                  <m:oMath xmlns:m="http://schemas.openxmlformats.org/officeDocument/2006/math">
                    <m:r>
                      <a:rPr lang="en-US" sz="2400" i="1">
                        <a:latin typeface="Cambria Math" panose="02040503050406030204" pitchFamily="18" charset="0"/>
                      </a:rPr>
                      <m:t>𝑗</m:t>
                    </m:r>
                    <m:r>
                      <a:rPr lang="en-US" sz="2400" i="1">
                        <a:latin typeface="Cambria Math" panose="02040503050406030204" pitchFamily="18" charset="0"/>
                      </a:rPr>
                      <m:t>=1, 2, …, </m:t>
                    </m:r>
                    <m:r>
                      <a:rPr lang="en-US" sz="2400" i="1">
                        <a:latin typeface="Cambria Math" panose="02040503050406030204" pitchFamily="18" charset="0"/>
                      </a:rPr>
                      <m:t>𝑛</m:t>
                    </m:r>
                    <m:r>
                      <a:rPr lang="en-US" sz="2400" i="1">
                        <a:latin typeface="Cambria Math" panose="02040503050406030204" pitchFamily="18" charset="0"/>
                      </a:rPr>
                      <m:t>/2</m:t>
                    </m:r>
                  </m:oMath>
                </a14:m>
                <a:r>
                  <a:rPr lang="en-US" sz="2400" dirty="0"/>
                  <a:t>. </a:t>
                </a:r>
              </a:p>
            </p:txBody>
          </p:sp>
        </mc:Choice>
        <mc:Fallback>
          <p:sp>
            <p:nvSpPr>
              <p:cNvPr id="22" name="TextBox 21">
                <a:extLst>
                  <a:ext uri="{FF2B5EF4-FFF2-40B4-BE49-F238E27FC236}">
                    <a16:creationId xmlns:a16="http://schemas.microsoft.com/office/drawing/2014/main" id="{0A61E94D-7DCA-40C4-A8A5-708EBB7D1E45}"/>
                  </a:ext>
                </a:extLst>
              </p:cNvPr>
              <p:cNvSpPr txBox="1">
                <a:spLocks noRot="1" noChangeAspect="1" noMove="1" noResize="1" noEditPoints="1" noAdjustHandles="1" noChangeArrowheads="1" noChangeShapeType="1" noTextEdit="1"/>
              </p:cNvSpPr>
              <p:nvPr/>
            </p:nvSpPr>
            <p:spPr>
              <a:xfrm>
                <a:off x="824618" y="3975476"/>
                <a:ext cx="6490788" cy="860748"/>
              </a:xfrm>
              <a:prstGeom prst="rect">
                <a:avLst/>
              </a:prstGeom>
              <a:blipFill>
                <a:blip r:embed="rId4"/>
                <a:stretch>
                  <a:fillRect l="-1408" t="-5674" b="-12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EE71483-6046-41CF-86A4-F73783DBF20A}"/>
                  </a:ext>
                </a:extLst>
              </p:cNvPr>
              <p:cNvSpPr txBox="1"/>
              <p:nvPr/>
            </p:nvSpPr>
            <p:spPr>
              <a:xfrm>
                <a:off x="7665695" y="415852"/>
                <a:ext cx="4066949" cy="1968744"/>
              </a:xfrm>
              <a:prstGeom prst="rect">
                <a:avLst/>
              </a:prstGeom>
              <a:noFill/>
            </p:spPr>
            <p:txBody>
              <a:bodyPr wrap="square">
                <a:spAutoFit/>
              </a:bodyPr>
              <a:lstStyle/>
              <a:p>
                <a:r>
                  <a:rPr lang="en-US" sz="2400" dirty="0"/>
                  <a:t>• Any time series can be expressed as a combination of cosine and sine waves with differing frequencies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i="1">
                            <a:latin typeface="Cambria Math" panose="02040503050406030204" pitchFamily="18" charset="0"/>
                          </a:rPr>
                          <m:t>𝑗</m:t>
                        </m:r>
                      </m:sub>
                    </m:sSub>
                  </m:oMath>
                </a14:m>
                <a:r>
                  <a:rPr lang="en-US" sz="2400" dirty="0"/>
                  <a:t>) and amplitudes.</a:t>
                </a:r>
              </a:p>
            </p:txBody>
          </p:sp>
        </mc:Choice>
        <mc:Fallback xmlns="">
          <p:sp>
            <p:nvSpPr>
              <p:cNvPr id="25" name="TextBox 24">
                <a:extLst>
                  <a:ext uri="{FF2B5EF4-FFF2-40B4-BE49-F238E27FC236}">
                    <a16:creationId xmlns:a16="http://schemas.microsoft.com/office/drawing/2014/main" id="{BEE71483-6046-41CF-86A4-F73783DBF20A}"/>
                  </a:ext>
                </a:extLst>
              </p:cNvPr>
              <p:cNvSpPr txBox="1">
                <a:spLocks noRot="1" noChangeAspect="1" noMove="1" noResize="1" noEditPoints="1" noAdjustHandles="1" noChangeArrowheads="1" noChangeShapeType="1" noTextEdit="1"/>
              </p:cNvSpPr>
              <p:nvPr/>
            </p:nvSpPr>
            <p:spPr>
              <a:xfrm>
                <a:off x="7665695" y="415852"/>
                <a:ext cx="4066949" cy="1968744"/>
              </a:xfrm>
              <a:prstGeom prst="rect">
                <a:avLst/>
              </a:prstGeom>
              <a:blipFill>
                <a:blip r:embed="rId5"/>
                <a:stretch>
                  <a:fillRect l="-2246" t="-2477" r="-449" b="-6192"/>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B1A8388E-7C5A-4476-8A0E-3AC18878A2B7}"/>
              </a:ext>
            </a:extLst>
          </p:cNvPr>
          <p:cNvSpPr txBox="1"/>
          <p:nvPr/>
        </p:nvSpPr>
        <p:spPr>
          <a:xfrm>
            <a:off x="7676656" y="2461964"/>
            <a:ext cx="4066949" cy="3416320"/>
          </a:xfrm>
          <a:prstGeom prst="rect">
            <a:avLst/>
          </a:prstGeom>
          <a:noFill/>
        </p:spPr>
        <p:txBody>
          <a:bodyPr wrap="square">
            <a:spAutoFit/>
          </a:bodyPr>
          <a:lstStyle/>
          <a:p>
            <a:r>
              <a:rPr lang="en-US" sz="2400" dirty="0"/>
              <a:t>• A periodogram is used to identify the dominant frequencies of a time series. This can be a helpful tool particularly when the cycles are not related to the commonly encountered monthly or quarterly seasonality.</a:t>
            </a:r>
          </a:p>
        </p:txBody>
      </p:sp>
      <p:sp>
        <p:nvSpPr>
          <p:cNvPr id="16" name="TextBox 15">
            <a:extLst>
              <a:ext uri="{FF2B5EF4-FFF2-40B4-BE49-F238E27FC236}">
                <a16:creationId xmlns:a16="http://schemas.microsoft.com/office/drawing/2014/main" id="{61D7A63A-91B7-400B-96DF-1F8260314B04}"/>
              </a:ext>
            </a:extLst>
          </p:cNvPr>
          <p:cNvSpPr txBox="1"/>
          <p:nvPr/>
        </p:nvSpPr>
        <p:spPr>
          <a:xfrm>
            <a:off x="835582" y="2757884"/>
            <a:ext cx="6653884" cy="461665"/>
          </a:xfrm>
          <a:prstGeom prst="rect">
            <a:avLst/>
          </a:prstGeom>
          <a:noFill/>
        </p:spPr>
        <p:txBody>
          <a:bodyPr wrap="square">
            <a:spAutoFit/>
          </a:bodyPr>
          <a:lstStyle/>
          <a:p>
            <a:r>
              <a:rPr lang="en-US" sz="2400" dirty="0"/>
              <a:t>After representing the time series as</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DF9C5165-F280-4213-BA0D-8ABB6FC9BDE1}"/>
                  </a:ext>
                </a:extLst>
              </p:cNvPr>
              <p:cNvSpPr txBox="1"/>
              <p:nvPr/>
            </p:nvSpPr>
            <p:spPr>
              <a:xfrm>
                <a:off x="824618" y="3162116"/>
                <a:ext cx="6490788" cy="83702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nary>
                        <m:naryPr>
                          <m:chr m:val="∑"/>
                          <m:limLoc m:val="subSup"/>
                          <m:ctrlPr>
                            <a:rPr lang="en-US" sz="2200" b="0" i="1" smtClean="0">
                              <a:latin typeface="Cambria Math" panose="02040503050406030204" pitchFamily="18" charset="0"/>
                            </a:rPr>
                          </m:ctrlPr>
                        </m:naryPr>
                        <m:sub>
                          <m:r>
                            <m:rPr>
                              <m:brk m:alnAt="25"/>
                            </m:rPr>
                            <a:rPr lang="en-US" sz="2200" b="0" i="1" smtClean="0">
                              <a:latin typeface="Cambria Math" panose="02040503050406030204" pitchFamily="18" charset="0"/>
                            </a:rPr>
                            <m:t>𝑗</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r>
                            <a:rPr lang="en-US" sz="2200" b="0" i="1" smtClean="0">
                              <a:latin typeface="Cambria Math" panose="02040503050406030204" pitchFamily="18" charset="0"/>
                            </a:rPr>
                            <m:t>/2</m:t>
                          </m:r>
                        </m:sup>
                        <m:e>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1</m:t>
                                  </m:r>
                                  <m:r>
                                    <a:rPr lang="en-US" sz="2200" b="0" i="1" smtClean="0">
                                      <a:latin typeface="Cambria Math" panose="02040503050406030204" pitchFamily="18" charset="0"/>
                                    </a:rPr>
                                    <m:t>𝑗</m:t>
                                  </m:r>
                                </m:sub>
                              </m:sSub>
                              <m:func>
                                <m:funcPr>
                                  <m:ctrlPr>
                                    <a:rPr lang="en-US" sz="2200" i="1">
                                      <a:latin typeface="Cambria Math" panose="02040503050406030204" pitchFamily="18" charset="0"/>
                                    </a:rPr>
                                  </m:ctrlPr>
                                </m:funcPr>
                                <m:fName>
                                  <m:r>
                                    <m:rPr>
                                      <m:sty m:val="p"/>
                                    </m:rPr>
                                    <a:rPr lang="en-US" sz="2200">
                                      <a:latin typeface="Cambria Math" panose="02040503050406030204" pitchFamily="18" charset="0"/>
                                    </a:rPr>
                                    <m:t>cos</m:t>
                                  </m:r>
                                </m:fName>
                                <m:e>
                                  <m:d>
                                    <m:dPr>
                                      <m:ctrlPr>
                                        <a:rPr lang="en-US" sz="2200" i="1">
                                          <a:latin typeface="Cambria Math" panose="02040503050406030204" pitchFamily="18" charset="0"/>
                                        </a:rPr>
                                      </m:ctrlPr>
                                    </m:dPr>
                                    <m:e>
                                      <m:r>
                                        <a:rPr lang="en-US" sz="2200" b="0" i="1" smtClean="0">
                                          <a:latin typeface="Cambria Math" panose="02040503050406030204" pitchFamily="18" charset="0"/>
                                        </a:rPr>
                                        <m:t>2</m:t>
                                      </m:r>
                                      <m:r>
                                        <a:rPr lang="en-US" sz="2200" b="0" i="1" smtClean="0">
                                          <a:latin typeface="Cambria Math" panose="02040503050406030204" pitchFamily="18" charset="0"/>
                                          <a:ea typeface="Cambria Math" panose="02040503050406030204" pitchFamily="18" charset="0"/>
                                        </a:rPr>
                                        <m:t>𝜋</m:t>
                                      </m:r>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𝜔</m:t>
                                          </m:r>
                                        </m:e>
                                        <m:sub>
                                          <m:r>
                                            <a:rPr lang="en-US" sz="2200" b="0" i="1" smtClean="0">
                                              <a:latin typeface="Cambria Math" panose="02040503050406030204" pitchFamily="18" charset="0"/>
                                            </a:rPr>
                                            <m:t>𝑗</m:t>
                                          </m:r>
                                        </m:sub>
                                      </m:sSub>
                                      <m:r>
                                        <a:rPr lang="en-US" sz="2200" i="1">
                                          <a:latin typeface="Cambria Math" panose="02040503050406030204" pitchFamily="18" charset="0"/>
                                          <a:ea typeface="Cambria Math" panose="02040503050406030204" pitchFamily="18" charset="0"/>
                                        </a:rPr>
                                        <m:t>𝑡</m:t>
                                      </m:r>
                                    </m:e>
                                  </m:d>
                                </m:e>
                              </m:func>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b="0" i="1" smtClean="0">
                                      <a:latin typeface="Cambria Math" panose="02040503050406030204" pitchFamily="18" charset="0"/>
                                      <a:ea typeface="Cambria Math" panose="02040503050406030204" pitchFamily="18" charset="0"/>
                                    </a:rPr>
                                    <m:t>2</m:t>
                                  </m:r>
                                  <m:r>
                                    <a:rPr lang="en-US" sz="2200" b="0" i="1" smtClean="0">
                                      <a:latin typeface="Cambria Math" panose="02040503050406030204" pitchFamily="18" charset="0"/>
                                      <a:ea typeface="Cambria Math" panose="02040503050406030204" pitchFamily="18" charset="0"/>
                                    </a:rPr>
                                    <m:t>𝑗</m:t>
                                  </m:r>
                                </m:sub>
                              </m:sSub>
                              <m:func>
                                <m:funcPr>
                                  <m:ctrlPr>
                                    <a:rPr lang="en-US" sz="2200" i="1">
                                      <a:latin typeface="Cambria Math" panose="02040503050406030204" pitchFamily="18" charset="0"/>
                                    </a:rPr>
                                  </m:ctrlPr>
                                </m:funcPr>
                                <m:fName>
                                  <m:r>
                                    <m:rPr>
                                      <m:sty m:val="p"/>
                                    </m:rPr>
                                    <a:rPr lang="en-US" sz="2200">
                                      <a:latin typeface="Cambria Math" panose="02040503050406030204" pitchFamily="18" charset="0"/>
                                    </a:rPr>
                                    <m:t>sin</m:t>
                                  </m:r>
                                </m:fName>
                                <m:e>
                                  <m:d>
                                    <m:dPr>
                                      <m:ctrlPr>
                                        <a:rPr lang="en-US" sz="2200" i="1">
                                          <a:latin typeface="Cambria Math" panose="02040503050406030204" pitchFamily="18" charset="0"/>
                                        </a:rPr>
                                      </m:ctrlPr>
                                    </m:dPr>
                                    <m:e>
                                      <m:r>
                                        <a:rPr lang="en-US" sz="2200" i="1">
                                          <a:latin typeface="Cambria Math" panose="02040503050406030204" pitchFamily="18" charset="0"/>
                                        </a:rPr>
                                        <m:t>2</m:t>
                                      </m:r>
                                      <m:r>
                                        <a:rPr lang="en-US" sz="2200" i="1">
                                          <a:latin typeface="Cambria Math" panose="02040503050406030204" pitchFamily="18" charset="0"/>
                                          <a:ea typeface="Cambria Math" panose="02040503050406030204" pitchFamily="18" charset="0"/>
                                        </a:rPr>
                                        <m:t>𝜋</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𝜔</m:t>
                                          </m:r>
                                        </m:e>
                                        <m:sub>
                                          <m:r>
                                            <a:rPr lang="en-US" sz="2200" i="1">
                                              <a:latin typeface="Cambria Math" panose="02040503050406030204" pitchFamily="18" charset="0"/>
                                            </a:rPr>
                                            <m:t>𝑗</m:t>
                                          </m:r>
                                        </m:sub>
                                      </m:sSub>
                                      <m:r>
                                        <a:rPr lang="en-US" sz="2200" i="1">
                                          <a:latin typeface="Cambria Math" panose="02040503050406030204" pitchFamily="18" charset="0"/>
                                          <a:ea typeface="Cambria Math" panose="02040503050406030204" pitchFamily="18" charset="0"/>
                                        </a:rPr>
                                        <m:t>𝑡</m:t>
                                      </m:r>
                                    </m:e>
                                  </m:d>
                                </m:e>
                              </m:func>
                            </m:e>
                          </m:d>
                        </m:e>
                      </m:nary>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p:txBody>
          </p:sp>
        </mc:Choice>
        <mc:Fallback>
          <p:sp>
            <p:nvSpPr>
              <p:cNvPr id="17" name="TextBox 16">
                <a:extLst>
                  <a:ext uri="{FF2B5EF4-FFF2-40B4-BE49-F238E27FC236}">
                    <a16:creationId xmlns:a16="http://schemas.microsoft.com/office/drawing/2014/main" id="{DF9C5165-F280-4213-BA0D-8ABB6FC9BDE1}"/>
                  </a:ext>
                </a:extLst>
              </p:cNvPr>
              <p:cNvSpPr txBox="1">
                <a:spLocks noRot="1" noChangeAspect="1" noMove="1" noResize="1" noEditPoints="1" noAdjustHandles="1" noChangeArrowheads="1" noChangeShapeType="1" noTextEdit="1"/>
              </p:cNvSpPr>
              <p:nvPr/>
            </p:nvSpPr>
            <p:spPr>
              <a:xfrm>
                <a:off x="824618" y="3162116"/>
                <a:ext cx="6490788" cy="83702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78BB990E-FAB8-4448-BD68-F4EF116A7C50}"/>
                  </a:ext>
                </a:extLst>
              </p:cNvPr>
              <p:cNvSpPr txBox="1"/>
              <p:nvPr/>
            </p:nvSpPr>
            <p:spPr>
              <a:xfrm>
                <a:off x="824618" y="5080554"/>
                <a:ext cx="6490788" cy="1114792"/>
              </a:xfrm>
              <a:prstGeom prst="rect">
                <a:avLst/>
              </a:prstGeom>
              <a:noFill/>
            </p:spPr>
            <p:txBody>
              <a:bodyPr wrap="square">
                <a:spAutoFit/>
              </a:bodyPr>
              <a:lstStyle/>
              <a:p>
                <a:r>
                  <a:rPr lang="en-US" sz="2400" dirty="0"/>
                  <a:t>The scaled periodogram is </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𝑛</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i="1">
                                      <a:latin typeface="Cambria Math" panose="02040503050406030204" pitchFamily="18" charset="0"/>
                                    </a:rPr>
                                    <m:t>𝑗</m:t>
                                  </m:r>
                                </m:sub>
                              </m:sSub>
                            </m:e>
                            <m:sup>
                              <m:r>
                                <a:rPr lang="en-US" sz="2400" i="1">
                                  <a:latin typeface="Cambria Math" panose="02040503050406030204" pitchFamily="18" charset="0"/>
                                </a:rPr>
                                <m:t>2</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2</m:t>
                                  </m:r>
                                  <m:r>
                                    <a:rPr lang="en-US" sz="2400" i="1">
                                      <a:latin typeface="Cambria Math" panose="02040503050406030204" pitchFamily="18" charset="0"/>
                                    </a:rPr>
                                    <m:t>𝑗</m:t>
                                  </m:r>
                                </m:sub>
                              </m:sSub>
                            </m:e>
                            <m:sup>
                              <m:r>
                                <a:rPr lang="en-US" sz="2400" i="1">
                                  <a:latin typeface="Cambria Math" panose="02040503050406030204" pitchFamily="18" charset="0"/>
                                </a:rPr>
                                <m:t>2</m:t>
                              </m:r>
                            </m:sup>
                          </m:sSup>
                        </m:e>
                      </m:d>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𝑛</m:t>
                              </m:r>
                            </m:num>
                            <m:den>
                              <m:r>
                                <a:rPr lang="en-US" sz="2400" b="0" i="1" smtClean="0">
                                  <a:latin typeface="Cambria Math" panose="02040503050406030204" pitchFamily="18" charset="0"/>
                                </a:rPr>
                                <m:t>2</m:t>
                              </m:r>
                            </m:den>
                          </m:f>
                        </m:e>
                      </m:d>
                    </m:oMath>
                  </m:oMathPara>
                </a14:m>
                <a:endParaRPr lang="en-US" sz="2400" dirty="0"/>
              </a:p>
            </p:txBody>
          </p:sp>
        </mc:Choice>
        <mc:Fallback>
          <p:sp>
            <p:nvSpPr>
              <p:cNvPr id="18" name="TextBox 17">
                <a:extLst>
                  <a:ext uri="{FF2B5EF4-FFF2-40B4-BE49-F238E27FC236}">
                    <a16:creationId xmlns:a16="http://schemas.microsoft.com/office/drawing/2014/main" id="{78BB990E-FAB8-4448-BD68-F4EF116A7C50}"/>
                  </a:ext>
                </a:extLst>
              </p:cNvPr>
              <p:cNvSpPr txBox="1">
                <a:spLocks noRot="1" noChangeAspect="1" noMove="1" noResize="1" noEditPoints="1" noAdjustHandles="1" noChangeArrowheads="1" noChangeShapeType="1" noTextEdit="1"/>
              </p:cNvSpPr>
              <p:nvPr/>
            </p:nvSpPr>
            <p:spPr>
              <a:xfrm>
                <a:off x="824618" y="5080554"/>
                <a:ext cx="6490788" cy="1114792"/>
              </a:xfrm>
              <a:prstGeom prst="rect">
                <a:avLst/>
              </a:prstGeom>
              <a:blipFill>
                <a:blip r:embed="rId7"/>
                <a:stretch>
                  <a:fillRect l="-1408" t="-4372"/>
                </a:stretch>
              </a:blipFill>
            </p:spPr>
            <p:txBody>
              <a:bodyPr/>
              <a:lstStyle/>
              <a:p>
                <a:r>
                  <a:rPr lang="en-US">
                    <a:noFill/>
                  </a:rPr>
                  <a:t> </a:t>
                </a:r>
              </a:p>
            </p:txBody>
          </p:sp>
        </mc:Fallback>
      </mc:AlternateContent>
    </p:spTree>
    <p:extLst>
      <p:ext uri="{BB962C8B-B14F-4D97-AF65-F5344CB8AC3E}">
        <p14:creationId xmlns:p14="http://schemas.microsoft.com/office/powerpoint/2010/main" val="252718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10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10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10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9" grpId="0"/>
      <p:bldP spid="16"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8">
            <a:extLst>
              <a:ext uri="{FF2B5EF4-FFF2-40B4-BE49-F238E27FC236}">
                <a16:creationId xmlns:a16="http://schemas.microsoft.com/office/drawing/2014/main" id="{1E303D92-F5CD-48AA-B3DF-EBF3CE1FEA2E}"/>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 2</a:t>
            </a:r>
          </a:p>
        </p:txBody>
      </p:sp>
      <p:sp>
        <p:nvSpPr>
          <p:cNvPr id="12" name="TextBox 11">
            <a:extLst>
              <a:ext uri="{FF2B5EF4-FFF2-40B4-BE49-F238E27FC236}">
                <a16:creationId xmlns:a16="http://schemas.microsoft.com/office/drawing/2014/main" id="{ADE9A4B2-75E4-48E0-ABD1-EE1005F78250}"/>
              </a:ext>
            </a:extLst>
          </p:cNvPr>
          <p:cNvSpPr txBox="1"/>
          <p:nvPr/>
        </p:nvSpPr>
        <p:spPr>
          <a:xfrm>
            <a:off x="838197" y="2549574"/>
            <a:ext cx="5157653" cy="1200329"/>
          </a:xfrm>
          <a:prstGeom prst="rect">
            <a:avLst/>
          </a:prstGeom>
          <a:noFill/>
        </p:spPr>
        <p:txBody>
          <a:bodyPr wrap="square">
            <a:spAutoFit/>
          </a:bodyPr>
          <a:lstStyle/>
          <a:p>
            <a:r>
              <a:rPr lang="en-US" sz="2400" dirty="0"/>
              <a:t>Investigate the periodogram and decide on the number of and value of different frequencies to model the cyclic pattern.</a:t>
            </a:r>
          </a:p>
        </p:txBody>
      </p:sp>
      <p:pic>
        <p:nvPicPr>
          <p:cNvPr id="8" name="Picture 7" descr="A picture containing bar chart&#10;&#10;Description automatically generated">
            <a:extLst>
              <a:ext uri="{FF2B5EF4-FFF2-40B4-BE49-F238E27FC236}">
                <a16:creationId xmlns:a16="http://schemas.microsoft.com/office/drawing/2014/main" id="{E00F6E08-EDA3-40D2-8C0C-31795099BF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30577"/>
            <a:ext cx="5765954" cy="3285094"/>
          </a:xfrm>
          <a:prstGeom prst="rect">
            <a:avLst/>
          </a:prstGeom>
        </p:spPr>
      </p:pic>
      <p:sp>
        <p:nvSpPr>
          <p:cNvPr id="17" name="TextBox 16">
            <a:extLst>
              <a:ext uri="{FF2B5EF4-FFF2-40B4-BE49-F238E27FC236}">
                <a16:creationId xmlns:a16="http://schemas.microsoft.com/office/drawing/2014/main" id="{F44E724D-F47D-4EAC-9058-86C1DBF1E54D}"/>
              </a:ext>
            </a:extLst>
          </p:cNvPr>
          <p:cNvSpPr txBox="1"/>
          <p:nvPr/>
        </p:nvSpPr>
        <p:spPr>
          <a:xfrm>
            <a:off x="838199" y="1378001"/>
            <a:ext cx="5667104" cy="1200329"/>
          </a:xfrm>
          <a:prstGeom prst="rect">
            <a:avLst/>
          </a:prstGeom>
          <a:noFill/>
        </p:spPr>
        <p:txBody>
          <a:bodyPr wrap="square">
            <a:spAutoFit/>
          </a:bodyPr>
          <a:lstStyle/>
          <a:p>
            <a:r>
              <a:rPr lang="en-US" sz="2400" dirty="0"/>
              <a:t>The time plot shows a simulated non-stationary time series that includes additive white noise and seasonal variation [1]. </a:t>
            </a:r>
          </a:p>
        </p:txBody>
      </p:sp>
      <p:sp>
        <p:nvSpPr>
          <p:cNvPr id="15" name="TextBox 14">
            <a:extLst>
              <a:ext uri="{FF2B5EF4-FFF2-40B4-BE49-F238E27FC236}">
                <a16:creationId xmlns:a16="http://schemas.microsoft.com/office/drawing/2014/main" id="{931B799B-32EA-4BB0-9EDD-7AC7EA0D3074}"/>
              </a:ext>
            </a:extLst>
          </p:cNvPr>
          <p:cNvSpPr txBox="1"/>
          <p:nvPr/>
        </p:nvSpPr>
        <p:spPr>
          <a:xfrm>
            <a:off x="838197" y="3835076"/>
            <a:ext cx="7064832" cy="1569660"/>
          </a:xfrm>
          <a:prstGeom prst="rect">
            <a:avLst/>
          </a:prstGeom>
          <a:noFill/>
        </p:spPr>
        <p:txBody>
          <a:bodyPr wrap="square">
            <a:spAutoFit/>
          </a:bodyPr>
          <a:lstStyle/>
          <a:p>
            <a:r>
              <a:rPr lang="en-US" sz="2400" dirty="0"/>
              <a:t>The periodogram clearly shows that the series contains two cosine-sine pairs at frequencies of around 0.12 and 0.44 and that the higher-frequency component is much stronger. </a:t>
            </a:r>
          </a:p>
        </p:txBody>
      </p:sp>
      <p:pic>
        <p:nvPicPr>
          <p:cNvPr id="13" name="Picture 12" descr="Chart, histogram&#10;&#10;Description automatically generated">
            <a:extLst>
              <a:ext uri="{FF2B5EF4-FFF2-40B4-BE49-F238E27FC236}">
                <a16:creationId xmlns:a16="http://schemas.microsoft.com/office/drawing/2014/main" id="{0471E9D9-A540-41C8-8A08-146723E09D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7348" y="3911896"/>
            <a:ext cx="3684605" cy="2451625"/>
          </a:xfrm>
          <a:prstGeom prst="rect">
            <a:avLst/>
          </a:prstGeom>
        </p:spPr>
      </p:pic>
      <p:sp>
        <p:nvSpPr>
          <p:cNvPr id="10" name="TextBox 9">
            <a:extLst>
              <a:ext uri="{FF2B5EF4-FFF2-40B4-BE49-F238E27FC236}">
                <a16:creationId xmlns:a16="http://schemas.microsoft.com/office/drawing/2014/main" id="{A0DA6B32-1B38-41AB-B77F-BF0DD1BAD784}"/>
              </a:ext>
            </a:extLst>
          </p:cNvPr>
          <p:cNvSpPr txBox="1"/>
          <p:nvPr/>
        </p:nvSpPr>
        <p:spPr>
          <a:xfrm>
            <a:off x="838197" y="5468680"/>
            <a:ext cx="7587346" cy="830997"/>
          </a:xfrm>
          <a:prstGeom prst="rect">
            <a:avLst/>
          </a:prstGeom>
          <a:noFill/>
        </p:spPr>
        <p:txBody>
          <a:bodyPr wrap="square">
            <a:spAutoFit/>
          </a:bodyPr>
          <a:lstStyle/>
          <a:p>
            <a:r>
              <a:rPr lang="en-US" sz="2400" dirty="0"/>
              <a:t>There are some other very small spikes in the periodogram, apparently caused by the additive white noise component. </a:t>
            </a:r>
          </a:p>
        </p:txBody>
      </p:sp>
      <p:sp>
        <p:nvSpPr>
          <p:cNvPr id="11" name="TextBox 10">
            <a:extLst>
              <a:ext uri="{FF2B5EF4-FFF2-40B4-BE49-F238E27FC236}">
                <a16:creationId xmlns:a16="http://schemas.microsoft.com/office/drawing/2014/main" id="{1A2DF83A-41F7-41B9-B8D8-3E4298151982}"/>
              </a:ext>
            </a:extLst>
          </p:cNvPr>
          <p:cNvSpPr txBox="1"/>
          <p:nvPr/>
        </p:nvSpPr>
        <p:spPr>
          <a:xfrm>
            <a:off x="3773214" y="6427465"/>
            <a:ext cx="8418786" cy="338554"/>
          </a:xfrm>
          <a:prstGeom prst="rect">
            <a:avLst/>
          </a:prstGeom>
          <a:noFill/>
        </p:spPr>
        <p:txBody>
          <a:bodyPr wrap="square">
            <a:spAutoFit/>
          </a:bodyPr>
          <a:lstStyle/>
          <a:p>
            <a:r>
              <a:rPr lang="en-US" sz="1600" b="0" dirty="0"/>
              <a:t>[1] Jonathan Cryer &amp; Kung-</a:t>
            </a:r>
            <a:r>
              <a:rPr lang="en-US" sz="1600" b="0" dirty="0" err="1"/>
              <a:t>sik</a:t>
            </a:r>
            <a:r>
              <a:rPr lang="en-US" sz="1600" b="0" dirty="0"/>
              <a:t> Chan, Time Series Analysis: With Applications in R by, Springer, 2008.</a:t>
            </a:r>
          </a:p>
        </p:txBody>
      </p:sp>
    </p:spTree>
    <p:extLst>
      <p:ext uri="{BB962C8B-B14F-4D97-AF65-F5344CB8AC3E}">
        <p14:creationId xmlns:p14="http://schemas.microsoft.com/office/powerpoint/2010/main" val="349967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44E724D-F47D-4EAC-9058-86C1DBF1E54D}"/>
              </a:ext>
            </a:extLst>
          </p:cNvPr>
          <p:cNvSpPr txBox="1"/>
          <p:nvPr/>
        </p:nvSpPr>
        <p:spPr>
          <a:xfrm>
            <a:off x="621183" y="382012"/>
            <a:ext cx="4722342" cy="1200329"/>
          </a:xfrm>
          <a:prstGeom prst="rect">
            <a:avLst/>
          </a:prstGeom>
          <a:noFill/>
        </p:spPr>
        <p:txBody>
          <a:bodyPr wrap="square">
            <a:spAutoFit/>
          </a:bodyPr>
          <a:lstStyle/>
          <a:p>
            <a:r>
              <a:rPr lang="en-US" sz="2400" dirty="0"/>
              <a:t>Periodogram results show the two high peaks 806.6 and 353 at frequencies 0.125 and 0.438</a:t>
            </a:r>
          </a:p>
        </p:txBody>
      </p:sp>
      <p:sp>
        <p:nvSpPr>
          <p:cNvPr id="10" name="TextBox 9">
            <a:extLst>
              <a:ext uri="{FF2B5EF4-FFF2-40B4-BE49-F238E27FC236}">
                <a16:creationId xmlns:a16="http://schemas.microsoft.com/office/drawing/2014/main" id="{A0DA6B32-1B38-41AB-B77F-BF0DD1BAD784}"/>
              </a:ext>
            </a:extLst>
          </p:cNvPr>
          <p:cNvSpPr txBox="1"/>
          <p:nvPr/>
        </p:nvSpPr>
        <p:spPr>
          <a:xfrm>
            <a:off x="621183" y="1859340"/>
            <a:ext cx="4581831" cy="1569660"/>
          </a:xfrm>
          <a:prstGeom prst="rect">
            <a:avLst/>
          </a:prstGeom>
          <a:noFill/>
        </p:spPr>
        <p:txBody>
          <a:bodyPr wrap="square">
            <a:spAutoFit/>
          </a:bodyPr>
          <a:lstStyle/>
          <a:p>
            <a:r>
              <a:rPr lang="en-US" sz="2400" dirty="0"/>
              <a:t>I used the following equation to simulate this time series that has two different cyclic patterns with random frequencies:</a:t>
            </a:r>
          </a:p>
        </p:txBody>
      </p:sp>
      <p:pic>
        <p:nvPicPr>
          <p:cNvPr id="7" name="Picture 6" descr="A picture containing text&#10;&#10;Description automatically generated">
            <a:extLst>
              <a:ext uri="{FF2B5EF4-FFF2-40B4-BE49-F238E27FC236}">
                <a16:creationId xmlns:a16="http://schemas.microsoft.com/office/drawing/2014/main" id="{05EAF891-6CD6-4060-BC71-275C180F0D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3525" y="335963"/>
            <a:ext cx="6531273" cy="2871202"/>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33072B-10C5-4103-8837-D842940154C1}"/>
                  </a:ext>
                </a:extLst>
              </p:cNvPr>
              <p:cNvSpPr txBox="1"/>
              <p:nvPr/>
            </p:nvSpPr>
            <p:spPr>
              <a:xfrm>
                <a:off x="621183" y="3484164"/>
                <a:ext cx="1093740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b="0" i="1" smtClean="0">
                              <a:latin typeface="Cambria Math" panose="02040503050406030204" pitchFamily="18" charset="0"/>
                            </a:rPr>
                            <m:t>1</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b="0" i="1" smtClean="0">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𝑡</m:t>
                              </m:r>
                            </m:e>
                          </m:d>
                        </m:e>
                      </m:func>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1</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d>
                            <m:dPr>
                              <m:ctrlPr>
                                <a:rPr lang="en-US" sz="2400" i="1">
                                  <a:latin typeface="Cambria Math" panose="02040503050406030204" pitchFamily="18" charset="0"/>
                                </a:rPr>
                              </m:ctrlPr>
                            </m:dPr>
                            <m:e>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b="0" i="1" smtClean="0">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𝑡</m:t>
                              </m:r>
                            </m:e>
                          </m:d>
                        </m:e>
                      </m:func>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b="0" i="1" smtClean="0">
                              <a:latin typeface="Cambria Math" panose="02040503050406030204" pitchFamily="18" charset="0"/>
                            </a:rPr>
                            <m:t>2</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b="0" i="1" smtClean="0">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𝑡</m:t>
                              </m:r>
                            </m:e>
                          </m:d>
                        </m:e>
                      </m:func>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2</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d>
                            <m:dPr>
                              <m:ctrlPr>
                                <a:rPr lang="en-US" sz="2400" i="1">
                                  <a:latin typeface="Cambria Math" panose="02040503050406030204" pitchFamily="18" charset="0"/>
                                </a:rPr>
                              </m:ctrlPr>
                            </m:dPr>
                            <m:e>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b="0" i="1" smtClean="0">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𝑡</m:t>
                              </m:r>
                            </m:e>
                          </m:d>
                        </m:e>
                      </m:func>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11" name="TextBox 10">
                <a:extLst>
                  <a:ext uri="{FF2B5EF4-FFF2-40B4-BE49-F238E27FC236}">
                    <a16:creationId xmlns:a16="http://schemas.microsoft.com/office/drawing/2014/main" id="{9533072B-10C5-4103-8837-D842940154C1}"/>
                  </a:ext>
                </a:extLst>
              </p:cNvPr>
              <p:cNvSpPr txBox="1">
                <a:spLocks noRot="1" noChangeAspect="1" noMove="1" noResize="1" noEditPoints="1" noAdjustHandles="1" noChangeArrowheads="1" noChangeShapeType="1" noTextEdit="1"/>
              </p:cNvSpPr>
              <p:nvPr/>
            </p:nvSpPr>
            <p:spPr>
              <a:xfrm>
                <a:off x="621183" y="3484164"/>
                <a:ext cx="10937405" cy="461665"/>
              </a:xfrm>
              <a:prstGeom prst="rect">
                <a:avLst/>
              </a:prstGeom>
              <a:blipFill>
                <a:blip r:embed="rId4"/>
                <a:stretch>
                  <a:fillRect b="-1866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713D85D-D219-4613-96DA-435223120B0C}"/>
              </a:ext>
            </a:extLst>
          </p:cNvPr>
          <p:cNvSpPr txBox="1"/>
          <p:nvPr/>
        </p:nvSpPr>
        <p:spPr>
          <a:xfrm>
            <a:off x="621183" y="4041058"/>
            <a:ext cx="7322667" cy="461665"/>
          </a:xfrm>
          <a:prstGeom prst="rect">
            <a:avLst/>
          </a:prstGeom>
          <a:noFill/>
        </p:spPr>
        <p:txBody>
          <a:bodyPr wrap="square">
            <a:spAutoFit/>
          </a:bodyPr>
          <a:lstStyle/>
          <a:p>
            <a:r>
              <a:rPr lang="en-US" sz="2400" dirty="0"/>
              <a:t>The coefficients were also randomly generated.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F74EE50-6623-46E6-ABC4-25D897BBDA47}"/>
                  </a:ext>
                </a:extLst>
              </p:cNvPr>
              <p:cNvSpPr txBox="1"/>
              <p:nvPr/>
            </p:nvSpPr>
            <p:spPr>
              <a:xfrm>
                <a:off x="621182" y="4514408"/>
                <a:ext cx="8108481" cy="1200329"/>
              </a:xfrm>
              <a:prstGeom prst="rect">
                <a:avLst/>
              </a:prstGeom>
              <a:noFill/>
            </p:spPr>
            <p:txBody>
              <a:bodyPr wrap="square">
                <a:spAutoFit/>
              </a:bodyPr>
              <a:lstStyle/>
              <a:p>
                <a:r>
                  <a:rPr lang="en-US" sz="2400" dirty="0"/>
                  <a:t>The following values was used to generate this time series:</a:t>
                </a:r>
              </a:p>
              <a:p>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=0.125,</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=0.4375</m:t>
                      </m:r>
                    </m:oMath>
                  </m:oMathPara>
                </a14:m>
                <a:endParaRPr lang="en-US" sz="2400" dirty="0"/>
              </a:p>
              <a:p>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b="0" i="1" smtClean="0">
                              <a:latin typeface="Cambria Math" panose="02040503050406030204" pitchFamily="18" charset="0"/>
                            </a:rPr>
                            <m:t>1</m:t>
                          </m:r>
                        </m:sub>
                      </m:sSub>
                      <m:r>
                        <a:rPr lang="en-US" sz="2400" b="0" i="1" smtClean="0">
                          <a:latin typeface="Cambria Math" panose="02040503050406030204" pitchFamily="18" charset="0"/>
                        </a:rPr>
                        <m:t>=2.37,</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2</m:t>
                          </m:r>
                          <m:r>
                            <a:rPr lang="en-US" sz="2400" i="1">
                              <a:latin typeface="Cambria Math" panose="02040503050406030204" pitchFamily="18" charset="0"/>
                            </a:rPr>
                            <m:t>1</m:t>
                          </m:r>
                        </m:sub>
                      </m:sSub>
                      <m:r>
                        <a:rPr lang="en-US" sz="2400" b="0" i="1" smtClean="0">
                          <a:latin typeface="Cambria Math" panose="02040503050406030204" pitchFamily="18" charset="0"/>
                        </a:rPr>
                        <m:t>=0.56,</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b="0" i="1" smtClean="0">
                              <a:latin typeface="Cambria Math" panose="02040503050406030204" pitchFamily="18" charset="0"/>
                            </a:rPr>
                            <m:t>2</m:t>
                          </m:r>
                        </m:sub>
                      </m:sSub>
                      <m:r>
                        <a:rPr lang="en-US" sz="2400" b="0" i="1" smtClean="0">
                          <a:latin typeface="Cambria Math" panose="02040503050406030204" pitchFamily="18" charset="0"/>
                        </a:rPr>
                        <m:t>=−1.05,</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22</m:t>
                          </m:r>
                        </m:sub>
                      </m:sSub>
                      <m:r>
                        <a:rPr lang="en-US" sz="2400" b="0" i="1" smtClean="0">
                          <a:latin typeface="Cambria Math" panose="02040503050406030204" pitchFamily="18" charset="0"/>
                        </a:rPr>
                        <m:t>=−3.8</m:t>
                      </m:r>
                    </m:oMath>
                  </m:oMathPara>
                </a14:m>
                <a:endParaRPr lang="en-US" sz="2400" dirty="0"/>
              </a:p>
            </p:txBody>
          </p:sp>
        </mc:Choice>
        <mc:Fallback xmlns="">
          <p:sp>
            <p:nvSpPr>
              <p:cNvPr id="13" name="TextBox 12">
                <a:extLst>
                  <a:ext uri="{FF2B5EF4-FFF2-40B4-BE49-F238E27FC236}">
                    <a16:creationId xmlns:a16="http://schemas.microsoft.com/office/drawing/2014/main" id="{AF74EE50-6623-46E6-ABC4-25D897BBDA47}"/>
                  </a:ext>
                </a:extLst>
              </p:cNvPr>
              <p:cNvSpPr txBox="1">
                <a:spLocks noRot="1" noChangeAspect="1" noMove="1" noResize="1" noEditPoints="1" noAdjustHandles="1" noChangeArrowheads="1" noChangeShapeType="1" noTextEdit="1"/>
              </p:cNvSpPr>
              <p:nvPr/>
            </p:nvSpPr>
            <p:spPr>
              <a:xfrm>
                <a:off x="621182" y="4514408"/>
                <a:ext cx="8108481" cy="1200329"/>
              </a:xfrm>
              <a:prstGeom prst="rect">
                <a:avLst/>
              </a:prstGeom>
              <a:blipFill>
                <a:blip r:embed="rId5"/>
                <a:stretch>
                  <a:fillRect l="-1203" t="-4082" b="-6633"/>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CA4B32BE-67F7-40F1-BC1F-D8764DFE91BB}"/>
              </a:ext>
            </a:extLst>
          </p:cNvPr>
          <p:cNvSpPr txBox="1"/>
          <p:nvPr/>
        </p:nvSpPr>
        <p:spPr>
          <a:xfrm>
            <a:off x="621182" y="5851247"/>
            <a:ext cx="10937405" cy="830997"/>
          </a:xfrm>
          <a:prstGeom prst="rect">
            <a:avLst/>
          </a:prstGeom>
          <a:noFill/>
        </p:spPr>
        <p:txBody>
          <a:bodyPr wrap="square">
            <a:spAutoFit/>
          </a:bodyPr>
          <a:lstStyle/>
          <a:p>
            <a:r>
              <a:rPr lang="en-US" sz="2400" dirty="0"/>
              <a:t>You can see that the estimated frequencies are very close to the actual values used for the simulation.</a:t>
            </a:r>
          </a:p>
        </p:txBody>
      </p:sp>
    </p:spTree>
    <p:extLst>
      <p:ext uri="{BB962C8B-B14F-4D97-AF65-F5344CB8AC3E}">
        <p14:creationId xmlns:p14="http://schemas.microsoft.com/office/powerpoint/2010/main" val="270180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1000"/>
                                        <p:tgtEl>
                                          <p:spTgt spid="11"/>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10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10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44E724D-F47D-4EAC-9058-86C1DBF1E54D}"/>
              </a:ext>
            </a:extLst>
          </p:cNvPr>
          <p:cNvSpPr txBox="1"/>
          <p:nvPr/>
        </p:nvSpPr>
        <p:spPr>
          <a:xfrm>
            <a:off x="838199" y="1378001"/>
            <a:ext cx="5491164" cy="830997"/>
          </a:xfrm>
          <a:prstGeom prst="rect">
            <a:avLst/>
          </a:prstGeom>
          <a:noFill/>
        </p:spPr>
        <p:txBody>
          <a:bodyPr wrap="square">
            <a:spAutoFit/>
          </a:bodyPr>
          <a:lstStyle/>
          <a:p>
            <a:r>
              <a:rPr lang="en-US" sz="2400" dirty="0"/>
              <a:t>The time plot shows real data on star brightness for 600 consecutive nights [1].</a:t>
            </a:r>
          </a:p>
        </p:txBody>
      </p:sp>
      <p:sp>
        <p:nvSpPr>
          <p:cNvPr id="18" name="Title 8">
            <a:extLst>
              <a:ext uri="{FF2B5EF4-FFF2-40B4-BE49-F238E27FC236}">
                <a16:creationId xmlns:a16="http://schemas.microsoft.com/office/drawing/2014/main" id="{1E303D92-F5CD-48AA-B3DF-EBF3CE1FEA2E}"/>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 3</a:t>
            </a:r>
          </a:p>
        </p:txBody>
      </p:sp>
      <p:sp>
        <p:nvSpPr>
          <p:cNvPr id="12" name="TextBox 11">
            <a:extLst>
              <a:ext uri="{FF2B5EF4-FFF2-40B4-BE49-F238E27FC236}">
                <a16:creationId xmlns:a16="http://schemas.microsoft.com/office/drawing/2014/main" id="{ADE9A4B2-75E4-48E0-ABD1-EE1005F78250}"/>
              </a:ext>
            </a:extLst>
          </p:cNvPr>
          <p:cNvSpPr txBox="1"/>
          <p:nvPr/>
        </p:nvSpPr>
        <p:spPr>
          <a:xfrm>
            <a:off x="838197" y="2325410"/>
            <a:ext cx="4976815" cy="1569660"/>
          </a:xfrm>
          <a:prstGeom prst="rect">
            <a:avLst/>
          </a:prstGeom>
          <a:noFill/>
        </p:spPr>
        <p:txBody>
          <a:bodyPr wrap="square">
            <a:spAutoFit/>
          </a:bodyPr>
          <a:lstStyle/>
          <a:p>
            <a:r>
              <a:rPr lang="en-US" sz="2400" dirty="0"/>
              <a:t>It is obviously a non-stationary TS and must have seasonal variation(s) but the frequency(ies) is not clear from these charts. </a:t>
            </a:r>
          </a:p>
        </p:txBody>
      </p:sp>
      <p:sp>
        <p:nvSpPr>
          <p:cNvPr id="9" name="TextBox 8">
            <a:extLst>
              <a:ext uri="{FF2B5EF4-FFF2-40B4-BE49-F238E27FC236}">
                <a16:creationId xmlns:a16="http://schemas.microsoft.com/office/drawing/2014/main" id="{FDF654BE-CCA9-423E-91E9-6B5B99F24936}"/>
              </a:ext>
            </a:extLst>
          </p:cNvPr>
          <p:cNvSpPr txBox="1"/>
          <p:nvPr/>
        </p:nvSpPr>
        <p:spPr>
          <a:xfrm>
            <a:off x="2955130" y="6366462"/>
            <a:ext cx="9220200" cy="338554"/>
          </a:xfrm>
          <a:prstGeom prst="rect">
            <a:avLst/>
          </a:prstGeom>
          <a:noFill/>
        </p:spPr>
        <p:txBody>
          <a:bodyPr wrap="square">
            <a:spAutoFit/>
          </a:bodyPr>
          <a:lstStyle/>
          <a:p>
            <a:r>
              <a:rPr lang="en-US" sz="1600" dirty="0"/>
              <a:t>[1] Whittaker, E. T., and Robinson, G. The Calculus of Observations. English Universities Press, London, 1924.</a:t>
            </a:r>
          </a:p>
        </p:txBody>
      </p:sp>
      <p:pic>
        <p:nvPicPr>
          <p:cNvPr id="8" name="Picture 7" descr="Graphical user interface, chart, histogram&#10;&#10;Description automatically generated">
            <a:extLst>
              <a:ext uri="{FF2B5EF4-FFF2-40B4-BE49-F238E27FC236}">
                <a16:creationId xmlns:a16="http://schemas.microsoft.com/office/drawing/2014/main" id="{B3C5A3F1-53A6-4BD4-8D53-4BD91CC7E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22260"/>
            <a:ext cx="5799275" cy="3344409"/>
          </a:xfrm>
          <a:prstGeom prst="rect">
            <a:avLst/>
          </a:prstGeom>
        </p:spPr>
      </p:pic>
      <p:pic>
        <p:nvPicPr>
          <p:cNvPr id="13" name="Picture 12" descr="A picture containing graphical user interface&#10;&#10;Description automatically generated">
            <a:extLst>
              <a:ext uri="{FF2B5EF4-FFF2-40B4-BE49-F238E27FC236}">
                <a16:creationId xmlns:a16="http://schemas.microsoft.com/office/drawing/2014/main" id="{94C550D2-0A4C-491C-91D9-3803B4CD50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0959" y="3862252"/>
            <a:ext cx="4214315" cy="2277569"/>
          </a:xfrm>
          <a:prstGeom prst="rect">
            <a:avLst/>
          </a:prstGeom>
        </p:spPr>
      </p:pic>
      <p:sp>
        <p:nvSpPr>
          <p:cNvPr id="19" name="TextBox 18">
            <a:extLst>
              <a:ext uri="{FF2B5EF4-FFF2-40B4-BE49-F238E27FC236}">
                <a16:creationId xmlns:a16="http://schemas.microsoft.com/office/drawing/2014/main" id="{3C7A376E-6978-419D-81F3-9D9C0DBF3398}"/>
              </a:ext>
            </a:extLst>
          </p:cNvPr>
          <p:cNvSpPr txBox="1"/>
          <p:nvPr/>
        </p:nvSpPr>
        <p:spPr>
          <a:xfrm>
            <a:off x="838197" y="4011482"/>
            <a:ext cx="6842762" cy="830997"/>
          </a:xfrm>
          <a:prstGeom prst="rect">
            <a:avLst/>
          </a:prstGeom>
          <a:noFill/>
        </p:spPr>
        <p:txBody>
          <a:bodyPr wrap="square">
            <a:spAutoFit/>
          </a:bodyPr>
          <a:lstStyle/>
          <a:p>
            <a:r>
              <a:rPr lang="en-US" sz="2400" dirty="0"/>
              <a:t>There are two very prominent peaks in the periodogram at frequencies 0.035 and 0.04167.</a:t>
            </a:r>
          </a:p>
        </p:txBody>
      </p:sp>
      <p:sp>
        <p:nvSpPr>
          <p:cNvPr id="20" name="TextBox 19">
            <a:extLst>
              <a:ext uri="{FF2B5EF4-FFF2-40B4-BE49-F238E27FC236}">
                <a16:creationId xmlns:a16="http://schemas.microsoft.com/office/drawing/2014/main" id="{0C855E0A-7FAA-4B82-A92B-97BA50D3B48A}"/>
              </a:ext>
            </a:extLst>
          </p:cNvPr>
          <p:cNvSpPr txBox="1"/>
          <p:nvPr/>
        </p:nvSpPr>
        <p:spPr>
          <a:xfrm>
            <a:off x="838197" y="4966959"/>
            <a:ext cx="6842762" cy="830997"/>
          </a:xfrm>
          <a:prstGeom prst="rect">
            <a:avLst/>
          </a:prstGeom>
          <a:noFill/>
        </p:spPr>
        <p:txBody>
          <a:bodyPr wrap="square">
            <a:spAutoFit/>
          </a:bodyPr>
          <a:lstStyle/>
          <a:p>
            <a:r>
              <a:rPr lang="en-US" sz="2400" dirty="0"/>
              <a:t>These frequencies correspond to 1/0.035≈29 days and 1/0.04167≈24 days.</a:t>
            </a:r>
          </a:p>
        </p:txBody>
      </p:sp>
    </p:spTree>
    <p:extLst>
      <p:ext uri="{BB962C8B-B14F-4D97-AF65-F5344CB8AC3E}">
        <p14:creationId xmlns:p14="http://schemas.microsoft.com/office/powerpoint/2010/main" val="251739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10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p:bldP spid="2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13212</TotalTime>
  <Words>2344</Words>
  <Application>Microsoft Office PowerPoint</Application>
  <PresentationFormat>Widescreen</PresentationFormat>
  <Paragraphs>173</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Georgia</vt:lpstr>
      <vt:lpstr>Office Theme</vt:lpstr>
      <vt:lpstr>Time Series in  Frequency Domain</vt:lpstr>
      <vt:lpstr>Frequency Domain</vt:lpstr>
      <vt:lpstr>PowerPoint Presentation</vt:lpstr>
      <vt:lpstr>General Formulation</vt:lpstr>
      <vt:lpstr>PowerPoint Presentation</vt:lpstr>
      <vt:lpstr>Periodogram</vt:lpstr>
      <vt:lpstr>Example 2</vt:lpstr>
      <vt:lpstr>PowerPoint Presentation</vt:lpstr>
      <vt:lpstr>Example 3</vt:lpstr>
      <vt:lpstr>PowerPoint Presentation</vt:lpstr>
      <vt:lpstr>Example 4</vt:lpstr>
      <vt:lpstr>PowerPoint Presentation</vt:lpstr>
      <vt:lpstr>Practice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State Detection using EEG Signals</dc:title>
  <dc:creator>Abolfazl Saghafi</dc:creator>
  <cp:lastModifiedBy>Abolfazl Saghafi</cp:lastModifiedBy>
  <cp:revision>1233</cp:revision>
  <cp:lastPrinted>2018-08-29T00:32:30Z</cp:lastPrinted>
  <dcterms:created xsi:type="dcterms:W3CDTF">2017-02-01T15:13:00Z</dcterms:created>
  <dcterms:modified xsi:type="dcterms:W3CDTF">2021-03-28T15:39:52Z</dcterms:modified>
</cp:coreProperties>
</file>