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78" r:id="rId2"/>
    <p:sldId id="306" r:id="rId3"/>
    <p:sldId id="414" r:id="rId4"/>
    <p:sldId id="436" r:id="rId5"/>
    <p:sldId id="416" r:id="rId6"/>
    <p:sldId id="427" r:id="rId7"/>
    <p:sldId id="435" r:id="rId8"/>
    <p:sldId id="440" r:id="rId9"/>
    <p:sldId id="437" r:id="rId10"/>
    <p:sldId id="438" r:id="rId11"/>
    <p:sldId id="442" r:id="rId12"/>
    <p:sldId id="441" r:id="rId13"/>
    <p:sldId id="430" r:id="rId14"/>
    <p:sldId id="433" r:id="rId15"/>
    <p:sldId id="434" r:id="rId16"/>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sqKttorZ4tapPK4mA2mDA==" hashData="lYJSXF8goY8CJpIXPgqHtbXjiIDWtJsO7PxwbSkhKRfXZNBFSWJvqFX8WxwbAEvBLTBy9kuESE1+F12dq9ZTG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00CC"/>
    <a:srgbClr val="CCECFF"/>
    <a:srgbClr val="FFFF66"/>
    <a:srgbClr val="FFFFCC"/>
    <a:srgbClr val="CCCCFF"/>
    <a:srgbClr val="CCFFCC"/>
    <a:srgbClr val="008000"/>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4084" autoAdjust="0"/>
  </p:normalViewPr>
  <p:slideViewPr>
    <p:cSldViewPr snapToGrid="0">
      <p:cViewPr varScale="1">
        <p:scale>
          <a:sx n="61" d="100"/>
          <a:sy n="61" d="100"/>
        </p:scale>
        <p:origin x="6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2/9/2021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2/9/2021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This week we introduce Moving Average time series and investigate their properties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MA(2) here. In the first time series, looking at the ACF plot, you see that the first two spikes are significantly greater than zero. This pattern is suggests a moving average time series of order 2. This in fact is a simulated MA(2) time series with these given parameters. We can estimate these parameters by solving these two equation for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𝜃</m:t>
                        </m:r>
                      </m:e>
                      <m:sub>
                        <m:r>
                          <a:rPr lang="en-US" sz="1200" i="1">
                            <a:solidFill>
                              <a:srgbClr val="0070C0"/>
                            </a:solidFill>
                            <a:latin typeface="Cambria Math" panose="02040503050406030204" pitchFamily="18" charset="0"/>
                          </a:rPr>
                          <m:t>1</m:t>
                        </m:r>
                      </m:sub>
                    </m:sSub>
                  </m:oMath>
                </a14:m>
                <a:r>
                  <a:rPr lang="en-US" baseline="0" dirty="0"/>
                  <a:t> and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𝜃</m:t>
                        </m:r>
                      </m:e>
                      <m:sub>
                        <m:r>
                          <a:rPr lang="en-US" sz="1200" b="0" i="1" smtClean="0">
                            <a:solidFill>
                              <a:srgbClr val="0070C0"/>
                            </a:solidFill>
                            <a:latin typeface="Cambria Math" panose="02040503050406030204" pitchFamily="18" charset="0"/>
                            <a:ea typeface="Cambria Math" panose="02040503050406030204" pitchFamily="18" charset="0"/>
                          </a:rPr>
                          <m:t>2</m:t>
                        </m:r>
                      </m:sub>
                    </m:sSub>
                  </m:oMath>
                </a14:m>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time series, the spike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seems is very small, the confidence interval suggests that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1</m:t>
                        </m:r>
                      </m:sub>
                    </m:sSub>
                  </m:oMath>
                </a14:m>
                <a:r>
                  <a:rPr lang="en-US" baseline="0" dirty="0"/>
                  <a:t> can be considered zero. The value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2</m:t>
                        </m:r>
                      </m:sub>
                    </m:sSub>
                  </m:oMath>
                </a14:m>
                <a:r>
                  <a:rPr lang="en-US" baseline="0" dirty="0"/>
                  <a:t> is negative and non-zero. With the rest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 within the 95% confidence interval for white noise, this pattern too suggests a moving average of order 2.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MA(2) here. In the first time series, looking at the ACF plot, you see that the first two spikes are significantly greater than zero. This pattern is suggests a moving average time series of order 2. This in fact is a simulated MA(2) time series with these given parameters. We can estimate these parameters by solving these two equation for </a:t>
                </a:r>
                <a:r>
                  <a:rPr lang="en-US" sz="1200" i="0">
                    <a:solidFill>
                      <a:srgbClr val="0070C0"/>
                    </a:solidFill>
                    <a:latin typeface="Cambria Math" panose="02040503050406030204" pitchFamily="18" charset="0"/>
                    <a:ea typeface="Cambria Math" panose="02040503050406030204" pitchFamily="18" charset="0"/>
                  </a:rPr>
                  <a:t>𝜃_</a:t>
                </a:r>
                <a:r>
                  <a:rPr lang="en-US" sz="1200" i="0">
                    <a:solidFill>
                      <a:srgbClr val="0070C0"/>
                    </a:solidFill>
                    <a:latin typeface="Cambria Math" panose="02040503050406030204" pitchFamily="18" charset="0"/>
                  </a:rPr>
                  <a:t>1</a:t>
                </a:r>
                <a:r>
                  <a:rPr lang="en-US" baseline="0" dirty="0"/>
                  <a:t> and </a:t>
                </a:r>
                <a:r>
                  <a:rPr lang="en-US" sz="1200" i="0">
                    <a:solidFill>
                      <a:srgbClr val="0070C0"/>
                    </a:solidFill>
                    <a:latin typeface="Cambria Math" panose="02040503050406030204" pitchFamily="18" charset="0"/>
                    <a:ea typeface="Cambria Math" panose="02040503050406030204" pitchFamily="18" charset="0"/>
                  </a:rPr>
                  <a:t>𝜃_</a:t>
                </a:r>
                <a:r>
                  <a:rPr lang="en-US" sz="1200" b="0" i="0">
                    <a:solidFill>
                      <a:srgbClr val="0070C0"/>
                    </a:solidFill>
                    <a:latin typeface="Cambria Math" panose="02040503050406030204" pitchFamily="18" charset="0"/>
                    <a:ea typeface="Cambria Math" panose="02040503050406030204" pitchFamily="18" charset="0"/>
                  </a:rPr>
                  <a:t>2</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time series, the spike at </a:t>
                </a:r>
                <a:r>
                  <a:rPr lang="en-US" sz="1200" b="0" i="0">
                    <a:latin typeface="Cambria Math" panose="02040503050406030204" pitchFamily="18" charset="0"/>
                  </a:rPr>
                  <a:t>𝑟_1</a:t>
                </a:r>
                <a:r>
                  <a:rPr lang="en-US" baseline="0" dirty="0"/>
                  <a:t> seems is very small, the confidence interval suggests that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rPr>
                  <a:t>1</a:t>
                </a:r>
                <a:r>
                  <a:rPr lang="en-US" baseline="0" dirty="0"/>
                  <a:t> can be considered zero. The value of </a:t>
                </a:r>
                <a:r>
                  <a:rPr lang="en-US" sz="1200" b="0" i="0">
                    <a:latin typeface="Cambria Math" panose="02040503050406030204" pitchFamily="18" charset="0"/>
                  </a:rPr>
                  <a:t>𝑟_2</a:t>
                </a:r>
                <a:r>
                  <a:rPr lang="en-US" baseline="0" dirty="0"/>
                  <a:t> is negative and non-zero. With the rest of </a:t>
                </a:r>
                <a:r>
                  <a:rPr lang="en-US" sz="1200" b="0" i="0">
                    <a:latin typeface="Cambria Math" panose="02040503050406030204" pitchFamily="18" charset="0"/>
                  </a:rPr>
                  <a:t>𝑟_𝑘</a:t>
                </a:r>
                <a:r>
                  <a:rPr lang="en-US" baseline="0" dirty="0"/>
                  <a:t> value within the 95% confidence interval for white noise, this pattern too suggests a moving average of order 2.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44230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Is it a white noise? Nope, this is a MA(1). See that the ACF is plotted for k stating at 1 not zero, so with a big spike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this is a MA(1).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 MA(2) time series, since we have two big spikes at the beginning and the rest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values fall within the interval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 A MA(3)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4. A MA(4)</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Is it a white noise? Nope, this is a MA(1). See that the ACF is plotted for k stating at 1 not zero, so with a big spike at </a:t>
                </a:r>
                <a:r>
                  <a:rPr lang="en-US" sz="1200" i="0">
                    <a:latin typeface="Cambria Math" panose="02040503050406030204" pitchFamily="18" charset="0"/>
                  </a:rPr>
                  <a:t>𝑟_</a:t>
                </a:r>
                <a:r>
                  <a:rPr lang="en-US" sz="1200" b="0" i="0">
                    <a:latin typeface="Cambria Math" panose="02040503050406030204" pitchFamily="18" charset="0"/>
                  </a:rPr>
                  <a:t>1</a:t>
                </a:r>
                <a:r>
                  <a:rPr lang="en-US" baseline="0" dirty="0"/>
                  <a:t>, this is a MA(1).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 MA(2) time series, since we have two big spikes at the beginning and the rest of </a:t>
                </a:r>
                <a:r>
                  <a:rPr lang="en-US" sz="1200" i="0">
                    <a:latin typeface="Cambria Math" panose="02040503050406030204" pitchFamily="18" charset="0"/>
                  </a:rPr>
                  <a:t>𝑟_</a:t>
                </a:r>
                <a:r>
                  <a:rPr lang="en-US" sz="1200" b="0" i="0">
                    <a:latin typeface="Cambria Math" panose="02040503050406030204" pitchFamily="18" charset="0"/>
                  </a:rPr>
                  <a:t>𝑘</a:t>
                </a:r>
                <a:r>
                  <a:rPr lang="en-US" baseline="0" dirty="0"/>
                  <a:t> values fall within the interval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 A MA(3)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4. A MA(4)</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Here ewe generalize what we discussed so far to a moving average of order q, where each value of time series is composed of a weighted average of q noises from the past plus a new noise at the current </a:t>
            </a:r>
            <a:r>
              <a:rPr lang="en-US" sz="1200" baseline="0"/>
              <a:t>time step </a:t>
            </a:r>
            <a:endParaRPr 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234615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some packages that help you generate nicer ACF plots, for example this ACF plot is generated using ggplot2, and this one is generated using a customized function. See the R sessions to learn how to generate these variations of autocorrelogram.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do practice these topics with the provided practice problems </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107821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learned how to compute auto-correlations for a given time series last week. It is shown by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for values of k=0,1,2,.. and is equal to sample covariance over sample variance. We also use these common notations,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𝑘</m:t>
                        </m:r>
                      </m:sub>
                    </m:sSub>
                  </m:oMath>
                </a14:m>
                <a:r>
                  <a:rPr lang="en-US" baseline="0" dirty="0"/>
                  <a:t> for sample covariance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0</m:t>
                        </m:r>
                      </m:sub>
                    </m:sSub>
                  </m:oMath>
                </a14:m>
                <a:r>
                  <a:rPr lang="en-US" baseline="0" dirty="0"/>
                  <a:t> for sample variance.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value that can be computed for a data, represents a sample estimation of a parameter, of a theoretical statistic which is shown by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𝑘</m:t>
                        </m:r>
                      </m:sub>
                    </m:sSub>
                  </m:oMath>
                </a14:m>
                <a:r>
                  <a:rPr lang="en-US" baseline="0" dirty="0"/>
                  <a:t> and is computed by dividing the theoretical covariance computed at lag k, over variance of random variable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We follow a notation here which is common among time series literature. Greek letter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oMath>
                </a14:m>
                <a:r>
                  <a:rPr lang="en-US" baseline="0" dirty="0"/>
                  <a:t> represents variance, which you know from probability is …,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i="1">
                            <a:latin typeface="Cambria Math" panose="02040503050406030204" pitchFamily="18" charset="0"/>
                          </a:rPr>
                          <m:t>𝑘</m:t>
                        </m:r>
                      </m:sub>
                    </m:sSub>
                  </m:oMath>
                </a14:m>
                <a:r>
                  <a:rPr lang="en-US" baseline="0" dirty="0"/>
                  <a:t> is used to show covariance of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sub>
                    </m:sSub>
                  </m:oMath>
                </a14:m>
                <a:r>
                  <a:rPr lang="en-US" baseline="0" dirty="0"/>
                  <a:t> and its lag k variable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oMath>
                </a14:m>
                <a:r>
                  <a:rPr lang="en-US" baseline="0"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are some important relations regarding expected value, variance, and covariance from probability theory. Since we are going to model time series using probabilistic rules, it’s best to recall them. We assume that a, b, c, and d are constant real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two gold relations and the pink one are the ones that we will be using A LOT.</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38230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practice those formulas with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see the answer for covariance, check out the transcript section of the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Cov</a:t>
            </a:r>
            <a:r>
              <a:rPr lang="en-US" baseline="0" dirty="0"/>
              <a:t>(V,W) = Cov(</a:t>
            </a:r>
            <a:r>
              <a:rPr lang="en-US" sz="1200" dirty="0">
                <a:cs typeface="Times New Roman" pitchFamily="18" charset="0"/>
              </a:rPr>
              <a:t>2X-Y, X+3Y</a:t>
            </a:r>
            <a:r>
              <a:rPr lang="en-US" baseline="0" dirty="0"/>
              <a:t>) = 2 Cov(X,X) +6 Cov(X,Y) - Cov(Y,X) -3 Cov(Y,Y)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 2 Var(X) +6 Cov(X,Y) – Cov(X,Y) -3 Var(Y)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 (2*4) + (5*-4) + (-3*9) = -39</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0995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Talking about white noise again, lets theoretically compute its ACF. Assume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is a white noise with mean zero and standard deviation sigma. This means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the ACF will be like this, a big spike representing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0</m:t>
                        </m:r>
                      </m:sub>
                    </m:sSub>
                  </m:oMath>
                </a14:m>
                <a:r>
                  <a:rPr lang="en-US" baseline="0" dirty="0"/>
                  <a:t>, the rest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𝑘</m:t>
                        </m:r>
                      </m:sub>
                    </m:sSub>
                  </m:oMath>
                </a14:m>
                <a:r>
                  <a:rPr lang="en-US" baseline="0" dirty="0"/>
                  <a:t> is equal to zero. This is the theoretical autocorrelogram, you don’t really see something like this in time series data BUT you will see small values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that are very close to zero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Talking about white noise again, lets theoretically compute its ACF. Assume, </a:t>
                </a:r>
                <a:r>
                  <a:rPr lang="en-US" sz="1200" i="0">
                    <a:latin typeface="Cambria Math" panose="02040503050406030204" pitchFamily="18" charset="0"/>
                  </a:rPr>
                  <a:t>𝑋_𝑡</a:t>
                </a:r>
                <a:r>
                  <a:rPr lang="en-US" baseline="0" dirty="0"/>
                  <a:t> is a white noise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54423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examples of white noise time series and their autocorrelogram. The first series on top, has a mean of zero and standard deviation 12. You can see random fluctuations around zero in the time plot. In the ACF, you see that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0</m:t>
                        </m:r>
                      </m:sub>
                    </m:sSub>
                  </m:oMath>
                </a14:m>
                <a:r>
                  <a:rPr lang="en-US" baseline="0" dirty="0"/>
                  <a:t> is 1, and values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are very small, the plot is graphed for k up to 20. They fall within that boundary which is about ±0.18, which is a 95% confidence interval for standard normal variates, that is ±1.96/√120.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plot, we have a white noise with standard deviation 10. Looking at the ACF plot, you can see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point here that we also mentioned in the R sessions is that, the standard deviation of white noise can be estimated using sample standard deviation of the time series, that is RMSE in regression results.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examples of white noise time series and their autocorrelogram. The first series on top, has a mean of zero and standard deviation 12. You can see random fluctuations in the time plot. In the ACF, you see that </a:t>
                </a:r>
                <a:r>
                  <a:rPr lang="en-US" sz="1200" b="0" i="0">
                    <a:latin typeface="Cambria Math" panose="02040503050406030204" pitchFamily="18" charset="0"/>
                  </a:rPr>
                  <a:t>𝑟_0</a:t>
                </a:r>
                <a:r>
                  <a:rPr lang="en-US" baseline="0" dirty="0"/>
                  <a:t> is 1, and all values of </a:t>
                </a:r>
                <a:r>
                  <a:rPr lang="en-US" sz="1200" b="0" i="0">
                    <a:latin typeface="Cambria Math" panose="02040503050406030204" pitchFamily="18" charset="0"/>
                  </a:rPr>
                  <a:t>𝑟_𝑘</a:t>
                </a:r>
                <a:r>
                  <a:rPr lang="en-US" baseline="0" dirty="0"/>
                  <a:t> are very small for k up to 20. They fall within that boundary which is about ±0.18, that is ±1.96/√120, that is a 95% confidence interval for standard normal variates.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point here that we also mentioned in the R sessions is that the standard deviation of white noise can be estimated using sample standard deviation of the series, that’s is RMSE in regression results.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move to defining moving average time series and investigating their properties. </a:t>
                </a:r>
                <a:r>
                  <a:rPr lang="en-US" sz="1200" dirty="0"/>
                  <a:t>The following time series is a moving average of order 1. We want to compute the ACF function and see how it looks like, so that to identify MA(1) when we come across some data that resembles this pattern. Values of time series consist of a random noise, subtracted by a coefficient shown by θ times a random noise from a previous time step. It is important to not that this time series is stationary for all value of θ.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Variance is constant and does not depend 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value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the denominator is greater than the numerator, if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baseline="0" dirty="0"/>
                  <a:t> is a number in closed interval </a:t>
                </a:r>
                <a14:m>
                  <m:oMath xmlns:m="http://schemas.openxmlformats.org/officeDocument/2006/math">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−1,1</m:t>
                        </m:r>
                      </m:e>
                    </m:d>
                  </m:oMath>
                </a14:m>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will be between </a:t>
                </a:r>
                <a14:m>
                  <m:oMath xmlns:m="http://schemas.openxmlformats.org/officeDocument/2006/math">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−0.5,0.5</m:t>
                        </m:r>
                      </m:e>
                    </m:d>
                  </m:oMath>
                </a14:m>
                <a:r>
                  <a:rPr lang="en-US" baseline="0" dirty="0"/>
                  <a:t>. These are the maximum value that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can achieve.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an example ACF plotted for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=0.5</m:t>
                    </m:r>
                  </m:oMath>
                </a14:m>
                <a:r>
                  <a:rPr lang="en-US" dirty="0"/>
                  <a:t>. The spike at</a:t>
                </a:r>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dirty="0"/>
                  <a:t> is negative and smaller than 0.5, other values</a:t>
                </a:r>
                <a:r>
                  <a:rPr lang="en-US" baseline="0" dirty="0"/>
                  <a:t>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𝑘</m:t>
                        </m:r>
                      </m:sub>
                    </m:sSub>
                  </m:oMath>
                </a14:m>
                <a:r>
                  <a:rPr lang="en-US" dirty="0"/>
                  <a:t> are</a:t>
                </a:r>
                <a:r>
                  <a:rPr lang="en-US" baseline="0" dirty="0"/>
                  <a:t> all zero for </a:t>
                </a:r>
                <a14:m>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≥2</m:t>
                    </m:r>
                  </m:oMath>
                </a14:m>
                <a:r>
                  <a:rPr lang="en-US"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move to defining moving average time series and investigating their properties. </a:t>
                </a:r>
                <a:r>
                  <a:rPr lang="en-US" sz="1200" dirty="0"/>
                  <a:t>The following time series is a moving average of order 1. We want to compute the ACF function and see how it looks like, so that to identify MA(1) we see some data that has the same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Variance is constant and does not depend 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value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the denominator is greater than the numerator, if </a:t>
                </a:r>
                <a:r>
                  <a:rPr lang="en-US" sz="1200" i="0">
                    <a:latin typeface="Cambria Math" panose="02040503050406030204" pitchFamily="18" charset="0"/>
                    <a:ea typeface="Cambria Math" panose="02040503050406030204" pitchFamily="18" charset="0"/>
                  </a:rPr>
                  <a:t>𝜃</a:t>
                </a:r>
                <a:r>
                  <a:rPr lang="en-US" baseline="0" dirty="0"/>
                  <a:t> is a number in closed interval </a:t>
                </a:r>
                <a:r>
                  <a:rPr lang="en-US" sz="1200" b="0" i="0">
                    <a:latin typeface="Cambria Math" panose="02040503050406030204" pitchFamily="18" charset="0"/>
                    <a:ea typeface="Cambria Math" panose="02040503050406030204" pitchFamily="18" charset="0"/>
                  </a:rPr>
                  <a:t>[−1,1]</a:t>
                </a:r>
                <a:r>
                  <a:rPr lang="en-US" baseline="0" dirty="0"/>
                  <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will be between </a:t>
                </a:r>
                <a:r>
                  <a:rPr lang="en-US" sz="1200" b="0" i="0">
                    <a:latin typeface="Cambria Math" panose="02040503050406030204" pitchFamily="18" charset="0"/>
                    <a:ea typeface="Cambria Math" panose="02040503050406030204" pitchFamily="18" charset="0"/>
                  </a:rPr>
                  <a:t>[−0.5,0.5]</a:t>
                </a:r>
                <a:r>
                  <a:rPr lang="en-US" baseline="0" dirty="0"/>
                  <a:t>. These are the maximum value that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can achieve.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an example ACF plotted for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=0.5</a:t>
                </a:r>
                <a:r>
                  <a:rPr lang="en-US" dirty="0"/>
                  <a:t>. The spike at</a:t>
                </a:r>
                <a:r>
                  <a:rPr lang="en-US" baseline="0" dirty="0"/>
                  <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dirty="0"/>
                  <a:t> is negative and smaller than 0.5, other values</a:t>
                </a:r>
                <a:r>
                  <a:rPr lang="en-US" baseline="0" dirty="0"/>
                  <a:t>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𝑘</a:t>
                </a:r>
                <a:r>
                  <a:rPr lang="en-US" dirty="0"/>
                  <a:t> are</a:t>
                </a:r>
                <a:r>
                  <a:rPr lang="en-US" baseline="0" dirty="0"/>
                  <a:t> all zero for </a:t>
                </a:r>
                <a:r>
                  <a:rPr lang="en-US" sz="1200" b="0" i="0">
                    <a:latin typeface="Cambria Math" panose="02040503050406030204" pitchFamily="18" charset="0"/>
                  </a:rPr>
                  <a:t>𝑘≥2</a:t>
                </a:r>
                <a:r>
                  <a:rPr lang="en-US" dirty="0"/>
                  <a:t>.</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327600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MA(1) here, looking at the time plot, you can’t really tell the difference between this time series and white noise. ACF plot help us in identifying an moving average of order 1 here since there is big spike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and all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values for </a:t>
                </a:r>
                <a14:m>
                  <m:oMath xmlns:m="http://schemas.openxmlformats.org/officeDocument/2006/math">
                    <m:r>
                      <a:rPr lang="en-US" b="0" i="1" baseline="0" smtClean="0">
                        <a:latin typeface="Cambria Math" panose="02040503050406030204" pitchFamily="18" charset="0"/>
                      </a:rPr>
                      <m:t>𝑘</m:t>
                    </m:r>
                    <m:r>
                      <a:rPr lang="en-US" b="0" i="1" baseline="0" smtClean="0">
                        <a:latin typeface="Cambria Math" panose="02040503050406030204" pitchFamily="18" charset="0"/>
                      </a:rPr>
                      <m:t>≥2</m:t>
                    </m:r>
                  </m:oMath>
                </a14:m>
                <a:r>
                  <a:rPr lang="en-US" baseline="0" dirty="0"/>
                  <a:t> are within a 95% confidence interval for white noise. We can also estimate the parameter of this moving average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baseline="0" dirty="0"/>
                  <a:t> by setting the theoretical value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that is </a:t>
                </a:r>
                <a14:m>
                  <m:oMath xmlns:m="http://schemas.openxmlformats.org/officeDocument/2006/math">
                    <m:r>
                      <a:rPr lang="en-US" sz="1200" b="0" i="0"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m:t>
                        </m:r>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𝜃</m:t>
                            </m:r>
                          </m:e>
                          <m:sup>
                            <m:r>
                              <a:rPr lang="en-US" sz="1200" i="1">
                                <a:latin typeface="Cambria Math" panose="02040503050406030204" pitchFamily="18" charset="0"/>
                              </a:rPr>
                              <m:t>2</m:t>
                            </m:r>
                          </m:sup>
                        </m:sSup>
                      </m:e>
                    </m:d>
                  </m:oMath>
                </a14:m>
                <a:r>
                  <a:rPr lang="en-US" baseline="0" dirty="0"/>
                  <a:t> equal to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1</m:t>
                        </m:r>
                      </m:sub>
                    </m:sSub>
                  </m:oMath>
                </a14:m>
                <a:r>
                  <a:rPr lang="en-US" baseline="0" dirty="0"/>
                  <a:t> that is the sample value. We will discuss parameter estimations in future sessions with mor details.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I am using a smaller value for the parameter, -0.3, for the simulation. I have increased standard deviation to 25. Similar pattern is observed in ACF plot. Since the parameter was negative, my spike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1</m:t>
                        </m:r>
                      </m:sub>
                    </m:sSub>
                  </m:oMath>
                </a14:m>
                <a:r>
                  <a:rPr lang="en-US" baseline="0" dirty="0"/>
                  <a:t> is positive. There are two spikes for lags 5 and 17 that fall a bit outside the interval, but their value is VERY close to the boundary AND a 5% inconsistency is expected, that is roughly 1 or two in 25 lags.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MA(1) here, looking at the time plot, you can’t really tell the difference between this time series and white noise. ACF plot help us in identifying an moving average of order 1 here since there is big spike for </a:t>
                </a:r>
                <a:r>
                  <a:rPr lang="en-US" sz="1200" b="0" i="0">
                    <a:latin typeface="Cambria Math" panose="02040503050406030204" pitchFamily="18" charset="0"/>
                  </a:rPr>
                  <a:t>𝑟_1</a:t>
                </a:r>
                <a:r>
                  <a:rPr lang="en-US" baseline="0" dirty="0"/>
                  <a:t>, and all </a:t>
                </a:r>
                <a:r>
                  <a:rPr lang="en-US" sz="1200" b="0" i="0">
                    <a:latin typeface="Cambria Math" panose="02040503050406030204" pitchFamily="18" charset="0"/>
                  </a:rPr>
                  <a:t>𝑟_𝑘</a:t>
                </a:r>
                <a:r>
                  <a:rPr lang="en-US" baseline="0" dirty="0"/>
                  <a:t> values for </a:t>
                </a:r>
                <a:r>
                  <a:rPr lang="en-US" b="0" i="0" baseline="0">
                    <a:latin typeface="Cambria Math" panose="02040503050406030204" pitchFamily="18" charset="0"/>
                  </a:rPr>
                  <a:t>𝑘≥2</a:t>
                </a:r>
                <a:r>
                  <a:rPr lang="en-US" baseline="0" dirty="0"/>
                  <a:t> are within a 95% confidence interval for white noise. We can also estimate the parameter of this moving average </a:t>
                </a:r>
                <a:r>
                  <a:rPr lang="en-US" sz="1200" i="0">
                    <a:latin typeface="Cambria Math" panose="02040503050406030204" pitchFamily="18" charset="0"/>
                    <a:ea typeface="Cambria Math" panose="02040503050406030204" pitchFamily="18" charset="0"/>
                  </a:rPr>
                  <a:t>𝜃</a:t>
                </a:r>
                <a:r>
                  <a:rPr lang="en-US" baseline="0" dirty="0"/>
                  <a:t> by setting the theoretical value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that is </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(1+𝜃^</a:t>
                </a:r>
                <a:r>
                  <a:rPr lang="en-US" sz="1200" i="0">
                    <a:latin typeface="Cambria Math" panose="02040503050406030204" pitchFamily="18" charset="0"/>
                  </a:rPr>
                  <a:t>2 )</a:t>
                </a:r>
                <a:r>
                  <a:rPr lang="en-US" baseline="0" dirty="0"/>
                  <a:t> equal to </a:t>
                </a:r>
                <a:r>
                  <a:rPr lang="en-US" sz="1200" i="0">
                    <a:latin typeface="Cambria Math" panose="02040503050406030204" pitchFamily="18" charset="0"/>
                  </a:rPr>
                  <a:t>𝑟_1</a:t>
                </a:r>
                <a:r>
                  <a:rPr lang="en-US" baseline="0" dirty="0"/>
                  <a:t> that is the sample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I am using a smaller value for the parameter, 0.3, for the simulation. I have increased standard deviation to 25. Similar pattern is observed in ACF plot. Since the parameter was negative, my spike at </a:t>
                </a:r>
                <a:r>
                  <a:rPr lang="en-US" sz="1200" i="0">
                    <a:latin typeface="Cambria Math" panose="02040503050406030204" pitchFamily="18" charset="0"/>
                  </a:rPr>
                  <a:t>𝑟_1</a:t>
                </a:r>
                <a:r>
                  <a:rPr lang="en-US" baseline="0" dirty="0"/>
                  <a:t> is positive. There are a two spikes for lags 5 and 17 that fall a bit outside the interval, but their value is VERY close to the boundary AND a 5% inconsistency is expected, that is roughly 1 or two in 25 lags.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7016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Moving Average of order 2, this time series is defined as shown here, values are composed of a random noise, minus a parameter shown by </a:t>
                </a:r>
                <a14:m>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oMath>
                </a14:m>
                <a:r>
                  <a:rPr lang="en-US" baseline="0" dirty="0"/>
                  <a:t> times a noise from previous time step, minus another parameter shown by </a:t>
                </a:r>
                <a14:m>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baseline="0" dirty="0"/>
                  <a:t> times a noise from two time steps from the past. A moving average of order 2 is stationary for any values of the two parameters. In order to simulate this time series, we need two initial sentences,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plot of ACF looks like this given the two parameters as 0.8 and 0.5. Other forms of pattern is possible, like the first two spikes upward, or one upward and one downward, one bigger than the other. What’s important here is that values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 </m:t>
                    </m:r>
                  </m:oMath>
                </a14:m>
                <a:r>
                  <a:rPr lang="en-US" sz="1200" dirty="0"/>
                  <a:t>are zero for </a:t>
                </a:r>
                <a14:m>
                  <m:oMath xmlns:m="http://schemas.openxmlformats.org/officeDocument/2006/math">
                    <m:r>
                      <a:rPr lang="en-US" sz="1200" i="1">
                        <a:latin typeface="Cambria Math" panose="02040503050406030204" pitchFamily="18" charset="0"/>
                      </a:rPr>
                      <m:t>𝑘</m:t>
                    </m:r>
                    <m:r>
                      <a:rPr lang="en-US" sz="1200" i="1">
                        <a:latin typeface="Cambria Math" panose="02040503050406030204" pitchFamily="18" charset="0"/>
                      </a:rPr>
                      <m:t>≥3</m:t>
                    </m:r>
                  </m:oMath>
                </a14:m>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Moving Average of order 2, this time series is defined as shown here, values are composed of a random noise, minus a parameter shown by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_</a:t>
                </a:r>
                <a:r>
                  <a:rPr lang="en-US" sz="1200" b="0" i="0">
                    <a:latin typeface="Cambria Math" panose="02040503050406030204" pitchFamily="18" charset="0"/>
                  </a:rPr>
                  <a:t>1</a:t>
                </a:r>
                <a:r>
                  <a:rPr lang="en-US" baseline="0" dirty="0"/>
                  <a:t> times a noise from previous time step, minus another parameter shown by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_2</a:t>
                </a:r>
                <a:r>
                  <a:rPr lang="en-US" baseline="0" dirty="0"/>
                  <a:t> times a noise from two time steps from the past. A moving average of order 2 is stationary for any values of the two parameters. In order to simulate this time series, we need two initial sentences,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plot of ACF looks like this given the two parameters as 0.8 and 0.5. Other forms of pattern is possible, like the first two spikes upward, or one upward and one downward, one bigger than the other. What’s important here is that values of </a:t>
                </a:r>
                <a:r>
                  <a:rPr lang="en-US" sz="1200" i="0">
                    <a:latin typeface="Cambria Math" panose="02040503050406030204" pitchFamily="18" charset="0"/>
                    <a:ea typeface="Cambria Math" panose="02040503050406030204" pitchFamily="18" charset="0"/>
                  </a:rPr>
                  <a:t>𝜌_𝑘  </a:t>
                </a:r>
                <a:r>
                  <a:rPr lang="en-US" sz="1200" dirty="0"/>
                  <a:t>are zero for </a:t>
                </a:r>
                <a:r>
                  <a:rPr lang="en-US" sz="1200" i="0">
                    <a:latin typeface="Cambria Math" panose="02040503050406030204" pitchFamily="18" charset="0"/>
                  </a:rPr>
                  <a:t>𝑘≥3</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85180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1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12.xml.rels><?xml version="1.0" encoding="UTF-8" standalone="yes"?>
<Relationships xmlns="http://schemas.openxmlformats.org/package/2006/relationships"><Relationship Id="rId8" Type="http://schemas.openxmlformats.org/officeDocument/2006/relationships/image" Target="../media/image1050.png"/><Relationship Id="rId13" Type="http://schemas.openxmlformats.org/officeDocument/2006/relationships/image" Target="../media/image1080.png"/><Relationship Id="rId18" Type="http://schemas.openxmlformats.org/officeDocument/2006/relationships/image" Target="../media/image1130.png"/><Relationship Id="rId26" Type="http://schemas.openxmlformats.org/officeDocument/2006/relationships/image" Target="../media/image121.png"/><Relationship Id="rId3" Type="http://schemas.openxmlformats.org/officeDocument/2006/relationships/image" Target="../media/image114.png"/><Relationship Id="rId21" Type="http://schemas.openxmlformats.org/officeDocument/2006/relationships/image" Target="../media/image116.png"/><Relationship Id="rId7" Type="http://schemas.openxmlformats.org/officeDocument/2006/relationships/image" Target="../media/image1040.png"/><Relationship Id="rId12" Type="http://schemas.openxmlformats.org/officeDocument/2006/relationships/image" Target="../media/image71.png"/><Relationship Id="rId17" Type="http://schemas.openxmlformats.org/officeDocument/2006/relationships/image" Target="../media/image1120.png"/><Relationship Id="rId25" Type="http://schemas.openxmlformats.org/officeDocument/2006/relationships/image" Target="../media/image120.png"/><Relationship Id="rId2" Type="http://schemas.openxmlformats.org/officeDocument/2006/relationships/notesSlide" Target="../notesSlides/notesSlide12.xml"/><Relationship Id="rId16" Type="http://schemas.openxmlformats.org/officeDocument/2006/relationships/image" Target="../media/image1110.png"/><Relationship Id="rId20"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030.png"/><Relationship Id="rId11" Type="http://schemas.openxmlformats.org/officeDocument/2006/relationships/image" Target="../media/image70.png"/><Relationship Id="rId24" Type="http://schemas.openxmlformats.org/officeDocument/2006/relationships/image" Target="../media/image119.png"/><Relationship Id="rId5" Type="http://schemas.openxmlformats.org/officeDocument/2006/relationships/image" Target="../media/image1020.png"/><Relationship Id="rId15" Type="http://schemas.openxmlformats.org/officeDocument/2006/relationships/image" Target="../media/image1100.png"/><Relationship Id="rId23" Type="http://schemas.openxmlformats.org/officeDocument/2006/relationships/image" Target="../media/image118.png"/><Relationship Id="rId10" Type="http://schemas.openxmlformats.org/officeDocument/2006/relationships/image" Target="../media/image1070.png"/><Relationship Id="rId19" Type="http://schemas.openxmlformats.org/officeDocument/2006/relationships/image" Target="../media/image1140.png"/><Relationship Id="rId4" Type="http://schemas.openxmlformats.org/officeDocument/2006/relationships/image" Target="../media/image1010.png"/><Relationship Id="rId9" Type="http://schemas.openxmlformats.org/officeDocument/2006/relationships/image" Target="../media/image1060.png"/><Relationship Id="rId14" Type="http://schemas.openxmlformats.org/officeDocument/2006/relationships/image" Target="../media/image1090.png"/><Relationship Id="rId22" Type="http://schemas.openxmlformats.org/officeDocument/2006/relationships/image" Target="../media/image117.png"/><Relationship Id="rId27" Type="http://schemas.openxmlformats.org/officeDocument/2006/relationships/image" Target="../media/image122.png"/></Relationships>
</file>

<file path=ppt/slides/_rels/slide1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1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1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5.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7.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png"/><Relationship Id="rId18" Type="http://schemas.openxmlformats.org/officeDocument/2006/relationships/image" Target="../media/image69.png"/><Relationship Id="rId26" Type="http://schemas.openxmlformats.org/officeDocument/2006/relationships/image" Target="../media/image77.png"/><Relationship Id="rId3" Type="http://schemas.openxmlformats.org/officeDocument/2006/relationships/image" Target="../media/image60.png"/><Relationship Id="rId21" Type="http://schemas.openxmlformats.org/officeDocument/2006/relationships/image" Target="../media/image72.png"/><Relationship Id="rId7"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0.png"/><Relationship Id="rId15" Type="http://schemas.openxmlformats.org/officeDocument/2006/relationships/image" Target="../media/image66.png"/><Relationship Id="rId23" Type="http://schemas.openxmlformats.org/officeDocument/2006/relationships/image" Target="../media/image74.png"/><Relationship Id="rId28" Type="http://schemas.openxmlformats.org/officeDocument/2006/relationships/image" Target="../media/image79.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png"/><Relationship Id="rId22" Type="http://schemas.openxmlformats.org/officeDocument/2006/relationships/image" Target="../media/image73.png"/><Relationship Id="rId27" Type="http://schemas.openxmlformats.org/officeDocument/2006/relationships/image" Target="../media/image78.png"/></Relationships>
</file>

<file path=ppt/slides/_rels/slide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9.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890.png"/><Relationship Id="rId18" Type="http://schemas.openxmlformats.org/officeDocument/2006/relationships/image" Target="../media/image920.png"/><Relationship Id="rId26" Type="http://schemas.openxmlformats.org/officeDocument/2006/relationships/image" Target="../media/image100.png"/><Relationship Id="rId3" Type="http://schemas.openxmlformats.org/officeDocument/2006/relationships/image" Target="../media/image91.png"/><Relationship Id="rId21" Type="http://schemas.openxmlformats.org/officeDocument/2006/relationships/image" Target="../media/image95.png"/><Relationship Id="rId7" Type="http://schemas.openxmlformats.org/officeDocument/2006/relationships/image" Target="../media/image850.png"/><Relationship Id="rId12" Type="http://schemas.openxmlformats.org/officeDocument/2006/relationships/image" Target="../media/image880.png"/><Relationship Id="rId17" Type="http://schemas.openxmlformats.org/officeDocument/2006/relationships/image" Target="../media/image910.png"/><Relationship Id="rId25" Type="http://schemas.openxmlformats.org/officeDocument/2006/relationships/image" Target="../media/image99.png"/><Relationship Id="rId2" Type="http://schemas.openxmlformats.org/officeDocument/2006/relationships/notesSlide" Target="../notesSlides/notesSlide9.xml"/><Relationship Id="rId16" Type="http://schemas.openxmlformats.org/officeDocument/2006/relationships/image" Target="../media/image71.png"/><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4.png"/><Relationship Id="rId24" Type="http://schemas.openxmlformats.org/officeDocument/2006/relationships/image" Target="../media/image98.png"/><Relationship Id="rId5" Type="http://schemas.openxmlformats.org/officeDocument/2006/relationships/image" Target="../media/image840.png"/><Relationship Id="rId15" Type="http://schemas.openxmlformats.org/officeDocument/2006/relationships/image" Target="../media/image70.png"/><Relationship Id="rId23" Type="http://schemas.openxmlformats.org/officeDocument/2006/relationships/image" Target="../media/image97.png"/><Relationship Id="rId10" Type="http://schemas.openxmlformats.org/officeDocument/2006/relationships/image" Target="../media/image870.png"/><Relationship Id="rId19" Type="http://schemas.openxmlformats.org/officeDocument/2006/relationships/image" Target="../media/image93.png"/><Relationship Id="rId4" Type="http://schemas.openxmlformats.org/officeDocument/2006/relationships/image" Target="../media/image830.png"/><Relationship Id="rId9" Type="http://schemas.openxmlformats.org/officeDocument/2006/relationships/image" Target="../media/image860.png"/><Relationship Id="rId14" Type="http://schemas.openxmlformats.org/officeDocument/2006/relationships/image" Target="../media/image92.png"/><Relationship Id="rId22"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lstStyle/>
          <a:p>
            <a:r>
              <a:rPr lang="en-US" dirty="0">
                <a:solidFill>
                  <a:srgbClr val="990033"/>
                </a:solidFill>
              </a:rPr>
              <a:t>Moving Average Time Series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9" name="TextBox 8">
            <a:extLst>
              <a:ext uri="{FF2B5EF4-FFF2-40B4-BE49-F238E27FC236}">
                <a16:creationId xmlns:a16="http://schemas.microsoft.com/office/drawing/2014/main" id="{82A79DE5-A0E3-4F01-AE43-4D2830840975}"/>
              </a:ext>
            </a:extLst>
          </p:cNvPr>
          <p:cNvSpPr txBox="1"/>
          <p:nvPr/>
        </p:nvSpPr>
        <p:spPr>
          <a:xfrm>
            <a:off x="838200" y="1420335"/>
            <a:ext cx="4570142" cy="461665"/>
          </a:xfrm>
          <a:prstGeom prst="rect">
            <a:avLst/>
          </a:prstGeom>
          <a:noFill/>
        </p:spPr>
        <p:txBody>
          <a:bodyPr wrap="square">
            <a:spAutoFit/>
          </a:bodyPr>
          <a:lstStyle/>
          <a:p>
            <a:r>
              <a:rPr lang="en-US" sz="2400" dirty="0"/>
              <a:t>Examples of MA(2) time series with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F6A306-AE21-44CB-950C-A510138EEA03}"/>
                  </a:ext>
                </a:extLst>
              </p:cNvPr>
              <p:cNvSpPr txBox="1"/>
              <p:nvPr/>
            </p:nvSpPr>
            <p:spPr>
              <a:xfrm>
                <a:off x="6307180" y="4533428"/>
                <a:ext cx="5037575" cy="1139992"/>
              </a:xfrm>
              <a:prstGeom prst="rect">
                <a:avLst/>
              </a:prstGeom>
              <a:noFill/>
            </p:spPr>
            <p:txBody>
              <a:bodyPr wrap="square">
                <a:spAutoFit/>
              </a:bodyPr>
              <a:lstStyle/>
              <a:p>
                <a:r>
                  <a:rPr lang="en-US" sz="2200" dirty="0"/>
                  <a:t>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2</m:t>
                        </m:r>
                      </m:sub>
                    </m:sSub>
                  </m:oMath>
                </a14:m>
                <a:r>
                  <a:rPr lang="en-US" sz="2200" dirty="0"/>
                  <a:t> is way outside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r>
                  <a:rPr lang="en-US" sz="2200" dirty="0"/>
                  <a:t> interval, rest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t> values are 95% within the interval INCLUDING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1</m:t>
                        </m:r>
                      </m:sub>
                    </m:sSub>
                  </m:oMath>
                </a14:m>
                <a:endParaRPr lang="en-US" sz="2200" dirty="0"/>
              </a:p>
            </p:txBody>
          </p:sp>
        </mc:Choice>
        <mc:Fallback xmlns="">
          <p:sp>
            <p:nvSpPr>
              <p:cNvPr id="10" name="TextBox 9">
                <a:extLst>
                  <a:ext uri="{FF2B5EF4-FFF2-40B4-BE49-F238E27FC236}">
                    <a16:creationId xmlns:a16="http://schemas.microsoft.com/office/drawing/2014/main" id="{64F6A306-AE21-44CB-950C-A510138EEA03}"/>
                  </a:ext>
                </a:extLst>
              </p:cNvPr>
              <p:cNvSpPr txBox="1">
                <a:spLocks noRot="1" noChangeAspect="1" noMove="1" noResize="1" noEditPoints="1" noAdjustHandles="1" noChangeArrowheads="1" noChangeShapeType="1" noTextEdit="1"/>
              </p:cNvSpPr>
              <p:nvPr/>
            </p:nvSpPr>
            <p:spPr>
              <a:xfrm>
                <a:off x="6307180" y="4533428"/>
                <a:ext cx="5037575" cy="1139992"/>
              </a:xfrm>
              <a:prstGeom prst="rect">
                <a:avLst/>
              </a:prstGeom>
              <a:blipFill>
                <a:blip r:embed="rId3"/>
                <a:stretch>
                  <a:fillRect l="-1574" t="-1070"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DA9228-9311-43F3-AD3C-244261E7711E}"/>
                  </a:ext>
                </a:extLst>
              </p:cNvPr>
              <p:cNvSpPr txBox="1"/>
              <p:nvPr/>
            </p:nvSpPr>
            <p:spPr>
              <a:xfrm>
                <a:off x="6307180" y="5811324"/>
                <a:ext cx="1935479" cy="769441"/>
              </a:xfrm>
              <a:prstGeom prst="rect">
                <a:avLst/>
              </a:prstGeom>
              <a:noFill/>
            </p:spPr>
            <p:txBody>
              <a:bodyPr wrap="square">
                <a:spAutoFit/>
              </a:bodyPr>
              <a:lstStyle/>
              <a:p>
                <a:r>
                  <a:rPr lang="en-US" sz="2200" dirty="0">
                    <a:solidFill>
                      <a:srgbClr val="0070C0"/>
                    </a:solidFill>
                  </a:rPr>
                  <a:t>Estimate </a:t>
                </a:r>
                <a14:m>
                  <m:oMath xmlns:m="http://schemas.openxmlformats.org/officeDocument/2006/math">
                    <m:sSub>
                      <m:sSubPr>
                        <m:ctrlPr>
                          <a:rPr lang="en-US" sz="2200" b="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rPr>
                          <m:t>1</m:t>
                        </m:r>
                      </m:sub>
                    </m:sSub>
                  </m:oMath>
                </a14:m>
                <a:r>
                  <a:rPr lang="en-US" sz="2200" dirty="0">
                    <a:solidFill>
                      <a:srgbClr val="0070C0"/>
                    </a:solidFill>
                  </a:rPr>
                  <a:t>, </a:t>
                </a:r>
                <a14:m>
                  <m:oMath xmlns:m="http://schemas.openxmlformats.org/officeDocument/2006/math">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ea typeface="Cambria Math" panose="02040503050406030204" pitchFamily="18" charset="0"/>
                          </a:rPr>
                          <m:t>2</m:t>
                        </m:r>
                      </m:sub>
                    </m:sSub>
                  </m:oMath>
                </a14:m>
                <a:r>
                  <a:rPr lang="en-US" sz="2200" dirty="0">
                    <a:solidFill>
                      <a:srgbClr val="0070C0"/>
                    </a:solidFill>
                  </a:rPr>
                  <a:t> using</a:t>
                </a:r>
              </a:p>
            </p:txBody>
          </p:sp>
        </mc:Choice>
        <mc:Fallback xmlns="">
          <p:sp>
            <p:nvSpPr>
              <p:cNvPr id="12" name="TextBox 11">
                <a:extLst>
                  <a:ext uri="{FF2B5EF4-FFF2-40B4-BE49-F238E27FC236}">
                    <a16:creationId xmlns:a16="http://schemas.microsoft.com/office/drawing/2014/main" id="{64DA9228-9311-43F3-AD3C-244261E7711E}"/>
                  </a:ext>
                </a:extLst>
              </p:cNvPr>
              <p:cNvSpPr txBox="1">
                <a:spLocks noRot="1" noChangeAspect="1" noMove="1" noResize="1" noEditPoints="1" noAdjustHandles="1" noChangeArrowheads="1" noChangeShapeType="1" noTextEdit="1"/>
              </p:cNvSpPr>
              <p:nvPr/>
            </p:nvSpPr>
            <p:spPr>
              <a:xfrm>
                <a:off x="6307180" y="5811324"/>
                <a:ext cx="1935479" cy="769441"/>
              </a:xfrm>
              <a:prstGeom prst="rect">
                <a:avLst/>
              </a:prstGeom>
              <a:blipFill>
                <a:blip r:embed="rId4"/>
                <a:stretch>
                  <a:fillRect l="-4101" t="-4724" b="-1496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58738FB-E83C-4160-9592-D6EC9A410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630" y="5194865"/>
            <a:ext cx="5825109" cy="1520957"/>
          </a:xfrm>
          <a:prstGeom prst="rect">
            <a:avLst/>
          </a:prstGeom>
        </p:spPr>
      </p:pic>
      <p:pic>
        <p:nvPicPr>
          <p:cNvPr id="17" name="Picture 16" descr="A picture containing text, antenna&#10;&#10;Description automatically generated">
            <a:extLst>
              <a:ext uri="{FF2B5EF4-FFF2-40B4-BE49-F238E27FC236}">
                <a16:creationId xmlns:a16="http://schemas.microsoft.com/office/drawing/2014/main" id="{E25A2BEC-C2F4-4A82-89B6-68C1C4B7C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29" y="3344628"/>
            <a:ext cx="5825109" cy="1850237"/>
          </a:xfrm>
          <a:prstGeom prst="rect">
            <a:avLst/>
          </a:prstGeom>
        </p:spPr>
      </p:pic>
      <p:pic>
        <p:nvPicPr>
          <p:cNvPr id="19" name="Picture 18" descr="Chart, timeline&#10;&#10;Description automatically generated">
            <a:extLst>
              <a:ext uri="{FF2B5EF4-FFF2-40B4-BE49-F238E27FC236}">
                <a16:creationId xmlns:a16="http://schemas.microsoft.com/office/drawing/2014/main" id="{EC00CA0E-A184-4787-B406-99296CF939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2738" y="185794"/>
            <a:ext cx="5944387" cy="1877174"/>
          </a:xfrm>
          <a:prstGeom prst="rect">
            <a:avLst/>
          </a:prstGeom>
        </p:spPr>
      </p:pic>
      <p:pic>
        <p:nvPicPr>
          <p:cNvPr id="21" name="Picture 20" descr="A picture containing graphical user interface&#10;&#10;Description automatically generated">
            <a:extLst>
              <a:ext uri="{FF2B5EF4-FFF2-40B4-BE49-F238E27FC236}">
                <a16:creationId xmlns:a16="http://schemas.microsoft.com/office/drawing/2014/main" id="{FE65AB6E-3116-49A5-AF4E-2ACE4D3FE7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2738" y="2152382"/>
            <a:ext cx="5944387" cy="158035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8256E18-E5AC-4DDE-900F-A8456F91B038}"/>
                  </a:ext>
                </a:extLst>
              </p:cNvPr>
              <p:cNvSpPr txBox="1"/>
              <p:nvPr/>
            </p:nvSpPr>
            <p:spPr>
              <a:xfrm>
                <a:off x="820009" y="2352741"/>
                <a:ext cx="35190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23" name="TextBox 22">
                <a:extLst>
                  <a:ext uri="{FF2B5EF4-FFF2-40B4-BE49-F238E27FC236}">
                    <a16:creationId xmlns:a16="http://schemas.microsoft.com/office/drawing/2014/main" id="{48256E18-E5AC-4DDE-900F-A8456F91B038}"/>
                  </a:ext>
                </a:extLst>
              </p:cNvPr>
              <p:cNvSpPr txBox="1">
                <a:spLocks noRot="1" noChangeAspect="1" noMove="1" noResize="1" noEditPoints="1" noAdjustHandles="1" noChangeArrowheads="1" noChangeShapeType="1" noTextEdit="1"/>
              </p:cNvSpPr>
              <p:nvPr/>
            </p:nvSpPr>
            <p:spPr>
              <a:xfrm>
                <a:off x="820009" y="2352741"/>
                <a:ext cx="3519049"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972AD2D-E5F2-480A-8551-AE471D7C0037}"/>
                  </a:ext>
                </a:extLst>
              </p:cNvPr>
              <p:cNvSpPr txBox="1"/>
              <p:nvPr/>
            </p:nvSpPr>
            <p:spPr>
              <a:xfrm>
                <a:off x="820009" y="186555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0, 0.5</m:t>
                          </m:r>
                        </m:e>
                      </m:d>
                    </m:oMath>
                  </m:oMathPara>
                </a14:m>
                <a:endParaRPr lang="en-US" sz="2200" dirty="0"/>
              </a:p>
            </p:txBody>
          </p:sp>
        </mc:Choice>
        <mc:Fallback xmlns="">
          <p:sp>
            <p:nvSpPr>
              <p:cNvPr id="25" name="TextBox 24">
                <a:extLst>
                  <a:ext uri="{FF2B5EF4-FFF2-40B4-BE49-F238E27FC236}">
                    <a16:creationId xmlns:a16="http://schemas.microsoft.com/office/drawing/2014/main" id="{D972AD2D-E5F2-480A-8551-AE471D7C0037}"/>
                  </a:ext>
                </a:extLst>
              </p:cNvPr>
              <p:cNvSpPr txBox="1">
                <a:spLocks noRot="1" noChangeAspect="1" noMove="1" noResize="1" noEditPoints="1" noAdjustHandles="1" noChangeArrowheads="1" noChangeShapeType="1" noTextEdit="1"/>
              </p:cNvSpPr>
              <p:nvPr/>
            </p:nvSpPr>
            <p:spPr>
              <a:xfrm>
                <a:off x="820009" y="1865558"/>
                <a:ext cx="2303262" cy="44191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6AE70F7-FE11-4CE0-AC19-28F50FD39623}"/>
                  </a:ext>
                </a:extLst>
              </p:cNvPr>
              <p:cNvSpPr txBox="1"/>
              <p:nvPr/>
            </p:nvSpPr>
            <p:spPr>
              <a:xfrm>
                <a:off x="6307180" y="3941473"/>
                <a:ext cx="378015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+0.9</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+0.75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27" name="TextBox 26">
                <a:extLst>
                  <a:ext uri="{FF2B5EF4-FFF2-40B4-BE49-F238E27FC236}">
                    <a16:creationId xmlns:a16="http://schemas.microsoft.com/office/drawing/2014/main" id="{86AE70F7-FE11-4CE0-AC19-28F50FD39623}"/>
                  </a:ext>
                </a:extLst>
              </p:cNvPr>
              <p:cNvSpPr txBox="1">
                <a:spLocks noRot="1" noChangeAspect="1" noMove="1" noResize="1" noEditPoints="1" noAdjustHandles="1" noChangeArrowheads="1" noChangeShapeType="1" noTextEdit="1"/>
              </p:cNvSpPr>
              <p:nvPr/>
            </p:nvSpPr>
            <p:spPr>
              <a:xfrm>
                <a:off x="6307180" y="3941473"/>
                <a:ext cx="3780151" cy="430887"/>
              </a:xfrm>
              <a:prstGeom prst="rect">
                <a:avLst/>
              </a:prstGeom>
              <a:blipFill>
                <a:blip r:embed="rId11"/>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6E1A3B2-EDDC-49AD-A271-002D6B00784D}"/>
                  </a:ext>
                </a:extLst>
              </p:cNvPr>
              <p:cNvSpPr txBox="1"/>
              <p:nvPr/>
            </p:nvSpPr>
            <p:spPr>
              <a:xfrm>
                <a:off x="8053562" y="5805488"/>
                <a:ext cx="41146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Sub>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1</m:t>
                              </m:r>
                            </m:sub>
                            <m:sup>
                              <m:r>
                                <a:rPr lang="en-US" sz="2000" i="1">
                                  <a:solidFill>
                                    <a:srgbClr val="0070C0"/>
                                  </a:solidFill>
                                  <a:latin typeface="Cambria Math" panose="02040503050406030204" pitchFamily="18" charset="0"/>
                                  <a:ea typeface="Cambria Math" panose="02040503050406030204" pitchFamily="18" charset="0"/>
                                </a:rPr>
                                <m:t>2</m:t>
                              </m:r>
                            </m:sup>
                          </m:sSubSup>
                          <m:r>
                            <a:rPr lang="en-US" sz="2000" i="1">
                              <a:solidFill>
                                <a:srgbClr val="0070C0"/>
                              </a:solidFill>
                              <a:latin typeface="Cambria Math" panose="02040503050406030204" pitchFamily="18" charset="0"/>
                              <a:ea typeface="Cambria Math" panose="02040503050406030204" pitchFamily="18" charset="0"/>
                            </a:rPr>
                            <m:t>+</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up>
                              <m:r>
                                <a:rPr lang="en-US" sz="2000" i="1">
                                  <a:solidFill>
                                    <a:srgbClr val="0070C0"/>
                                  </a:solidFill>
                                  <a:latin typeface="Cambria Math" panose="02040503050406030204" pitchFamily="18" charset="0"/>
                                  <a:ea typeface="Cambria Math" panose="02040503050406030204" pitchFamily="18" charset="0"/>
                                </a:rPr>
                                <m:t>2</m:t>
                              </m:r>
                            </m:sup>
                          </m:sSubSup>
                        </m:e>
                      </m:d>
                      <m:r>
                        <a:rPr lang="en-US" sz="2000" i="1" dirty="0"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1</m:t>
                          </m:r>
                        </m:sub>
                      </m:sSub>
                    </m:oMath>
                  </m:oMathPara>
                </a14:m>
                <a:endParaRPr lang="en-US" sz="2000" dirty="0">
                  <a:solidFill>
                    <a:srgbClr val="0070C0"/>
                  </a:solidFill>
                </a:endParaRPr>
              </a:p>
            </p:txBody>
          </p:sp>
        </mc:Choice>
        <mc:Fallback xmlns="">
          <p:sp>
            <p:nvSpPr>
              <p:cNvPr id="30" name="TextBox 29">
                <a:extLst>
                  <a:ext uri="{FF2B5EF4-FFF2-40B4-BE49-F238E27FC236}">
                    <a16:creationId xmlns:a16="http://schemas.microsoft.com/office/drawing/2014/main" id="{B6E1A3B2-EDDC-49AD-A271-002D6B00784D}"/>
                  </a:ext>
                </a:extLst>
              </p:cNvPr>
              <p:cNvSpPr txBox="1">
                <a:spLocks noRot="1" noChangeAspect="1" noMove="1" noResize="1" noEditPoints="1" noAdjustHandles="1" noChangeArrowheads="1" noChangeShapeType="1" noTextEdit="1"/>
              </p:cNvSpPr>
              <p:nvPr/>
            </p:nvSpPr>
            <p:spPr>
              <a:xfrm>
                <a:off x="8053562" y="5805488"/>
                <a:ext cx="4114600" cy="404213"/>
              </a:xfrm>
              <a:prstGeom prst="rect">
                <a:avLst/>
              </a:prstGeom>
              <a:blipFill>
                <a:blip r:embed="rId12"/>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D0EB33-0B65-4789-B203-AA8FDA4E49A3}"/>
                  </a:ext>
                </a:extLst>
              </p:cNvPr>
              <p:cNvSpPr txBox="1"/>
              <p:nvPr/>
            </p:nvSpPr>
            <p:spPr>
              <a:xfrm>
                <a:off x="8005055" y="6237265"/>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1</m:t>
                              </m:r>
                            </m:sub>
                            <m:sup>
                              <m:r>
                                <a:rPr lang="en-US" sz="2000" i="1">
                                  <a:solidFill>
                                    <a:srgbClr val="0070C0"/>
                                  </a:solidFill>
                                  <a:latin typeface="Cambria Math" panose="02040503050406030204" pitchFamily="18" charset="0"/>
                                  <a:ea typeface="Cambria Math" panose="02040503050406030204" pitchFamily="18" charset="0"/>
                                </a:rPr>
                                <m:t>2</m:t>
                              </m:r>
                            </m:sup>
                          </m:sSubSup>
                          <m:r>
                            <a:rPr lang="en-US" sz="2000" i="1">
                              <a:solidFill>
                                <a:srgbClr val="0070C0"/>
                              </a:solidFill>
                              <a:latin typeface="Cambria Math" panose="02040503050406030204" pitchFamily="18" charset="0"/>
                              <a:ea typeface="Cambria Math" panose="02040503050406030204" pitchFamily="18" charset="0"/>
                            </a:rPr>
                            <m:t>+</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up>
                              <m:r>
                                <a:rPr lang="en-US" sz="2000" i="1">
                                  <a:solidFill>
                                    <a:srgbClr val="0070C0"/>
                                  </a:solidFill>
                                  <a:latin typeface="Cambria Math" panose="02040503050406030204" pitchFamily="18" charset="0"/>
                                  <a:ea typeface="Cambria Math" panose="02040503050406030204" pitchFamily="18" charset="0"/>
                                </a:rPr>
                                <m:t>2</m:t>
                              </m:r>
                            </m:sup>
                          </m:sSubSup>
                        </m:e>
                      </m:d>
                      <m:r>
                        <a:rPr lang="en-US" sz="2000" i="1" dirty="0"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oMath>
                  </m:oMathPara>
                </a14:m>
                <a:endParaRPr lang="en-US" sz="2000" dirty="0">
                  <a:solidFill>
                    <a:srgbClr val="0070C0"/>
                  </a:solidFill>
                </a:endParaRPr>
              </a:p>
            </p:txBody>
          </p:sp>
        </mc:Choice>
        <mc:Fallback xmlns="">
          <p:sp>
            <p:nvSpPr>
              <p:cNvPr id="31" name="TextBox 30">
                <a:extLst>
                  <a:ext uri="{FF2B5EF4-FFF2-40B4-BE49-F238E27FC236}">
                    <a16:creationId xmlns:a16="http://schemas.microsoft.com/office/drawing/2014/main" id="{C3D0EB33-0B65-4789-B203-AA8FDA4E49A3}"/>
                  </a:ext>
                </a:extLst>
              </p:cNvPr>
              <p:cNvSpPr txBox="1">
                <a:spLocks noRot="1" noChangeAspect="1" noMove="1" noResize="1" noEditPoints="1" noAdjustHandles="1" noChangeArrowheads="1" noChangeShapeType="1" noTextEdit="1"/>
              </p:cNvSpPr>
              <p:nvPr/>
            </p:nvSpPr>
            <p:spPr>
              <a:xfrm>
                <a:off x="8005055" y="6237265"/>
                <a:ext cx="3326849" cy="404213"/>
              </a:xfrm>
              <a:prstGeom prst="rect">
                <a:avLst/>
              </a:prstGeom>
              <a:blipFill>
                <a:blip r:embed="rId13"/>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11358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0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1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1000"/>
                                        <p:tgtEl>
                                          <p:spTgt spid="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3" grpId="0"/>
      <p:bldP spid="27"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2492830" cy="1938992"/>
          </a:xfrm>
          <a:prstGeom prst="rect">
            <a:avLst/>
          </a:prstGeom>
          <a:noFill/>
        </p:spPr>
        <p:txBody>
          <a:bodyPr wrap="square">
            <a:spAutoFit/>
          </a:bodyPr>
          <a:lstStyle/>
          <a:p>
            <a:r>
              <a:rPr lang="en-US" sz="2400" dirty="0"/>
              <a:t>Can you guess the type of the given time series based on their auto-correlogram?</a:t>
            </a:r>
          </a:p>
        </p:txBody>
      </p:sp>
      <p:pic>
        <p:nvPicPr>
          <p:cNvPr id="3" name="Picture 2" descr="A picture containing graphical user interface&#10;&#10;Description automatically generated">
            <a:extLst>
              <a:ext uri="{FF2B5EF4-FFF2-40B4-BE49-F238E27FC236}">
                <a16:creationId xmlns:a16="http://schemas.microsoft.com/office/drawing/2014/main" id="{A158D6A1-29FD-4E6D-BDCB-5AE37AAEE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849" y="272370"/>
            <a:ext cx="8168502" cy="631326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8BE4E3-8775-4AF6-9E38-08545B026966}"/>
                  </a:ext>
                </a:extLst>
              </p:cNvPr>
              <p:cNvSpPr txBox="1"/>
              <p:nvPr/>
            </p:nvSpPr>
            <p:spPr>
              <a:xfrm>
                <a:off x="838199" y="3429000"/>
                <a:ext cx="2492830" cy="1938992"/>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=1</m:t>
                    </m:r>
                  </m:oMath>
                </a14:m>
                <a:r>
                  <a:rPr lang="en-US" sz="2400" dirty="0"/>
                  <a:t> is removed from the auto-correlogram to make it easier to see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𝑘</m:t>
                        </m:r>
                      </m:sub>
                    </m:sSub>
                  </m:oMath>
                </a14:m>
                <a:r>
                  <a:rPr lang="en-US" sz="2400" dirty="0"/>
                  <a:t> values.</a:t>
                </a:r>
              </a:p>
            </p:txBody>
          </p:sp>
        </mc:Choice>
        <mc:Fallback xmlns="">
          <p:sp>
            <p:nvSpPr>
              <p:cNvPr id="4" name="TextBox 3">
                <a:extLst>
                  <a:ext uri="{FF2B5EF4-FFF2-40B4-BE49-F238E27FC236}">
                    <a16:creationId xmlns:a16="http://schemas.microsoft.com/office/drawing/2014/main" id="{388BE4E3-8775-4AF6-9E38-08545B026966}"/>
                  </a:ext>
                </a:extLst>
              </p:cNvPr>
              <p:cNvSpPr txBox="1">
                <a:spLocks noRot="1" noChangeAspect="1" noMove="1" noResize="1" noEditPoints="1" noAdjustHandles="1" noChangeArrowheads="1" noChangeShapeType="1" noTextEdit="1"/>
              </p:cNvSpPr>
              <p:nvPr/>
            </p:nvSpPr>
            <p:spPr>
              <a:xfrm>
                <a:off x="838199" y="3429000"/>
                <a:ext cx="2492830" cy="1938992"/>
              </a:xfrm>
              <a:prstGeom prst="rect">
                <a:avLst/>
              </a:prstGeom>
              <a:blipFill>
                <a:blip r:embed="rId4"/>
                <a:stretch>
                  <a:fillRect l="-3667" t="-2516" r="-4156" b="-5975"/>
                </a:stretch>
              </a:blipFill>
            </p:spPr>
            <p:txBody>
              <a:bodyPr/>
              <a:lstStyle/>
              <a:p>
                <a:r>
                  <a:rPr lang="en-US">
                    <a:noFill/>
                  </a:rPr>
                  <a:t> </a:t>
                </a:r>
              </a:p>
            </p:txBody>
          </p:sp>
        </mc:Fallback>
      </mc:AlternateContent>
    </p:spTree>
    <p:extLst>
      <p:ext uri="{BB962C8B-B14F-4D97-AF65-F5344CB8AC3E}">
        <p14:creationId xmlns:p14="http://schemas.microsoft.com/office/powerpoint/2010/main" val="356957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q</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1785104"/>
              </a:xfrm>
              <a:prstGeom prst="rect">
                <a:avLst/>
              </a:prstGeom>
              <a:solidFill>
                <a:srgbClr val="CCFFCC"/>
              </a:solidFill>
            </p:spPr>
            <p:txBody>
              <a:bodyPr wrap="square" rtlCol="0">
                <a:spAutoFit/>
              </a:bodyPr>
              <a:lstStyle/>
              <a:p>
                <a:r>
                  <a:rPr lang="en-US" sz="2200" dirty="0"/>
                  <a:t>● MA(q) is stationary </a:t>
                </a:r>
                <a14:m>
                  <m:oMath xmlns:m="http://schemas.openxmlformats.org/officeDocument/2006/math">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𝑖</m:t>
                        </m:r>
                      </m:sub>
                    </m:sSub>
                  </m:oMath>
                </a14:m>
                <a:endParaRPr lang="en-US" sz="2200" dirty="0"/>
              </a:p>
              <a:p>
                <a:r>
                  <a:rPr lang="en-US" sz="2200" dirty="0"/>
                  <a:t>● q Initial values should be generated for simulation</a:t>
                </a:r>
              </a:p>
              <a:p>
                <a:r>
                  <a:rPr lang="en-US" sz="2200" dirty="0"/>
                  <a:t>● You may drop the first few observations of simulations</a:t>
                </a:r>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1785104"/>
              </a:xfrm>
              <a:prstGeom prst="rect">
                <a:avLst/>
              </a:prstGeom>
              <a:blipFill>
                <a:blip r:embed="rId3"/>
                <a:stretch>
                  <a:fillRect l="-2135" t="-2397" b="-6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838200" y="1948328"/>
                <a:ext cx="4263586"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𝑞</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m:t>
                          </m:r>
                          <m:r>
                            <a:rPr lang="en-US" sz="2200" b="0" i="1" smtClean="0">
                              <a:latin typeface="Cambria Math" panose="02040503050406030204" pitchFamily="18" charset="0"/>
                            </a:rPr>
                            <m:t>𝑞</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838200" y="1948328"/>
                <a:ext cx="4263586" cy="456985"/>
              </a:xfrm>
              <a:prstGeom prst="rect">
                <a:avLst/>
              </a:prstGeom>
              <a:blipFill>
                <a:blip r:embed="rId4"/>
                <a:stretch>
                  <a:fillRect b="-4000"/>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461665"/>
          </a:xfrm>
          <a:prstGeom prst="rect">
            <a:avLst/>
          </a:prstGeom>
          <a:noFill/>
        </p:spPr>
        <p:txBody>
          <a:bodyPr wrap="square">
            <a:spAutoFit/>
          </a:bodyPr>
          <a:lstStyle/>
          <a:p>
            <a:r>
              <a:rPr lang="en-US" sz="2400" dirty="0"/>
              <a:t>The following time series is a MA(q)</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5101786" y="1904546"/>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5101786" y="1904546"/>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707087" y="270264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707087" y="2702644"/>
                <a:ext cx="842499"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713961" y="3205127"/>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713961" y="3205127"/>
                <a:ext cx="842499" cy="430887"/>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1350537" y="3170789"/>
                <a:ext cx="2824857" cy="481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2</m:t>
                              </m:r>
                            </m:sup>
                          </m:sSub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1350537" y="3170789"/>
                <a:ext cx="2824857" cy="481286"/>
              </a:xfrm>
              <a:prstGeom prst="rect">
                <a:avLst/>
              </a:prstGeom>
              <a:blipFill>
                <a:blip r:embed="rId8"/>
                <a:stretch>
                  <a:fillRect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711324" y="4928235"/>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711324" y="4928235"/>
                <a:ext cx="1225235" cy="72949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6" y="2433021"/>
                <a:ext cx="3715172" cy="769441"/>
              </a:xfrm>
              <a:prstGeom prst="rect">
                <a:avLst/>
              </a:prstGeom>
              <a:solidFill>
                <a:srgbClr val="FFCCFF"/>
              </a:solidFill>
            </p:spPr>
            <p:txBody>
              <a:bodyPr wrap="square" rtlCol="0">
                <a:spAutoFit/>
              </a:bodyPr>
              <a:lstStyle/>
              <a:p>
                <a:r>
                  <a:rPr lang="en-US" sz="2200" dirty="0"/>
                  <a:t>Auto-correlations,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t>, are zero after lag </a:t>
                </a:r>
                <a14:m>
                  <m:oMath xmlns:m="http://schemas.openxmlformats.org/officeDocument/2006/math">
                    <m:r>
                      <a:rPr lang="en-US" sz="2200" i="1" dirty="0" smtClean="0">
                        <a:latin typeface="Cambria Math" panose="02040503050406030204" pitchFamily="18" charset="0"/>
                      </a:rPr>
                      <m:t>𝑞</m:t>
                    </m:r>
                  </m:oMath>
                </a14:m>
                <a:r>
                  <a:rPr lang="en-US" sz="2200" dirty="0"/>
                  <a:t> </a:t>
                </a:r>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6" y="2433021"/>
                <a:ext cx="3715172" cy="769441"/>
              </a:xfrm>
              <a:prstGeom prst="rect">
                <a:avLst/>
              </a:prstGeom>
              <a:blipFill>
                <a:blip r:embed="rId10"/>
                <a:stretch>
                  <a:fillRect l="-2135" t="-5556" r="-1806" b="-15873"/>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1"/>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12"/>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9" y="4052081"/>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4058731"/>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51625" y="5373894"/>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51625" y="5373894"/>
                <a:ext cx="464010"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702502" y="372425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702502" y="3724254"/>
                <a:ext cx="842499" cy="430887"/>
              </a:xfrm>
              <a:prstGeom prst="rect">
                <a:avLst/>
              </a:prstGeom>
              <a:blipFill>
                <a:blip r:embed="rId1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6746376" y="3740916"/>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𝑞</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6746376" y="3740916"/>
                <a:ext cx="1695784" cy="430887"/>
              </a:xfrm>
              <a:prstGeom prst="rect">
                <a:avLst/>
              </a:prstGeom>
              <a:blipFill>
                <a:blip r:embed="rId15"/>
                <a:stretch>
                  <a:fillRect l="-71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034394" y="4708325"/>
                <a:ext cx="4774870" cy="777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𝑞</m:t>
                              </m:r>
                            </m:sub>
                          </m:sSub>
                        </m:num>
                        <m:den>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𝑞</m:t>
                              </m:r>
                            </m:sub>
                            <m:sup>
                              <m:r>
                                <a:rPr lang="en-US" sz="2000" i="1">
                                  <a:latin typeface="Cambria Math" panose="02040503050406030204" pitchFamily="18" charset="0"/>
                                  <a:ea typeface="Cambria Math" panose="02040503050406030204" pitchFamily="18" charset="0"/>
                                </a:rPr>
                                <m:t>2</m:t>
                              </m:r>
                            </m:sup>
                          </m:sSubSup>
                        </m:den>
                      </m:f>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034394" y="4708325"/>
                <a:ext cx="4774870" cy="77784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1260035" y="2705446"/>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1260035" y="2705446"/>
                <a:ext cx="648812" cy="43574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9006853" y="4280837"/>
                <a:ext cx="29743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=0.5</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9006853" y="4280837"/>
                <a:ext cx="297438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A086C5C-D5E5-4360-9870-73BE2EE1BA55}"/>
                  </a:ext>
                </a:extLst>
              </p:cNvPr>
              <p:cNvSpPr txBox="1"/>
              <p:nvPr/>
            </p:nvSpPr>
            <p:spPr>
              <a:xfrm>
                <a:off x="1230611" y="3696986"/>
                <a:ext cx="5643597" cy="481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𝑞</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𝑞</m:t>
                              </m:r>
                            </m:sub>
                          </m:sSub>
                        </m:e>
                      </m:d>
                      <m:r>
                        <a:rPr lang="en-US" sz="2200" b="0" i="1" smtClean="0">
                          <a:latin typeface="Cambria Math" panose="02040503050406030204" pitchFamily="18" charset="0"/>
                          <a:ea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57" name="TextBox 56">
                <a:extLst>
                  <a:ext uri="{FF2B5EF4-FFF2-40B4-BE49-F238E27FC236}">
                    <a16:creationId xmlns:a16="http://schemas.microsoft.com/office/drawing/2014/main" id="{EA086C5C-D5E5-4360-9870-73BE2EE1BA55}"/>
                  </a:ext>
                </a:extLst>
              </p:cNvPr>
              <p:cNvSpPr txBox="1">
                <a:spLocks noRot="1" noChangeAspect="1" noMove="1" noResize="1" noEditPoints="1" noAdjustHandles="1" noChangeArrowheads="1" noChangeShapeType="1" noTextEdit="1"/>
              </p:cNvSpPr>
              <p:nvPr/>
            </p:nvSpPr>
            <p:spPr>
              <a:xfrm>
                <a:off x="1230611" y="3696986"/>
                <a:ext cx="5643597" cy="481286"/>
              </a:xfrm>
              <a:prstGeom prst="rect">
                <a:avLst/>
              </a:prstGeom>
              <a:blipFill>
                <a:blip r:embed="rId19"/>
                <a:stretch>
                  <a:fillRect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CA4C86A-2349-4AA2-89C4-B2851D89117F}"/>
                  </a:ext>
                </a:extLst>
              </p:cNvPr>
              <p:cNvSpPr txBox="1"/>
              <p:nvPr/>
            </p:nvSpPr>
            <p:spPr>
              <a:xfrm>
                <a:off x="713836" y="4207269"/>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58" name="TextBox 57">
                <a:extLst>
                  <a:ext uri="{FF2B5EF4-FFF2-40B4-BE49-F238E27FC236}">
                    <a16:creationId xmlns:a16="http://schemas.microsoft.com/office/drawing/2014/main" id="{4CA4C86A-2349-4AA2-89C4-B2851D89117F}"/>
                  </a:ext>
                </a:extLst>
              </p:cNvPr>
              <p:cNvSpPr txBox="1">
                <a:spLocks noRot="1" noChangeAspect="1" noMove="1" noResize="1" noEditPoints="1" noAdjustHandles="1" noChangeArrowheads="1" noChangeShapeType="1" noTextEdit="1"/>
              </p:cNvSpPr>
              <p:nvPr/>
            </p:nvSpPr>
            <p:spPr>
              <a:xfrm>
                <a:off x="713836" y="4207269"/>
                <a:ext cx="842499" cy="430887"/>
              </a:xfrm>
              <a:prstGeom prst="rect">
                <a:avLst/>
              </a:prstGeom>
              <a:blipFill>
                <a:blip r:embed="rId20"/>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0B7CAD2C-5583-43E7-AC34-CE48E5CD8312}"/>
                  </a:ext>
                </a:extLst>
              </p:cNvPr>
              <p:cNvSpPr/>
              <p:nvPr/>
            </p:nvSpPr>
            <p:spPr>
              <a:xfrm>
                <a:off x="1894711" y="4212960"/>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𝑞</m:t>
                      </m:r>
                      <m:r>
                        <a:rPr lang="en-US" sz="2200" b="0" i="1" smtClean="0">
                          <a:latin typeface="Cambria Math" panose="02040503050406030204" pitchFamily="18" charset="0"/>
                        </a:rPr>
                        <m:t>+1,…</m:t>
                      </m:r>
                    </m:oMath>
                  </m:oMathPara>
                </a14:m>
                <a:endParaRPr lang="en-US" sz="2200" dirty="0"/>
              </a:p>
            </p:txBody>
          </p:sp>
        </mc:Choice>
        <mc:Fallback xmlns="">
          <p:sp>
            <p:nvSpPr>
              <p:cNvPr id="59" name="Rectangle 58">
                <a:extLst>
                  <a:ext uri="{FF2B5EF4-FFF2-40B4-BE49-F238E27FC236}">
                    <a16:creationId xmlns:a16="http://schemas.microsoft.com/office/drawing/2014/main" id="{0B7CAD2C-5583-43E7-AC34-CE48E5CD8312}"/>
                  </a:ext>
                </a:extLst>
              </p:cNvPr>
              <p:cNvSpPr>
                <a:spLocks noRot="1" noChangeAspect="1" noMove="1" noResize="1" noEditPoints="1" noAdjustHandles="1" noChangeArrowheads="1" noChangeShapeType="1" noTextEdit="1"/>
              </p:cNvSpPr>
              <p:nvPr/>
            </p:nvSpPr>
            <p:spPr>
              <a:xfrm>
                <a:off x="1894711" y="4212960"/>
                <a:ext cx="1695784" cy="430887"/>
              </a:xfrm>
              <a:prstGeom prst="rect">
                <a:avLst/>
              </a:prstGeom>
              <a:blipFill>
                <a:blip r:embed="rId21"/>
                <a:stretch>
                  <a:fillRect l="-719"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3E5E25C-09B2-4C53-9E6D-CCDF4C1B6B2C}"/>
                  </a:ext>
                </a:extLst>
              </p:cNvPr>
              <p:cNvSpPr txBox="1"/>
              <p:nvPr/>
            </p:nvSpPr>
            <p:spPr>
              <a:xfrm>
                <a:off x="1319013" y="4203208"/>
                <a:ext cx="44504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2" name="TextBox 61">
                <a:extLst>
                  <a:ext uri="{FF2B5EF4-FFF2-40B4-BE49-F238E27FC236}">
                    <a16:creationId xmlns:a16="http://schemas.microsoft.com/office/drawing/2014/main" id="{F3E5E25C-09B2-4C53-9E6D-CCDF4C1B6B2C}"/>
                  </a:ext>
                </a:extLst>
              </p:cNvPr>
              <p:cNvSpPr txBox="1">
                <a:spLocks noRot="1" noChangeAspect="1" noMove="1" noResize="1" noEditPoints="1" noAdjustHandles="1" noChangeArrowheads="1" noChangeShapeType="1" noTextEdit="1"/>
              </p:cNvSpPr>
              <p:nvPr/>
            </p:nvSpPr>
            <p:spPr>
              <a:xfrm>
                <a:off x="1319013" y="4203208"/>
                <a:ext cx="445044" cy="43088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E9D5A2-4BA7-49D7-8BA5-2BAA26FEE7D4}"/>
                  </a:ext>
                </a:extLst>
              </p:cNvPr>
              <p:cNvSpPr txBox="1"/>
              <p:nvPr/>
            </p:nvSpPr>
            <p:spPr>
              <a:xfrm>
                <a:off x="498084" y="3918342"/>
                <a:ext cx="379463"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qArr>
                        </m:e>
                      </m:d>
                    </m:oMath>
                  </m:oMathPara>
                </a14:m>
                <a:endParaRPr lang="en-US" dirty="0"/>
              </a:p>
            </p:txBody>
          </p:sp>
        </mc:Choice>
        <mc:Fallback xmlns="">
          <p:sp>
            <p:nvSpPr>
              <p:cNvPr id="3" name="TextBox 2">
                <a:extLst>
                  <a:ext uri="{FF2B5EF4-FFF2-40B4-BE49-F238E27FC236}">
                    <a16:creationId xmlns:a16="http://schemas.microsoft.com/office/drawing/2014/main" id="{B4E9D5A2-4BA7-49D7-8BA5-2BAA26FEE7D4}"/>
                  </a:ext>
                </a:extLst>
              </p:cNvPr>
              <p:cNvSpPr txBox="1">
                <a:spLocks noRot="1" noChangeAspect="1" noMove="1" noResize="1" noEditPoints="1" noAdjustHandles="1" noChangeArrowheads="1" noChangeShapeType="1" noTextEdit="1"/>
              </p:cNvSpPr>
              <p:nvPr/>
            </p:nvSpPr>
            <p:spPr>
              <a:xfrm>
                <a:off x="498084" y="3918342"/>
                <a:ext cx="379463" cy="617861"/>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34AF12-70C6-4CBD-8B99-23A6A0EF48FF}"/>
                  </a:ext>
                </a:extLst>
              </p:cNvPr>
              <p:cNvSpPr txBox="1"/>
              <p:nvPr/>
            </p:nvSpPr>
            <p:spPr>
              <a:xfrm>
                <a:off x="1902419" y="4825080"/>
                <a:ext cx="639021"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
                          </m:eqArr>
                        </m:e>
                      </m:d>
                    </m:oMath>
                  </m:oMathPara>
                </a14:m>
                <a:endParaRPr lang="en-US" dirty="0"/>
              </a:p>
            </p:txBody>
          </p:sp>
        </mc:Choice>
        <mc:Fallback xmlns="">
          <p:sp>
            <p:nvSpPr>
              <p:cNvPr id="5" name="TextBox 4">
                <a:extLst>
                  <a:ext uri="{FF2B5EF4-FFF2-40B4-BE49-F238E27FC236}">
                    <a16:creationId xmlns:a16="http://schemas.microsoft.com/office/drawing/2014/main" id="{EC34AF12-70C6-4CBD-8B99-23A6A0EF48FF}"/>
                  </a:ext>
                </a:extLst>
              </p:cNvPr>
              <p:cNvSpPr txBox="1">
                <a:spLocks noRot="1" noChangeAspect="1" noMove="1" noResize="1" noEditPoints="1" noAdjustHandles="1" noChangeArrowheads="1" noChangeShapeType="1" noTextEdit="1"/>
              </p:cNvSpPr>
              <p:nvPr/>
            </p:nvSpPr>
            <p:spPr>
              <a:xfrm>
                <a:off x="1902419" y="4825080"/>
                <a:ext cx="639021" cy="88428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DFE2DF86-00DE-4CAD-B741-46354C0BCC70}"/>
                  </a:ext>
                </a:extLst>
              </p:cNvPr>
              <p:cNvSpPr/>
              <p:nvPr/>
            </p:nvSpPr>
            <p:spPr>
              <a:xfrm>
                <a:off x="6632313" y="4791721"/>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𝑞</m:t>
                      </m:r>
                    </m:oMath>
                  </m:oMathPara>
                </a14:m>
                <a:endParaRPr lang="en-US" sz="2200" dirty="0"/>
              </a:p>
            </p:txBody>
          </p:sp>
        </mc:Choice>
        <mc:Fallback xmlns="">
          <p:sp>
            <p:nvSpPr>
              <p:cNvPr id="63" name="Rectangle 62">
                <a:extLst>
                  <a:ext uri="{FF2B5EF4-FFF2-40B4-BE49-F238E27FC236}">
                    <a16:creationId xmlns:a16="http://schemas.microsoft.com/office/drawing/2014/main" id="{DFE2DF86-00DE-4CAD-B741-46354C0BCC70}"/>
                  </a:ext>
                </a:extLst>
              </p:cNvPr>
              <p:cNvSpPr>
                <a:spLocks noRot="1" noChangeAspect="1" noMove="1" noResize="1" noEditPoints="1" noAdjustHandles="1" noChangeArrowheads="1" noChangeShapeType="1" noTextEdit="1"/>
              </p:cNvSpPr>
              <p:nvPr/>
            </p:nvSpPr>
            <p:spPr>
              <a:xfrm>
                <a:off x="6632313" y="4791721"/>
                <a:ext cx="1695784" cy="430887"/>
              </a:xfrm>
              <a:prstGeom prst="rect">
                <a:avLst/>
              </a:prstGeom>
              <a:blipFill>
                <a:blip r:embed="rId25"/>
                <a:stretch>
                  <a:fillRect l="-719"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0FA8FE95-97A1-4C17-BC9D-AC9FA1779822}"/>
                  </a:ext>
                </a:extLst>
              </p:cNvPr>
              <p:cNvSpPr/>
              <p:nvPr/>
            </p:nvSpPr>
            <p:spPr>
              <a:xfrm>
                <a:off x="2958488" y="5368137"/>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𝑞</m:t>
                      </m:r>
                      <m:r>
                        <a:rPr lang="en-US" sz="2200" b="0" i="1" smtClean="0">
                          <a:latin typeface="Cambria Math" panose="02040503050406030204" pitchFamily="18" charset="0"/>
                        </a:rPr>
                        <m:t>+1,…</m:t>
                      </m:r>
                    </m:oMath>
                  </m:oMathPara>
                </a14:m>
                <a:endParaRPr lang="en-US" sz="2200" dirty="0"/>
              </a:p>
            </p:txBody>
          </p:sp>
        </mc:Choice>
        <mc:Fallback xmlns="">
          <p:sp>
            <p:nvSpPr>
              <p:cNvPr id="65" name="Rectangle 64">
                <a:extLst>
                  <a:ext uri="{FF2B5EF4-FFF2-40B4-BE49-F238E27FC236}">
                    <a16:creationId xmlns:a16="http://schemas.microsoft.com/office/drawing/2014/main" id="{0FA8FE95-97A1-4C17-BC9D-AC9FA1779822}"/>
                  </a:ext>
                </a:extLst>
              </p:cNvPr>
              <p:cNvSpPr>
                <a:spLocks noRot="1" noChangeAspect="1" noMove="1" noResize="1" noEditPoints="1" noAdjustHandles="1" noChangeArrowheads="1" noChangeShapeType="1" noTextEdit="1"/>
              </p:cNvSpPr>
              <p:nvPr/>
            </p:nvSpPr>
            <p:spPr>
              <a:xfrm>
                <a:off x="2958488" y="5368137"/>
                <a:ext cx="1695784" cy="430887"/>
              </a:xfrm>
              <a:prstGeom prst="rect">
                <a:avLst/>
              </a:prstGeom>
              <a:blipFill>
                <a:blip r:embed="rId26"/>
                <a:stretch>
                  <a:fillRect l="-36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9A9768D-4573-4FAC-9D29-FFF8916042E0}"/>
                  </a:ext>
                </a:extLst>
              </p:cNvPr>
              <p:cNvSpPr txBox="1"/>
              <p:nvPr/>
            </p:nvSpPr>
            <p:spPr>
              <a:xfrm>
                <a:off x="838200" y="5951870"/>
                <a:ext cx="2435150" cy="7093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𝜌</m:t>
                          </m:r>
                        </m:e>
                        <m:sub>
                          <m:r>
                            <a:rPr lang="en-US" sz="1800" b="0" i="1" smtClean="0">
                              <a:latin typeface="Cambria Math" panose="02040503050406030204" pitchFamily="18" charset="0"/>
                              <a:ea typeface="Cambria Math" panose="02040503050406030204" pitchFamily="18" charset="0"/>
                            </a:rPr>
                            <m:t>𝑞</m:t>
                          </m:r>
                        </m:sub>
                      </m:sSub>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𝑞</m:t>
                              </m:r>
                            </m:sub>
                          </m:sSub>
                        </m:num>
                        <m:den>
                          <m:r>
                            <a:rPr lang="en-US" sz="1800" i="1">
                              <a:latin typeface="Cambria Math" panose="02040503050406030204" pitchFamily="18" charset="0"/>
                              <a:ea typeface="Cambria Math" panose="02040503050406030204" pitchFamily="18" charset="0"/>
                            </a:rPr>
                            <m:t>1+</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2</m:t>
                              </m:r>
                            </m:sup>
                          </m:sSubSup>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𝑞</m:t>
                              </m:r>
                            </m:sub>
                            <m:sup>
                              <m:r>
                                <a:rPr lang="en-US" sz="1800" i="1">
                                  <a:latin typeface="Cambria Math" panose="02040503050406030204" pitchFamily="18" charset="0"/>
                                  <a:ea typeface="Cambria Math" panose="02040503050406030204" pitchFamily="18" charset="0"/>
                                </a:rPr>
                                <m:t>2</m:t>
                              </m:r>
                            </m:sup>
                          </m:sSubSup>
                        </m:den>
                      </m:f>
                    </m:oMath>
                  </m:oMathPara>
                </a14:m>
                <a:endParaRPr lang="en-US" dirty="0"/>
              </a:p>
            </p:txBody>
          </p:sp>
        </mc:Choice>
        <mc:Fallback xmlns="">
          <p:sp>
            <p:nvSpPr>
              <p:cNvPr id="66" name="TextBox 65">
                <a:extLst>
                  <a:ext uri="{FF2B5EF4-FFF2-40B4-BE49-F238E27FC236}">
                    <a16:creationId xmlns:a16="http://schemas.microsoft.com/office/drawing/2014/main" id="{09A9768D-4573-4FAC-9D29-FFF8916042E0}"/>
                  </a:ext>
                </a:extLst>
              </p:cNvPr>
              <p:cNvSpPr txBox="1">
                <a:spLocks noRot="1" noChangeAspect="1" noMove="1" noResize="1" noEditPoints="1" noAdjustHandles="1" noChangeArrowheads="1" noChangeShapeType="1" noTextEdit="1"/>
              </p:cNvSpPr>
              <p:nvPr/>
            </p:nvSpPr>
            <p:spPr>
              <a:xfrm>
                <a:off x="838200" y="5951870"/>
                <a:ext cx="2435150" cy="709361"/>
              </a:xfrm>
              <a:prstGeom prst="rect">
                <a:avLst/>
              </a:prstGeom>
              <a:blipFill>
                <a:blip r:embed="rId27"/>
                <a:stretch>
                  <a:fillRect/>
                </a:stretch>
              </a:blipFill>
            </p:spPr>
            <p:txBody>
              <a:bodyPr/>
              <a:lstStyle/>
              <a:p>
                <a:r>
                  <a:rPr lang="en-US">
                    <a:noFill/>
                  </a:rPr>
                  <a:t> </a:t>
                </a:r>
              </a:p>
            </p:txBody>
          </p:sp>
        </mc:Fallback>
      </mc:AlternateContent>
      <p:sp>
        <p:nvSpPr>
          <p:cNvPr id="67" name="Oval 66">
            <a:extLst>
              <a:ext uri="{FF2B5EF4-FFF2-40B4-BE49-F238E27FC236}">
                <a16:creationId xmlns:a16="http://schemas.microsoft.com/office/drawing/2014/main" id="{367F1802-7EF3-4ED0-AD47-F60632F19034}"/>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DD4858-8DA4-404A-9D27-E30A4DC9A7DF}"/>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DAAB96F-932D-4313-B944-93E685DFB5EE}"/>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1B7D8B6C-7B26-465F-A675-7AE8CB4FD32E}"/>
              </a:ext>
            </a:extLst>
          </p:cNvPr>
          <p:cNvCxnSpPr>
            <a:cxnSpLocks/>
          </p:cNvCxnSpPr>
          <p:nvPr/>
        </p:nvCxnSpPr>
        <p:spPr>
          <a:xfrm flipV="1">
            <a:off x="9668859" y="5222608"/>
            <a:ext cx="0" cy="299498"/>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B8F5AB2-5587-4ADB-9418-B03F3BF0BCBC}"/>
              </a:ext>
            </a:extLst>
          </p:cNvPr>
          <p:cNvCxnSpPr>
            <a:cxnSpLocks/>
          </p:cNvCxnSpPr>
          <p:nvPr/>
        </p:nvCxnSpPr>
        <p:spPr>
          <a:xfrm flipV="1">
            <a:off x="9263701" y="4928235"/>
            <a:ext cx="4334" cy="57900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069C1F1-9E76-4533-A6DB-8E3226944E4F}"/>
              </a:ext>
            </a:extLst>
          </p:cNvPr>
          <p:cNvCxnSpPr>
            <a:cxnSpLocks/>
          </p:cNvCxnSpPr>
          <p:nvPr/>
        </p:nvCxnSpPr>
        <p:spPr>
          <a:xfrm flipH="1" flipV="1">
            <a:off x="10061133" y="5355074"/>
            <a:ext cx="0" cy="17373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left)">
                                      <p:cBhvr>
                                        <p:cTn id="22" dur="10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10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wipe(left)">
                                      <p:cBhvr>
                                        <p:cTn id="36" dur="1000"/>
                                        <p:tgtEl>
                                          <p:spTgt spid="1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1000"/>
                                        <p:tgtEl>
                                          <p:spTgt spid="57"/>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10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left)">
                                      <p:cBhvr>
                                        <p:cTn id="50" dur="10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ipe(left)">
                                      <p:cBhvr>
                                        <p:cTn id="55" dur="1000"/>
                                        <p:tgtEl>
                                          <p:spTgt spid="62"/>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10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wipe(left)">
                                      <p:cBhvr>
                                        <p:cTn id="64" dur="1000"/>
                                        <p:tgtEl>
                                          <p:spTgt spid="1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10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wipe(left)">
                                      <p:cBhvr>
                                        <p:cTn id="74" dur="1000"/>
                                        <p:tgtEl>
                                          <p:spTgt spid="154"/>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10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wipe(left)">
                                      <p:cBhvr>
                                        <p:cTn id="83" dur="1000"/>
                                        <p:tgtEl>
                                          <p:spTgt spid="151"/>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left)">
                                      <p:cBhvr>
                                        <p:cTn id="87" dur="10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left)">
                                      <p:cBhvr>
                                        <p:cTn id="92" dur="10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18"/>
                                        </p:tgtEl>
                                        <p:attrNameLst>
                                          <p:attrName>style.visibility</p:attrName>
                                        </p:attrNameLst>
                                      </p:cBhvr>
                                      <p:to>
                                        <p:strVal val="visible"/>
                                      </p:to>
                                    </p:set>
                                    <p:animEffect transition="in" filter="wipe(left)">
                                      <p:cBhvr>
                                        <p:cTn id="97" dur="1000"/>
                                        <p:tgtEl>
                                          <p:spTgt spid="11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62"/>
                                        </p:tgtEl>
                                        <p:attrNameLst>
                                          <p:attrName>style.visibility</p:attrName>
                                        </p:attrNameLst>
                                      </p:cBhvr>
                                      <p:to>
                                        <p:strVal val="visible"/>
                                      </p:to>
                                    </p:set>
                                    <p:animEffect transition="in" filter="wipe(left)">
                                      <p:cBhvr>
                                        <p:cTn id="100" dur="1000"/>
                                        <p:tgtEl>
                                          <p:spTgt spid="1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142"/>
                                        </p:tgtEl>
                                        <p:attrNameLst>
                                          <p:attrName>style.visibility</p:attrName>
                                        </p:attrNameLst>
                                      </p:cBhvr>
                                      <p:to>
                                        <p:strVal val="visible"/>
                                      </p:to>
                                    </p:set>
                                    <p:animEffect transition="in" filter="wipe(down)">
                                      <p:cBhvr>
                                        <p:cTn id="105" dur="1000"/>
                                        <p:tgtEl>
                                          <p:spTgt spid="142"/>
                                        </p:tgtEl>
                                      </p:cBhvr>
                                    </p:animEffect>
                                  </p:childTnLst>
                                </p:cTn>
                              </p:par>
                            </p:childTnLst>
                          </p:cTn>
                        </p:par>
                        <p:par>
                          <p:cTn id="106" fill="hold">
                            <p:stCondLst>
                              <p:cond delay="1000"/>
                            </p:stCondLst>
                            <p:childTnLst>
                              <p:par>
                                <p:cTn id="107" presetID="22" presetClass="entr" presetSubtype="4"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ipe(down)">
                                      <p:cBhvr>
                                        <p:cTn id="109" dur="1000"/>
                                        <p:tgtEl>
                                          <p:spTgt spid="67"/>
                                        </p:tgtEl>
                                      </p:cBhvr>
                                    </p:animEffect>
                                  </p:childTnLst>
                                </p:cTn>
                              </p:par>
                            </p:childTnLst>
                          </p:cTn>
                        </p:par>
                        <p:par>
                          <p:cTn id="110" fill="hold">
                            <p:stCondLst>
                              <p:cond delay="2000"/>
                            </p:stCondLst>
                            <p:childTnLst>
                              <p:par>
                                <p:cTn id="111" presetID="22" presetClass="entr" presetSubtype="4" fill="hold" grpId="0" nodeType="after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down)">
                                      <p:cBhvr>
                                        <p:cTn id="113" dur="1000"/>
                                        <p:tgtEl>
                                          <p:spTgt spid="68"/>
                                        </p:tgtEl>
                                      </p:cBhvr>
                                    </p:animEffect>
                                  </p:childTnLst>
                                </p:cTn>
                              </p:par>
                            </p:childTnLst>
                          </p:cTn>
                        </p:par>
                        <p:par>
                          <p:cTn id="114" fill="hold">
                            <p:stCondLst>
                              <p:cond delay="3000"/>
                            </p:stCondLst>
                            <p:childTnLst>
                              <p:par>
                                <p:cTn id="115" presetID="22" presetClass="entr" presetSubtype="4" fill="hold" grpId="0" nodeType="afterEffect">
                                  <p:stCondLst>
                                    <p:cond delay="0"/>
                                  </p:stCondLst>
                                  <p:childTnLst>
                                    <p:set>
                                      <p:cBhvr>
                                        <p:cTn id="116" dur="1" fill="hold">
                                          <p:stCondLst>
                                            <p:cond delay="0"/>
                                          </p:stCondLst>
                                        </p:cTn>
                                        <p:tgtEl>
                                          <p:spTgt spid="69"/>
                                        </p:tgtEl>
                                        <p:attrNameLst>
                                          <p:attrName>style.visibility</p:attrName>
                                        </p:attrNameLst>
                                      </p:cBhvr>
                                      <p:to>
                                        <p:strVal val="visible"/>
                                      </p:to>
                                    </p:set>
                                    <p:animEffect transition="in" filter="wipe(down)">
                                      <p:cBhvr>
                                        <p:cTn id="117" dur="1000"/>
                                        <p:tgtEl>
                                          <p:spTgt spid="6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wipe(left)">
                                      <p:cBhvr>
                                        <p:cTn id="122" dur="2000"/>
                                        <p:tgtEl>
                                          <p:spTgt spid="117"/>
                                        </p:tgtEl>
                                      </p:cBhvr>
                                    </p:animEffect>
                                  </p:childTnLst>
                                </p:cTn>
                              </p:par>
                            </p:childTnLst>
                          </p:cTn>
                        </p:par>
                        <p:par>
                          <p:cTn id="123" fill="hold">
                            <p:stCondLst>
                              <p:cond delay="2000"/>
                            </p:stCondLst>
                            <p:childTnLst>
                              <p:par>
                                <p:cTn id="124" presetID="22" presetClass="entr" presetSubtype="4" fill="hold" nodeType="after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wipe(down)">
                                      <p:cBhvr>
                                        <p:cTn id="126" dur="1000"/>
                                        <p:tgtEl>
                                          <p:spTgt spid="61"/>
                                        </p:tgtEl>
                                      </p:cBhvr>
                                    </p:animEffect>
                                  </p:childTnLst>
                                </p:cTn>
                              </p:par>
                            </p:childTnLst>
                          </p:cTn>
                        </p:par>
                        <p:par>
                          <p:cTn id="127" fill="hold">
                            <p:stCondLst>
                              <p:cond delay="3000"/>
                            </p:stCondLst>
                            <p:childTnLst>
                              <p:par>
                                <p:cTn id="128" presetID="22" presetClass="entr" presetSubtype="4" fill="hold" nodeType="after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wipe(down)">
                                      <p:cBhvr>
                                        <p:cTn id="130" dur="1000"/>
                                        <p:tgtEl>
                                          <p:spTgt spid="60"/>
                                        </p:tgtEl>
                                      </p:cBhvr>
                                    </p:animEffect>
                                  </p:childTnLst>
                                </p:cTn>
                              </p:par>
                            </p:childTnLst>
                          </p:cTn>
                        </p:par>
                        <p:par>
                          <p:cTn id="131" fill="hold">
                            <p:stCondLst>
                              <p:cond delay="4000"/>
                            </p:stCondLst>
                            <p:childTnLst>
                              <p:par>
                                <p:cTn id="132" presetID="22" presetClass="entr" presetSubtype="4" fill="hold" nodeType="after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wipe(down)">
                                      <p:cBhvr>
                                        <p:cTn id="134"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2" grpId="0"/>
      <p:bldP spid="105" grpId="0"/>
      <p:bldP spid="113" grpId="0"/>
      <p:bldP spid="117" grpId="0" animBg="1"/>
      <p:bldP spid="151" grpId="0"/>
      <p:bldP spid="152" grpId="0"/>
      <p:bldP spid="4" grpId="0"/>
      <p:bldP spid="154" grpId="0"/>
      <p:bldP spid="161" grpId="0"/>
      <p:bldP spid="162" grpId="0"/>
      <p:bldP spid="57" grpId="0"/>
      <p:bldP spid="58" grpId="0"/>
      <p:bldP spid="59" grpId="0"/>
      <p:bldP spid="62" grpId="0"/>
      <p:bldP spid="3" grpId="0"/>
      <p:bldP spid="5" grpId="0"/>
      <p:bldP spid="63" grpId="0"/>
      <p:bldP spid="65" grpId="0"/>
      <p:bldP spid="66" grpId="0"/>
      <p:bldP spid="67" grpId="0" animBg="1"/>
      <p:bldP spid="68"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0FD754C4-D3F0-41A4-B66B-0DD1A6DCA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8920"/>
            <a:ext cx="5777075" cy="1714694"/>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332CF789-4AC9-484E-8905-82D580E6B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89570"/>
            <a:ext cx="5777075" cy="1402203"/>
          </a:xfrm>
          <a:prstGeom prst="rect">
            <a:avLst/>
          </a:prstGeom>
        </p:spPr>
      </p:pic>
      <p:sp>
        <p:nvSpPr>
          <p:cNvPr id="10" name="Title 8">
            <a:extLst>
              <a:ext uri="{FF2B5EF4-FFF2-40B4-BE49-F238E27FC236}">
                <a16:creationId xmlns:a16="http://schemas.microsoft.com/office/drawing/2014/main" id="{1F9B6886-EFE4-4D01-903D-3A4DAB1FE57C}"/>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Alternative ACF Plots</a:t>
            </a:r>
          </a:p>
        </p:txBody>
      </p:sp>
      <p:sp>
        <p:nvSpPr>
          <p:cNvPr id="11" name="TextBox 10">
            <a:extLst>
              <a:ext uri="{FF2B5EF4-FFF2-40B4-BE49-F238E27FC236}">
                <a16:creationId xmlns:a16="http://schemas.microsoft.com/office/drawing/2014/main" id="{BD8D6E4D-834C-47D6-B895-A68F549C33CE}"/>
              </a:ext>
            </a:extLst>
          </p:cNvPr>
          <p:cNvSpPr txBox="1"/>
          <p:nvPr/>
        </p:nvSpPr>
        <p:spPr>
          <a:xfrm>
            <a:off x="838198" y="1420335"/>
            <a:ext cx="4765767" cy="1200329"/>
          </a:xfrm>
          <a:prstGeom prst="rect">
            <a:avLst/>
          </a:prstGeom>
          <a:noFill/>
        </p:spPr>
        <p:txBody>
          <a:bodyPr wrap="square">
            <a:spAutoFit/>
          </a:bodyPr>
          <a:lstStyle/>
          <a:p>
            <a:r>
              <a:rPr lang="en-US" sz="2400" dirty="0"/>
              <a:t>Alternative auto-correlograms using ggplot2 package func (bot right), customized func (bot left)</a:t>
            </a:r>
          </a:p>
        </p:txBody>
      </p:sp>
      <p:pic>
        <p:nvPicPr>
          <p:cNvPr id="14" name="Picture 13" descr="Chart&#10;&#10;Description automatically generated">
            <a:extLst>
              <a:ext uri="{FF2B5EF4-FFF2-40B4-BE49-F238E27FC236}">
                <a16:creationId xmlns:a16="http://schemas.microsoft.com/office/drawing/2014/main" id="{8086E463-3E17-4FD7-A61C-44EF4DD217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00901"/>
            <a:ext cx="5777075" cy="2746492"/>
          </a:xfrm>
          <a:prstGeom prst="rect">
            <a:avLst/>
          </a:prstGeom>
        </p:spPr>
      </p:pic>
      <p:pic>
        <p:nvPicPr>
          <p:cNvPr id="16" name="Picture 15" descr="Chart, histogram&#10;&#10;Description automatically generated">
            <a:extLst>
              <a:ext uri="{FF2B5EF4-FFF2-40B4-BE49-F238E27FC236}">
                <a16:creationId xmlns:a16="http://schemas.microsoft.com/office/drawing/2014/main" id="{6A8783D0-115A-4BD8-966F-5AD920A194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584" y="2745899"/>
            <a:ext cx="3277564" cy="3844834"/>
          </a:xfrm>
          <a:prstGeom prst="rect">
            <a:avLst/>
          </a:prstGeom>
        </p:spPr>
      </p:pic>
    </p:spTree>
    <p:extLst>
      <p:ext uri="{BB962C8B-B14F-4D97-AF65-F5344CB8AC3E}">
        <p14:creationId xmlns:p14="http://schemas.microsoft.com/office/powerpoint/2010/main" val="10669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738258"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12</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738258" cy="769441"/>
              </a:xfrm>
              <a:prstGeom prst="rect">
                <a:avLst/>
              </a:prstGeom>
              <a:blipFill>
                <a:blip r:embed="rId3"/>
                <a:stretch>
                  <a:fillRect l="-1085"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2800767"/>
          </a:xfrm>
          <a:prstGeom prst="rect">
            <a:avLst/>
          </a:prstGeom>
          <a:noFill/>
        </p:spPr>
        <p:txBody>
          <a:bodyPr wrap="square" rtlCol="0">
            <a:spAutoFit/>
          </a:bodyPr>
          <a:lstStyle/>
          <a:p>
            <a:r>
              <a:rPr lang="en-US" sz="2200" dirty="0"/>
              <a:t>a. Graph a time plot and auto-correlogram. Estimate the order of this moving average time series. </a:t>
            </a:r>
          </a:p>
          <a:p>
            <a:r>
              <a:rPr lang="en-US" sz="2200" dirty="0"/>
              <a:t>c. Given your estimate order, write down the ACF parametrically.  </a:t>
            </a:r>
            <a:endParaRPr lang="en-US" sz="2200" dirty="0">
              <a:ea typeface="Cambria Math" panose="02040503050406030204" pitchFamily="18" charset="0"/>
            </a:endParaRPr>
          </a:p>
          <a:p>
            <a:r>
              <a:rPr lang="en-US" sz="2200" dirty="0"/>
              <a:t>d. Use the Moment’s Method to estimate the MA parameters. </a:t>
            </a:r>
          </a:p>
          <a:p>
            <a:r>
              <a:rPr lang="en-US" sz="2200" dirty="0">
                <a:ea typeface="Cambria Math" panose="02040503050406030204" pitchFamily="18" charset="0"/>
              </a:rPr>
              <a:t>e. Simulate a time series with the estimated order and parameters and subtract the simulated values from the actual values of the time series. Call this remainder, residuals. </a:t>
            </a:r>
          </a:p>
          <a:p>
            <a:r>
              <a:rPr lang="en-US" sz="2200" dirty="0">
                <a:ea typeface="Cambria Math" panose="02040503050406030204" pitchFamily="18" charset="0"/>
              </a:rPr>
              <a:t>f. Graph the time plot and ACF of the residuals and comment.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765138"/>
                <a:ext cx="6635859"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14</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765138"/>
                <a:ext cx="6635859" cy="430887"/>
              </a:xfrm>
              <a:prstGeom prst="rect">
                <a:avLst/>
              </a:prstGeom>
              <a:blipFill>
                <a:blip r:embed="rId4"/>
                <a:stretch>
                  <a:fillRect l="-1102"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1518348"/>
                <a:ext cx="6025738" cy="769441"/>
              </a:xfrm>
              <a:prstGeom prst="rect">
                <a:avLst/>
              </a:prstGeom>
              <a:noFill/>
            </p:spPr>
            <p:txBody>
              <a:bodyPr wrap="square" rtlCol="0">
                <a:spAutoFit/>
              </a:bodyPr>
              <a:lstStyle/>
              <a:p>
                <a:r>
                  <a:rPr lang="en-US" sz="2200" b="1" dirty="0"/>
                  <a:t>3.</a:t>
                </a:r>
                <a:r>
                  <a:rPr lang="en-US" sz="2200" dirty="0"/>
                  <a:t> Generate ACF plot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11</m:t>
                        </m:r>
                        <m:r>
                          <a:rPr lang="en-US" sz="2200" b="0" i="1" smtClean="0">
                            <a:latin typeface="Cambria Math" panose="02040503050406030204" pitchFamily="18" charset="0"/>
                          </a:rPr>
                          <m:t>𝑡</m:t>
                        </m:r>
                      </m:sub>
                    </m:sSub>
                  </m:oMath>
                </a14:m>
                <a:r>
                  <a:rPr lang="en-US" sz="2200" dirty="0"/>
                  <a:t> from sims.csv dataset and estimate the order of this MA time series.</a:t>
                </a:r>
                <a:endParaRPr lang="en-US" sz="2200" i="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1518348"/>
                <a:ext cx="6025738" cy="769441"/>
              </a:xfrm>
              <a:prstGeom prst="rect">
                <a:avLst/>
              </a:prstGeom>
              <a:blipFill>
                <a:blip r:embed="rId3"/>
                <a:stretch>
                  <a:fillRect l="-1316" t="-5556"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6025738" cy="769441"/>
              </a:xfrm>
              <a:prstGeom prst="rect">
                <a:avLst/>
              </a:prstGeom>
              <a:noFill/>
            </p:spPr>
            <p:txBody>
              <a:bodyPr wrap="square" rtlCol="0">
                <a:spAutoFit/>
              </a:bodyPr>
              <a:lstStyle/>
              <a:p>
                <a:r>
                  <a:rPr lang="en-US" sz="2200" b="1" dirty="0"/>
                  <a:t>4.</a:t>
                </a:r>
                <a:r>
                  <a:rPr lang="en-US" sz="2200" dirty="0"/>
                  <a:t> Generate ACF plot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r>
                          <a:rPr lang="en-US" sz="2200" b="0" i="1" smtClean="0">
                            <a:latin typeface="Cambria Math" panose="02040503050406030204" pitchFamily="18" charset="0"/>
                          </a:rPr>
                          <m:t>3</m:t>
                        </m:r>
                        <m:r>
                          <a:rPr lang="en-US" sz="2200" i="1">
                            <a:latin typeface="Cambria Math" panose="02040503050406030204" pitchFamily="18" charset="0"/>
                          </a:rPr>
                          <m:t>𝑡</m:t>
                        </m:r>
                      </m:sub>
                    </m:sSub>
                  </m:oMath>
                </a14:m>
                <a:r>
                  <a:rPr lang="en-US" sz="2200" dirty="0"/>
                  <a:t> from sims.csv dataset and estimate the order of this MA time series.</a:t>
                </a:r>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413024"/>
                <a:ext cx="6025738" cy="769441"/>
              </a:xfrm>
              <a:prstGeom prst="rect">
                <a:avLst/>
              </a:prstGeom>
              <a:blipFill>
                <a:blip r:embed="rId4"/>
                <a:stretch>
                  <a:fillRect l="-1213" t="-5556"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91AFA0-B936-4761-81E0-D90ABC06C3EE}"/>
                  </a:ext>
                </a:extLst>
              </p:cNvPr>
              <p:cNvSpPr txBox="1"/>
              <p:nvPr/>
            </p:nvSpPr>
            <p:spPr>
              <a:xfrm>
                <a:off x="838199" y="3307700"/>
                <a:ext cx="8227424" cy="780470"/>
              </a:xfrm>
              <a:prstGeom prst="rect">
                <a:avLst/>
              </a:prstGeom>
              <a:noFill/>
            </p:spPr>
            <p:txBody>
              <a:bodyPr wrap="square" rtlCol="0">
                <a:spAutoFit/>
              </a:bodyPr>
              <a:lstStyle/>
              <a:p>
                <a:r>
                  <a:rPr lang="en-US" sz="2200" b="1" dirty="0"/>
                  <a:t>5.</a:t>
                </a:r>
                <a:r>
                  <a:rPr lang="en-US" sz="2200" dirty="0"/>
                  <a:t> Construct the ACF of the time series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where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m:t>
                        </m:r>
                      </m:e>
                      <m:sup>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𝑑</m:t>
                        </m:r>
                      </m:sup>
                    </m:sSup>
                    <m:r>
                      <a:rPr lang="en-US" sz="2200" i="1">
                        <a:latin typeface="Cambria Math" panose="02040503050406030204" pitchFamily="18" charset="0"/>
                      </a:rPr>
                      <m:t> </m:t>
                    </m:r>
                    <m:r>
                      <a:rPr lang="en-US" sz="2200" i="1">
                        <a:latin typeface="Cambria Math" panose="02040503050406030204" pitchFamily="18" charset="0"/>
                      </a:rPr>
                      <m:t>𝑁</m:t>
                    </m:r>
                    <m:d>
                      <m:dPr>
                        <m:ctrlPr>
                          <a:rPr lang="en-US" sz="2200" i="1">
                            <a:latin typeface="Cambria Math" panose="02040503050406030204" pitchFamily="18" charset="0"/>
                          </a:rPr>
                        </m:ctrlPr>
                      </m:dPr>
                      <m:e>
                        <m:r>
                          <a:rPr lang="en-US" sz="2200" i="1">
                            <a:latin typeface="Cambria Math" panose="02040503050406030204" pitchFamily="18" charset="0"/>
                          </a:rPr>
                          <m:t>0, </m:t>
                        </m:r>
                        <m:r>
                          <a:rPr lang="en-US" sz="2200" b="0" i="1" smtClean="0">
                            <a:latin typeface="Cambria Math" panose="02040503050406030204" pitchFamily="18" charset="0"/>
                          </a:rPr>
                          <m:t>1</m:t>
                        </m:r>
                      </m:e>
                    </m:d>
                  </m:oMath>
                </a14:m>
                <a:r>
                  <a:rPr lang="en-US" sz="2200" i="1" dirty="0">
                    <a:ea typeface="Cambria Math" panose="02040503050406030204" pitchFamily="18" charset="0"/>
                  </a:rPr>
                  <a:t>. </a:t>
                </a:r>
                <a:r>
                  <a:rPr lang="en-US" sz="2200" dirty="0">
                    <a:ea typeface="Cambria Math" panose="02040503050406030204" pitchFamily="18" charset="0"/>
                  </a:rPr>
                  <a:t>Graph the au</a:t>
                </a:r>
                <a:r>
                  <a:rPr lang="en-US" sz="2200" dirty="0"/>
                  <a:t>to-correlogram by hand.</a:t>
                </a:r>
                <a:endParaRPr lang="en-US" sz="220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291AFA0-B936-4761-81E0-D90ABC06C3EE}"/>
                  </a:ext>
                </a:extLst>
              </p:cNvPr>
              <p:cNvSpPr txBox="1">
                <a:spLocks noRot="1" noChangeAspect="1" noMove="1" noResize="1" noEditPoints="1" noAdjustHandles="1" noChangeArrowheads="1" noChangeShapeType="1" noTextEdit="1"/>
              </p:cNvSpPr>
              <p:nvPr/>
            </p:nvSpPr>
            <p:spPr>
              <a:xfrm>
                <a:off x="838199" y="3307700"/>
                <a:ext cx="8227424" cy="780470"/>
              </a:xfrm>
              <a:prstGeom prst="rect">
                <a:avLst/>
              </a:prstGeom>
              <a:blipFill>
                <a:blip r:embed="rId5"/>
                <a:stretch>
                  <a:fillRect l="-889" t="-5469" b="-148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0022AE1-9CA5-4CBE-B58D-4A08B3B83875}"/>
              </a:ext>
            </a:extLst>
          </p:cNvPr>
          <p:cNvSpPr txBox="1"/>
          <p:nvPr/>
        </p:nvSpPr>
        <p:spPr>
          <a:xfrm>
            <a:off x="838198" y="4213405"/>
            <a:ext cx="10617201" cy="2123658"/>
          </a:xfrm>
          <a:prstGeom prst="rect">
            <a:avLst/>
          </a:prstGeom>
          <a:noFill/>
        </p:spPr>
        <p:txBody>
          <a:bodyPr wrap="square" rtlCol="0">
            <a:spAutoFit/>
          </a:bodyPr>
          <a:lstStyle/>
          <a:p>
            <a:r>
              <a:rPr lang="en-US" sz="2200" b="1" dirty="0"/>
              <a:t>6.</a:t>
            </a:r>
            <a:r>
              <a:rPr lang="en-US" sz="2200" dirty="0"/>
              <a:t> </a:t>
            </a:r>
            <a:r>
              <a:rPr lang="en-US" sz="2200" dirty="0">
                <a:cs typeface="Times New Roman" pitchFamily="18" charset="0"/>
              </a:rPr>
              <a:t>Let </a:t>
            </a:r>
            <a:r>
              <a:rPr lang="en-US" sz="2200" dirty="0">
                <a:solidFill>
                  <a:srgbClr val="FF0000"/>
                </a:solidFill>
                <a:cs typeface="Times New Roman" pitchFamily="18" charset="0"/>
              </a:rPr>
              <a:t>X</a:t>
            </a:r>
            <a:r>
              <a:rPr lang="en-US" sz="2200" dirty="0">
                <a:cs typeface="Times New Roman" pitchFamily="18" charset="0"/>
              </a:rPr>
              <a:t> and </a:t>
            </a:r>
            <a:r>
              <a:rPr lang="en-US" sz="2200" dirty="0">
                <a:solidFill>
                  <a:srgbClr val="0070C0"/>
                </a:solidFill>
                <a:cs typeface="Times New Roman" pitchFamily="18" charset="0"/>
              </a:rPr>
              <a:t>Y</a:t>
            </a:r>
            <a:r>
              <a:rPr lang="en-US" sz="2200" dirty="0">
                <a:cs typeface="Times New Roman" pitchFamily="18" charset="0"/>
              </a:rPr>
              <a:t> be two random variables with respective means </a:t>
            </a:r>
            <a:r>
              <a:rPr lang="el-GR" sz="2200" dirty="0">
                <a:solidFill>
                  <a:srgbClr val="FF0000"/>
                </a:solidFill>
                <a:cs typeface="Times New Roman" pitchFamily="18" charset="0"/>
              </a:rPr>
              <a:t>μ</a:t>
            </a:r>
            <a:r>
              <a:rPr lang="en-US" sz="2200" dirty="0">
                <a:solidFill>
                  <a:srgbClr val="FF0000"/>
                </a:solidFill>
                <a:cs typeface="Times New Roman" pitchFamily="18" charset="0"/>
              </a:rPr>
              <a:t>x=75</a:t>
            </a:r>
            <a:r>
              <a:rPr lang="en-US" sz="2200" dirty="0">
                <a:cs typeface="Times New Roman" pitchFamily="18" charset="0"/>
              </a:rPr>
              <a:t>, </a:t>
            </a:r>
            <a:r>
              <a:rPr lang="el-GR" sz="2200" dirty="0">
                <a:solidFill>
                  <a:srgbClr val="0070C0"/>
                </a:solidFill>
                <a:cs typeface="Times New Roman" pitchFamily="18" charset="0"/>
              </a:rPr>
              <a:t>μ</a:t>
            </a:r>
            <a:r>
              <a:rPr lang="en-US" sz="2200" dirty="0">
                <a:solidFill>
                  <a:srgbClr val="0070C0"/>
                </a:solidFill>
                <a:cs typeface="Times New Roman" pitchFamily="18" charset="0"/>
              </a:rPr>
              <a:t>y=50</a:t>
            </a:r>
            <a:r>
              <a:rPr lang="en-US" sz="2200" dirty="0">
                <a:cs typeface="Times New Roman" pitchFamily="18" charset="0"/>
              </a:rPr>
              <a:t>, and variances </a:t>
            </a:r>
            <a:r>
              <a:rPr lang="el-GR" sz="2200" dirty="0">
                <a:solidFill>
                  <a:srgbClr val="FF0000"/>
                </a:solidFill>
                <a:cs typeface="Times New Roman" pitchFamily="18" charset="0"/>
              </a:rPr>
              <a:t>σ²</a:t>
            </a:r>
            <a:r>
              <a:rPr lang="en-US" sz="2200" dirty="0">
                <a:solidFill>
                  <a:srgbClr val="FF0000"/>
                </a:solidFill>
                <a:cs typeface="Times New Roman" pitchFamily="18" charset="0"/>
              </a:rPr>
              <a:t>x=16</a:t>
            </a:r>
            <a:r>
              <a:rPr lang="en-US" sz="2200" dirty="0">
                <a:cs typeface="Times New Roman" pitchFamily="18" charset="0"/>
              </a:rPr>
              <a:t>, </a:t>
            </a:r>
            <a:r>
              <a:rPr lang="el-GR" sz="2200" dirty="0">
                <a:solidFill>
                  <a:srgbClr val="0070C0"/>
                </a:solidFill>
                <a:cs typeface="Times New Roman" pitchFamily="18" charset="0"/>
              </a:rPr>
              <a:t>σ²</a:t>
            </a:r>
            <a:r>
              <a:rPr lang="en-US" sz="2200" dirty="0">
                <a:solidFill>
                  <a:srgbClr val="0070C0"/>
                </a:solidFill>
                <a:cs typeface="Times New Roman" pitchFamily="18" charset="0"/>
              </a:rPr>
              <a:t>y=9</a:t>
            </a:r>
            <a:r>
              <a:rPr lang="en-US" sz="2200" dirty="0">
                <a:cs typeface="Times New Roman" pitchFamily="18" charset="0"/>
              </a:rPr>
              <a:t>. Compute the following under two conditions, when X and Y are independent and when their covariance is </a:t>
            </a:r>
            <a:r>
              <a:rPr lang="el-GR" sz="2200" dirty="0">
                <a:solidFill>
                  <a:srgbClr val="7030A0"/>
                </a:solidFill>
                <a:cs typeface="Times New Roman" pitchFamily="18" charset="0"/>
              </a:rPr>
              <a:t>σ</a:t>
            </a:r>
            <a:r>
              <a:rPr lang="en-US" sz="2200" dirty="0" err="1">
                <a:solidFill>
                  <a:srgbClr val="7030A0"/>
                </a:solidFill>
                <a:cs typeface="Times New Roman" pitchFamily="18" charset="0"/>
              </a:rPr>
              <a:t>xy</a:t>
            </a:r>
            <a:r>
              <a:rPr lang="en-US" sz="2200" dirty="0">
                <a:solidFill>
                  <a:srgbClr val="7030A0"/>
                </a:solidFill>
                <a:cs typeface="Times New Roman" pitchFamily="18" charset="0"/>
              </a:rPr>
              <a:t>=4</a:t>
            </a:r>
            <a:r>
              <a:rPr lang="en-US" sz="2200" dirty="0">
                <a:cs typeface="Times New Roman" pitchFamily="18" charset="0"/>
              </a:rPr>
              <a:t>.</a:t>
            </a:r>
          </a:p>
          <a:p>
            <a:pPr marL="487695" indent="-487695"/>
            <a:r>
              <a:rPr lang="en-US" sz="2200" dirty="0">
                <a:cs typeface="Times New Roman" pitchFamily="18" charset="0"/>
              </a:rPr>
              <a:t>a) If </a:t>
            </a:r>
            <a:r>
              <a:rPr lang="en-US" sz="2200" dirty="0">
                <a:solidFill>
                  <a:srgbClr val="00B050"/>
                </a:solidFill>
                <a:cs typeface="Times New Roman" pitchFamily="18" charset="0"/>
              </a:rPr>
              <a:t>L</a:t>
            </a:r>
            <a:r>
              <a:rPr lang="en-US" sz="2200" dirty="0">
                <a:cs typeface="Times New Roman" pitchFamily="18" charset="0"/>
              </a:rPr>
              <a:t> = -Y+2</a:t>
            </a:r>
            <a:r>
              <a:rPr lang="en-US" sz="2200" dirty="0">
                <a:solidFill>
                  <a:srgbClr val="FF0000"/>
                </a:solidFill>
                <a:cs typeface="Times New Roman" pitchFamily="18" charset="0"/>
              </a:rPr>
              <a:t>X</a:t>
            </a:r>
            <a:r>
              <a:rPr lang="en-US" sz="2200" dirty="0">
                <a:cs typeface="Times New Roman" pitchFamily="18" charset="0"/>
              </a:rPr>
              <a:t>, then compute E(</a:t>
            </a:r>
            <a:r>
              <a:rPr lang="en-US" sz="2200" dirty="0">
                <a:solidFill>
                  <a:srgbClr val="00B050"/>
                </a:solidFill>
                <a:cs typeface="Times New Roman" pitchFamily="18" charset="0"/>
              </a:rPr>
              <a:t>L</a:t>
            </a:r>
            <a:r>
              <a:rPr lang="en-US" sz="2200" dirty="0">
                <a:cs typeface="Times New Roman" pitchFamily="18" charset="0"/>
              </a:rPr>
              <a:t>) and Var(</a:t>
            </a:r>
            <a:r>
              <a:rPr lang="en-US" sz="2200" dirty="0">
                <a:solidFill>
                  <a:srgbClr val="00B050"/>
                </a:solidFill>
                <a:cs typeface="Times New Roman" pitchFamily="18" charset="0"/>
              </a:rPr>
              <a:t>L</a:t>
            </a:r>
            <a:r>
              <a:rPr lang="en-US" sz="2200" dirty="0">
                <a:cs typeface="Times New Roman" pitchFamily="18" charset="0"/>
              </a:rPr>
              <a:t>)</a:t>
            </a:r>
          </a:p>
          <a:p>
            <a:pPr marL="487695" indent="-487695"/>
            <a:r>
              <a:rPr lang="en-US" sz="2200" dirty="0">
                <a:cs typeface="Times New Roman" pitchFamily="18" charset="0"/>
              </a:rPr>
              <a:t>b) If </a:t>
            </a:r>
            <a:r>
              <a:rPr lang="en-US" sz="2200" dirty="0">
                <a:solidFill>
                  <a:schemeClr val="accent5">
                    <a:lumMod val="75000"/>
                  </a:schemeClr>
                </a:solidFill>
                <a:cs typeface="Times New Roman" pitchFamily="18" charset="0"/>
              </a:rPr>
              <a:t>U</a:t>
            </a:r>
            <a:r>
              <a:rPr lang="en-US" sz="2200" dirty="0">
                <a:cs typeface="Times New Roman" pitchFamily="18" charset="0"/>
              </a:rPr>
              <a:t> = </a:t>
            </a:r>
            <a:r>
              <a:rPr lang="en-US" sz="2200" dirty="0">
                <a:solidFill>
                  <a:srgbClr val="FF0000"/>
                </a:solidFill>
                <a:cs typeface="Times New Roman" pitchFamily="18" charset="0"/>
              </a:rPr>
              <a:t>X</a:t>
            </a:r>
            <a:r>
              <a:rPr lang="en-US" sz="2200" dirty="0">
                <a:cs typeface="Times New Roman" pitchFamily="18" charset="0"/>
              </a:rPr>
              <a:t>-2</a:t>
            </a:r>
            <a:r>
              <a:rPr lang="en-US" sz="2200" dirty="0">
                <a:solidFill>
                  <a:srgbClr val="0070C0"/>
                </a:solidFill>
                <a:cs typeface="Times New Roman" pitchFamily="18" charset="0"/>
              </a:rPr>
              <a:t>Y</a:t>
            </a:r>
            <a:r>
              <a:rPr lang="en-US" sz="2200" dirty="0">
                <a:cs typeface="Times New Roman" pitchFamily="18" charset="0"/>
              </a:rPr>
              <a:t>, then compute E(</a:t>
            </a:r>
            <a:r>
              <a:rPr lang="en-US" sz="2200" dirty="0">
                <a:solidFill>
                  <a:schemeClr val="accent5">
                    <a:lumMod val="75000"/>
                  </a:schemeClr>
                </a:solidFill>
                <a:cs typeface="Times New Roman" pitchFamily="18" charset="0"/>
              </a:rPr>
              <a:t>U</a:t>
            </a:r>
            <a:r>
              <a:rPr lang="en-US" sz="2200" dirty="0">
                <a:cs typeface="Times New Roman" pitchFamily="18" charset="0"/>
              </a:rPr>
              <a:t>) and Var(</a:t>
            </a:r>
            <a:r>
              <a:rPr lang="en-US" sz="2200" dirty="0">
                <a:solidFill>
                  <a:schemeClr val="accent5">
                    <a:lumMod val="75000"/>
                  </a:schemeClr>
                </a:solidFill>
                <a:cs typeface="Times New Roman" pitchFamily="18" charset="0"/>
              </a:rPr>
              <a:t>U</a:t>
            </a:r>
            <a:r>
              <a:rPr lang="en-US" sz="2200" dirty="0">
                <a:cs typeface="Times New Roman" pitchFamily="18" charset="0"/>
              </a:rPr>
              <a:t>)</a:t>
            </a:r>
          </a:p>
          <a:p>
            <a:endParaRPr lang="en-US" sz="2200" dirty="0">
              <a:ea typeface="Cambria Math" panose="02040503050406030204" pitchFamily="18" charset="0"/>
            </a:endParaRPr>
          </a:p>
        </p:txBody>
      </p:sp>
    </p:spTree>
    <p:extLst>
      <p:ext uri="{BB962C8B-B14F-4D97-AF65-F5344CB8AC3E}">
        <p14:creationId xmlns:p14="http://schemas.microsoft.com/office/powerpoint/2010/main" val="13254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Sample Vs Theoretical</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ACF747-5EAA-4B81-BCF6-FDB9502B6B30}"/>
                  </a:ext>
                </a:extLst>
              </p:cNvPr>
              <p:cNvSpPr txBox="1"/>
              <p:nvPr/>
            </p:nvSpPr>
            <p:spPr>
              <a:xfrm>
                <a:off x="7252571" y="339212"/>
                <a:ext cx="4611066" cy="2400657"/>
              </a:xfrm>
              <a:prstGeom prst="rect">
                <a:avLst/>
              </a:prstGeom>
              <a:solidFill>
                <a:srgbClr val="CCFFCC"/>
              </a:solidFill>
            </p:spPr>
            <p:txBody>
              <a:bodyPr wrap="square" rtlCol="0">
                <a:spAutoFit/>
              </a:bodyPr>
              <a:lstStyle/>
              <a:p>
                <a:r>
                  <a:rPr lang="en-US" sz="2400" dirty="0">
                    <a:solidFill>
                      <a:srgbClr val="FF0000"/>
                    </a:solidFill>
                  </a:rPr>
                  <a:t>Summary:</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𝑘</m:t>
                        </m:r>
                      </m:sub>
                    </m:sSub>
                  </m:oMath>
                </a14:m>
                <a:r>
                  <a:rPr lang="en-US" sz="2400" dirty="0"/>
                  <a:t> shows autocorrelation at lag k</a:t>
                </a:r>
              </a:p>
              <a:p>
                <a:pPr>
                  <a:lnSpc>
                    <a:spcPts val="12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𝑘</m:t>
                        </m:r>
                      </m:sub>
                    </m:sSub>
                  </m:oMath>
                </a14:m>
                <a:r>
                  <a:rPr lang="en-US" sz="2400" dirty="0"/>
                  <a:t> shows autocovariance at lag k</a:t>
                </a:r>
              </a:p>
              <a:p>
                <a:pPr>
                  <a:lnSpc>
                    <a:spcPts val="12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0</m:t>
                        </m:r>
                      </m:sub>
                    </m:sSub>
                  </m:oMath>
                </a14:m>
                <a:r>
                  <a:rPr lang="en-US" sz="2400" dirty="0"/>
                  <a:t> is variance</a:t>
                </a:r>
              </a:p>
              <a:p>
                <a:pPr>
                  <a:lnSpc>
                    <a:spcPts val="1200"/>
                  </a:lnSpc>
                </a:pPr>
                <a:endParaRPr lang="en-US" sz="2400" dirty="0"/>
              </a:p>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r>
                      <a:rPr lang="en-US" sz="2400" i="1">
                        <a:latin typeface="Cambria Math" panose="02040503050406030204" pitchFamily="18" charset="0"/>
                      </a:rPr>
                      <m:t> </m:t>
                    </m:r>
                  </m:oMath>
                </a14:m>
                <a:r>
                  <a:rPr lang="en-US" sz="2400" dirty="0"/>
                  <a:t>is mean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endParaRPr lang="en-US" sz="2400" dirty="0"/>
              </a:p>
            </p:txBody>
          </p:sp>
        </mc:Choice>
        <mc:Fallback xmlns="">
          <p:sp>
            <p:nvSpPr>
              <p:cNvPr id="13" name="TextBox 12">
                <a:extLst>
                  <a:ext uri="{FF2B5EF4-FFF2-40B4-BE49-F238E27FC236}">
                    <a16:creationId xmlns:a16="http://schemas.microsoft.com/office/drawing/2014/main" id="{FCACF747-5EAA-4B81-BCF6-FDB9502B6B30}"/>
                  </a:ext>
                </a:extLst>
              </p:cNvPr>
              <p:cNvSpPr txBox="1">
                <a:spLocks noRot="1" noChangeAspect="1" noMove="1" noResize="1" noEditPoints="1" noAdjustHandles="1" noChangeArrowheads="1" noChangeShapeType="1" noTextEdit="1"/>
              </p:cNvSpPr>
              <p:nvPr/>
            </p:nvSpPr>
            <p:spPr>
              <a:xfrm>
                <a:off x="7252571" y="339212"/>
                <a:ext cx="4611066" cy="2400657"/>
              </a:xfrm>
              <a:prstGeom prst="rect">
                <a:avLst/>
              </a:prstGeom>
              <a:blipFill>
                <a:blip r:embed="rId3"/>
                <a:stretch>
                  <a:fillRect l="-2116" t="-2036" r="-265" b="-5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EE685A-DF39-43C8-B271-D1AD2DC690CD}"/>
                  </a:ext>
                </a:extLst>
              </p:cNvPr>
              <p:cNvSpPr txBox="1"/>
              <p:nvPr/>
            </p:nvSpPr>
            <p:spPr>
              <a:xfrm>
                <a:off x="838200" y="1477060"/>
                <a:ext cx="6414371" cy="837345"/>
              </a:xfrm>
              <a:prstGeom prst="rect">
                <a:avLst/>
              </a:prstGeom>
              <a:noFill/>
            </p:spPr>
            <p:txBody>
              <a:bodyPr wrap="square">
                <a:spAutoFit/>
              </a:bodyPr>
              <a:lstStyle/>
              <a:p>
                <a:r>
                  <a:rPr lang="en-US" sz="2400" dirty="0"/>
                  <a:t>For time series </a:t>
                </a:r>
                <a14:m>
                  <m:oMath xmlns:m="http://schemas.openxmlformats.org/officeDocument/2006/math">
                    <m:sSubSup>
                      <m:sSubSupPr>
                        <m:ctrlPr>
                          <a:rPr lang="en-US" sz="240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d>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sSubSup>
                  </m:oMath>
                </a14:m>
                <a:r>
                  <a:rPr lang="en-US" sz="2400" dirty="0"/>
                  <a:t>, </a:t>
                </a:r>
                <a:r>
                  <a:rPr lang="en-US" sz="2400" dirty="0">
                    <a:solidFill>
                      <a:srgbClr val="FF0000"/>
                    </a:solidFill>
                  </a:rPr>
                  <a:t>sample</a:t>
                </a:r>
                <a:r>
                  <a:rPr lang="en-US" sz="2400" dirty="0"/>
                  <a:t> Auto Correlation Function (ACF) is defined as</a:t>
                </a:r>
              </a:p>
            </p:txBody>
          </p:sp>
        </mc:Choice>
        <mc:Fallback xmlns="">
          <p:sp>
            <p:nvSpPr>
              <p:cNvPr id="3" name="TextBox 2">
                <a:extLst>
                  <a:ext uri="{FF2B5EF4-FFF2-40B4-BE49-F238E27FC236}">
                    <a16:creationId xmlns:a16="http://schemas.microsoft.com/office/drawing/2014/main" id="{97EE685A-DF39-43C8-B271-D1AD2DC690CD}"/>
                  </a:ext>
                </a:extLst>
              </p:cNvPr>
              <p:cNvSpPr txBox="1">
                <a:spLocks noRot="1" noChangeAspect="1" noMove="1" noResize="1" noEditPoints="1" noAdjustHandles="1" noChangeArrowheads="1" noChangeShapeType="1" noTextEdit="1"/>
              </p:cNvSpPr>
              <p:nvPr/>
            </p:nvSpPr>
            <p:spPr>
              <a:xfrm>
                <a:off x="838200" y="1477060"/>
                <a:ext cx="6414371" cy="837345"/>
              </a:xfrm>
              <a:prstGeom prst="rect">
                <a:avLst/>
              </a:prstGeom>
              <a:blipFill>
                <a:blip r:embed="rId4"/>
                <a:stretch>
                  <a:fillRect l="-1521" t="-507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2371964-3B6B-4D8A-8703-15CBC38DD80C}"/>
                  </a:ext>
                </a:extLst>
              </p:cNvPr>
              <p:cNvSpPr/>
              <p:nvPr/>
            </p:nvSpPr>
            <p:spPr>
              <a:xfrm>
                <a:off x="889347" y="2391557"/>
                <a:ext cx="3902903" cy="87395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i="0">
                                  <a:latin typeface="Cambria Math" panose="02040503050406030204" pitchFamily="18" charset="0"/>
                                </a:rPr>
                                <m:t>=1</m:t>
                              </m:r>
                            </m:sub>
                            <m:sup>
                              <m:r>
                                <a:rPr lang="en-US" sz="2200" b="0" i="1" smtClean="0">
                                  <a:latin typeface="Cambria Math" panose="02040503050406030204" pitchFamily="18" charset="0"/>
                                </a:rPr>
                                <m:t>𝑁</m:t>
                              </m:r>
                              <m:r>
                                <a:rPr lang="en-US" sz="2200" b="0" i="1" smtClean="0">
                                  <a:latin typeface="Cambria Math" panose="02040503050406030204" pitchFamily="18" charset="0"/>
                                </a:rPr>
                                <m:t>−</m:t>
                              </m:r>
                              <m:r>
                                <a:rPr lang="en-US" sz="2200" b="0" i="1" smtClean="0">
                                  <a:latin typeface="Cambria Math" panose="02040503050406030204" pitchFamily="18" charset="0"/>
                                </a:rPr>
                                <m:t>𝑘</m:t>
                              </m:r>
                            </m:sup>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nary>
                        </m:num>
                        <m:den>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sup>
                                  <m:r>
                                    <a:rPr lang="en-US" sz="2200" i="1">
                                      <a:latin typeface="Cambria Math" panose="02040503050406030204" pitchFamily="18" charset="0"/>
                                    </a:rPr>
                                    <m:t>2</m:t>
                                  </m:r>
                                </m:sup>
                              </m:sSup>
                            </m:e>
                          </m:nary>
                        </m:den>
                      </m:f>
                    </m:oMath>
                  </m:oMathPara>
                </a14:m>
                <a:endParaRPr lang="en-US" sz="2200" dirty="0"/>
              </a:p>
            </p:txBody>
          </p:sp>
        </mc:Choice>
        <mc:Fallback xmlns="">
          <p:sp>
            <p:nvSpPr>
              <p:cNvPr id="17" name="Rectangle 16">
                <a:extLst>
                  <a:ext uri="{FF2B5EF4-FFF2-40B4-BE49-F238E27FC236}">
                    <a16:creationId xmlns:a16="http://schemas.microsoft.com/office/drawing/2014/main" id="{72371964-3B6B-4D8A-8703-15CBC38DD80C}"/>
                  </a:ext>
                </a:extLst>
              </p:cNvPr>
              <p:cNvSpPr>
                <a:spLocks noRot="1" noChangeAspect="1" noMove="1" noResize="1" noEditPoints="1" noAdjustHandles="1" noChangeArrowheads="1" noChangeShapeType="1" noTextEdit="1"/>
              </p:cNvSpPr>
              <p:nvPr/>
            </p:nvSpPr>
            <p:spPr>
              <a:xfrm>
                <a:off x="889347" y="2391557"/>
                <a:ext cx="3902903" cy="8739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2404D7B-FC53-48C7-8CEA-8B185F4C4B8D}"/>
                  </a:ext>
                </a:extLst>
              </p:cNvPr>
              <p:cNvSpPr/>
              <p:nvPr/>
            </p:nvSpPr>
            <p:spPr>
              <a:xfrm>
                <a:off x="4502063" y="2489897"/>
                <a:ext cx="912314" cy="72737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18" name="Rectangle 17">
                <a:extLst>
                  <a:ext uri="{FF2B5EF4-FFF2-40B4-BE49-F238E27FC236}">
                    <a16:creationId xmlns:a16="http://schemas.microsoft.com/office/drawing/2014/main" id="{82404D7B-FC53-48C7-8CEA-8B185F4C4B8D}"/>
                  </a:ext>
                </a:extLst>
              </p:cNvPr>
              <p:cNvSpPr>
                <a:spLocks noRot="1" noChangeAspect="1" noMove="1" noResize="1" noEditPoints="1" noAdjustHandles="1" noChangeArrowheads="1" noChangeShapeType="1" noTextEdit="1"/>
              </p:cNvSpPr>
              <p:nvPr/>
            </p:nvSpPr>
            <p:spPr>
              <a:xfrm>
                <a:off x="4502063" y="2489897"/>
                <a:ext cx="912314" cy="7273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FDC0493-58D6-43CD-A929-FE3F422E0208}"/>
                  </a:ext>
                </a:extLst>
              </p:cNvPr>
              <p:cNvSpPr/>
              <p:nvPr/>
            </p:nvSpPr>
            <p:spPr>
              <a:xfrm>
                <a:off x="5527111" y="2613091"/>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19" name="Rectangle 18">
                <a:extLst>
                  <a:ext uri="{FF2B5EF4-FFF2-40B4-BE49-F238E27FC236}">
                    <a16:creationId xmlns:a16="http://schemas.microsoft.com/office/drawing/2014/main" id="{2FDC0493-58D6-43CD-A929-FE3F422E0208}"/>
                  </a:ext>
                </a:extLst>
              </p:cNvPr>
              <p:cNvSpPr>
                <a:spLocks noRot="1" noChangeAspect="1" noMove="1" noResize="1" noEditPoints="1" noAdjustHandles="1" noChangeArrowheads="1" noChangeShapeType="1" noTextEdit="1"/>
              </p:cNvSpPr>
              <p:nvPr/>
            </p:nvSpPr>
            <p:spPr>
              <a:xfrm>
                <a:off x="5527111" y="2613091"/>
                <a:ext cx="1741118" cy="430887"/>
              </a:xfrm>
              <a:prstGeom prst="rect">
                <a:avLst/>
              </a:prstGeom>
              <a:blipFill>
                <a:blip r:embed="rId7"/>
                <a:stretch>
                  <a:fillRect l="-7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7F53EC-CC33-4F83-BF44-B2489E598739}"/>
                  </a:ext>
                </a:extLst>
              </p:cNvPr>
              <p:cNvSpPr txBox="1"/>
              <p:nvPr/>
            </p:nvSpPr>
            <p:spPr>
              <a:xfrm>
                <a:off x="838200" y="3342664"/>
                <a:ext cx="6430029" cy="830997"/>
              </a:xfrm>
              <a:prstGeom prst="rect">
                <a:avLst/>
              </a:prstGeom>
              <a:noFill/>
            </p:spPr>
            <p:txBody>
              <a:bodyPr wrap="square">
                <a:spAutoFit/>
              </a:bodyPr>
              <a:lstStyle/>
              <a:p>
                <a:r>
                  <a:rPr lang="en-US" sz="2400" dirty="0"/>
                  <a:t>The </a:t>
                </a:r>
                <a:r>
                  <a:rPr lang="en-US" sz="2400" dirty="0">
                    <a:solidFill>
                      <a:srgbClr val="0070C0"/>
                    </a:solidFill>
                  </a:rPr>
                  <a:t>theoretical</a:t>
                </a:r>
                <a:r>
                  <a:rPr lang="en-US" sz="2400" dirty="0"/>
                  <a:t> Auto Correlation Function (ACF) is shown by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rPr>
                          <m:t>𝑘</m:t>
                        </m:r>
                      </m:sub>
                    </m:sSub>
                  </m:oMath>
                </a14:m>
                <a:r>
                  <a:rPr lang="en-US" sz="2400" dirty="0"/>
                  <a:t> and is</a:t>
                </a:r>
              </a:p>
            </p:txBody>
          </p:sp>
        </mc:Choice>
        <mc:Fallback xmlns="">
          <p:sp>
            <p:nvSpPr>
              <p:cNvPr id="4" name="TextBox 3">
                <a:extLst>
                  <a:ext uri="{FF2B5EF4-FFF2-40B4-BE49-F238E27FC236}">
                    <a16:creationId xmlns:a16="http://schemas.microsoft.com/office/drawing/2014/main" id="{0B7F53EC-CC33-4F83-BF44-B2489E598739}"/>
                  </a:ext>
                </a:extLst>
              </p:cNvPr>
              <p:cNvSpPr txBox="1">
                <a:spLocks noRot="1" noChangeAspect="1" noMove="1" noResize="1" noEditPoints="1" noAdjustHandles="1" noChangeArrowheads="1" noChangeShapeType="1" noTextEdit="1"/>
              </p:cNvSpPr>
              <p:nvPr/>
            </p:nvSpPr>
            <p:spPr>
              <a:xfrm>
                <a:off x="838200" y="3342664"/>
                <a:ext cx="6430029" cy="830997"/>
              </a:xfrm>
              <a:prstGeom prst="rect">
                <a:avLst/>
              </a:prstGeom>
              <a:blipFill>
                <a:blip r:embed="rId8"/>
                <a:stretch>
                  <a:fillRect l="-1518" t="-5839" r="-664"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E870407-3978-41D1-87AC-2D9DE1117303}"/>
                  </a:ext>
                </a:extLst>
              </p:cNvPr>
              <p:cNvSpPr/>
              <p:nvPr/>
            </p:nvSpPr>
            <p:spPr>
              <a:xfrm>
                <a:off x="1240075" y="4227218"/>
                <a:ext cx="2668045" cy="8095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r>
                            <a:rPr lang="en-US" sz="2200" i="1" smtClean="0">
                              <a:latin typeface="Cambria Math" panose="02040503050406030204" pitchFamily="18" charset="0"/>
                            </a:rPr>
                            <m:t>𝐶</m:t>
                          </m:r>
                          <m:r>
                            <a:rPr lang="en-US" sz="2200" b="0" i="1" smtClean="0">
                              <a:latin typeface="Cambria Math" panose="02040503050406030204" pitchFamily="18" charset="0"/>
                            </a:rPr>
                            <m:t>𝑜𝑣</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num>
                        <m:den>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den>
                      </m:f>
                    </m:oMath>
                  </m:oMathPara>
                </a14:m>
                <a:endParaRPr lang="en-US" sz="2200" dirty="0"/>
              </a:p>
            </p:txBody>
          </p:sp>
        </mc:Choice>
        <mc:Fallback xmlns="">
          <p:sp>
            <p:nvSpPr>
              <p:cNvPr id="22" name="Rectangle 21">
                <a:extLst>
                  <a:ext uri="{FF2B5EF4-FFF2-40B4-BE49-F238E27FC236}">
                    <a16:creationId xmlns:a16="http://schemas.microsoft.com/office/drawing/2014/main" id="{0E870407-3978-41D1-87AC-2D9DE1117303}"/>
                  </a:ext>
                </a:extLst>
              </p:cNvPr>
              <p:cNvSpPr>
                <a:spLocks noRot="1" noChangeAspect="1" noMove="1" noResize="1" noEditPoints="1" noAdjustHandles="1" noChangeArrowheads="1" noChangeShapeType="1" noTextEdit="1"/>
              </p:cNvSpPr>
              <p:nvPr/>
            </p:nvSpPr>
            <p:spPr>
              <a:xfrm>
                <a:off x="1240075" y="4227218"/>
                <a:ext cx="2668045" cy="80951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97953E8-88A2-4B37-8BBB-08FE88EC5783}"/>
                  </a:ext>
                </a:extLst>
              </p:cNvPr>
              <p:cNvSpPr/>
              <p:nvPr/>
            </p:nvSpPr>
            <p:spPr>
              <a:xfrm>
                <a:off x="3725451" y="4300506"/>
                <a:ext cx="912314" cy="72949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23" name="Rectangle 22">
                <a:extLst>
                  <a:ext uri="{FF2B5EF4-FFF2-40B4-BE49-F238E27FC236}">
                    <a16:creationId xmlns:a16="http://schemas.microsoft.com/office/drawing/2014/main" id="{897953E8-88A2-4B37-8BBB-08FE88EC5783}"/>
                  </a:ext>
                </a:extLst>
              </p:cNvPr>
              <p:cNvSpPr>
                <a:spLocks noRot="1" noChangeAspect="1" noMove="1" noResize="1" noEditPoints="1" noAdjustHandles="1" noChangeArrowheads="1" noChangeShapeType="1" noTextEdit="1"/>
              </p:cNvSpPr>
              <p:nvPr/>
            </p:nvSpPr>
            <p:spPr>
              <a:xfrm>
                <a:off x="3725451" y="4300506"/>
                <a:ext cx="912314" cy="72949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E3757B4-A312-446B-A41A-1E679E02E58B}"/>
                  </a:ext>
                </a:extLst>
              </p:cNvPr>
              <p:cNvSpPr/>
              <p:nvPr/>
            </p:nvSpPr>
            <p:spPr>
              <a:xfrm>
                <a:off x="4950915" y="4411174"/>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24" name="Rectangle 23">
                <a:extLst>
                  <a:ext uri="{FF2B5EF4-FFF2-40B4-BE49-F238E27FC236}">
                    <a16:creationId xmlns:a16="http://schemas.microsoft.com/office/drawing/2014/main" id="{EE3757B4-A312-446B-A41A-1E679E02E58B}"/>
                  </a:ext>
                </a:extLst>
              </p:cNvPr>
              <p:cNvSpPr>
                <a:spLocks noRot="1" noChangeAspect="1" noMove="1" noResize="1" noEditPoints="1" noAdjustHandles="1" noChangeArrowheads="1" noChangeShapeType="1" noTextEdit="1"/>
              </p:cNvSpPr>
              <p:nvPr/>
            </p:nvSpPr>
            <p:spPr>
              <a:xfrm>
                <a:off x="4950915" y="4411174"/>
                <a:ext cx="1741118" cy="430887"/>
              </a:xfrm>
              <a:prstGeom prst="rect">
                <a:avLst/>
              </a:prstGeom>
              <a:blipFill>
                <a:blip r:embed="rId11"/>
                <a:stretch>
                  <a:fillRect l="-3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9228347-EFB2-421A-9AD6-A26D97B37912}"/>
              </a:ext>
            </a:extLst>
          </p:cNvPr>
          <p:cNvSpPr txBox="1"/>
          <p:nvPr/>
        </p:nvSpPr>
        <p:spPr>
          <a:xfrm>
            <a:off x="889347" y="5048694"/>
            <a:ext cx="1691015" cy="461665"/>
          </a:xfrm>
          <a:prstGeom prst="rect">
            <a:avLst/>
          </a:prstGeom>
          <a:noFill/>
        </p:spPr>
        <p:txBody>
          <a:bodyPr wrap="square">
            <a:spAutoFit/>
          </a:bodyPr>
          <a:lstStyle/>
          <a:p>
            <a:r>
              <a:rPr lang="en-US" sz="2400" dirty="0"/>
              <a:t>where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7E085D1-FA15-4140-BDEF-AD438EB17B20}"/>
                  </a:ext>
                </a:extLst>
              </p:cNvPr>
              <p:cNvSpPr txBox="1"/>
              <p:nvPr/>
            </p:nvSpPr>
            <p:spPr>
              <a:xfrm>
                <a:off x="1409179" y="6016733"/>
                <a:ext cx="6705600" cy="5990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𝐶</m:t>
                      </m:r>
                      <m:r>
                        <a:rPr lang="en-US" sz="2200" b="0" i="1" smtClean="0">
                          <a:latin typeface="Cambria Math" panose="02040503050406030204" pitchFamily="18" charset="0"/>
                        </a:rPr>
                        <m:t>𝑜𝑣</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e>
                          </m:d>
                        </m:e>
                      </m:d>
                    </m:oMath>
                  </m:oMathPara>
                </a14:m>
                <a:endParaRPr lang="en-US" sz="2200" dirty="0"/>
              </a:p>
            </p:txBody>
          </p:sp>
        </mc:Choice>
        <mc:Fallback xmlns="">
          <p:sp>
            <p:nvSpPr>
              <p:cNvPr id="26" name="TextBox 25">
                <a:extLst>
                  <a:ext uri="{FF2B5EF4-FFF2-40B4-BE49-F238E27FC236}">
                    <a16:creationId xmlns:a16="http://schemas.microsoft.com/office/drawing/2014/main" id="{E7E085D1-FA15-4140-BDEF-AD438EB17B20}"/>
                  </a:ext>
                </a:extLst>
              </p:cNvPr>
              <p:cNvSpPr txBox="1">
                <a:spLocks noRot="1" noChangeAspect="1" noMove="1" noResize="1" noEditPoints="1" noAdjustHandles="1" noChangeArrowheads="1" noChangeShapeType="1" noTextEdit="1"/>
              </p:cNvSpPr>
              <p:nvPr/>
            </p:nvSpPr>
            <p:spPr>
              <a:xfrm>
                <a:off x="1409179" y="6016733"/>
                <a:ext cx="6705600" cy="5990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242851-589A-4975-A7BF-DFF137DC1D44}"/>
                  </a:ext>
                </a:extLst>
              </p:cNvPr>
              <p:cNvSpPr txBox="1"/>
              <p:nvPr/>
            </p:nvSpPr>
            <p:spPr>
              <a:xfrm>
                <a:off x="5072519" y="5456537"/>
                <a:ext cx="2988501" cy="541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sup>
                              <m:r>
                                <a:rPr lang="en-US" sz="2200" b="0" i="1" smtClean="0">
                                  <a:latin typeface="Cambria Math" panose="02040503050406030204" pitchFamily="18" charset="0"/>
                                </a:rPr>
                                <m:t>2</m:t>
                              </m:r>
                            </m:sup>
                          </m:sSup>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e>
                        <m:sup>
                          <m:r>
                            <a:rPr lang="en-US" sz="2200" b="0" i="1" smtClean="0">
                              <a:latin typeface="Cambria Math" panose="02040503050406030204" pitchFamily="18" charset="0"/>
                            </a:rPr>
                            <m:t>2</m:t>
                          </m:r>
                        </m:sup>
                      </m:sSup>
                    </m:oMath>
                  </m:oMathPara>
                </a14:m>
                <a:endParaRPr lang="en-US" sz="2200" dirty="0"/>
              </a:p>
            </p:txBody>
          </p:sp>
        </mc:Choice>
        <mc:Fallback xmlns="">
          <p:sp>
            <p:nvSpPr>
              <p:cNvPr id="8" name="TextBox 7">
                <a:extLst>
                  <a:ext uri="{FF2B5EF4-FFF2-40B4-BE49-F238E27FC236}">
                    <a16:creationId xmlns:a16="http://schemas.microsoft.com/office/drawing/2014/main" id="{1B242851-589A-4975-A7BF-DFF137DC1D44}"/>
                  </a:ext>
                </a:extLst>
              </p:cNvPr>
              <p:cNvSpPr txBox="1">
                <a:spLocks noRot="1" noChangeAspect="1" noMove="1" noResize="1" noEditPoints="1" noAdjustHandles="1" noChangeArrowheads="1" noChangeShapeType="1" noTextEdit="1"/>
              </p:cNvSpPr>
              <p:nvPr/>
            </p:nvSpPr>
            <p:spPr>
              <a:xfrm>
                <a:off x="5072519" y="5456537"/>
                <a:ext cx="2988501" cy="54136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AC77655-3441-4C62-A681-F4C5BC9FAEF9}"/>
                  </a:ext>
                </a:extLst>
              </p:cNvPr>
              <p:cNvSpPr txBox="1"/>
              <p:nvPr/>
            </p:nvSpPr>
            <p:spPr>
              <a:xfrm>
                <a:off x="7268230" y="3066420"/>
                <a:ext cx="4572442" cy="1938992"/>
              </a:xfrm>
              <a:prstGeom prst="rect">
                <a:avLst/>
              </a:prstGeom>
              <a:solidFill>
                <a:srgbClr val="CCCCFF"/>
              </a:solidFill>
            </p:spPr>
            <p:txBody>
              <a:bodyPr wrap="square" rtlCol="0">
                <a:spAutoFit/>
              </a:bodyPr>
              <a:lstStyle/>
              <a:p>
                <a:r>
                  <a:rPr lang="en-US" sz="2400" dirty="0">
                    <a:solidFill>
                      <a:srgbClr val="FF0000"/>
                    </a:solidFill>
                  </a:rPr>
                  <a:t>Important:</a:t>
                </a:r>
              </a:p>
              <a:p>
                <a:r>
                  <a:rPr lang="en-US" sz="2400" dirty="0"/>
                  <a:t>● A time series is stationary, weak, iff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oMath>
                </a14:m>
                <a:r>
                  <a:rPr lang="en-US" sz="2400" dirty="0"/>
                  <a:t> does not depend on t and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𝑘</m:t>
                        </m:r>
                      </m:sub>
                    </m:sSub>
                  </m:oMath>
                </a14:m>
                <a:r>
                  <a:rPr lang="en-US" sz="2400" dirty="0"/>
                  <a:t> depend only on k and some constants NOT t</a:t>
                </a:r>
              </a:p>
            </p:txBody>
          </p:sp>
        </mc:Choice>
        <mc:Fallback xmlns="">
          <p:sp>
            <p:nvSpPr>
              <p:cNvPr id="28" name="TextBox 27">
                <a:extLst>
                  <a:ext uri="{FF2B5EF4-FFF2-40B4-BE49-F238E27FC236}">
                    <a16:creationId xmlns:a16="http://schemas.microsoft.com/office/drawing/2014/main" id="{7AC77655-3441-4C62-A681-F4C5BC9FAEF9}"/>
                  </a:ext>
                </a:extLst>
              </p:cNvPr>
              <p:cNvSpPr txBox="1">
                <a:spLocks noRot="1" noChangeAspect="1" noMove="1" noResize="1" noEditPoints="1" noAdjustHandles="1" noChangeArrowheads="1" noChangeShapeType="1" noTextEdit="1"/>
              </p:cNvSpPr>
              <p:nvPr/>
            </p:nvSpPr>
            <p:spPr>
              <a:xfrm>
                <a:off x="7268230" y="3066420"/>
                <a:ext cx="4572442" cy="1938992"/>
              </a:xfrm>
              <a:prstGeom prst="rect">
                <a:avLst/>
              </a:prstGeom>
              <a:blipFill>
                <a:blip r:embed="rId14"/>
                <a:stretch>
                  <a:fillRect l="-2000" t="-2516" r="-933"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70DB5-D9A3-4B47-81D2-EA960B89D6D3}"/>
                  </a:ext>
                </a:extLst>
              </p:cNvPr>
              <p:cNvSpPr txBox="1"/>
              <p:nvPr/>
            </p:nvSpPr>
            <p:spPr>
              <a:xfrm>
                <a:off x="1426923" y="5380657"/>
                <a:ext cx="4074090" cy="6910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e>
                            <m:sup>
                              <m:r>
                                <a:rPr lang="en-US" sz="2200" b="0" i="1" smtClean="0">
                                  <a:latin typeface="Cambria Math" panose="02040503050406030204" pitchFamily="18" charset="0"/>
                                </a:rPr>
                                <m:t>2</m:t>
                              </m:r>
                            </m:sup>
                          </m:sSup>
                        </m:e>
                      </m:d>
                    </m:oMath>
                  </m:oMathPara>
                </a14:m>
                <a:endParaRPr lang="en-US" sz="2200" dirty="0"/>
              </a:p>
            </p:txBody>
          </p:sp>
        </mc:Choice>
        <mc:Fallback xmlns="">
          <p:sp>
            <p:nvSpPr>
              <p:cNvPr id="10" name="TextBox 9">
                <a:extLst>
                  <a:ext uri="{FF2B5EF4-FFF2-40B4-BE49-F238E27FC236}">
                    <a16:creationId xmlns:a16="http://schemas.microsoft.com/office/drawing/2014/main" id="{18670DB5-D9A3-4B47-81D2-EA960B89D6D3}"/>
                  </a:ext>
                </a:extLst>
              </p:cNvPr>
              <p:cNvSpPr txBox="1">
                <a:spLocks noRot="1" noChangeAspect="1" noMove="1" noResize="1" noEditPoints="1" noAdjustHandles="1" noChangeArrowheads="1" noChangeShapeType="1" noTextEdit="1"/>
              </p:cNvSpPr>
              <p:nvPr/>
            </p:nvSpPr>
            <p:spPr>
              <a:xfrm>
                <a:off x="1426923" y="5380657"/>
                <a:ext cx="4074090" cy="6910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78E292C-2A0B-435C-90A3-1248F93C5A66}"/>
                  </a:ext>
                </a:extLst>
              </p:cNvPr>
              <p:cNvSpPr txBox="1"/>
              <p:nvPr/>
            </p:nvSpPr>
            <p:spPr>
              <a:xfrm>
                <a:off x="7830334" y="6113008"/>
                <a:ext cx="378651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31" name="TextBox 30">
                <a:extLst>
                  <a:ext uri="{FF2B5EF4-FFF2-40B4-BE49-F238E27FC236}">
                    <a16:creationId xmlns:a16="http://schemas.microsoft.com/office/drawing/2014/main" id="{678E292C-2A0B-435C-90A3-1248F93C5A66}"/>
                  </a:ext>
                </a:extLst>
              </p:cNvPr>
              <p:cNvSpPr txBox="1">
                <a:spLocks noRot="1" noChangeAspect="1" noMove="1" noResize="1" noEditPoints="1" noAdjustHandles="1" noChangeArrowheads="1" noChangeShapeType="1" noTextEdit="1"/>
              </p:cNvSpPr>
              <p:nvPr/>
            </p:nvSpPr>
            <p:spPr>
              <a:xfrm>
                <a:off x="7830334" y="6113008"/>
                <a:ext cx="3786512" cy="430887"/>
              </a:xfrm>
              <a:prstGeom prst="rect">
                <a:avLst/>
              </a:prstGeom>
              <a:blipFill>
                <a:blip r:embed="rId16"/>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AD40CF0-482C-4DBC-9180-B39D3F091D6B}"/>
                  </a:ext>
                </a:extLst>
              </p:cNvPr>
              <p:cNvSpPr/>
              <p:nvPr/>
            </p:nvSpPr>
            <p:spPr>
              <a:xfrm>
                <a:off x="945713" y="6100794"/>
                <a:ext cx="91231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32" name="Rectangle 31">
                <a:extLst>
                  <a:ext uri="{FF2B5EF4-FFF2-40B4-BE49-F238E27FC236}">
                    <a16:creationId xmlns:a16="http://schemas.microsoft.com/office/drawing/2014/main" id="{1AD40CF0-482C-4DBC-9180-B39D3F091D6B}"/>
                  </a:ext>
                </a:extLst>
              </p:cNvPr>
              <p:cNvSpPr>
                <a:spLocks noRot="1" noChangeAspect="1" noMove="1" noResize="1" noEditPoints="1" noAdjustHandles="1" noChangeArrowheads="1" noChangeShapeType="1" noTextEdit="1"/>
              </p:cNvSpPr>
              <p:nvPr/>
            </p:nvSpPr>
            <p:spPr>
              <a:xfrm>
                <a:off x="945713" y="6100794"/>
                <a:ext cx="912314" cy="430887"/>
              </a:xfrm>
              <a:prstGeom prst="rect">
                <a:avLst/>
              </a:prstGeom>
              <a:blipFill>
                <a:blip r:embed="rId17"/>
                <a:stretch>
                  <a:fillRect l="-667"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886B441-6443-404E-8C81-E3033F34F05F}"/>
                  </a:ext>
                </a:extLst>
              </p:cNvPr>
              <p:cNvSpPr/>
              <p:nvPr/>
            </p:nvSpPr>
            <p:spPr>
              <a:xfrm>
                <a:off x="958240" y="5499941"/>
                <a:ext cx="91231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33" name="Rectangle 32">
                <a:extLst>
                  <a:ext uri="{FF2B5EF4-FFF2-40B4-BE49-F238E27FC236}">
                    <a16:creationId xmlns:a16="http://schemas.microsoft.com/office/drawing/2014/main" id="{4886B441-6443-404E-8C81-E3033F34F05F}"/>
                  </a:ext>
                </a:extLst>
              </p:cNvPr>
              <p:cNvSpPr>
                <a:spLocks noRot="1" noChangeAspect="1" noMove="1" noResize="1" noEditPoints="1" noAdjustHandles="1" noChangeArrowheads="1" noChangeShapeType="1" noTextEdit="1"/>
              </p:cNvSpPr>
              <p:nvPr/>
            </p:nvSpPr>
            <p:spPr>
              <a:xfrm>
                <a:off x="958240" y="5499941"/>
                <a:ext cx="912314" cy="430887"/>
              </a:xfrm>
              <a:prstGeom prst="rect">
                <a:avLst/>
              </a:prstGeom>
              <a:blipFill>
                <a:blip r:embed="rId18"/>
                <a:stretch>
                  <a:fillRect l="-667" b="-7042"/>
                </a:stretch>
              </a:blipFill>
            </p:spPr>
            <p:txBody>
              <a:bodyPr/>
              <a:lstStyle/>
              <a:p>
                <a:r>
                  <a:rPr lang="en-US">
                    <a:noFill/>
                  </a:rPr>
                  <a:t> </a:t>
                </a:r>
              </a:p>
            </p:txBody>
          </p:sp>
        </mc:Fallback>
      </mc:AlternateContent>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1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10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10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10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10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10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4" grpId="0"/>
      <p:bldP spid="22" grpId="0"/>
      <p:bldP spid="23" grpId="0"/>
      <p:bldP spid="24" grpId="0"/>
      <p:bldP spid="6" grpId="0"/>
      <p:bldP spid="26" grpId="0"/>
      <p:bldP spid="8" grpId="0"/>
      <p:bldP spid="28" grpId="0" animBg="1"/>
      <p:bldP spid="1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B34CB0-4D11-4211-B63C-EFEF335CB925}"/>
              </a:ext>
            </a:extLst>
          </p:cNvPr>
          <p:cNvSpPr/>
          <p:nvPr/>
        </p:nvSpPr>
        <p:spPr>
          <a:xfrm>
            <a:off x="6998720" y="333561"/>
            <a:ext cx="4862188" cy="1609377"/>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199" y="365125"/>
            <a:ext cx="6219825" cy="1325563"/>
          </a:xfrm>
        </p:spPr>
        <p:txBody>
          <a:bodyPr>
            <a:normAutofit/>
          </a:bodyPr>
          <a:lstStyle/>
          <a:p>
            <a:r>
              <a:rPr lang="en-US" sz="3600" dirty="0">
                <a:solidFill>
                  <a:srgbClr val="990033"/>
                </a:solidFill>
              </a:rPr>
              <a:t>Important Relations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8E0358-EB56-4540-82BF-DC2D7B580F06}"/>
                  </a:ext>
                </a:extLst>
              </p:cNvPr>
              <p:cNvSpPr txBox="1"/>
              <p:nvPr/>
            </p:nvSpPr>
            <p:spPr>
              <a:xfrm>
                <a:off x="864326" y="1397726"/>
                <a:ext cx="5654065" cy="830997"/>
              </a:xfrm>
              <a:prstGeom prst="rect">
                <a:avLst/>
              </a:prstGeom>
              <a:noFill/>
            </p:spPr>
            <p:txBody>
              <a:bodyPr wrap="square" rtlCol="0">
                <a:spAutoFit/>
              </a:bodyPr>
              <a:lstStyle/>
              <a:p>
                <a:r>
                  <a:rPr lang="en-US" sz="2400" dirty="0"/>
                  <a:t>These are some important relations that are true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𝑎</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𝑏</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𝑐</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𝑑</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ℝ</m:t>
                    </m:r>
                  </m:oMath>
                </a14:m>
                <a:endParaRPr lang="en-US" sz="2400" dirty="0"/>
              </a:p>
            </p:txBody>
          </p:sp>
        </mc:Choice>
        <mc:Fallback xmlns="">
          <p:sp>
            <p:nvSpPr>
              <p:cNvPr id="13" name="TextBox 12">
                <a:extLst>
                  <a:ext uri="{FF2B5EF4-FFF2-40B4-BE49-F238E27FC236}">
                    <a16:creationId xmlns:a16="http://schemas.microsoft.com/office/drawing/2014/main" id="{FF8E0358-EB56-4540-82BF-DC2D7B580F06}"/>
                  </a:ext>
                </a:extLst>
              </p:cNvPr>
              <p:cNvSpPr txBox="1">
                <a:spLocks noRot="1" noChangeAspect="1" noMove="1" noResize="1" noEditPoints="1" noAdjustHandles="1" noChangeArrowheads="1" noChangeShapeType="1" noTextEdit="1"/>
              </p:cNvSpPr>
              <p:nvPr/>
            </p:nvSpPr>
            <p:spPr>
              <a:xfrm>
                <a:off x="864326" y="1397726"/>
                <a:ext cx="5654065" cy="830997"/>
              </a:xfrm>
              <a:prstGeom prst="rect">
                <a:avLst/>
              </a:prstGeom>
              <a:blipFill>
                <a:blip r:embed="rId3"/>
                <a:stretch>
                  <a:fillRect l="-1726" t="-5839" r="-2481"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DE24D0F-01F8-49D4-9207-15F2C96792D4}"/>
                  </a:ext>
                </a:extLst>
              </p:cNvPr>
              <p:cNvSpPr txBox="1"/>
              <p:nvPr/>
            </p:nvSpPr>
            <p:spPr>
              <a:xfrm>
                <a:off x="739066" y="2249098"/>
                <a:ext cx="36360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oMath>
                  </m:oMathPara>
                </a14:m>
                <a:endParaRPr lang="en-US" sz="2400" dirty="0">
                  <a:cs typeface="Times New Roman" pitchFamily="18" charset="0"/>
                </a:endParaRPr>
              </a:p>
            </p:txBody>
          </p:sp>
        </mc:Choice>
        <mc:Fallback xmlns="">
          <p:sp>
            <p:nvSpPr>
              <p:cNvPr id="16" name="TextBox 15">
                <a:extLst>
                  <a:ext uri="{FF2B5EF4-FFF2-40B4-BE49-F238E27FC236}">
                    <a16:creationId xmlns:a16="http://schemas.microsoft.com/office/drawing/2014/main" id="{CDE24D0F-01F8-49D4-9207-15F2C96792D4}"/>
                  </a:ext>
                </a:extLst>
              </p:cNvPr>
              <p:cNvSpPr txBox="1">
                <a:spLocks noRot="1" noChangeAspect="1" noMove="1" noResize="1" noEditPoints="1" noAdjustHandles="1" noChangeArrowheads="1" noChangeShapeType="1" noTextEdit="1"/>
              </p:cNvSpPr>
              <p:nvPr/>
            </p:nvSpPr>
            <p:spPr>
              <a:xfrm>
                <a:off x="739066" y="2249098"/>
                <a:ext cx="363606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A003291-3BAC-49DB-BA5D-B15BC26650BE}"/>
                  </a:ext>
                </a:extLst>
              </p:cNvPr>
              <p:cNvSpPr txBox="1"/>
              <p:nvPr/>
            </p:nvSpPr>
            <p:spPr>
              <a:xfrm>
                <a:off x="835756" y="3192739"/>
                <a:ext cx="3636068"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19" name="TextBox 18">
                <a:extLst>
                  <a:ext uri="{FF2B5EF4-FFF2-40B4-BE49-F238E27FC236}">
                    <a16:creationId xmlns:a16="http://schemas.microsoft.com/office/drawing/2014/main" id="{DA003291-3BAC-49DB-BA5D-B15BC26650BE}"/>
                  </a:ext>
                </a:extLst>
              </p:cNvPr>
              <p:cNvSpPr txBox="1">
                <a:spLocks noRot="1" noChangeAspect="1" noMove="1" noResize="1" noEditPoints="1" noAdjustHandles="1" noChangeArrowheads="1" noChangeShapeType="1" noTextEdit="1"/>
              </p:cNvSpPr>
              <p:nvPr/>
            </p:nvSpPr>
            <p:spPr>
              <a:xfrm>
                <a:off x="835756" y="3192739"/>
                <a:ext cx="3636068" cy="469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B43A668-7940-4C27-B61A-B0E854C63F35}"/>
                  </a:ext>
                </a:extLst>
              </p:cNvPr>
              <p:cNvSpPr txBox="1"/>
              <p:nvPr/>
            </p:nvSpPr>
            <p:spPr>
              <a:xfrm>
                <a:off x="770121" y="4118332"/>
                <a:ext cx="5114141"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1" name="TextBox 20">
                <a:extLst>
                  <a:ext uri="{FF2B5EF4-FFF2-40B4-BE49-F238E27FC236}">
                    <a16:creationId xmlns:a16="http://schemas.microsoft.com/office/drawing/2014/main" id="{8B43A668-7940-4C27-B61A-B0E854C63F35}"/>
                  </a:ext>
                </a:extLst>
              </p:cNvPr>
              <p:cNvSpPr txBox="1">
                <a:spLocks noRot="1" noChangeAspect="1" noMove="1" noResize="1" noEditPoints="1" noAdjustHandles="1" noChangeArrowheads="1" noChangeShapeType="1" noTextEdit="1"/>
              </p:cNvSpPr>
              <p:nvPr/>
            </p:nvSpPr>
            <p:spPr>
              <a:xfrm>
                <a:off x="770121" y="4118332"/>
                <a:ext cx="5114141" cy="469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3A87916-2FAE-4207-B037-D51ACCB99CE2}"/>
                  </a:ext>
                </a:extLst>
              </p:cNvPr>
              <p:cNvSpPr txBox="1"/>
              <p:nvPr/>
            </p:nvSpPr>
            <p:spPr>
              <a:xfrm>
                <a:off x="739066" y="4844060"/>
                <a:ext cx="30598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3" name="TextBox 22">
                <a:extLst>
                  <a:ext uri="{FF2B5EF4-FFF2-40B4-BE49-F238E27FC236}">
                    <a16:creationId xmlns:a16="http://schemas.microsoft.com/office/drawing/2014/main" id="{53A87916-2FAE-4207-B037-D51ACCB99CE2}"/>
                  </a:ext>
                </a:extLst>
              </p:cNvPr>
              <p:cNvSpPr txBox="1">
                <a:spLocks noRot="1" noChangeAspect="1" noMove="1" noResize="1" noEditPoints="1" noAdjustHandles="1" noChangeArrowheads="1" noChangeShapeType="1" noTextEdit="1"/>
              </p:cNvSpPr>
              <p:nvPr/>
            </p:nvSpPr>
            <p:spPr>
              <a:xfrm>
                <a:off x="739066" y="4844060"/>
                <a:ext cx="3059871"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7FAB7-1B9D-43C6-9A38-A071F4CB26BD}"/>
                  </a:ext>
                </a:extLst>
              </p:cNvPr>
              <p:cNvSpPr txBox="1"/>
              <p:nvPr/>
            </p:nvSpPr>
            <p:spPr>
              <a:xfrm>
                <a:off x="7058023" y="415229"/>
                <a:ext cx="4718531" cy="830997"/>
              </a:xfrm>
              <a:prstGeom prst="rect">
                <a:avLst/>
              </a:prstGeom>
              <a:noFill/>
            </p:spPr>
            <p:txBody>
              <a:bodyPr wrap="square" rtlCol="0">
                <a:spAutoFit/>
              </a:bodyPr>
              <a:lstStyle/>
              <a:p>
                <a:r>
                  <a:rPr lang="en-US" sz="2400" dirty="0"/>
                  <a:t>If two RVs </a:t>
                </a:r>
                <a14:m>
                  <m:oMath xmlns:m="http://schemas.openxmlformats.org/officeDocument/2006/math">
                    <m:r>
                      <a:rPr lang="en-US" sz="2400" i="1" dirty="0" smtClean="0">
                        <a:latin typeface="Cambria Math" panose="02040503050406030204" pitchFamily="18" charset="0"/>
                      </a:rPr>
                      <m:t>𝑋</m:t>
                    </m:r>
                  </m:oMath>
                </a14:m>
                <a:r>
                  <a:rPr lang="en-US" sz="2400" dirty="0"/>
                  <a:t> and </a:t>
                </a:r>
                <a14:m>
                  <m:oMath xmlns:m="http://schemas.openxmlformats.org/officeDocument/2006/math">
                    <m:r>
                      <a:rPr lang="en-US" sz="2400" i="1" dirty="0" smtClean="0">
                        <a:latin typeface="Cambria Math" panose="02040503050406030204" pitchFamily="18" charset="0"/>
                      </a:rPr>
                      <m:t>𝑌</m:t>
                    </m:r>
                  </m:oMath>
                </a14:m>
                <a:r>
                  <a:rPr lang="en-US" sz="2400" dirty="0"/>
                  <a:t> are independent, then</a:t>
                </a:r>
              </a:p>
            </p:txBody>
          </p:sp>
        </mc:Choice>
        <mc:Fallback xmlns="">
          <p:sp>
            <p:nvSpPr>
              <p:cNvPr id="5" name="TextBox 4">
                <a:extLst>
                  <a:ext uri="{FF2B5EF4-FFF2-40B4-BE49-F238E27FC236}">
                    <a16:creationId xmlns:a16="http://schemas.microsoft.com/office/drawing/2014/main" id="{C417FAB7-1B9D-43C6-9A38-A071F4CB26BD}"/>
                  </a:ext>
                </a:extLst>
              </p:cNvPr>
              <p:cNvSpPr txBox="1">
                <a:spLocks noRot="1" noChangeAspect="1" noMove="1" noResize="1" noEditPoints="1" noAdjustHandles="1" noChangeArrowheads="1" noChangeShapeType="1" noTextEdit="1"/>
              </p:cNvSpPr>
              <p:nvPr/>
            </p:nvSpPr>
            <p:spPr>
              <a:xfrm>
                <a:off x="7058023" y="415229"/>
                <a:ext cx="4718531" cy="830997"/>
              </a:xfrm>
              <a:prstGeom prst="rect">
                <a:avLst/>
              </a:prstGeom>
              <a:blipFill>
                <a:blip r:embed="rId8"/>
                <a:stretch>
                  <a:fillRect l="-2067" t="-5882" r="-2455"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AEA8339-0384-44A8-B448-7D9C265C812A}"/>
                  </a:ext>
                </a:extLst>
              </p:cNvPr>
              <p:cNvSpPr txBox="1"/>
              <p:nvPr/>
            </p:nvSpPr>
            <p:spPr>
              <a:xfrm>
                <a:off x="8017506" y="949942"/>
                <a:ext cx="3118979"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5" name="TextBox 24">
                <a:extLst>
                  <a:ext uri="{FF2B5EF4-FFF2-40B4-BE49-F238E27FC236}">
                    <a16:creationId xmlns:a16="http://schemas.microsoft.com/office/drawing/2014/main" id="{4AEA8339-0384-44A8-B448-7D9C265C812A}"/>
                  </a:ext>
                </a:extLst>
              </p:cNvPr>
              <p:cNvSpPr txBox="1">
                <a:spLocks noRot="1" noChangeAspect="1" noMove="1" noResize="1" noEditPoints="1" noAdjustHandles="1" noChangeArrowheads="1" noChangeShapeType="1" noTextEdit="1"/>
              </p:cNvSpPr>
              <p:nvPr/>
            </p:nvSpPr>
            <p:spPr>
              <a:xfrm>
                <a:off x="8017506" y="949942"/>
                <a:ext cx="3118979" cy="4695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5F05FA-3DED-4D2E-BA64-E8E70D963327}"/>
                  </a:ext>
                </a:extLst>
              </p:cNvPr>
              <p:cNvSpPr txBox="1"/>
              <p:nvPr/>
            </p:nvSpPr>
            <p:spPr>
              <a:xfrm>
                <a:off x="7513673" y="1382310"/>
                <a:ext cx="41266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=0=</m:t>
                      </m:r>
                      <m:r>
                        <a:rPr lang="en-US" sz="2400" b="0" i="1" dirty="0" smtClean="0">
                          <a:latin typeface="Cambria Math" panose="02040503050406030204" pitchFamily="18" charset="0"/>
                          <a:cs typeface="Times New Roman" pitchFamily="18" charset="0"/>
                        </a:rPr>
                        <m:t>𝐶𝑜𝑟𝑟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6" name="TextBox 25">
                <a:extLst>
                  <a:ext uri="{FF2B5EF4-FFF2-40B4-BE49-F238E27FC236}">
                    <a16:creationId xmlns:a16="http://schemas.microsoft.com/office/drawing/2014/main" id="{435F05FA-3DED-4D2E-BA64-E8E70D963327}"/>
                  </a:ext>
                </a:extLst>
              </p:cNvPr>
              <p:cNvSpPr txBox="1">
                <a:spLocks noRot="1" noChangeAspect="1" noMove="1" noResize="1" noEditPoints="1" noAdjustHandles="1" noChangeArrowheads="1" noChangeShapeType="1" noTextEdit="1"/>
              </p:cNvSpPr>
              <p:nvPr/>
            </p:nvSpPr>
            <p:spPr>
              <a:xfrm>
                <a:off x="7513673" y="1382310"/>
                <a:ext cx="412664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874F27-3F29-458A-9A60-370D99232AA3}"/>
                  </a:ext>
                </a:extLst>
              </p:cNvPr>
              <p:cNvSpPr txBox="1"/>
              <p:nvPr/>
            </p:nvSpPr>
            <p:spPr>
              <a:xfrm>
                <a:off x="650309" y="4471522"/>
                <a:ext cx="353585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7" name="TextBox 26">
                <a:extLst>
                  <a:ext uri="{FF2B5EF4-FFF2-40B4-BE49-F238E27FC236}">
                    <a16:creationId xmlns:a16="http://schemas.microsoft.com/office/drawing/2014/main" id="{1E874F27-3F29-458A-9A60-370D99232AA3}"/>
                  </a:ext>
                </a:extLst>
              </p:cNvPr>
              <p:cNvSpPr txBox="1">
                <a:spLocks noRot="1" noChangeAspect="1" noMove="1" noResize="1" noEditPoints="1" noAdjustHandles="1" noChangeArrowheads="1" noChangeShapeType="1" noTextEdit="1"/>
              </p:cNvSpPr>
              <p:nvPr/>
            </p:nvSpPr>
            <p:spPr>
              <a:xfrm>
                <a:off x="650309" y="4471522"/>
                <a:ext cx="3535859"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0BA4E4-4618-4D2C-BBFD-7C45D2EFA206}"/>
                  </a:ext>
                </a:extLst>
              </p:cNvPr>
              <p:cNvSpPr txBox="1"/>
              <p:nvPr/>
            </p:nvSpPr>
            <p:spPr>
              <a:xfrm>
                <a:off x="874568" y="3597378"/>
                <a:ext cx="74154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𝑏</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8" name="TextBox 27">
                <a:extLst>
                  <a:ext uri="{FF2B5EF4-FFF2-40B4-BE49-F238E27FC236}">
                    <a16:creationId xmlns:a16="http://schemas.microsoft.com/office/drawing/2014/main" id="{FA0BA4E4-4618-4D2C-BBFD-7C45D2EFA206}"/>
                  </a:ext>
                </a:extLst>
              </p:cNvPr>
              <p:cNvSpPr txBox="1">
                <a:spLocks noRot="1" noChangeAspect="1" noMove="1" noResize="1" noEditPoints="1" noAdjustHandles="1" noChangeArrowheads="1" noChangeShapeType="1" noTextEdit="1"/>
              </p:cNvSpPr>
              <p:nvPr/>
            </p:nvSpPr>
            <p:spPr>
              <a:xfrm>
                <a:off x="874568" y="3597378"/>
                <a:ext cx="7415408" cy="461665"/>
              </a:xfrm>
              <a:prstGeom prst="rect">
                <a:avLst/>
              </a:prstGeom>
              <a:blipFill>
                <a:blip r:embed="rId12"/>
                <a:stretch>
                  <a:fillRect l="-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BB83C5-1A41-47F1-91C0-ECFBAD55B55A}"/>
                  </a:ext>
                </a:extLst>
              </p:cNvPr>
              <p:cNvSpPr txBox="1"/>
              <p:nvPr/>
            </p:nvSpPr>
            <p:spPr>
              <a:xfrm>
                <a:off x="650309" y="2629652"/>
                <a:ext cx="4759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9" name="TextBox 28">
                <a:extLst>
                  <a:ext uri="{FF2B5EF4-FFF2-40B4-BE49-F238E27FC236}">
                    <a16:creationId xmlns:a16="http://schemas.microsoft.com/office/drawing/2014/main" id="{D7BB83C5-1A41-47F1-91C0-ECFBAD55B55A}"/>
                  </a:ext>
                </a:extLst>
              </p:cNvPr>
              <p:cNvSpPr txBox="1">
                <a:spLocks noRot="1" noChangeAspect="1" noMove="1" noResize="1" noEditPoints="1" noAdjustHandles="1" noChangeArrowheads="1" noChangeShapeType="1" noTextEdit="1"/>
              </p:cNvSpPr>
              <p:nvPr/>
            </p:nvSpPr>
            <p:spPr>
              <a:xfrm>
                <a:off x="650309" y="2629652"/>
                <a:ext cx="475986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F4FE640-4EF8-429D-9ECC-45D9CF23D493}"/>
                  </a:ext>
                </a:extLst>
              </p:cNvPr>
              <p:cNvSpPr txBox="1"/>
              <p:nvPr/>
            </p:nvSpPr>
            <p:spPr>
              <a:xfrm>
                <a:off x="7647988" y="2115478"/>
                <a:ext cx="4212920" cy="853054"/>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𝐸</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𝑎</m:t>
                          </m:r>
                        </m:e>
                        <m:sub>
                          <m:r>
                            <a:rPr lang="en-US" sz="2200" i="1" dirty="0">
                              <a:latin typeface="Cambria Math" panose="02040503050406030204" pitchFamily="18" charset="0"/>
                              <a:cs typeface="Times New Roman" pitchFamily="18" charset="0"/>
                            </a:rPr>
                            <m:t>𝑖</m:t>
                          </m:r>
                        </m:sub>
                      </m:sSub>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sSub>
                            <m:sSubPr>
                              <m:ctrlPr>
                                <a:rPr lang="en-US" sz="2200" i="1" dirty="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𝐸</m:t>
                              </m:r>
                              <m:r>
                                <a:rPr lang="en-US" sz="2200" b="0" i="1" dirty="0" smtClean="0">
                                  <a:latin typeface="Cambria Math" panose="02040503050406030204" pitchFamily="18" charset="0"/>
                                  <a:cs typeface="Times New Roman" pitchFamily="18" charset="0"/>
                                </a:rPr>
                                <m:t>(</m:t>
                              </m:r>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e>
                      </m:nary>
                    </m:oMath>
                  </m:oMathPara>
                </a14:m>
                <a:endParaRPr lang="en-US" sz="2200" dirty="0">
                  <a:cs typeface="Times New Roman" pitchFamily="18" charset="0"/>
                </a:endParaRPr>
              </a:p>
            </p:txBody>
          </p:sp>
        </mc:Choice>
        <mc:Fallback xmlns="">
          <p:sp>
            <p:nvSpPr>
              <p:cNvPr id="30" name="TextBox 29">
                <a:extLst>
                  <a:ext uri="{FF2B5EF4-FFF2-40B4-BE49-F238E27FC236}">
                    <a16:creationId xmlns:a16="http://schemas.microsoft.com/office/drawing/2014/main" id="{0F4FE640-4EF8-429D-9ECC-45D9CF23D493}"/>
                  </a:ext>
                </a:extLst>
              </p:cNvPr>
              <p:cNvSpPr txBox="1">
                <a:spLocks noRot="1" noChangeAspect="1" noMove="1" noResize="1" noEditPoints="1" noAdjustHandles="1" noChangeArrowheads="1" noChangeShapeType="1" noTextEdit="1"/>
              </p:cNvSpPr>
              <p:nvPr/>
            </p:nvSpPr>
            <p:spPr>
              <a:xfrm>
                <a:off x="7647988" y="2115478"/>
                <a:ext cx="4212920" cy="8530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93D06DA-2C41-413B-9D5B-BE78AB1819E7}"/>
                  </a:ext>
                </a:extLst>
              </p:cNvPr>
              <p:cNvSpPr txBox="1"/>
              <p:nvPr/>
            </p:nvSpPr>
            <p:spPr>
              <a:xfrm>
                <a:off x="8393065" y="3480082"/>
                <a:ext cx="3503478" cy="2221698"/>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Sup>
                        <m:sSubSupPr>
                          <m:ctrlPr>
                            <a:rPr lang="en-US" sz="2200" b="0" i="1" dirty="0" smtClean="0">
                              <a:latin typeface="Cambria Math" panose="02040503050406030204" pitchFamily="18" charset="0"/>
                              <a:cs typeface="Times New Roman" pitchFamily="18" charset="0"/>
                            </a:rPr>
                          </m:ctrlPr>
                        </m:sSubSup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up>
                          <m:r>
                            <a:rPr lang="en-US" sz="2200" b="0" i="1" dirty="0" smtClean="0">
                              <a:latin typeface="Cambria Math" panose="02040503050406030204" pitchFamily="18" charset="0"/>
                              <a:cs typeface="Times New Roman" pitchFamily="18" charset="0"/>
                            </a:rPr>
                            <m:t>2</m:t>
                          </m:r>
                        </m:sup>
                      </m:sSubSup>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d>
                        </m:e>
                      </m:nary>
                      <m:r>
                        <a:rPr lang="en-US" sz="2200" b="0" i="1" dirty="0" smtClean="0">
                          <a:latin typeface="Cambria Math" panose="02040503050406030204" pitchFamily="18" charset="0"/>
                          <a:cs typeface="Times New Roman" pitchFamily="18" charset="0"/>
                        </a:rPr>
                        <m:t>+</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𝑗</m:t>
                          </m:r>
                        </m:sub>
                      </m:sSub>
                      <m:r>
                        <a:rPr lang="en-US" sz="2200" b="0" i="1" dirty="0" smtClean="0">
                          <a:latin typeface="Cambria Math" panose="02040503050406030204" pitchFamily="18" charset="0"/>
                          <a:cs typeface="Times New Roman" pitchFamily="18" charset="0"/>
                        </a:rPr>
                        <m:t> </m:t>
                      </m:r>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ea typeface="Cambria Math" panose="02040503050406030204" pitchFamily="18" charset="0"/>
                              <a:cs typeface="Times New Roman" pitchFamily="18" charset="0"/>
                            </a:rPr>
                            <m:t>≠</m:t>
                          </m:r>
                          <m:r>
                            <a:rPr lang="en-US" sz="2200" b="0" i="1" dirty="0" smtClean="0">
                              <a:latin typeface="Cambria Math" panose="02040503050406030204" pitchFamily="18" charset="0"/>
                              <a:ea typeface="Cambria Math" panose="02040503050406030204" pitchFamily="18" charset="0"/>
                              <a:cs typeface="Times New Roman" pitchFamily="18" charset="0"/>
                            </a:rPr>
                            <m:t>𝑗</m:t>
                          </m:r>
                          <m:r>
                            <a:rPr lang="en-US" sz="2200" b="0" i="1" dirty="0" smtClean="0">
                              <a:latin typeface="Cambria Math" panose="02040503050406030204" pitchFamily="18" charset="0"/>
                              <a:ea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𝐶𝑜𝑣</m:t>
                          </m:r>
                          <m:d>
                            <m:dPr>
                              <m:ctrlPr>
                                <a:rPr lang="en-US" sz="2200" b="0" i="1" dirty="0" smtClean="0">
                                  <a:latin typeface="Cambria Math" panose="02040503050406030204" pitchFamily="18" charset="0"/>
                                  <a:cs typeface="Times New Roman" pitchFamily="18" charset="0"/>
                                </a:rPr>
                              </m:ctrlPr>
                            </m:dPr>
                            <m:e>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𝑗</m:t>
                                  </m:r>
                                </m:sub>
                              </m:sSub>
                            </m:e>
                          </m:d>
                        </m:e>
                      </m:nary>
                    </m:oMath>
                  </m:oMathPara>
                </a14:m>
                <a:endParaRPr lang="en-US" sz="2200" dirty="0">
                  <a:cs typeface="Times New Roman" pitchFamily="18" charset="0"/>
                </a:endParaRPr>
              </a:p>
            </p:txBody>
          </p:sp>
        </mc:Choice>
        <mc:Fallback xmlns="">
          <p:sp>
            <p:nvSpPr>
              <p:cNvPr id="31" name="TextBox 30">
                <a:extLst>
                  <a:ext uri="{FF2B5EF4-FFF2-40B4-BE49-F238E27FC236}">
                    <a16:creationId xmlns:a16="http://schemas.microsoft.com/office/drawing/2014/main" id="{B93D06DA-2C41-413B-9D5B-BE78AB1819E7}"/>
                  </a:ext>
                </a:extLst>
              </p:cNvPr>
              <p:cNvSpPr txBox="1">
                <a:spLocks noRot="1" noChangeAspect="1" noMove="1" noResize="1" noEditPoints="1" noAdjustHandles="1" noChangeArrowheads="1" noChangeShapeType="1" noTextEdit="1"/>
              </p:cNvSpPr>
              <p:nvPr/>
            </p:nvSpPr>
            <p:spPr>
              <a:xfrm>
                <a:off x="8393065" y="3480082"/>
                <a:ext cx="3503478" cy="22216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066C27-8D77-4628-8D2A-F75046872346}"/>
                  </a:ext>
                </a:extLst>
              </p:cNvPr>
              <p:cNvSpPr txBox="1"/>
              <p:nvPr/>
            </p:nvSpPr>
            <p:spPr>
              <a:xfrm>
                <a:off x="812005" y="5276910"/>
                <a:ext cx="4411416" cy="1183273"/>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𝑐𝑍</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𝑑𝑊</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b="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𝑏𝑐</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𝑏𝑑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i="1" dirty="0">
                          <a:latin typeface="Cambria Math" panose="02040503050406030204" pitchFamily="18" charset="0"/>
                          <a:cs typeface="Times New Roman" pitchFamily="18" charset="0"/>
                        </a:rPr>
                        <m:t>)</m:t>
                      </m:r>
                    </m:oMath>
                  </m:oMathPara>
                </a14:m>
                <a:endParaRPr lang="en-US" sz="2400" dirty="0">
                  <a:cs typeface="Times New Roman" pitchFamily="18" charset="0"/>
                </a:endParaRPr>
              </a:p>
            </p:txBody>
          </p:sp>
        </mc:Choice>
        <mc:Fallback xmlns="">
          <p:sp>
            <p:nvSpPr>
              <p:cNvPr id="32" name="TextBox 31">
                <a:extLst>
                  <a:ext uri="{FF2B5EF4-FFF2-40B4-BE49-F238E27FC236}">
                    <a16:creationId xmlns:a16="http://schemas.microsoft.com/office/drawing/2014/main" id="{F0066C27-8D77-4628-8D2A-F75046872346}"/>
                  </a:ext>
                </a:extLst>
              </p:cNvPr>
              <p:cNvSpPr txBox="1">
                <a:spLocks noRot="1" noChangeAspect="1" noMove="1" noResize="1" noEditPoints="1" noAdjustHandles="1" noChangeArrowheads="1" noChangeShapeType="1" noTextEdit="1"/>
              </p:cNvSpPr>
              <p:nvPr/>
            </p:nvSpPr>
            <p:spPr>
              <a:xfrm>
                <a:off x="812005" y="5276910"/>
                <a:ext cx="4411416" cy="1183273"/>
              </a:xfrm>
              <a:prstGeom prst="rect">
                <a:avLst/>
              </a:prstGeom>
              <a:blipFill>
                <a:blip r:embed="rId16"/>
                <a:stretch>
                  <a:fillRect r="-552" b="-6186"/>
                </a:stretch>
              </a:blipFill>
            </p:spPr>
            <p:txBody>
              <a:bodyPr/>
              <a:lstStyle/>
              <a:p>
                <a:r>
                  <a:rPr lang="en-US">
                    <a:noFill/>
                  </a:rPr>
                  <a:t> </a:t>
                </a:r>
              </a:p>
            </p:txBody>
          </p:sp>
        </mc:Fallback>
      </mc:AlternateContent>
    </p:spTree>
    <p:extLst>
      <p:ext uri="{BB962C8B-B14F-4D97-AF65-F5344CB8AC3E}">
        <p14:creationId xmlns:p14="http://schemas.microsoft.com/office/powerpoint/2010/main" val="22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0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1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10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1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P spid="23" grpId="0"/>
      <p:bldP spid="5" grpId="0"/>
      <p:bldP spid="25" grpId="0"/>
      <p:bldP spid="26" grpId="0"/>
      <p:bldP spid="27" grpId="0"/>
      <p:bldP spid="28" grpId="0"/>
      <p:bldP spid="29" grpId="0"/>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10" name="TextBox 9">
            <a:extLst>
              <a:ext uri="{FF2B5EF4-FFF2-40B4-BE49-F238E27FC236}">
                <a16:creationId xmlns:a16="http://schemas.microsoft.com/office/drawing/2014/main" id="{C8BB54F3-8789-4904-AF25-E1E1EC29B039}"/>
              </a:ext>
            </a:extLst>
          </p:cNvPr>
          <p:cNvSpPr txBox="1"/>
          <p:nvPr/>
        </p:nvSpPr>
        <p:spPr>
          <a:xfrm>
            <a:off x="838200" y="1328130"/>
            <a:ext cx="7090775" cy="1938992"/>
          </a:xfrm>
          <a:prstGeom prst="rect">
            <a:avLst/>
          </a:prstGeom>
          <a:noFill/>
        </p:spPr>
        <p:txBody>
          <a:bodyPr wrap="square">
            <a:spAutoFit/>
          </a:bodyPr>
          <a:lstStyle/>
          <a:p>
            <a:r>
              <a:rPr lang="en-US" sz="2400" dirty="0"/>
              <a:t>Two independent random variables </a:t>
            </a:r>
            <a:r>
              <a:rPr lang="en-US" sz="2400" dirty="0">
                <a:solidFill>
                  <a:srgbClr val="FF0000"/>
                </a:solidFill>
              </a:rPr>
              <a:t>X</a:t>
            </a:r>
            <a:r>
              <a:rPr lang="en-US" sz="2400" dirty="0"/>
              <a:t> and </a:t>
            </a:r>
            <a:r>
              <a:rPr lang="en-US" sz="2400" dirty="0">
                <a:solidFill>
                  <a:srgbClr val="0070C0"/>
                </a:solidFill>
              </a:rPr>
              <a:t>Y</a:t>
            </a:r>
            <a:r>
              <a:rPr lang="en-US" sz="2400" dirty="0"/>
              <a:t> are given each with </a:t>
            </a:r>
            <a:r>
              <a:rPr lang="en-US" sz="2400" dirty="0">
                <a:solidFill>
                  <a:srgbClr val="00B050"/>
                </a:solidFill>
              </a:rPr>
              <a:t>expected values </a:t>
            </a:r>
            <a:r>
              <a:rPr lang="en-US" sz="2400" dirty="0"/>
              <a:t>equal to </a:t>
            </a:r>
            <a:r>
              <a:rPr lang="en-US" sz="2400" dirty="0">
                <a:solidFill>
                  <a:srgbClr val="FF0000"/>
                </a:solidFill>
              </a:rPr>
              <a:t>5</a:t>
            </a:r>
            <a:r>
              <a:rPr lang="en-US" sz="2400" dirty="0"/>
              <a:t> and </a:t>
            </a:r>
            <a:r>
              <a:rPr lang="en-US" sz="2400" dirty="0">
                <a:solidFill>
                  <a:srgbClr val="0070C0"/>
                </a:solidFill>
              </a:rPr>
              <a:t>10</a:t>
            </a:r>
            <a:r>
              <a:rPr lang="en-US" sz="2400" dirty="0"/>
              <a:t>, and </a:t>
            </a:r>
            <a:r>
              <a:rPr lang="en-US" sz="2400" dirty="0">
                <a:solidFill>
                  <a:srgbClr val="00B050"/>
                </a:solidFill>
              </a:rPr>
              <a:t>variances</a:t>
            </a:r>
            <a:r>
              <a:rPr lang="en-US" sz="2400" dirty="0"/>
              <a:t> equal to </a:t>
            </a:r>
            <a:r>
              <a:rPr lang="en-US" sz="2400" dirty="0">
                <a:solidFill>
                  <a:srgbClr val="FF0000"/>
                </a:solidFill>
              </a:rPr>
              <a:t>4</a:t>
            </a:r>
            <a:r>
              <a:rPr lang="en-US" sz="2400" dirty="0"/>
              <a:t> and </a:t>
            </a:r>
            <a:r>
              <a:rPr lang="en-US" sz="2400" dirty="0">
                <a:solidFill>
                  <a:srgbClr val="0070C0"/>
                </a:solidFill>
              </a:rPr>
              <a:t>9</a:t>
            </a:r>
            <a:r>
              <a:rPr lang="en-US" sz="2400" dirty="0"/>
              <a:t>. a) What is the expected value and variance of random variables:</a:t>
            </a:r>
          </a:p>
          <a:p>
            <a:pPr algn="ctr"/>
            <a:r>
              <a:rPr lang="en-US" sz="2400" dirty="0"/>
              <a:t>V = 2X - Y 	W = X + 3Y	</a:t>
            </a:r>
          </a:p>
        </p:txBody>
      </p:sp>
      <p:sp>
        <p:nvSpPr>
          <p:cNvPr id="12" name="TextBox 11">
            <a:extLst>
              <a:ext uri="{FF2B5EF4-FFF2-40B4-BE49-F238E27FC236}">
                <a16:creationId xmlns:a16="http://schemas.microsoft.com/office/drawing/2014/main" id="{3E21914D-BA45-4863-8C57-8D8D30CD978B}"/>
              </a:ext>
            </a:extLst>
          </p:cNvPr>
          <p:cNvSpPr txBox="1"/>
          <p:nvPr/>
        </p:nvSpPr>
        <p:spPr>
          <a:xfrm>
            <a:off x="8566759" y="296236"/>
            <a:ext cx="3237296" cy="830997"/>
          </a:xfrm>
          <a:prstGeom prst="rect">
            <a:avLst/>
          </a:prstGeom>
          <a:noFill/>
        </p:spPr>
        <p:txBody>
          <a:bodyPr wrap="none" rtlCol="0">
            <a:spAutoFit/>
          </a:bodyPr>
          <a:lstStyle/>
          <a:p>
            <a:r>
              <a:rPr lang="en-US" sz="2400" dirty="0">
                <a:cs typeface="Times New Roman" pitchFamily="18" charset="0"/>
              </a:rPr>
              <a:t>E(</a:t>
            </a:r>
            <a:r>
              <a:rPr lang="en-US" sz="2400" dirty="0">
                <a:solidFill>
                  <a:srgbClr val="FF0000"/>
                </a:solidFill>
                <a:cs typeface="Times New Roman" pitchFamily="18" charset="0"/>
              </a:rPr>
              <a:t>X</a:t>
            </a:r>
            <a:r>
              <a:rPr lang="en-US" sz="2400" dirty="0">
                <a:cs typeface="Times New Roman" pitchFamily="18" charset="0"/>
              </a:rPr>
              <a:t>) = </a:t>
            </a:r>
            <a:r>
              <a:rPr lang="en-US" sz="2400" dirty="0">
                <a:solidFill>
                  <a:srgbClr val="FF0000"/>
                </a:solidFill>
                <a:cs typeface="Times New Roman" pitchFamily="18" charset="0"/>
              </a:rPr>
              <a:t>5</a:t>
            </a:r>
            <a:r>
              <a:rPr lang="en-US" sz="2400" dirty="0">
                <a:cs typeface="Times New Roman" pitchFamily="18" charset="0"/>
              </a:rPr>
              <a:t>	Var(</a:t>
            </a:r>
            <a:r>
              <a:rPr lang="en-US" sz="2400" dirty="0">
                <a:solidFill>
                  <a:srgbClr val="FF0000"/>
                </a:solidFill>
                <a:cs typeface="Times New Roman" pitchFamily="18" charset="0"/>
              </a:rPr>
              <a:t>X</a:t>
            </a:r>
            <a:r>
              <a:rPr lang="en-US" sz="2400" dirty="0">
                <a:cs typeface="Times New Roman" pitchFamily="18" charset="0"/>
              </a:rPr>
              <a:t>) = </a:t>
            </a:r>
            <a:r>
              <a:rPr lang="en-US" sz="2400" dirty="0">
                <a:solidFill>
                  <a:srgbClr val="FF0000"/>
                </a:solidFill>
                <a:cs typeface="Times New Roman" pitchFamily="18" charset="0"/>
              </a:rPr>
              <a:t>4</a:t>
            </a:r>
          </a:p>
          <a:p>
            <a:r>
              <a:rPr lang="en-US" sz="2400" dirty="0">
                <a:cs typeface="Times New Roman" pitchFamily="18" charset="0"/>
              </a:rPr>
              <a:t>E(</a:t>
            </a:r>
            <a:r>
              <a:rPr lang="en-US" sz="2400" dirty="0">
                <a:solidFill>
                  <a:srgbClr val="0070C0"/>
                </a:solidFill>
                <a:cs typeface="Times New Roman" pitchFamily="18" charset="0"/>
              </a:rPr>
              <a:t>Y</a:t>
            </a:r>
            <a:r>
              <a:rPr lang="en-US" sz="2400" dirty="0">
                <a:cs typeface="Times New Roman" pitchFamily="18" charset="0"/>
              </a:rPr>
              <a:t>) = </a:t>
            </a:r>
            <a:r>
              <a:rPr lang="en-US" sz="2400" dirty="0">
                <a:solidFill>
                  <a:srgbClr val="0070C0"/>
                </a:solidFill>
                <a:cs typeface="Times New Roman" pitchFamily="18" charset="0"/>
              </a:rPr>
              <a:t>10</a:t>
            </a:r>
            <a:r>
              <a:rPr lang="en-US" sz="2400" dirty="0">
                <a:cs typeface="Times New Roman" pitchFamily="18" charset="0"/>
              </a:rPr>
              <a:t>	Var(</a:t>
            </a:r>
            <a:r>
              <a:rPr lang="en-US" sz="2400" dirty="0">
                <a:solidFill>
                  <a:srgbClr val="0070C0"/>
                </a:solidFill>
                <a:cs typeface="Times New Roman" pitchFamily="18" charset="0"/>
              </a:rPr>
              <a:t>Y</a:t>
            </a:r>
            <a:r>
              <a:rPr lang="en-US" sz="2400" dirty="0">
                <a:cs typeface="Times New Roman" pitchFamily="18" charset="0"/>
              </a:rPr>
              <a:t>) = </a:t>
            </a:r>
            <a:r>
              <a:rPr lang="en-US" sz="2400" dirty="0">
                <a:solidFill>
                  <a:srgbClr val="0070C0"/>
                </a:solidFill>
                <a:cs typeface="Times New Roman" pitchFamily="18" charset="0"/>
              </a:rPr>
              <a:t>9</a:t>
            </a:r>
          </a:p>
        </p:txBody>
      </p:sp>
      <p:sp>
        <p:nvSpPr>
          <p:cNvPr id="14" name="Rectangle 13">
            <a:extLst>
              <a:ext uri="{FF2B5EF4-FFF2-40B4-BE49-F238E27FC236}">
                <a16:creationId xmlns:a16="http://schemas.microsoft.com/office/drawing/2014/main" id="{3D1F4C51-74B9-4748-A4C7-F5DC33100372}"/>
              </a:ext>
            </a:extLst>
          </p:cNvPr>
          <p:cNvSpPr/>
          <p:nvPr/>
        </p:nvSpPr>
        <p:spPr>
          <a:xfrm>
            <a:off x="881519" y="3360046"/>
            <a:ext cx="2246128" cy="461665"/>
          </a:xfrm>
          <a:prstGeom prst="rect">
            <a:avLst/>
          </a:prstGeom>
        </p:spPr>
        <p:txBody>
          <a:bodyPr wrap="none">
            <a:spAutoFit/>
          </a:bodyPr>
          <a:lstStyle/>
          <a:p>
            <a:r>
              <a:rPr lang="en-US" sz="2400" dirty="0">
                <a:cs typeface="Times New Roman" pitchFamily="18" charset="0"/>
              </a:rPr>
              <a:t>E(V) = E(2X-Y) =  </a:t>
            </a:r>
          </a:p>
        </p:txBody>
      </p:sp>
      <p:sp>
        <p:nvSpPr>
          <p:cNvPr id="15" name="Rectangle 14">
            <a:extLst>
              <a:ext uri="{FF2B5EF4-FFF2-40B4-BE49-F238E27FC236}">
                <a16:creationId xmlns:a16="http://schemas.microsoft.com/office/drawing/2014/main" id="{44D752F8-71F0-481F-AB37-7DACAA29C504}"/>
              </a:ext>
            </a:extLst>
          </p:cNvPr>
          <p:cNvSpPr/>
          <p:nvPr/>
        </p:nvSpPr>
        <p:spPr>
          <a:xfrm>
            <a:off x="2893806" y="3354391"/>
            <a:ext cx="3491661" cy="461665"/>
          </a:xfrm>
          <a:prstGeom prst="rect">
            <a:avLst/>
          </a:prstGeom>
        </p:spPr>
        <p:txBody>
          <a:bodyPr wrap="none">
            <a:spAutoFit/>
          </a:bodyPr>
          <a:lstStyle/>
          <a:p>
            <a:r>
              <a:rPr lang="en-US" sz="2400" dirty="0">
                <a:cs typeface="Times New Roman" pitchFamily="18" charset="0"/>
              </a:rPr>
              <a:t>2E(X) – E(Y) = 2*5 – 10 = 0 </a:t>
            </a:r>
          </a:p>
        </p:txBody>
      </p:sp>
      <p:sp>
        <p:nvSpPr>
          <p:cNvPr id="16" name="Rectangle 15">
            <a:extLst>
              <a:ext uri="{FF2B5EF4-FFF2-40B4-BE49-F238E27FC236}">
                <a16:creationId xmlns:a16="http://schemas.microsoft.com/office/drawing/2014/main" id="{3D0B742E-11B3-434C-958F-436B7B0AD610}"/>
              </a:ext>
            </a:extLst>
          </p:cNvPr>
          <p:cNvSpPr/>
          <p:nvPr/>
        </p:nvSpPr>
        <p:spPr>
          <a:xfrm>
            <a:off x="881519" y="3842963"/>
            <a:ext cx="2404826" cy="461665"/>
          </a:xfrm>
          <a:prstGeom prst="rect">
            <a:avLst/>
          </a:prstGeom>
        </p:spPr>
        <p:txBody>
          <a:bodyPr wrap="none">
            <a:spAutoFit/>
          </a:bodyPr>
          <a:lstStyle/>
          <a:p>
            <a:r>
              <a:rPr lang="en-US" sz="2400" dirty="0">
                <a:cs typeface="Times New Roman" pitchFamily="18" charset="0"/>
              </a:rPr>
              <a:t>E(W) = E(X+3Y) =  </a:t>
            </a:r>
          </a:p>
        </p:txBody>
      </p:sp>
      <p:sp>
        <p:nvSpPr>
          <p:cNvPr id="17" name="Rectangle 16">
            <a:extLst>
              <a:ext uri="{FF2B5EF4-FFF2-40B4-BE49-F238E27FC236}">
                <a16:creationId xmlns:a16="http://schemas.microsoft.com/office/drawing/2014/main" id="{5FF539B9-3AC8-4A99-96FD-677918B144BD}"/>
              </a:ext>
            </a:extLst>
          </p:cNvPr>
          <p:cNvSpPr/>
          <p:nvPr/>
        </p:nvSpPr>
        <p:spPr>
          <a:xfrm>
            <a:off x="3057497" y="3828582"/>
            <a:ext cx="3647152" cy="461665"/>
          </a:xfrm>
          <a:prstGeom prst="rect">
            <a:avLst/>
          </a:prstGeom>
        </p:spPr>
        <p:txBody>
          <a:bodyPr wrap="none">
            <a:spAutoFit/>
          </a:bodyPr>
          <a:lstStyle/>
          <a:p>
            <a:r>
              <a:rPr lang="en-US" sz="2400" dirty="0">
                <a:cs typeface="Times New Roman" pitchFamily="18" charset="0"/>
              </a:rPr>
              <a:t>E(X) + 3E(Y) = 5 + 3*10 = 35 </a:t>
            </a:r>
          </a:p>
        </p:txBody>
      </p:sp>
      <p:sp>
        <p:nvSpPr>
          <p:cNvPr id="18" name="Rectangle 17">
            <a:extLst>
              <a:ext uri="{FF2B5EF4-FFF2-40B4-BE49-F238E27FC236}">
                <a16:creationId xmlns:a16="http://schemas.microsoft.com/office/drawing/2014/main" id="{BD1657BE-0E90-405E-AD24-CCB0F890D9D5}"/>
              </a:ext>
            </a:extLst>
          </p:cNvPr>
          <p:cNvSpPr/>
          <p:nvPr/>
        </p:nvSpPr>
        <p:spPr>
          <a:xfrm>
            <a:off x="838200" y="4441088"/>
            <a:ext cx="2769733" cy="461665"/>
          </a:xfrm>
          <a:prstGeom prst="rect">
            <a:avLst/>
          </a:prstGeom>
        </p:spPr>
        <p:txBody>
          <a:bodyPr wrap="none">
            <a:spAutoFit/>
          </a:bodyPr>
          <a:lstStyle/>
          <a:p>
            <a:r>
              <a:rPr lang="en-US" sz="2400" dirty="0">
                <a:cs typeface="Times New Roman" pitchFamily="18" charset="0"/>
              </a:rPr>
              <a:t>Var(V) = Var(2X-Y) =  </a:t>
            </a:r>
          </a:p>
        </p:txBody>
      </p:sp>
      <p:sp>
        <p:nvSpPr>
          <p:cNvPr id="19" name="Rectangle 18">
            <a:extLst>
              <a:ext uri="{FF2B5EF4-FFF2-40B4-BE49-F238E27FC236}">
                <a16:creationId xmlns:a16="http://schemas.microsoft.com/office/drawing/2014/main" id="{AEA2722A-0DF7-45B0-AD55-BE82A53869B7}"/>
              </a:ext>
            </a:extLst>
          </p:cNvPr>
          <p:cNvSpPr/>
          <p:nvPr/>
        </p:nvSpPr>
        <p:spPr>
          <a:xfrm>
            <a:off x="3333205" y="4407701"/>
            <a:ext cx="2990947" cy="461665"/>
          </a:xfrm>
          <a:prstGeom prst="rect">
            <a:avLst/>
          </a:prstGeom>
        </p:spPr>
        <p:txBody>
          <a:bodyPr wrap="none">
            <a:spAutoFit/>
          </a:bodyPr>
          <a:lstStyle/>
          <a:p>
            <a:r>
              <a:rPr lang="en-US" sz="2400" dirty="0">
                <a:cs typeface="Times New Roman" pitchFamily="18" charset="0"/>
              </a:rPr>
              <a:t>2² Var(X) </a:t>
            </a:r>
            <a:r>
              <a:rPr lang="en-US" sz="2400" b="1" dirty="0">
                <a:solidFill>
                  <a:srgbClr val="FF0000"/>
                </a:solidFill>
                <a:cs typeface="Times New Roman" pitchFamily="18" charset="0"/>
              </a:rPr>
              <a:t>+</a:t>
            </a:r>
            <a:r>
              <a:rPr lang="en-US" sz="2400" dirty="0">
                <a:cs typeface="Times New Roman" pitchFamily="18" charset="0"/>
              </a:rPr>
              <a:t> (-1)² Var(Y) </a:t>
            </a:r>
          </a:p>
        </p:txBody>
      </p:sp>
      <p:sp>
        <p:nvSpPr>
          <p:cNvPr id="20" name="Rectangle 19">
            <a:extLst>
              <a:ext uri="{FF2B5EF4-FFF2-40B4-BE49-F238E27FC236}">
                <a16:creationId xmlns:a16="http://schemas.microsoft.com/office/drawing/2014/main" id="{FCE0F6C9-8A99-4199-92F9-485CE8C763C5}"/>
              </a:ext>
            </a:extLst>
          </p:cNvPr>
          <p:cNvSpPr/>
          <p:nvPr/>
        </p:nvSpPr>
        <p:spPr>
          <a:xfrm>
            <a:off x="834639" y="4891823"/>
            <a:ext cx="2928430" cy="461665"/>
          </a:xfrm>
          <a:prstGeom prst="rect">
            <a:avLst/>
          </a:prstGeom>
        </p:spPr>
        <p:txBody>
          <a:bodyPr wrap="none">
            <a:spAutoFit/>
          </a:bodyPr>
          <a:lstStyle/>
          <a:p>
            <a:r>
              <a:rPr lang="en-US" sz="2400" dirty="0">
                <a:cs typeface="Times New Roman" pitchFamily="18" charset="0"/>
              </a:rPr>
              <a:t>Var(W) = Var(X+3Y) =  </a:t>
            </a:r>
          </a:p>
        </p:txBody>
      </p:sp>
      <p:sp>
        <p:nvSpPr>
          <p:cNvPr id="21" name="Rectangle 20">
            <a:extLst>
              <a:ext uri="{FF2B5EF4-FFF2-40B4-BE49-F238E27FC236}">
                <a16:creationId xmlns:a16="http://schemas.microsoft.com/office/drawing/2014/main" id="{2E5C7135-4F3D-4BD3-8864-E92112AF0E94}"/>
              </a:ext>
            </a:extLst>
          </p:cNvPr>
          <p:cNvSpPr/>
          <p:nvPr/>
        </p:nvSpPr>
        <p:spPr>
          <a:xfrm>
            <a:off x="3520251" y="4891823"/>
            <a:ext cx="2381806" cy="461665"/>
          </a:xfrm>
          <a:prstGeom prst="rect">
            <a:avLst/>
          </a:prstGeom>
        </p:spPr>
        <p:txBody>
          <a:bodyPr wrap="none">
            <a:spAutoFit/>
          </a:bodyPr>
          <a:lstStyle/>
          <a:p>
            <a:r>
              <a:rPr lang="en-US" sz="2400" dirty="0">
                <a:cs typeface="Times New Roman" pitchFamily="18" charset="0"/>
              </a:rPr>
              <a:t>Var(X) </a:t>
            </a:r>
            <a:r>
              <a:rPr lang="en-US" sz="2400" b="1" dirty="0">
                <a:solidFill>
                  <a:srgbClr val="FF0000"/>
                </a:solidFill>
                <a:cs typeface="Times New Roman" pitchFamily="18" charset="0"/>
              </a:rPr>
              <a:t>+</a:t>
            </a:r>
            <a:r>
              <a:rPr lang="en-US" sz="2400" dirty="0">
                <a:cs typeface="Times New Roman" pitchFamily="18" charset="0"/>
              </a:rPr>
              <a:t> 3² Var(Y) </a:t>
            </a:r>
          </a:p>
        </p:txBody>
      </p:sp>
      <p:sp>
        <p:nvSpPr>
          <p:cNvPr id="22" name="TextBox 21">
            <a:extLst>
              <a:ext uri="{FF2B5EF4-FFF2-40B4-BE49-F238E27FC236}">
                <a16:creationId xmlns:a16="http://schemas.microsoft.com/office/drawing/2014/main" id="{6F077690-9703-45BC-B771-4901A4F92D78}"/>
              </a:ext>
            </a:extLst>
          </p:cNvPr>
          <p:cNvSpPr txBox="1"/>
          <p:nvPr/>
        </p:nvSpPr>
        <p:spPr>
          <a:xfrm>
            <a:off x="7928974" y="1328130"/>
            <a:ext cx="4008329" cy="1200329"/>
          </a:xfrm>
          <a:prstGeom prst="rect">
            <a:avLst/>
          </a:prstGeom>
          <a:noFill/>
        </p:spPr>
        <p:txBody>
          <a:bodyPr wrap="square">
            <a:spAutoFit/>
          </a:bodyPr>
          <a:lstStyle/>
          <a:p>
            <a:r>
              <a:rPr lang="en-US" sz="2400" dirty="0"/>
              <a:t>b) What happens if </a:t>
            </a:r>
            <a:r>
              <a:rPr lang="en-US" sz="2400" dirty="0">
                <a:solidFill>
                  <a:srgbClr val="CC00CC"/>
                </a:solidFill>
              </a:rPr>
              <a:t>covariance</a:t>
            </a:r>
            <a:r>
              <a:rPr lang="en-US" sz="2400" dirty="0"/>
              <a:t> of X and Y is equal to </a:t>
            </a:r>
            <a:r>
              <a:rPr lang="en-US" sz="2400" dirty="0">
                <a:solidFill>
                  <a:srgbClr val="CC00CC"/>
                </a:solidFill>
              </a:rPr>
              <a:t>-4</a:t>
            </a:r>
            <a:r>
              <a:rPr lang="en-US" sz="2400" dirty="0"/>
              <a:t>? what is covariance of V and W?</a:t>
            </a:r>
          </a:p>
        </p:txBody>
      </p:sp>
      <p:sp>
        <p:nvSpPr>
          <p:cNvPr id="7" name="TextBox 6">
            <a:extLst>
              <a:ext uri="{FF2B5EF4-FFF2-40B4-BE49-F238E27FC236}">
                <a16:creationId xmlns:a16="http://schemas.microsoft.com/office/drawing/2014/main" id="{6F7C387E-227F-4D91-A9B9-711D5B6554EB}"/>
              </a:ext>
            </a:extLst>
          </p:cNvPr>
          <p:cNvSpPr txBox="1"/>
          <p:nvPr/>
        </p:nvSpPr>
        <p:spPr>
          <a:xfrm>
            <a:off x="6893058" y="3517396"/>
            <a:ext cx="2246127" cy="461665"/>
          </a:xfrm>
          <a:prstGeom prst="rect">
            <a:avLst/>
          </a:prstGeom>
          <a:noFill/>
        </p:spPr>
        <p:txBody>
          <a:bodyPr wrap="square">
            <a:spAutoFit/>
          </a:bodyPr>
          <a:lstStyle/>
          <a:p>
            <a:r>
              <a:rPr lang="en-US" sz="2400" dirty="0"/>
              <a:t>b) No Change</a:t>
            </a:r>
          </a:p>
        </p:txBody>
      </p:sp>
      <p:sp>
        <p:nvSpPr>
          <p:cNvPr id="24" name="Rectangle 23">
            <a:extLst>
              <a:ext uri="{FF2B5EF4-FFF2-40B4-BE49-F238E27FC236}">
                <a16:creationId xmlns:a16="http://schemas.microsoft.com/office/drawing/2014/main" id="{21FA7BCB-727A-48C7-ABD1-5229F2D344CC}"/>
              </a:ext>
            </a:extLst>
          </p:cNvPr>
          <p:cNvSpPr/>
          <p:nvPr/>
        </p:nvSpPr>
        <p:spPr>
          <a:xfrm>
            <a:off x="838200" y="5625984"/>
            <a:ext cx="2769733" cy="461665"/>
          </a:xfrm>
          <a:prstGeom prst="rect">
            <a:avLst/>
          </a:prstGeom>
        </p:spPr>
        <p:txBody>
          <a:bodyPr wrap="none">
            <a:spAutoFit/>
          </a:bodyPr>
          <a:lstStyle/>
          <a:p>
            <a:r>
              <a:rPr lang="en-US" sz="2400" dirty="0">
                <a:cs typeface="Times New Roman" pitchFamily="18" charset="0"/>
              </a:rPr>
              <a:t>Var(V) = Var(2X-Y) =  </a:t>
            </a:r>
          </a:p>
        </p:txBody>
      </p:sp>
      <p:sp>
        <p:nvSpPr>
          <p:cNvPr id="25" name="Rectangle 24">
            <a:extLst>
              <a:ext uri="{FF2B5EF4-FFF2-40B4-BE49-F238E27FC236}">
                <a16:creationId xmlns:a16="http://schemas.microsoft.com/office/drawing/2014/main" id="{E88C4232-4FE8-4870-AA0F-5714A9DD79BA}"/>
              </a:ext>
            </a:extLst>
          </p:cNvPr>
          <p:cNvSpPr/>
          <p:nvPr/>
        </p:nvSpPr>
        <p:spPr>
          <a:xfrm>
            <a:off x="3333205" y="5592597"/>
            <a:ext cx="5075428" cy="461665"/>
          </a:xfrm>
          <a:prstGeom prst="rect">
            <a:avLst/>
          </a:prstGeom>
        </p:spPr>
        <p:txBody>
          <a:bodyPr wrap="none">
            <a:spAutoFit/>
          </a:bodyPr>
          <a:lstStyle/>
          <a:p>
            <a:r>
              <a:rPr lang="en-US" sz="2400" dirty="0">
                <a:cs typeface="Times New Roman" pitchFamily="18" charset="0"/>
              </a:rPr>
              <a:t>2² Var(X) </a:t>
            </a:r>
            <a:r>
              <a:rPr lang="en-US" sz="2400" b="1" dirty="0">
                <a:solidFill>
                  <a:srgbClr val="FF0000"/>
                </a:solidFill>
                <a:cs typeface="Times New Roman" pitchFamily="18" charset="0"/>
              </a:rPr>
              <a:t>+</a:t>
            </a:r>
            <a:r>
              <a:rPr lang="en-US" sz="2400" dirty="0">
                <a:cs typeface="Times New Roman" pitchFamily="18" charset="0"/>
              </a:rPr>
              <a:t> (-1)² Var(Y) + (-1)(2) Cov(X,Y)</a:t>
            </a:r>
          </a:p>
        </p:txBody>
      </p:sp>
      <p:sp>
        <p:nvSpPr>
          <p:cNvPr id="26" name="Rectangle 25">
            <a:extLst>
              <a:ext uri="{FF2B5EF4-FFF2-40B4-BE49-F238E27FC236}">
                <a16:creationId xmlns:a16="http://schemas.microsoft.com/office/drawing/2014/main" id="{4BDEE815-D797-46A9-90CC-AA6EDA57AD9E}"/>
              </a:ext>
            </a:extLst>
          </p:cNvPr>
          <p:cNvSpPr/>
          <p:nvPr/>
        </p:nvSpPr>
        <p:spPr>
          <a:xfrm>
            <a:off x="834639" y="6076719"/>
            <a:ext cx="2928430" cy="461665"/>
          </a:xfrm>
          <a:prstGeom prst="rect">
            <a:avLst/>
          </a:prstGeom>
        </p:spPr>
        <p:txBody>
          <a:bodyPr wrap="none">
            <a:spAutoFit/>
          </a:bodyPr>
          <a:lstStyle/>
          <a:p>
            <a:r>
              <a:rPr lang="en-US" sz="2400" dirty="0">
                <a:cs typeface="Times New Roman" pitchFamily="18" charset="0"/>
              </a:rPr>
              <a:t>Var(W) = Var(X+3Y) =  </a:t>
            </a:r>
          </a:p>
        </p:txBody>
      </p:sp>
      <p:sp>
        <p:nvSpPr>
          <p:cNvPr id="27" name="Rectangle 26">
            <a:extLst>
              <a:ext uri="{FF2B5EF4-FFF2-40B4-BE49-F238E27FC236}">
                <a16:creationId xmlns:a16="http://schemas.microsoft.com/office/drawing/2014/main" id="{2EB3594D-6C7C-43E2-94E1-B9DBF7F5A3D9}"/>
              </a:ext>
            </a:extLst>
          </p:cNvPr>
          <p:cNvSpPr/>
          <p:nvPr/>
        </p:nvSpPr>
        <p:spPr>
          <a:xfrm>
            <a:off x="3541027" y="6076719"/>
            <a:ext cx="4371710" cy="461665"/>
          </a:xfrm>
          <a:prstGeom prst="rect">
            <a:avLst/>
          </a:prstGeom>
        </p:spPr>
        <p:txBody>
          <a:bodyPr wrap="none">
            <a:spAutoFit/>
          </a:bodyPr>
          <a:lstStyle/>
          <a:p>
            <a:r>
              <a:rPr lang="en-US" sz="2400" dirty="0">
                <a:cs typeface="Times New Roman" pitchFamily="18" charset="0"/>
              </a:rPr>
              <a:t>Var(X) </a:t>
            </a:r>
            <a:r>
              <a:rPr lang="en-US" sz="2400" b="1" dirty="0">
                <a:solidFill>
                  <a:srgbClr val="FF0000"/>
                </a:solidFill>
                <a:cs typeface="Times New Roman" pitchFamily="18" charset="0"/>
              </a:rPr>
              <a:t>+</a:t>
            </a:r>
            <a:r>
              <a:rPr lang="en-US" sz="2400" dirty="0">
                <a:cs typeface="Times New Roman" pitchFamily="18" charset="0"/>
              </a:rPr>
              <a:t> 3² Var(Y) + (1)(3) Cov(X,Y)</a:t>
            </a:r>
          </a:p>
        </p:txBody>
      </p:sp>
      <p:sp>
        <p:nvSpPr>
          <p:cNvPr id="28" name="Rectangle 27">
            <a:extLst>
              <a:ext uri="{FF2B5EF4-FFF2-40B4-BE49-F238E27FC236}">
                <a16:creationId xmlns:a16="http://schemas.microsoft.com/office/drawing/2014/main" id="{B25E4931-545B-43C8-AF76-81ABD3F3AE7B}"/>
              </a:ext>
            </a:extLst>
          </p:cNvPr>
          <p:cNvSpPr/>
          <p:nvPr/>
        </p:nvSpPr>
        <p:spPr>
          <a:xfrm>
            <a:off x="6120288" y="4414003"/>
            <a:ext cx="1991251" cy="461665"/>
          </a:xfrm>
          <a:prstGeom prst="rect">
            <a:avLst/>
          </a:prstGeom>
        </p:spPr>
        <p:txBody>
          <a:bodyPr wrap="none">
            <a:spAutoFit/>
          </a:bodyPr>
          <a:lstStyle/>
          <a:p>
            <a:r>
              <a:rPr lang="en-US" sz="2400" dirty="0">
                <a:cs typeface="Times New Roman" pitchFamily="18" charset="0"/>
              </a:rPr>
              <a:t>= 4*4 + 9 = 25</a:t>
            </a:r>
          </a:p>
        </p:txBody>
      </p:sp>
      <p:sp>
        <p:nvSpPr>
          <p:cNvPr id="29" name="Rectangle 28">
            <a:extLst>
              <a:ext uri="{FF2B5EF4-FFF2-40B4-BE49-F238E27FC236}">
                <a16:creationId xmlns:a16="http://schemas.microsoft.com/office/drawing/2014/main" id="{BBBF4D0E-4120-461E-B777-FA2844C95972}"/>
              </a:ext>
            </a:extLst>
          </p:cNvPr>
          <p:cNvSpPr/>
          <p:nvPr/>
        </p:nvSpPr>
        <p:spPr>
          <a:xfrm>
            <a:off x="5696497" y="4886968"/>
            <a:ext cx="1991251" cy="461665"/>
          </a:xfrm>
          <a:prstGeom prst="rect">
            <a:avLst/>
          </a:prstGeom>
        </p:spPr>
        <p:txBody>
          <a:bodyPr wrap="none">
            <a:spAutoFit/>
          </a:bodyPr>
          <a:lstStyle/>
          <a:p>
            <a:r>
              <a:rPr lang="en-US" sz="2400" dirty="0">
                <a:cs typeface="Times New Roman" pitchFamily="18" charset="0"/>
              </a:rPr>
              <a:t>= 4 + 9*9 = 85 </a:t>
            </a:r>
          </a:p>
        </p:txBody>
      </p:sp>
      <p:sp>
        <p:nvSpPr>
          <p:cNvPr id="31" name="TextBox 30">
            <a:extLst>
              <a:ext uri="{FF2B5EF4-FFF2-40B4-BE49-F238E27FC236}">
                <a16:creationId xmlns:a16="http://schemas.microsoft.com/office/drawing/2014/main" id="{F1C5A475-43F0-49C5-AE7B-8BED29090705}"/>
              </a:ext>
            </a:extLst>
          </p:cNvPr>
          <p:cNvSpPr txBox="1"/>
          <p:nvPr/>
        </p:nvSpPr>
        <p:spPr>
          <a:xfrm>
            <a:off x="329790" y="5321833"/>
            <a:ext cx="497873" cy="461665"/>
          </a:xfrm>
          <a:prstGeom prst="rect">
            <a:avLst/>
          </a:prstGeom>
          <a:noFill/>
        </p:spPr>
        <p:txBody>
          <a:bodyPr wrap="square">
            <a:spAutoFit/>
          </a:bodyPr>
          <a:lstStyle/>
          <a:p>
            <a:r>
              <a:rPr lang="en-US" sz="2400" dirty="0"/>
              <a:t>b)</a:t>
            </a:r>
          </a:p>
        </p:txBody>
      </p:sp>
      <p:sp>
        <p:nvSpPr>
          <p:cNvPr id="32" name="Rectangle 31">
            <a:extLst>
              <a:ext uri="{FF2B5EF4-FFF2-40B4-BE49-F238E27FC236}">
                <a16:creationId xmlns:a16="http://schemas.microsoft.com/office/drawing/2014/main" id="{DA5FC5D8-D2DA-4E46-B618-B68DC0552E3D}"/>
              </a:ext>
            </a:extLst>
          </p:cNvPr>
          <p:cNvSpPr/>
          <p:nvPr/>
        </p:nvSpPr>
        <p:spPr>
          <a:xfrm>
            <a:off x="8262354" y="5592596"/>
            <a:ext cx="2484976" cy="461665"/>
          </a:xfrm>
          <a:prstGeom prst="rect">
            <a:avLst/>
          </a:prstGeom>
        </p:spPr>
        <p:txBody>
          <a:bodyPr wrap="none">
            <a:spAutoFit/>
          </a:bodyPr>
          <a:lstStyle/>
          <a:p>
            <a:r>
              <a:rPr lang="en-US" sz="2400" dirty="0">
                <a:cs typeface="Times New Roman" pitchFamily="18" charset="0"/>
              </a:rPr>
              <a:t>= 25 + (-2)(-4) = 33</a:t>
            </a:r>
          </a:p>
        </p:txBody>
      </p:sp>
      <p:sp>
        <p:nvSpPr>
          <p:cNvPr id="33" name="Rectangle 32">
            <a:extLst>
              <a:ext uri="{FF2B5EF4-FFF2-40B4-BE49-F238E27FC236}">
                <a16:creationId xmlns:a16="http://schemas.microsoft.com/office/drawing/2014/main" id="{306A3CCF-C56B-46A3-B6C7-0123EC20113F}"/>
              </a:ext>
            </a:extLst>
          </p:cNvPr>
          <p:cNvSpPr/>
          <p:nvPr/>
        </p:nvSpPr>
        <p:spPr>
          <a:xfrm>
            <a:off x="7821740" y="6076718"/>
            <a:ext cx="2390398" cy="461665"/>
          </a:xfrm>
          <a:prstGeom prst="rect">
            <a:avLst/>
          </a:prstGeom>
        </p:spPr>
        <p:txBody>
          <a:bodyPr wrap="none">
            <a:spAutoFit/>
          </a:bodyPr>
          <a:lstStyle/>
          <a:p>
            <a:r>
              <a:rPr lang="en-US" sz="2400" dirty="0">
                <a:cs typeface="Times New Roman" pitchFamily="18" charset="0"/>
              </a:rPr>
              <a:t>= 85 + (3)(-4) = 72</a:t>
            </a:r>
          </a:p>
        </p:txBody>
      </p:sp>
    </p:spTree>
    <p:extLst>
      <p:ext uri="{BB962C8B-B14F-4D97-AF65-F5344CB8AC3E}">
        <p14:creationId xmlns:p14="http://schemas.microsoft.com/office/powerpoint/2010/main" val="395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10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10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10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10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10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10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10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10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left)">
                                      <p:cBhvr>
                                        <p:cTn id="9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P spid="19" grpId="0"/>
      <p:bldP spid="20" grpId="0"/>
      <p:bldP spid="21" grpId="0"/>
      <p:bldP spid="7" grpId="0"/>
      <p:bldP spid="24" grpId="0"/>
      <p:bldP spid="25" grpId="0"/>
      <p:bldP spid="26" grpId="0"/>
      <p:bldP spid="27" grpId="0"/>
      <p:bldP spid="28" grpId="0"/>
      <p:bldP spid="29" grpId="0"/>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031940" y="1933631"/>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031940" y="1933631"/>
                <a:ext cx="2303262" cy="4419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912114" y="1933631"/>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912114" y="1933631"/>
                <a:ext cx="2199382" cy="461665"/>
              </a:xfrm>
              <a:prstGeom prst="rect">
                <a:avLst/>
              </a:prstGeom>
              <a:blipFill>
                <a:blip r:embed="rId4"/>
                <a:stretch>
                  <a:fillRect b="-1316"/>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White Noise</a:t>
            </a:r>
          </a:p>
        </p:txBody>
      </p:sp>
      <p:sp>
        <p:nvSpPr>
          <p:cNvPr id="2" name="TextBox 1">
            <a:extLst>
              <a:ext uri="{FF2B5EF4-FFF2-40B4-BE49-F238E27FC236}">
                <a16:creationId xmlns:a16="http://schemas.microsoft.com/office/drawing/2014/main" id="{3DCC6DE0-DEBC-4E0C-B981-594BF8AE658B}"/>
              </a:ext>
            </a:extLst>
          </p:cNvPr>
          <p:cNvSpPr txBox="1"/>
          <p:nvPr/>
        </p:nvSpPr>
        <p:spPr>
          <a:xfrm>
            <a:off x="849868" y="1414913"/>
            <a:ext cx="5975959" cy="461665"/>
          </a:xfrm>
          <a:prstGeom prst="rect">
            <a:avLst/>
          </a:prstGeom>
          <a:noFill/>
        </p:spPr>
        <p:txBody>
          <a:bodyPr wrap="square">
            <a:spAutoFit/>
          </a:bodyPr>
          <a:lstStyle/>
          <a:p>
            <a:r>
              <a:rPr lang="en-US" sz="2400" dirty="0"/>
              <a:t>Compute the ACF function for a white noise.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57AEBE-9D7E-433E-A676-8636A43E49D9}"/>
                  </a:ext>
                </a:extLst>
              </p:cNvPr>
              <p:cNvSpPr txBox="1"/>
              <p:nvPr/>
            </p:nvSpPr>
            <p:spPr>
              <a:xfrm>
                <a:off x="4193656" y="3425021"/>
                <a:ext cx="111911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oMath>
                  </m:oMathPara>
                </a14:m>
                <a:endParaRPr lang="en-US" sz="2400" dirty="0"/>
              </a:p>
            </p:txBody>
          </p:sp>
        </mc:Choice>
        <mc:Fallback xmlns="">
          <p:sp>
            <p:nvSpPr>
              <p:cNvPr id="26" name="TextBox 25">
                <a:extLst>
                  <a:ext uri="{FF2B5EF4-FFF2-40B4-BE49-F238E27FC236}">
                    <a16:creationId xmlns:a16="http://schemas.microsoft.com/office/drawing/2014/main" id="{AD57AEBE-9D7E-433E-A676-8636A43E49D9}"/>
                  </a:ext>
                </a:extLst>
              </p:cNvPr>
              <p:cNvSpPr txBox="1">
                <a:spLocks noRot="1" noChangeAspect="1" noMove="1" noResize="1" noEditPoints="1" noAdjustHandles="1" noChangeArrowheads="1" noChangeShapeType="1" noTextEdit="1"/>
              </p:cNvSpPr>
              <p:nvPr/>
            </p:nvSpPr>
            <p:spPr>
              <a:xfrm>
                <a:off x="4193656" y="3425021"/>
                <a:ext cx="111911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1016761" y="3395235"/>
                <a:ext cx="208791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oMath>
                  </m:oMathPara>
                </a14:m>
                <a:endParaRPr lang="en-US" sz="24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1016761" y="3395235"/>
                <a:ext cx="2087915" cy="461665"/>
              </a:xfrm>
              <a:prstGeom prst="rect">
                <a:avLst/>
              </a:prstGeom>
              <a:blipFill>
                <a:blip r:embed="rId6"/>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938657" y="3417639"/>
                <a:ext cx="1377698" cy="469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oMath>
                  </m:oMathPara>
                </a14:m>
                <a:endParaRPr lang="en-US" sz="24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938657" y="3417639"/>
                <a:ext cx="1377698" cy="469047"/>
              </a:xfrm>
              <a:prstGeom prst="rect">
                <a:avLst/>
              </a:prstGeom>
              <a:blipFill>
                <a:blip r:embed="rId7"/>
                <a:stretch>
                  <a:fillRect r="-1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BCBDBEA-36CF-4F47-9E67-F782A3276AA2}"/>
                  </a:ext>
                </a:extLst>
              </p:cNvPr>
              <p:cNvSpPr txBox="1"/>
              <p:nvPr/>
            </p:nvSpPr>
            <p:spPr>
              <a:xfrm>
                <a:off x="1016761" y="4016607"/>
                <a:ext cx="2763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rPr>
                        <m:t>=</m:t>
                      </m:r>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sub>
                          </m:sSub>
                        </m:e>
                      </m:d>
                    </m:oMath>
                  </m:oMathPara>
                </a14:m>
                <a:endParaRPr lang="en-US" sz="2400" dirty="0"/>
              </a:p>
            </p:txBody>
          </p:sp>
        </mc:Choice>
        <mc:Fallback xmlns="">
          <p:sp>
            <p:nvSpPr>
              <p:cNvPr id="32" name="TextBox 31">
                <a:extLst>
                  <a:ext uri="{FF2B5EF4-FFF2-40B4-BE49-F238E27FC236}">
                    <a16:creationId xmlns:a16="http://schemas.microsoft.com/office/drawing/2014/main" id="{7BCBDBEA-36CF-4F47-9E67-F782A3276AA2}"/>
                  </a:ext>
                </a:extLst>
              </p:cNvPr>
              <p:cNvSpPr txBox="1">
                <a:spLocks noRot="1" noChangeAspect="1" noMove="1" noResize="1" noEditPoints="1" noAdjustHandles="1" noChangeArrowheads="1" noChangeShapeType="1" noTextEdit="1"/>
              </p:cNvSpPr>
              <p:nvPr/>
            </p:nvSpPr>
            <p:spPr>
              <a:xfrm>
                <a:off x="1016761" y="4016607"/>
                <a:ext cx="2763775" cy="461665"/>
              </a:xfrm>
              <a:prstGeom prst="rect">
                <a:avLst/>
              </a:prstGeom>
              <a:blipFill>
                <a:blip r:embed="rId8"/>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AC46CA6-9BFF-423D-A7C3-AB5DFBE97BA8}"/>
                  </a:ext>
                </a:extLst>
              </p:cNvPr>
              <p:cNvSpPr/>
              <p:nvPr/>
            </p:nvSpPr>
            <p:spPr>
              <a:xfrm>
                <a:off x="3946508" y="4072438"/>
                <a:ext cx="1525042"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5" name="Rectangle 4">
                <a:extLst>
                  <a:ext uri="{FF2B5EF4-FFF2-40B4-BE49-F238E27FC236}">
                    <a16:creationId xmlns:a16="http://schemas.microsoft.com/office/drawing/2014/main" id="{0AC46CA6-9BFF-423D-A7C3-AB5DFBE97BA8}"/>
                  </a:ext>
                </a:extLst>
              </p:cNvPr>
              <p:cNvSpPr>
                <a:spLocks noRot="1" noChangeAspect="1" noMove="1" noResize="1" noEditPoints="1" noAdjustHandles="1" noChangeArrowheads="1" noChangeShapeType="1" noTextEdit="1"/>
              </p:cNvSpPr>
              <p:nvPr/>
            </p:nvSpPr>
            <p:spPr>
              <a:xfrm>
                <a:off x="3946508" y="4072438"/>
                <a:ext cx="1525042" cy="430887"/>
              </a:xfrm>
              <a:prstGeom prst="rect">
                <a:avLst/>
              </a:prstGeom>
              <a:blipFill>
                <a:blip r:embed="rId9"/>
                <a:stretch>
                  <a:fillRect l="-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E7B353A-EE00-44F5-BAE2-C3B47076BB3B}"/>
                  </a:ext>
                </a:extLst>
              </p:cNvPr>
              <p:cNvSpPr txBox="1"/>
              <p:nvPr/>
            </p:nvSpPr>
            <p:spPr>
              <a:xfrm>
                <a:off x="1133174" y="4575349"/>
                <a:ext cx="2763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e>
                      </m:d>
                    </m:oMath>
                  </m:oMathPara>
                </a14:m>
                <a:endParaRPr lang="en-US" sz="2400" dirty="0"/>
              </a:p>
            </p:txBody>
          </p:sp>
        </mc:Choice>
        <mc:Fallback xmlns="">
          <p:sp>
            <p:nvSpPr>
              <p:cNvPr id="34" name="TextBox 33">
                <a:extLst>
                  <a:ext uri="{FF2B5EF4-FFF2-40B4-BE49-F238E27FC236}">
                    <a16:creationId xmlns:a16="http://schemas.microsoft.com/office/drawing/2014/main" id="{7E7B353A-EE00-44F5-BAE2-C3B47076BB3B}"/>
                  </a:ext>
                </a:extLst>
              </p:cNvPr>
              <p:cNvSpPr txBox="1">
                <a:spLocks noRot="1" noChangeAspect="1" noMove="1" noResize="1" noEditPoints="1" noAdjustHandles="1" noChangeArrowheads="1" noChangeShapeType="1" noTextEdit="1"/>
              </p:cNvSpPr>
              <p:nvPr/>
            </p:nvSpPr>
            <p:spPr>
              <a:xfrm>
                <a:off x="1133174" y="4575349"/>
                <a:ext cx="2763775" cy="461665"/>
              </a:xfrm>
              <a:prstGeom prst="rect">
                <a:avLst/>
              </a:prstGeom>
              <a:blipFill>
                <a:blip r:embed="rId10"/>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7954027" y="339212"/>
                <a:ext cx="3909610" cy="1508105"/>
              </a:xfrm>
              <a:prstGeom prst="rect">
                <a:avLst/>
              </a:prstGeom>
              <a:solidFill>
                <a:srgbClr val="CCFFCC"/>
              </a:solidFill>
            </p:spPr>
            <p:txBody>
              <a:bodyPr wrap="square" rtlCol="0">
                <a:spAutoFit/>
              </a:bodyPr>
              <a:lstStyle/>
              <a:p>
                <a:r>
                  <a:rPr lang="en-US" sz="2400" dirty="0"/>
                  <a:t>●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i="1">
                        <a:latin typeface="Cambria Math" panose="02040503050406030204" pitchFamily="18" charset="0"/>
                      </a:rPr>
                      <m:t>=0</m:t>
                    </m:r>
                  </m:oMath>
                </a14:m>
                <a:endParaRPr lang="en-US" sz="2400" dirty="0"/>
              </a:p>
              <a:p>
                <a:pPr>
                  <a:lnSpc>
                    <a:spcPts val="1200"/>
                  </a:lnSpc>
                </a:pPr>
                <a:endParaRPr lang="en-US" sz="2400" dirty="0"/>
              </a:p>
              <a:p>
                <a:r>
                  <a:rPr lang="en-US" sz="2400" dirty="0"/>
                  <a:t>● </a:t>
                </a:r>
                <a14:m>
                  <m:oMath xmlns:m="http://schemas.openxmlformats.org/officeDocument/2006/math">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oMath>
                </a14:m>
                <a:endParaRPr lang="en-US" sz="2400" dirty="0"/>
              </a:p>
              <a:p>
                <a:pPr>
                  <a:lnSpc>
                    <a:spcPts val="1200"/>
                  </a:lnSpc>
                </a:pPr>
                <a:endParaRPr lang="en-US" sz="2400" dirty="0"/>
              </a:p>
              <a:p>
                <a:r>
                  <a:rPr lang="en-US" sz="2400" dirty="0"/>
                  <a:t>● </a:t>
                </a:r>
                <a14:m>
                  <m:oMath xmlns:m="http://schemas.openxmlformats.org/officeDocument/2006/math">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m:t>
                            </m:r>
                          </m:sub>
                        </m:sSub>
                      </m:e>
                    </m:d>
                    <m:r>
                      <a:rPr lang="en-US" sz="2400" i="1">
                        <a:latin typeface="Cambria Math" panose="02040503050406030204" pitchFamily="18" charset="0"/>
                      </a:rPr>
                      <m:t>=0</m:t>
                    </m:r>
                  </m:oMath>
                </a14:m>
                <a:r>
                  <a:rPr lang="en-US" sz="2400" dirty="0"/>
                  <a: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oMath>
                </a14:m>
                <a:endParaRPr lang="en-US" sz="24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7954027" y="339212"/>
                <a:ext cx="3909610" cy="1508105"/>
              </a:xfrm>
              <a:prstGeom prst="rect">
                <a:avLst/>
              </a:prstGeom>
              <a:blipFill>
                <a:blip r:embed="rId11"/>
                <a:stretch>
                  <a:fillRect l="-2496" t="-3239" b="-85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BB8BEB7-2888-472F-82E3-3C7368B7F3FC}"/>
                  </a:ext>
                </a:extLst>
              </p:cNvPr>
              <p:cNvSpPr txBox="1"/>
              <p:nvPr/>
            </p:nvSpPr>
            <p:spPr>
              <a:xfrm>
                <a:off x="3412003" y="4612927"/>
                <a:ext cx="92940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36" name="TextBox 35">
                <a:extLst>
                  <a:ext uri="{FF2B5EF4-FFF2-40B4-BE49-F238E27FC236}">
                    <a16:creationId xmlns:a16="http://schemas.microsoft.com/office/drawing/2014/main" id="{4BB8BEB7-2888-472F-82E3-3C7368B7F3FC}"/>
                  </a:ext>
                </a:extLst>
              </p:cNvPr>
              <p:cNvSpPr txBox="1">
                <a:spLocks noRot="1" noChangeAspect="1" noMove="1" noResize="1" noEditPoints="1" noAdjustHandles="1" noChangeArrowheads="1" noChangeShapeType="1" noTextEdit="1"/>
              </p:cNvSpPr>
              <p:nvPr/>
            </p:nvSpPr>
            <p:spPr>
              <a:xfrm>
                <a:off x="3412003" y="4612927"/>
                <a:ext cx="92940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5925282-F3EC-4755-9F37-6C124FD5D2A6}"/>
                  </a:ext>
                </a:extLst>
              </p:cNvPr>
              <p:cNvSpPr txBox="1"/>
              <p:nvPr/>
            </p:nvSpPr>
            <p:spPr>
              <a:xfrm>
                <a:off x="884738" y="5197652"/>
                <a:ext cx="1473050" cy="787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𝑘</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0</m:t>
                              </m:r>
                            </m:sub>
                          </m:sSub>
                        </m:den>
                      </m:f>
                    </m:oMath>
                  </m:oMathPara>
                </a14:m>
                <a:endParaRPr lang="en-US" sz="2400" dirty="0"/>
              </a:p>
            </p:txBody>
          </p:sp>
        </mc:Choice>
        <mc:Fallback xmlns="">
          <p:sp>
            <p:nvSpPr>
              <p:cNvPr id="37" name="TextBox 36">
                <a:extLst>
                  <a:ext uri="{FF2B5EF4-FFF2-40B4-BE49-F238E27FC236}">
                    <a16:creationId xmlns:a16="http://schemas.microsoft.com/office/drawing/2014/main" id="{E5925282-F3EC-4755-9F37-6C124FD5D2A6}"/>
                  </a:ext>
                </a:extLst>
              </p:cNvPr>
              <p:cNvSpPr txBox="1">
                <a:spLocks noRot="1" noChangeAspect="1" noMove="1" noResize="1" noEditPoints="1" noAdjustHandles="1" noChangeArrowheads="1" noChangeShapeType="1" noTextEdit="1"/>
              </p:cNvSpPr>
              <p:nvPr/>
            </p:nvSpPr>
            <p:spPr>
              <a:xfrm>
                <a:off x="884738" y="5197652"/>
                <a:ext cx="1473050" cy="78746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48A6FD-F613-4329-8608-A69EA92EAF2E}"/>
                  </a:ext>
                </a:extLst>
              </p:cNvPr>
              <p:cNvSpPr txBox="1"/>
              <p:nvPr/>
            </p:nvSpPr>
            <p:spPr>
              <a:xfrm>
                <a:off x="2162043" y="5120782"/>
                <a:ext cx="276377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e>
                                <m:r>
                                  <a:rPr lang="en-US" sz="2400" b="0" i="1" smtClean="0">
                                    <a:latin typeface="Cambria Math" panose="02040503050406030204" pitchFamily="18" charset="0"/>
                                  </a:rPr>
                                  <m:t>𝑘</m:t>
                                </m:r>
                                <m:r>
                                  <a:rPr lang="en-US" sz="2400" b="0" i="1" smtClean="0">
                                    <a:latin typeface="Cambria Math" panose="02040503050406030204" pitchFamily="18" charset="0"/>
                                  </a:rPr>
                                  <m:t>=0</m:t>
                                </m:r>
                              </m:e>
                            </m:mr>
                            <m:mr>
                              <m:e/>
                              <m:e>
                                <m:r>
                                  <a:rPr lang="en-US" sz="2400" b="0" i="1" smtClean="0">
                                    <a:latin typeface="Cambria Math" panose="02040503050406030204" pitchFamily="18" charset="0"/>
                                  </a:rPr>
                                  <m:t>𝑘</m:t>
                                </m:r>
                                <m:r>
                                  <a:rPr lang="en-US" sz="2400" b="0" i="1" smtClean="0">
                                    <a:latin typeface="Cambria Math" panose="02040503050406030204" pitchFamily="18" charset="0"/>
                                  </a:rPr>
                                  <m:t>=1,2,…</m:t>
                                </m:r>
                              </m:e>
                            </m:mr>
                          </m:m>
                        </m:e>
                      </m:d>
                    </m:oMath>
                  </m:oMathPara>
                </a14:m>
                <a:endParaRPr lang="en-US" sz="2400" dirty="0"/>
              </a:p>
            </p:txBody>
          </p:sp>
        </mc:Choice>
        <mc:Fallback xmlns="">
          <p:sp>
            <p:nvSpPr>
              <p:cNvPr id="43" name="TextBox 42">
                <a:extLst>
                  <a:ext uri="{FF2B5EF4-FFF2-40B4-BE49-F238E27FC236}">
                    <a16:creationId xmlns:a16="http://schemas.microsoft.com/office/drawing/2014/main" id="{C748A6FD-F613-4329-8608-A69EA92EAF2E}"/>
                  </a:ext>
                </a:extLst>
              </p:cNvPr>
              <p:cNvSpPr txBox="1">
                <a:spLocks noRot="1" noChangeAspect="1" noMove="1" noResize="1" noEditPoints="1" noAdjustHandles="1" noChangeArrowheads="1" noChangeShapeType="1" noTextEdit="1"/>
              </p:cNvSpPr>
              <p:nvPr/>
            </p:nvSpPr>
            <p:spPr>
              <a:xfrm>
                <a:off x="2162043" y="5120782"/>
                <a:ext cx="2763774" cy="91614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13080E4-422F-4A1F-897F-9E6CF95E0FDA}"/>
                  </a:ext>
                </a:extLst>
              </p:cNvPr>
              <p:cNvSpPr txBox="1"/>
              <p:nvPr/>
            </p:nvSpPr>
            <p:spPr>
              <a:xfrm>
                <a:off x="2731704" y="5154769"/>
                <a:ext cx="4640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oMath>
                  </m:oMathPara>
                </a14:m>
                <a:endParaRPr lang="en-US" sz="2400" dirty="0"/>
              </a:p>
            </p:txBody>
          </p:sp>
        </mc:Choice>
        <mc:Fallback xmlns="">
          <p:sp>
            <p:nvSpPr>
              <p:cNvPr id="44" name="TextBox 43">
                <a:extLst>
                  <a:ext uri="{FF2B5EF4-FFF2-40B4-BE49-F238E27FC236}">
                    <a16:creationId xmlns:a16="http://schemas.microsoft.com/office/drawing/2014/main" id="{B13080E4-422F-4A1F-897F-9E6CF95E0FDA}"/>
                  </a:ext>
                </a:extLst>
              </p:cNvPr>
              <p:cNvSpPr txBox="1">
                <a:spLocks noRot="1" noChangeAspect="1" noMove="1" noResize="1" noEditPoints="1" noAdjustHandles="1" noChangeArrowheads="1" noChangeShapeType="1" noTextEdit="1"/>
              </p:cNvSpPr>
              <p:nvPr/>
            </p:nvSpPr>
            <p:spPr>
              <a:xfrm>
                <a:off x="2731704" y="5154769"/>
                <a:ext cx="46401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66F1ACC-E6B0-4679-8695-60F17B866B9E}"/>
                  </a:ext>
                </a:extLst>
              </p:cNvPr>
              <p:cNvSpPr txBox="1"/>
              <p:nvPr/>
            </p:nvSpPr>
            <p:spPr>
              <a:xfrm>
                <a:off x="2719178" y="5523447"/>
                <a:ext cx="4640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45" name="TextBox 44">
                <a:extLst>
                  <a:ext uri="{FF2B5EF4-FFF2-40B4-BE49-F238E27FC236}">
                    <a16:creationId xmlns:a16="http://schemas.microsoft.com/office/drawing/2014/main" id="{B66F1ACC-E6B0-4679-8695-60F17B866B9E}"/>
                  </a:ext>
                </a:extLst>
              </p:cNvPr>
              <p:cNvSpPr txBox="1">
                <a:spLocks noRot="1" noChangeAspect="1" noMove="1" noResize="1" noEditPoints="1" noAdjustHandles="1" noChangeArrowheads="1" noChangeShapeType="1" noTextEdit="1"/>
              </p:cNvSpPr>
              <p:nvPr/>
            </p:nvSpPr>
            <p:spPr>
              <a:xfrm>
                <a:off x="2719178" y="5523447"/>
                <a:ext cx="464010" cy="461665"/>
              </a:xfrm>
              <a:prstGeom prst="rect">
                <a:avLst/>
              </a:prstGeom>
              <a:blipFill>
                <a:blip r:embed="rId16"/>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827B800-D684-441D-8B28-7ED8D51A4FFF}"/>
              </a:ext>
            </a:extLst>
          </p:cNvPr>
          <p:cNvGrpSpPr/>
          <p:nvPr/>
        </p:nvGrpSpPr>
        <p:grpSpPr>
          <a:xfrm>
            <a:off x="7542031" y="3683233"/>
            <a:ext cx="4326032" cy="2808736"/>
            <a:chOff x="7542031" y="2493263"/>
            <a:chExt cx="4326032" cy="2808736"/>
          </a:xfrm>
        </p:grpSpPr>
        <p:cxnSp>
          <p:nvCxnSpPr>
            <p:cNvPr id="46" name="Straight Arrow Connector 45">
              <a:extLst>
                <a:ext uri="{FF2B5EF4-FFF2-40B4-BE49-F238E27FC236}">
                  <a16:creationId xmlns:a16="http://schemas.microsoft.com/office/drawing/2014/main" id="{10C62EB0-0AE7-4652-83F7-1CA8E24690AB}"/>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D4633-9544-4732-8537-36B0E249D13D}"/>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4311F48-E554-492B-A615-0961FB875B7C}"/>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48" name="TextBox 47">
                  <a:extLst>
                    <a:ext uri="{FF2B5EF4-FFF2-40B4-BE49-F238E27FC236}">
                      <a16:creationId xmlns:a16="http://schemas.microsoft.com/office/drawing/2014/main" id="{A4311F48-E554-492B-A615-0961FB875B7C}"/>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7"/>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EA67AD0F-2639-4316-8D69-97E9C72D07DE}"/>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416CBA6-D567-4203-AEDE-23856F33516F}"/>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51" name="TextBox 50">
              <a:extLst>
                <a:ext uri="{FF2B5EF4-FFF2-40B4-BE49-F238E27FC236}">
                  <a16:creationId xmlns:a16="http://schemas.microsoft.com/office/drawing/2014/main" id="{C2DC7628-DCD9-4E82-BD6B-FFDC3326D57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52" name="Straight Arrow Connector 51">
              <a:extLst>
                <a:ext uri="{FF2B5EF4-FFF2-40B4-BE49-F238E27FC236}">
                  <a16:creationId xmlns:a16="http://schemas.microsoft.com/office/drawing/2014/main" id="{5A4AD37F-3DDA-42ED-A63D-71EA7AB24C6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221B9E5-7C72-4545-9042-5CDEA3CED0D8}"/>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54" name="Straight Arrow Connector 53">
              <a:extLst>
                <a:ext uri="{FF2B5EF4-FFF2-40B4-BE49-F238E27FC236}">
                  <a16:creationId xmlns:a16="http://schemas.microsoft.com/office/drawing/2014/main" id="{B13A7E7F-5681-40E3-8EA1-77E18C266BD8}"/>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1FB307C-FDBB-4580-9CE6-D95087B15B5A}"/>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960CCB8-7B7F-4341-8F20-217650811F22}"/>
                    </a:ext>
                  </a:extLst>
                </p:cNvPr>
                <p:cNvSpPr txBox="1"/>
                <p:nvPr/>
              </p:nvSpPr>
              <p:spPr>
                <a:xfrm>
                  <a:off x="7740708" y="2493263"/>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56" name="TextBox 55">
                  <a:extLst>
                    <a:ext uri="{FF2B5EF4-FFF2-40B4-BE49-F238E27FC236}">
                      <a16:creationId xmlns:a16="http://schemas.microsoft.com/office/drawing/2014/main" id="{E960CCB8-7B7F-4341-8F20-217650811F22}"/>
                    </a:ext>
                  </a:extLst>
                </p:cNvPr>
                <p:cNvSpPr txBox="1">
                  <a:spLocks noRot="1" noChangeAspect="1" noMove="1" noResize="1" noEditPoints="1" noAdjustHandles="1" noChangeArrowheads="1" noChangeShapeType="1" noTextEdit="1"/>
                </p:cNvSpPr>
                <p:nvPr/>
              </p:nvSpPr>
              <p:spPr>
                <a:xfrm>
                  <a:off x="7740708" y="2493263"/>
                  <a:ext cx="292516" cy="276999"/>
                </a:xfrm>
                <a:prstGeom prst="rect">
                  <a:avLst/>
                </a:prstGeom>
                <a:blipFill>
                  <a:blip r:embed="rId18"/>
                  <a:stretch>
                    <a:fillRect l="-20833" r="-6250" b="-23913"/>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37389F6E-FFBB-493E-9F12-60B278542819}"/>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24D3BD-69AD-4CA8-AF3F-875D3AAC3C83}"/>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07AA3AD-6F9E-4D60-BC5B-70FEEAAAD52B}"/>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8E156F72-13EE-493E-B1AA-7E537989BE2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61" name="Straight Arrow Connector 60">
              <a:extLst>
                <a:ext uri="{FF2B5EF4-FFF2-40B4-BE49-F238E27FC236}">
                  <a16:creationId xmlns:a16="http://schemas.microsoft.com/office/drawing/2014/main" id="{D6427247-A41D-4DD6-A2F9-96EB2FFC4CDB}"/>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F4CE38F-C4B8-4FA1-BB3E-2365EB061277}"/>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63" name="Straight Arrow Connector 62">
              <a:extLst>
                <a:ext uri="{FF2B5EF4-FFF2-40B4-BE49-F238E27FC236}">
                  <a16:creationId xmlns:a16="http://schemas.microsoft.com/office/drawing/2014/main" id="{BF0AADA7-91D7-4683-986F-6E00933969EF}"/>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196A59A-5CF4-43F5-A7F9-8504D6C0B55E}"/>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65" name="Straight Arrow Connector 64">
              <a:extLst>
                <a:ext uri="{FF2B5EF4-FFF2-40B4-BE49-F238E27FC236}">
                  <a16:creationId xmlns:a16="http://schemas.microsoft.com/office/drawing/2014/main" id="{462B2E4B-1160-40D0-A5BE-087624AD41C4}"/>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785F58D-4719-42D2-8045-2198ED49794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1F8A086-3EFB-475F-962C-B5B18D1C9BDC}"/>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68" name="TextBox 67">
              <a:extLst>
                <a:ext uri="{FF2B5EF4-FFF2-40B4-BE49-F238E27FC236}">
                  <a16:creationId xmlns:a16="http://schemas.microsoft.com/office/drawing/2014/main" id="{887A01FA-F057-4553-8972-70FFE9E76FF2}"/>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76" name="Straight Arrow Connector 75">
            <a:extLst>
              <a:ext uri="{FF2B5EF4-FFF2-40B4-BE49-F238E27FC236}">
                <a16:creationId xmlns:a16="http://schemas.microsoft.com/office/drawing/2014/main" id="{903C20A5-EC62-49F7-B75C-025940A2E012}"/>
              </a:ext>
            </a:extLst>
          </p:cNvPr>
          <p:cNvCxnSpPr>
            <a:cxnSpLocks/>
          </p:cNvCxnSpPr>
          <p:nvPr/>
        </p:nvCxnSpPr>
        <p:spPr>
          <a:xfrm flipV="1">
            <a:off x="8407284" y="4242378"/>
            <a:ext cx="0" cy="96842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56A7FC7-DB6A-4D70-BB18-FE6E0D02C84D}"/>
              </a:ext>
            </a:extLst>
          </p:cNvPr>
          <p:cNvSpPr/>
          <p:nvPr/>
        </p:nvSpPr>
        <p:spPr>
          <a:xfrm>
            <a:off x="8794012" y="517565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48D9870-6AD4-49AB-A8D8-99B4620FC6BB}"/>
              </a:ext>
            </a:extLst>
          </p:cNvPr>
          <p:cNvSpPr/>
          <p:nvPr/>
        </p:nvSpPr>
        <p:spPr>
          <a:xfrm>
            <a:off x="9261114" y="517565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8C39BF-E7BB-4266-8B60-A71929CD571C}"/>
              </a:ext>
            </a:extLst>
          </p:cNvPr>
          <p:cNvSpPr/>
          <p:nvPr/>
        </p:nvSpPr>
        <p:spPr>
          <a:xfrm>
            <a:off x="9738903" y="5165935"/>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9B344BB-14D7-4251-990A-E66E88115FB0}"/>
              </a:ext>
            </a:extLst>
          </p:cNvPr>
          <p:cNvSpPr/>
          <p:nvPr/>
        </p:nvSpPr>
        <p:spPr>
          <a:xfrm>
            <a:off x="10195845" y="5155801"/>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1026C85-8D69-4917-A341-CABAA6CDFD79}"/>
              </a:ext>
            </a:extLst>
          </p:cNvPr>
          <p:cNvSpPr/>
          <p:nvPr/>
        </p:nvSpPr>
        <p:spPr>
          <a:xfrm>
            <a:off x="10619467" y="5156410"/>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304BD7-DEE3-4DB0-9F2B-22FCD80D771A}"/>
              </a:ext>
            </a:extLst>
          </p:cNvPr>
          <p:cNvSpPr/>
          <p:nvPr/>
        </p:nvSpPr>
        <p:spPr>
          <a:xfrm>
            <a:off x="11087017" y="515660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7F80B6D-0DB4-4617-999E-FADCD16035D1}"/>
                  </a:ext>
                </a:extLst>
              </p:cNvPr>
              <p:cNvSpPr txBox="1"/>
              <p:nvPr/>
            </p:nvSpPr>
            <p:spPr>
              <a:xfrm>
                <a:off x="1018338" y="2768590"/>
                <a:ext cx="23032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smtClean="0">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i="1">
                          <a:latin typeface="Cambria Math" panose="02040503050406030204" pitchFamily="18" charset="0"/>
                        </a:rPr>
                        <m:t>=0</m:t>
                      </m:r>
                    </m:oMath>
                  </m:oMathPara>
                </a14:m>
                <a:endParaRPr lang="en-US" sz="2400" dirty="0"/>
              </a:p>
            </p:txBody>
          </p:sp>
        </mc:Choice>
        <mc:Fallback xmlns="">
          <p:sp>
            <p:nvSpPr>
              <p:cNvPr id="83" name="TextBox 82">
                <a:extLst>
                  <a:ext uri="{FF2B5EF4-FFF2-40B4-BE49-F238E27FC236}">
                    <a16:creationId xmlns:a16="http://schemas.microsoft.com/office/drawing/2014/main" id="{67F80B6D-0DB4-4617-999E-FADCD16035D1}"/>
                  </a:ext>
                </a:extLst>
              </p:cNvPr>
              <p:cNvSpPr txBox="1">
                <a:spLocks noRot="1" noChangeAspect="1" noMove="1" noResize="1" noEditPoints="1" noAdjustHandles="1" noChangeArrowheads="1" noChangeShapeType="1" noTextEdit="1"/>
              </p:cNvSpPr>
              <p:nvPr/>
            </p:nvSpPr>
            <p:spPr>
              <a:xfrm>
                <a:off x="1018338" y="2768590"/>
                <a:ext cx="2303262" cy="461665"/>
              </a:xfrm>
              <a:prstGeom prst="rect">
                <a:avLst/>
              </a:prstGeom>
              <a:blipFill>
                <a:blip r:embed="rId19"/>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9BBA6C1-0AAB-4E18-A1B5-B708E7F7AA45}"/>
                  </a:ext>
                </a:extLst>
              </p:cNvPr>
              <p:cNvSpPr txBox="1"/>
              <p:nvPr/>
            </p:nvSpPr>
            <p:spPr>
              <a:xfrm>
                <a:off x="7954027" y="2156911"/>
                <a:ext cx="3909610" cy="461665"/>
              </a:xfrm>
              <a:prstGeom prst="rect">
                <a:avLst/>
              </a:prstGeom>
              <a:solidFill>
                <a:srgbClr val="FFCCFF"/>
              </a:solid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rPr>
                        <m:t>=</m:t>
                      </m:r>
                      <m:r>
                        <a:rPr lang="en-US" sz="2400" b="0" i="1" smtClean="0">
                          <a:latin typeface="Cambria Math" panose="02040503050406030204" pitchFamily="18" charset="0"/>
                        </a:rPr>
                        <m:t>𝑅𝑀𝑆𝐸</m:t>
                      </m:r>
                    </m:oMath>
                  </m:oMathPara>
                </a14:m>
                <a:endParaRPr lang="en-US" sz="2400" dirty="0"/>
              </a:p>
            </p:txBody>
          </p:sp>
        </mc:Choice>
        <mc:Fallback xmlns="">
          <p:sp>
            <p:nvSpPr>
              <p:cNvPr id="84" name="TextBox 83">
                <a:extLst>
                  <a:ext uri="{FF2B5EF4-FFF2-40B4-BE49-F238E27FC236}">
                    <a16:creationId xmlns:a16="http://schemas.microsoft.com/office/drawing/2014/main" id="{09BBA6C1-0AAB-4E18-A1B5-B708E7F7AA45}"/>
                  </a:ext>
                </a:extLst>
              </p:cNvPr>
              <p:cNvSpPr txBox="1">
                <a:spLocks noRot="1" noChangeAspect="1" noMove="1" noResize="1" noEditPoints="1" noAdjustHandles="1" noChangeArrowheads="1" noChangeShapeType="1" noTextEdit="1"/>
              </p:cNvSpPr>
              <p:nvPr/>
            </p:nvSpPr>
            <p:spPr>
              <a:xfrm>
                <a:off x="7954027" y="2156911"/>
                <a:ext cx="3909610" cy="461665"/>
              </a:xfrm>
              <a:prstGeom prst="rect">
                <a:avLst/>
              </a:prstGeom>
              <a:blipFill>
                <a:blip r:embed="rId20"/>
                <a:stretch>
                  <a:fillRect t="-3947"/>
                </a:stretch>
              </a:blipFill>
            </p:spPr>
            <p:txBody>
              <a:bodyPr/>
              <a:lstStyle/>
              <a:p>
                <a:r>
                  <a:rPr lang="en-US">
                    <a:noFill/>
                  </a:rPr>
                  <a:t> </a:t>
                </a:r>
              </a:p>
            </p:txBody>
          </p:sp>
        </mc:Fallback>
      </mc:AlternateContent>
    </p:spTree>
    <p:extLst>
      <p:ext uri="{BB962C8B-B14F-4D97-AF65-F5344CB8AC3E}">
        <p14:creationId xmlns:p14="http://schemas.microsoft.com/office/powerpoint/2010/main" val="59036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left)">
                                      <p:cBhvr>
                                        <p:cTn id="12" dur="10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1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1000"/>
                                        <p:tgtEl>
                                          <p:spTgt spid="3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10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10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10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10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10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10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10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down)">
                                      <p:cBhvr>
                                        <p:cTn id="76" dur="1000"/>
                                        <p:tgtEl>
                                          <p:spTgt spid="76"/>
                                        </p:tgtEl>
                                      </p:cBhvr>
                                    </p:animEffect>
                                  </p:childTnLst>
                                </p:cTn>
                              </p:par>
                            </p:childTnLst>
                          </p:cTn>
                        </p:par>
                        <p:par>
                          <p:cTn id="77" fill="hold">
                            <p:stCondLst>
                              <p:cond delay="1000"/>
                            </p:stCondLst>
                            <p:childTnLst>
                              <p:par>
                                <p:cTn id="78" presetID="22" presetClass="entr" presetSubtype="4" fill="hold" grpId="0"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down)">
                                      <p:cBhvr>
                                        <p:cTn id="80" dur="1000"/>
                                        <p:tgtEl>
                                          <p:spTgt spid="77"/>
                                        </p:tgtEl>
                                      </p:cBhvr>
                                    </p:animEffect>
                                  </p:childTnLst>
                                </p:cTn>
                              </p:par>
                            </p:childTnLst>
                          </p:cTn>
                        </p:par>
                        <p:par>
                          <p:cTn id="81" fill="hold">
                            <p:stCondLst>
                              <p:cond delay="2000"/>
                            </p:stCondLst>
                            <p:childTnLst>
                              <p:par>
                                <p:cTn id="82" presetID="22" presetClass="entr" presetSubtype="4" fill="hold" grpId="0" nodeType="after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down)">
                                      <p:cBhvr>
                                        <p:cTn id="84" dur="1000"/>
                                        <p:tgtEl>
                                          <p:spTgt spid="78"/>
                                        </p:tgtEl>
                                      </p:cBhvr>
                                    </p:animEffect>
                                  </p:childTnLst>
                                </p:cTn>
                              </p:par>
                            </p:childTnLst>
                          </p:cTn>
                        </p:par>
                        <p:par>
                          <p:cTn id="85" fill="hold">
                            <p:stCondLst>
                              <p:cond delay="3000"/>
                            </p:stCondLst>
                            <p:childTnLst>
                              <p:par>
                                <p:cTn id="86" presetID="22" presetClass="entr" presetSubtype="4" fill="hold" grpId="0" nodeType="after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wipe(down)">
                                      <p:cBhvr>
                                        <p:cTn id="88" dur="1000"/>
                                        <p:tgtEl>
                                          <p:spTgt spid="79"/>
                                        </p:tgtEl>
                                      </p:cBhvr>
                                    </p:animEffect>
                                  </p:childTnLst>
                                </p:cTn>
                              </p:par>
                            </p:childTnLst>
                          </p:cTn>
                        </p:par>
                        <p:par>
                          <p:cTn id="89" fill="hold">
                            <p:stCondLst>
                              <p:cond delay="4000"/>
                            </p:stCondLst>
                            <p:childTnLst>
                              <p:par>
                                <p:cTn id="90" presetID="22" presetClass="entr" presetSubtype="4" fill="hold" grpId="0"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wipe(down)">
                                      <p:cBhvr>
                                        <p:cTn id="92" dur="1000"/>
                                        <p:tgtEl>
                                          <p:spTgt spid="80"/>
                                        </p:tgtEl>
                                      </p:cBhvr>
                                    </p:animEffect>
                                  </p:childTnLst>
                                </p:cTn>
                              </p:par>
                            </p:childTnLst>
                          </p:cTn>
                        </p:par>
                        <p:par>
                          <p:cTn id="93" fill="hold">
                            <p:stCondLst>
                              <p:cond delay="5000"/>
                            </p:stCondLst>
                            <p:childTnLst>
                              <p:par>
                                <p:cTn id="94" presetID="22" presetClass="entr" presetSubtype="4" fill="hold" grpId="0" nodeType="afterEffect">
                                  <p:stCondLst>
                                    <p:cond delay="0"/>
                                  </p:stCondLst>
                                  <p:childTnLst>
                                    <p:set>
                                      <p:cBhvr>
                                        <p:cTn id="95" dur="1" fill="hold">
                                          <p:stCondLst>
                                            <p:cond delay="0"/>
                                          </p:stCondLst>
                                        </p:cTn>
                                        <p:tgtEl>
                                          <p:spTgt spid="81"/>
                                        </p:tgtEl>
                                        <p:attrNameLst>
                                          <p:attrName>style.visibility</p:attrName>
                                        </p:attrNameLst>
                                      </p:cBhvr>
                                      <p:to>
                                        <p:strVal val="visible"/>
                                      </p:to>
                                    </p:set>
                                    <p:animEffect transition="in" filter="wipe(down)">
                                      <p:cBhvr>
                                        <p:cTn id="96" dur="1000"/>
                                        <p:tgtEl>
                                          <p:spTgt spid="81"/>
                                        </p:tgtEl>
                                      </p:cBhvr>
                                    </p:animEffect>
                                  </p:childTnLst>
                                </p:cTn>
                              </p:par>
                            </p:childTnLst>
                          </p:cTn>
                        </p:par>
                        <p:par>
                          <p:cTn id="97" fill="hold">
                            <p:stCondLst>
                              <p:cond delay="6000"/>
                            </p:stCondLst>
                            <p:childTnLst>
                              <p:par>
                                <p:cTn id="98" presetID="22" presetClass="entr" presetSubtype="4" fill="hold" grpId="0" nodeType="afterEffect">
                                  <p:stCondLst>
                                    <p:cond delay="0"/>
                                  </p:stCondLst>
                                  <p:childTnLst>
                                    <p:set>
                                      <p:cBhvr>
                                        <p:cTn id="99" dur="1" fill="hold">
                                          <p:stCondLst>
                                            <p:cond delay="0"/>
                                          </p:stCondLst>
                                        </p:cTn>
                                        <p:tgtEl>
                                          <p:spTgt spid="82"/>
                                        </p:tgtEl>
                                        <p:attrNameLst>
                                          <p:attrName>style.visibility</p:attrName>
                                        </p:attrNameLst>
                                      </p:cBhvr>
                                      <p:to>
                                        <p:strVal val="visible"/>
                                      </p:to>
                                    </p:set>
                                    <p:animEffect transition="in" filter="wipe(down)">
                                      <p:cBhvr>
                                        <p:cTn id="100" dur="1000"/>
                                        <p:tgtEl>
                                          <p:spTgt spid="8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wipe(left)">
                                      <p:cBhvr>
                                        <p:cTn id="105"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P spid="5" grpId="0"/>
      <p:bldP spid="34" grpId="0"/>
      <p:bldP spid="35" grpId="0" animBg="1"/>
      <p:bldP spid="36" grpId="0"/>
      <p:bldP spid="37" grpId="0"/>
      <p:bldP spid="43" grpId="0"/>
      <p:bldP spid="44" grpId="0"/>
      <p:bldP spid="45" grpId="0"/>
      <p:bldP spid="77" grpId="0" animBg="1"/>
      <p:bldP spid="78" grpId="0" animBg="1"/>
      <p:bldP spid="79" grpId="0" animBg="1"/>
      <p:bldP spid="80" grpId="0" animBg="1"/>
      <p:bldP spid="81" grpId="0" animBg="1"/>
      <p:bldP spid="82" grpId="0" animBg="1"/>
      <p:bldP spid="83" grpId="0"/>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759713" cy="830997"/>
          </a:xfrm>
          <a:prstGeom prst="rect">
            <a:avLst/>
          </a:prstGeom>
          <a:noFill/>
        </p:spPr>
        <p:txBody>
          <a:bodyPr wrap="square">
            <a:spAutoFit/>
          </a:bodyPr>
          <a:lstStyle/>
          <a:p>
            <a:r>
              <a:rPr lang="en-US" sz="2400" dirty="0"/>
              <a:t>Examples of white noise time series with their auto-correlogram. </a:t>
            </a:r>
          </a:p>
        </p:txBody>
      </p:sp>
      <p:pic>
        <p:nvPicPr>
          <p:cNvPr id="10" name="Picture 9" descr="A picture containing graphical user interface&#10;&#10;Description automatically generated">
            <a:extLst>
              <a:ext uri="{FF2B5EF4-FFF2-40B4-BE49-F238E27FC236}">
                <a16:creationId xmlns:a16="http://schemas.microsoft.com/office/drawing/2014/main" id="{89BBB11C-7702-43C3-9C96-69F49261E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931" y="2020249"/>
            <a:ext cx="6208887" cy="1707651"/>
          </a:xfrm>
          <a:prstGeom prst="rect">
            <a:avLst/>
          </a:prstGeom>
        </p:spPr>
      </p:pic>
      <p:pic>
        <p:nvPicPr>
          <p:cNvPr id="12" name="Picture 11" descr="A picture containing diagram&#10;&#10;Description automatically generated">
            <a:extLst>
              <a:ext uri="{FF2B5EF4-FFF2-40B4-BE49-F238E27FC236}">
                <a16:creationId xmlns:a16="http://schemas.microsoft.com/office/drawing/2014/main" id="{66E5D508-3F8E-403E-BD21-96C35A1A6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21" y="5252502"/>
            <a:ext cx="6208887" cy="1443733"/>
          </a:xfrm>
          <a:prstGeom prst="rect">
            <a:avLst/>
          </a:prstGeom>
        </p:spPr>
      </p:pic>
      <p:pic>
        <p:nvPicPr>
          <p:cNvPr id="14" name="Picture 13">
            <a:extLst>
              <a:ext uri="{FF2B5EF4-FFF2-40B4-BE49-F238E27FC236}">
                <a16:creationId xmlns:a16="http://schemas.microsoft.com/office/drawing/2014/main" id="{0600DF6F-5B3D-4F94-BE3A-827BC85F4C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931" y="365125"/>
            <a:ext cx="6208888" cy="1674494"/>
          </a:xfrm>
          <a:prstGeom prst="rect">
            <a:avLst/>
          </a:prstGeom>
        </p:spPr>
      </p:pic>
      <p:pic>
        <p:nvPicPr>
          <p:cNvPr id="15" name="Picture 14" descr="A picture containing text, antenna&#10;&#10;Description automatically generated">
            <a:extLst>
              <a:ext uri="{FF2B5EF4-FFF2-40B4-BE49-F238E27FC236}">
                <a16:creationId xmlns:a16="http://schemas.microsoft.com/office/drawing/2014/main" id="{49839B69-7312-4664-98B9-D528F4C70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3564221"/>
            <a:ext cx="6208887" cy="152718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BF6DABD-052A-487F-86D4-7CAD35D80668}"/>
                  </a:ext>
                </a:extLst>
              </p:cNvPr>
              <p:cNvSpPr txBox="1"/>
              <p:nvPr/>
            </p:nvSpPr>
            <p:spPr>
              <a:xfrm>
                <a:off x="2597225" y="241242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0, 12</m:t>
                          </m:r>
                        </m:e>
                      </m:d>
                    </m:oMath>
                  </m:oMathPara>
                </a14:m>
                <a:endParaRPr lang="en-US" sz="2200" dirty="0"/>
              </a:p>
            </p:txBody>
          </p:sp>
        </mc:Choice>
        <mc:Fallback xmlns="">
          <p:sp>
            <p:nvSpPr>
              <p:cNvPr id="2" name="TextBox 1">
                <a:extLst>
                  <a:ext uri="{FF2B5EF4-FFF2-40B4-BE49-F238E27FC236}">
                    <a16:creationId xmlns:a16="http://schemas.microsoft.com/office/drawing/2014/main" id="{3BF6DABD-052A-487F-86D4-7CAD35D80668}"/>
                  </a:ext>
                </a:extLst>
              </p:cNvPr>
              <p:cNvSpPr txBox="1">
                <a:spLocks noRot="1" noChangeAspect="1" noMove="1" noResize="1" noEditPoints="1" noAdjustHandles="1" noChangeArrowheads="1" noChangeShapeType="1" noTextEdit="1"/>
              </p:cNvSpPr>
              <p:nvPr/>
            </p:nvSpPr>
            <p:spPr>
              <a:xfrm>
                <a:off x="2597225" y="2412428"/>
                <a:ext cx="2303262" cy="44191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06A6F6-52A1-481D-BE50-B4AEE6F7B997}"/>
                  </a:ext>
                </a:extLst>
              </p:cNvPr>
              <p:cNvSpPr txBox="1"/>
              <p:nvPr/>
            </p:nvSpPr>
            <p:spPr>
              <a:xfrm>
                <a:off x="477399" y="2412428"/>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3" name="TextBox 2">
                <a:extLst>
                  <a:ext uri="{FF2B5EF4-FFF2-40B4-BE49-F238E27FC236}">
                    <a16:creationId xmlns:a16="http://schemas.microsoft.com/office/drawing/2014/main" id="{5806A6F6-52A1-481D-BE50-B4AEE6F7B997}"/>
                  </a:ext>
                </a:extLst>
              </p:cNvPr>
              <p:cNvSpPr txBox="1">
                <a:spLocks noRot="1" noChangeAspect="1" noMove="1" noResize="1" noEditPoints="1" noAdjustHandles="1" noChangeArrowheads="1" noChangeShapeType="1" noTextEdit="1"/>
              </p:cNvSpPr>
              <p:nvPr/>
            </p:nvSpPr>
            <p:spPr>
              <a:xfrm>
                <a:off x="477399" y="2412428"/>
                <a:ext cx="2199382" cy="461665"/>
              </a:xfrm>
              <a:prstGeom prst="rect">
                <a:avLst/>
              </a:prstGeom>
              <a:blipFill>
                <a:blip r:embed="rId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BA2813-4A80-4D5A-A424-3C80449875E1}"/>
                  </a:ext>
                </a:extLst>
              </p:cNvPr>
              <p:cNvSpPr txBox="1"/>
              <p:nvPr/>
            </p:nvSpPr>
            <p:spPr>
              <a:xfrm>
                <a:off x="8492334" y="403841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4" name="TextBox 3">
                <a:extLst>
                  <a:ext uri="{FF2B5EF4-FFF2-40B4-BE49-F238E27FC236}">
                    <a16:creationId xmlns:a16="http://schemas.microsoft.com/office/drawing/2014/main" id="{AFBA2813-4A80-4D5A-A424-3C80449875E1}"/>
                  </a:ext>
                </a:extLst>
              </p:cNvPr>
              <p:cNvSpPr txBox="1">
                <a:spLocks noRot="1" noChangeAspect="1" noMove="1" noResize="1" noEditPoints="1" noAdjustHandles="1" noChangeArrowheads="1" noChangeShapeType="1" noTextEdit="1"/>
              </p:cNvSpPr>
              <p:nvPr/>
            </p:nvSpPr>
            <p:spPr>
              <a:xfrm>
                <a:off x="8492334" y="4038410"/>
                <a:ext cx="2303262" cy="4419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295020-1AC2-4DB9-85F9-EAF3C4D546C0}"/>
                  </a:ext>
                </a:extLst>
              </p:cNvPr>
              <p:cNvSpPr txBox="1"/>
              <p:nvPr/>
            </p:nvSpPr>
            <p:spPr>
              <a:xfrm>
                <a:off x="6372508" y="4038410"/>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5" name="TextBox 4">
                <a:extLst>
                  <a:ext uri="{FF2B5EF4-FFF2-40B4-BE49-F238E27FC236}">
                    <a16:creationId xmlns:a16="http://schemas.microsoft.com/office/drawing/2014/main" id="{8A295020-1AC2-4DB9-85F9-EAF3C4D546C0}"/>
                  </a:ext>
                </a:extLst>
              </p:cNvPr>
              <p:cNvSpPr txBox="1">
                <a:spLocks noRot="1" noChangeAspect="1" noMove="1" noResize="1" noEditPoints="1" noAdjustHandles="1" noChangeArrowheads="1" noChangeShapeType="1" noTextEdit="1"/>
              </p:cNvSpPr>
              <p:nvPr/>
            </p:nvSpPr>
            <p:spPr>
              <a:xfrm>
                <a:off x="6372508" y="4038410"/>
                <a:ext cx="2199382"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063535B-10D4-4727-9EB4-B05AACAC41BD}"/>
                  </a:ext>
                </a:extLst>
              </p:cNvPr>
              <p:cNvSpPr txBox="1"/>
              <p:nvPr/>
            </p:nvSpPr>
            <p:spPr>
              <a:xfrm>
                <a:off x="6869243" y="4593121"/>
                <a:ext cx="5037575" cy="1478546"/>
              </a:xfrm>
              <a:prstGeom prst="rect">
                <a:avLst/>
              </a:prstGeom>
              <a:noFill/>
            </p:spPr>
            <p:txBody>
              <a:bodyPr wrap="square">
                <a:spAutoFit/>
              </a:bodyPr>
              <a:lstStyle/>
              <a:p>
                <a:r>
                  <a:rPr lang="en-US" sz="2200" dirty="0"/>
                  <a:t>The computed values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𝑘</m:t>
                        </m:r>
                      </m:sub>
                    </m:sSub>
                  </m:oMath>
                </a14:m>
                <a:r>
                  <a:rPr lang="en-US" sz="2200" dirty="0"/>
                  <a:t> are not zero, as their parameter values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 </m:t>
                    </m:r>
                  </m:oMath>
                </a14:m>
                <a:r>
                  <a:rPr lang="en-US" sz="2200" dirty="0"/>
                  <a:t>are, BUT they are very small. In fact, 95% of values will fall within boundary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endParaRPr lang="en-US" sz="2200" dirty="0"/>
              </a:p>
            </p:txBody>
          </p:sp>
        </mc:Choice>
        <mc:Fallback xmlns="">
          <p:sp>
            <p:nvSpPr>
              <p:cNvPr id="18" name="TextBox 17">
                <a:extLst>
                  <a:ext uri="{FF2B5EF4-FFF2-40B4-BE49-F238E27FC236}">
                    <a16:creationId xmlns:a16="http://schemas.microsoft.com/office/drawing/2014/main" id="{0063535B-10D4-4727-9EB4-B05AACAC41BD}"/>
                  </a:ext>
                </a:extLst>
              </p:cNvPr>
              <p:cNvSpPr txBox="1">
                <a:spLocks noRot="1" noChangeAspect="1" noMove="1" noResize="1" noEditPoints="1" noAdjustHandles="1" noChangeArrowheads="1" noChangeShapeType="1" noTextEdit="1"/>
              </p:cNvSpPr>
              <p:nvPr/>
            </p:nvSpPr>
            <p:spPr>
              <a:xfrm>
                <a:off x="6869243" y="4593121"/>
                <a:ext cx="5037575" cy="1478546"/>
              </a:xfrm>
              <a:prstGeom prst="rect">
                <a:avLst/>
              </a:prstGeom>
              <a:blipFill>
                <a:blip r:embed="rId11"/>
                <a:stretch>
                  <a:fillRect l="-1574" t="-2469" r="-2179"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AAE15C-34E9-4706-9139-F3C1E76F319D}"/>
                  </a:ext>
                </a:extLst>
              </p:cNvPr>
              <p:cNvSpPr txBox="1"/>
              <p:nvPr/>
            </p:nvSpPr>
            <p:spPr>
              <a:xfrm>
                <a:off x="6867254" y="6160153"/>
                <a:ext cx="2781713" cy="528543"/>
              </a:xfrm>
              <a:prstGeom prst="rect">
                <a:avLst/>
              </a:prstGeom>
              <a:noFill/>
            </p:spPr>
            <p:txBody>
              <a:bodyPr wrap="square">
                <a:spAutoFit/>
              </a:bodyPr>
              <a:lstStyle/>
              <a:p>
                <a14:m>
                  <m:oMath xmlns:m="http://schemas.openxmlformats.org/officeDocument/2006/math">
                    <m:acc>
                      <m:accPr>
                        <m:chr m:val="̂"/>
                        <m:ctrlPr>
                          <a:rPr lang="en-US" sz="2000" i="1" smtClean="0">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ea typeface="Cambria Math" panose="02040503050406030204" pitchFamily="18" charset="0"/>
                          </a:rPr>
                          <m:t>𝜎</m:t>
                        </m:r>
                      </m:e>
                    </m:acc>
                    <m:r>
                      <a:rPr lang="en-US" sz="2000" i="1">
                        <a:solidFill>
                          <a:srgbClr val="0070C0"/>
                        </a:solidFill>
                        <a:latin typeface="Cambria Math" panose="02040503050406030204" pitchFamily="18" charset="0"/>
                      </a:rPr>
                      <m:t>=</m:t>
                    </m:r>
                    <m:f>
                      <m:fPr>
                        <m:ctrlPr>
                          <a:rPr lang="en-US" sz="200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1</m:t>
                        </m:r>
                      </m:num>
                      <m:den>
                        <m:r>
                          <a:rPr lang="en-US" sz="2000" b="0" i="1" smtClean="0">
                            <a:solidFill>
                              <a:srgbClr val="0070C0"/>
                            </a:solidFill>
                            <a:latin typeface="Cambria Math" panose="02040503050406030204" pitchFamily="18" charset="0"/>
                          </a:rPr>
                          <m:t>𝑛</m:t>
                        </m:r>
                        <m:r>
                          <a:rPr lang="en-US" sz="2000" b="0" i="1" smtClean="0">
                            <a:solidFill>
                              <a:srgbClr val="0070C0"/>
                            </a:solidFill>
                            <a:latin typeface="Cambria Math" panose="02040503050406030204" pitchFamily="18" charset="0"/>
                          </a:rPr>
                          <m:t>−1</m:t>
                        </m:r>
                      </m:den>
                    </m:f>
                    <m:nary>
                      <m:naryPr>
                        <m:chr m:val="∑"/>
                        <m:limLoc m:val="subSup"/>
                        <m:ctrlPr>
                          <a:rPr lang="en-US" sz="2000" i="1" smtClean="0">
                            <a:solidFill>
                              <a:srgbClr val="0070C0"/>
                            </a:solidFill>
                            <a:latin typeface="Cambria Math" panose="02040503050406030204" pitchFamily="18" charset="0"/>
                          </a:rPr>
                        </m:ctrlPr>
                      </m:naryPr>
                      <m:sub>
                        <m:r>
                          <m:rPr>
                            <m:brk m:alnAt="25"/>
                          </m:rPr>
                          <a:rPr lang="en-US" sz="2000" b="0" i="1" smtClean="0">
                            <a:solidFill>
                              <a:srgbClr val="0070C0"/>
                            </a:solidFill>
                            <a:latin typeface="Cambria Math" panose="02040503050406030204" pitchFamily="18" charset="0"/>
                          </a:rPr>
                          <m:t>𝑡</m:t>
                        </m:r>
                        <m:r>
                          <a:rPr lang="en-US" sz="2000" b="0" i="1" smtClean="0">
                            <a:solidFill>
                              <a:srgbClr val="0070C0"/>
                            </a:solidFill>
                            <a:latin typeface="Cambria Math" panose="02040503050406030204" pitchFamily="18" charset="0"/>
                          </a:rPr>
                          <m:t>=1</m:t>
                        </m:r>
                      </m:sub>
                      <m:sup>
                        <m:r>
                          <a:rPr lang="en-US" sz="2000" b="0" i="1" smtClean="0">
                            <a:solidFill>
                              <a:srgbClr val="0070C0"/>
                            </a:solidFill>
                            <a:latin typeface="Cambria Math" panose="02040503050406030204" pitchFamily="18" charset="0"/>
                          </a:rPr>
                          <m:t>𝑁</m:t>
                        </m:r>
                      </m:sup>
                      <m:e>
                        <m:sSup>
                          <m:sSupPr>
                            <m:ctrlPr>
                              <a:rPr lang="en-US" sz="2000" i="1" smtClean="0">
                                <a:solidFill>
                                  <a:srgbClr val="0070C0"/>
                                </a:solidFill>
                                <a:latin typeface="Cambria Math" panose="02040503050406030204" pitchFamily="18" charset="0"/>
                              </a:rPr>
                            </m:ctrlPr>
                          </m:sSupPr>
                          <m:e>
                            <m:d>
                              <m:dPr>
                                <m:ctrlPr>
                                  <a:rPr lang="en-US" sz="2000" b="0" i="1" smtClean="0">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ea typeface="Cambria Math" panose="02040503050406030204" pitchFamily="18" charset="0"/>
                                      </a:rPr>
                                      <m:t>𝜀</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solidFill>
                                      <a:srgbClr val="0070C0"/>
                                    </a:solidFill>
                                    <a:latin typeface="Cambria Math" panose="02040503050406030204" pitchFamily="18" charset="0"/>
                                  </a:rPr>
                                  <m:t>−</m:t>
                                </m:r>
                                <m:acc>
                                  <m:accPr>
                                    <m:chr m:val="̅"/>
                                    <m:ctrlPr>
                                      <a:rPr lang="en-US" sz="2000" b="0" i="1" smtClean="0">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ea typeface="Cambria Math" panose="02040503050406030204" pitchFamily="18" charset="0"/>
                                      </a:rPr>
                                      <m:t>𝜀</m:t>
                                    </m:r>
                                  </m:e>
                                </m:acc>
                              </m:e>
                            </m:d>
                          </m:e>
                          <m:sup>
                            <m:r>
                              <a:rPr lang="en-US" sz="2000" b="0" i="1" smtClean="0">
                                <a:solidFill>
                                  <a:srgbClr val="0070C0"/>
                                </a:solidFill>
                                <a:latin typeface="Cambria Math" panose="02040503050406030204" pitchFamily="18" charset="0"/>
                              </a:rPr>
                              <m:t>2</m:t>
                            </m:r>
                          </m:sup>
                        </m:sSup>
                      </m:e>
                    </m:nary>
                  </m:oMath>
                </a14:m>
                <a:r>
                  <a:rPr lang="en-US" sz="2000" dirty="0"/>
                  <a:t> </a:t>
                </a:r>
              </a:p>
            </p:txBody>
          </p:sp>
        </mc:Choice>
        <mc:Fallback xmlns="">
          <p:sp>
            <p:nvSpPr>
              <p:cNvPr id="9" name="TextBox 8">
                <a:extLst>
                  <a:ext uri="{FF2B5EF4-FFF2-40B4-BE49-F238E27FC236}">
                    <a16:creationId xmlns:a16="http://schemas.microsoft.com/office/drawing/2014/main" id="{14AAE15C-34E9-4706-9139-F3C1E76F319D}"/>
                  </a:ext>
                </a:extLst>
              </p:cNvPr>
              <p:cNvSpPr txBox="1">
                <a:spLocks noRot="1" noChangeAspect="1" noMove="1" noResize="1" noEditPoints="1" noAdjustHandles="1" noChangeArrowheads="1" noChangeShapeType="1" noTextEdit="1"/>
              </p:cNvSpPr>
              <p:nvPr/>
            </p:nvSpPr>
            <p:spPr>
              <a:xfrm>
                <a:off x="6867254" y="6160153"/>
                <a:ext cx="2781713" cy="528543"/>
              </a:xfrm>
              <a:prstGeom prst="rect">
                <a:avLst/>
              </a:prstGeom>
              <a:blipFill>
                <a:blip r:embed="rId12"/>
                <a:stretch>
                  <a:fillRect t="-81395" b="-129070"/>
                </a:stretch>
              </a:blipFill>
            </p:spPr>
            <p:txBody>
              <a:bodyPr/>
              <a:lstStyle/>
              <a:p>
                <a:r>
                  <a:rPr lang="en-US">
                    <a:noFill/>
                  </a:rPr>
                  <a:t> </a:t>
                </a:r>
              </a:p>
            </p:txBody>
          </p:sp>
        </mc:Fallback>
      </mc:AlternateContent>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1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1</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2123658"/>
              </a:xfrm>
              <a:prstGeom prst="rect">
                <a:avLst/>
              </a:prstGeom>
              <a:solidFill>
                <a:srgbClr val="CCFFCC"/>
              </a:solidFill>
            </p:spPr>
            <p:txBody>
              <a:bodyPr wrap="square" rtlCol="0">
                <a:spAutoFit/>
              </a:bodyPr>
              <a:lstStyle/>
              <a:p>
                <a:r>
                  <a:rPr lang="en-US" sz="2200" dirty="0"/>
                  <a:t>● MA(1) is stationary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𝜃</m:t>
                    </m:r>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2123658"/>
              </a:xfrm>
              <a:prstGeom prst="rect">
                <a:avLst/>
              </a:prstGeom>
              <a:blipFill>
                <a:blip r:embed="rId3"/>
                <a:stretch>
                  <a:fillRect l="-2135" t="-20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1062425" y="2234255"/>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1062425" y="2234255"/>
                <a:ext cx="2472291" cy="430887"/>
              </a:xfrm>
              <a:prstGeom prst="rect">
                <a:avLst/>
              </a:prstGeom>
              <a:blipFill>
                <a:blip r:embed="rId4"/>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830997"/>
          </a:xfrm>
          <a:prstGeom prst="rect">
            <a:avLst/>
          </a:prstGeom>
          <a:noFill/>
        </p:spPr>
        <p:txBody>
          <a:bodyPr wrap="square">
            <a:spAutoFit/>
          </a:bodyPr>
          <a:lstStyle/>
          <a:p>
            <a:r>
              <a:rPr lang="en-US" sz="2400" dirty="0"/>
              <a:t>The following time series is a MA(1). Compute the ACF function and discuss stationarity.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3689376"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3689376" y="2228637"/>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677042" y="284884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677042" y="2848843"/>
                <a:ext cx="1732460"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3B3BFE7-B27E-4E9D-AE83-AC3C5EAF735B}"/>
                  </a:ext>
                </a:extLst>
              </p:cNvPr>
              <p:cNvSpPr txBox="1"/>
              <p:nvPr/>
            </p:nvSpPr>
            <p:spPr>
              <a:xfrm>
                <a:off x="2076283" y="2858721"/>
                <a:ext cx="23709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100" name="TextBox 99">
                <a:extLst>
                  <a:ext uri="{FF2B5EF4-FFF2-40B4-BE49-F238E27FC236}">
                    <a16:creationId xmlns:a16="http://schemas.microsoft.com/office/drawing/2014/main" id="{33B3BFE7-B27E-4E9D-AE83-AC3C5EAF735B}"/>
                  </a:ext>
                </a:extLst>
              </p:cNvPr>
              <p:cNvSpPr txBox="1">
                <a:spLocks noRot="1" noChangeAspect="1" noMove="1" noResize="1" noEditPoints="1" noAdjustHandles="1" noChangeArrowheads="1" noChangeShapeType="1" noTextEdit="1"/>
              </p:cNvSpPr>
              <p:nvPr/>
            </p:nvSpPr>
            <p:spPr>
              <a:xfrm>
                <a:off x="2076283" y="2858721"/>
                <a:ext cx="237094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CBEBB331-7279-45FE-9D7E-85A825355F58}"/>
                  </a:ext>
                </a:extLst>
              </p:cNvPr>
              <p:cNvSpPr txBox="1"/>
              <p:nvPr/>
            </p:nvSpPr>
            <p:spPr>
              <a:xfrm>
                <a:off x="4131748" y="2858184"/>
                <a:ext cx="273715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101" name="TextBox 100">
                <a:extLst>
                  <a:ext uri="{FF2B5EF4-FFF2-40B4-BE49-F238E27FC236}">
                    <a16:creationId xmlns:a16="http://schemas.microsoft.com/office/drawing/2014/main" id="{CBEBB331-7279-45FE-9D7E-85A825355F58}"/>
                  </a:ext>
                </a:extLst>
              </p:cNvPr>
              <p:cNvSpPr txBox="1">
                <a:spLocks noRot="1" noChangeAspect="1" noMove="1" noResize="1" noEditPoints="1" noAdjustHandles="1" noChangeArrowheads="1" noChangeShapeType="1" noTextEdit="1"/>
              </p:cNvSpPr>
              <p:nvPr/>
            </p:nvSpPr>
            <p:spPr>
              <a:xfrm>
                <a:off x="4131748" y="2858184"/>
                <a:ext cx="2737150"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628617" y="3370209"/>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628617" y="3370209"/>
                <a:ext cx="2087915" cy="430887"/>
              </a:xfrm>
              <a:prstGeom prst="rect">
                <a:avLst/>
              </a:prstGeom>
              <a:blipFill>
                <a:blip r:embed="rId9"/>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51B9FE9-4824-42CE-9C1D-D572D897CDBB}"/>
                  </a:ext>
                </a:extLst>
              </p:cNvPr>
              <p:cNvSpPr txBox="1"/>
              <p:nvPr/>
            </p:nvSpPr>
            <p:spPr>
              <a:xfrm>
                <a:off x="2387676" y="3392614"/>
                <a:ext cx="2520232" cy="429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103" name="TextBox 102">
                <a:extLst>
                  <a:ext uri="{FF2B5EF4-FFF2-40B4-BE49-F238E27FC236}">
                    <a16:creationId xmlns:a16="http://schemas.microsoft.com/office/drawing/2014/main" id="{551B9FE9-4824-42CE-9C1D-D572D897CDBB}"/>
                  </a:ext>
                </a:extLst>
              </p:cNvPr>
              <p:cNvSpPr txBox="1">
                <a:spLocks noRot="1" noChangeAspect="1" noMove="1" noResize="1" noEditPoints="1" noAdjustHandles="1" noChangeArrowheads="1" noChangeShapeType="1" noTextEdit="1"/>
              </p:cNvSpPr>
              <p:nvPr/>
            </p:nvSpPr>
            <p:spPr>
              <a:xfrm>
                <a:off x="2387676" y="3392614"/>
                <a:ext cx="2520232" cy="42992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F520A99E-C8C7-4542-A53D-EDF791CA00C0}"/>
                  </a:ext>
                </a:extLst>
              </p:cNvPr>
              <p:cNvSpPr txBox="1"/>
              <p:nvPr/>
            </p:nvSpPr>
            <p:spPr>
              <a:xfrm>
                <a:off x="4732543" y="3394701"/>
                <a:ext cx="3296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 </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104" name="TextBox 103">
                <a:extLst>
                  <a:ext uri="{FF2B5EF4-FFF2-40B4-BE49-F238E27FC236}">
                    <a16:creationId xmlns:a16="http://schemas.microsoft.com/office/drawing/2014/main" id="{F520A99E-C8C7-4542-A53D-EDF791CA00C0}"/>
                  </a:ext>
                </a:extLst>
              </p:cNvPr>
              <p:cNvSpPr txBox="1">
                <a:spLocks noRot="1" noChangeAspect="1" noMove="1" noResize="1" noEditPoints="1" noAdjustHandles="1" noChangeArrowheads="1" noChangeShapeType="1" noTextEdit="1"/>
              </p:cNvSpPr>
              <p:nvPr/>
            </p:nvSpPr>
            <p:spPr>
              <a:xfrm>
                <a:off x="4732543" y="3394701"/>
                <a:ext cx="3296641"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7771009" y="3402587"/>
                <a:ext cx="2054540" cy="429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i="1">
                                  <a:latin typeface="Cambria Math" panose="02040503050406030204" pitchFamily="18" charset="0"/>
                                </a:rPr>
                                <m:t>2</m:t>
                              </m:r>
                            </m:sup>
                          </m:s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7771009" y="3402587"/>
                <a:ext cx="2054540" cy="42992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9C52DC3-D7FC-4D17-8B2C-8C18160814DC}"/>
                  </a:ext>
                </a:extLst>
              </p:cNvPr>
              <p:cNvSpPr txBox="1"/>
              <p:nvPr/>
            </p:nvSpPr>
            <p:spPr>
              <a:xfrm>
                <a:off x="732636" y="3865134"/>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106" name="TextBox 105">
                <a:extLst>
                  <a:ext uri="{FF2B5EF4-FFF2-40B4-BE49-F238E27FC236}">
                    <a16:creationId xmlns:a16="http://schemas.microsoft.com/office/drawing/2014/main" id="{79C52DC3-D7FC-4D17-8B2C-8C18160814DC}"/>
                  </a:ext>
                </a:extLst>
              </p:cNvPr>
              <p:cNvSpPr txBox="1">
                <a:spLocks noRot="1" noChangeAspect="1" noMove="1" noResize="1" noEditPoints="1" noAdjustHandles="1" noChangeArrowheads="1" noChangeShapeType="1" noTextEdit="1"/>
              </p:cNvSpPr>
              <p:nvPr/>
            </p:nvSpPr>
            <p:spPr>
              <a:xfrm>
                <a:off x="732636" y="3865134"/>
                <a:ext cx="2513414" cy="430887"/>
              </a:xfrm>
              <a:prstGeom prst="rect">
                <a:avLst/>
              </a:prstGeom>
              <a:blipFill>
                <a:blip r:embed="rId13"/>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EAA74D6-48C8-4FAA-A320-8B7E0BF9666F}"/>
                  </a:ext>
                </a:extLst>
              </p:cNvPr>
              <p:cNvSpPr txBox="1"/>
              <p:nvPr/>
            </p:nvSpPr>
            <p:spPr>
              <a:xfrm>
                <a:off x="2963436" y="3875015"/>
                <a:ext cx="4364019" cy="4299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7" name="TextBox 106">
                <a:extLst>
                  <a:ext uri="{FF2B5EF4-FFF2-40B4-BE49-F238E27FC236}">
                    <a16:creationId xmlns:a16="http://schemas.microsoft.com/office/drawing/2014/main" id="{2EAA74D6-48C8-4FAA-A320-8B7E0BF9666F}"/>
                  </a:ext>
                </a:extLst>
              </p:cNvPr>
              <p:cNvSpPr txBox="1">
                <a:spLocks noRot="1" noChangeAspect="1" noMove="1" noResize="1" noEditPoints="1" noAdjustHandles="1" noChangeArrowheads="1" noChangeShapeType="1" noTextEdit="1"/>
              </p:cNvSpPr>
              <p:nvPr/>
            </p:nvSpPr>
            <p:spPr>
              <a:xfrm>
                <a:off x="2963436" y="3875015"/>
                <a:ext cx="4364019" cy="429928"/>
              </a:xfrm>
              <a:prstGeom prst="rect">
                <a:avLst/>
              </a:prstGeom>
              <a:blipFill>
                <a:blip r:embed="rId14"/>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C4E99417-A7ED-42A9-B603-D7160325D074}"/>
                  </a:ext>
                </a:extLst>
              </p:cNvPr>
              <p:cNvSpPr txBox="1"/>
              <p:nvPr/>
            </p:nvSpPr>
            <p:spPr>
              <a:xfrm>
                <a:off x="909593" y="4293162"/>
                <a:ext cx="6828538"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−2</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i="1">
                              <a:latin typeface="Cambria Math" panose="02040503050406030204" pitchFamily="18" charset="0"/>
                            </a:rPr>
                            <m:t>2</m:t>
                          </m:r>
                        </m:sup>
                      </m:sSup>
                      <m:r>
                        <a:rPr lang="en-US" sz="2200" b="0" i="1" smtClean="0">
                          <a:latin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−2</m:t>
                              </m:r>
                            </m:sub>
                          </m:sSub>
                        </m:e>
                      </m:d>
                    </m:oMath>
                  </m:oMathPara>
                </a14:m>
                <a:endParaRPr lang="en-US" sz="2200" dirty="0"/>
              </a:p>
            </p:txBody>
          </p:sp>
        </mc:Choice>
        <mc:Fallback xmlns="">
          <p:sp>
            <p:nvSpPr>
              <p:cNvPr id="108" name="TextBox 107">
                <a:extLst>
                  <a:ext uri="{FF2B5EF4-FFF2-40B4-BE49-F238E27FC236}">
                    <a16:creationId xmlns:a16="http://schemas.microsoft.com/office/drawing/2014/main" id="{C4E99417-A7ED-42A9-B603-D7160325D074}"/>
                  </a:ext>
                </a:extLst>
              </p:cNvPr>
              <p:cNvSpPr txBox="1">
                <a:spLocks noRot="1" noChangeAspect="1" noMove="1" noResize="1" noEditPoints="1" noAdjustHandles="1" noChangeArrowheads="1" noChangeShapeType="1" noTextEdit="1"/>
              </p:cNvSpPr>
              <p:nvPr/>
            </p:nvSpPr>
            <p:spPr>
              <a:xfrm>
                <a:off x="909593" y="4293162"/>
                <a:ext cx="6828538" cy="76161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6D3529D6-5AE3-4617-A171-0843CE470244}"/>
                  </a:ext>
                </a:extLst>
              </p:cNvPr>
              <p:cNvSpPr txBox="1"/>
              <p:nvPr/>
            </p:nvSpPr>
            <p:spPr>
              <a:xfrm>
                <a:off x="3564174" y="4635608"/>
                <a:ext cx="1155843" cy="423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9" name="TextBox 108">
                <a:extLst>
                  <a:ext uri="{FF2B5EF4-FFF2-40B4-BE49-F238E27FC236}">
                    <a16:creationId xmlns:a16="http://schemas.microsoft.com/office/drawing/2014/main" id="{6D3529D6-5AE3-4617-A171-0843CE470244}"/>
                  </a:ext>
                </a:extLst>
              </p:cNvPr>
              <p:cNvSpPr txBox="1">
                <a:spLocks noRot="1" noChangeAspect="1" noMove="1" noResize="1" noEditPoints="1" noAdjustHandles="1" noChangeArrowheads="1" noChangeShapeType="1" noTextEdit="1"/>
              </p:cNvSpPr>
              <p:nvPr/>
            </p:nvSpPr>
            <p:spPr>
              <a:xfrm>
                <a:off x="3564174" y="4635608"/>
                <a:ext cx="1155843" cy="4230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687926" y="5703456"/>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687926" y="5703456"/>
                <a:ext cx="1225235" cy="72949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6" y="2745248"/>
                <a:ext cx="3715172" cy="430887"/>
              </a:xfrm>
              <a:prstGeom prst="rect">
                <a:avLst/>
              </a:prstGeom>
              <a:solidFill>
                <a:srgbClr val="FFCCFF"/>
              </a:solidFill>
            </p:spPr>
            <p:txBody>
              <a:bodyPr wrap="square" rtlCol="0">
                <a:spAutoFit/>
              </a:bodyPr>
              <a:lstStyle/>
              <a:p>
                <a14:m>
                  <m:oMath xmlns:m="http://schemas.openxmlformats.org/officeDocument/2006/math">
                    <m:r>
                      <a:rPr lang="en-US" sz="2200" i="1" smtClean="0">
                        <a:latin typeface="Cambria Math" panose="02040503050406030204" pitchFamily="18" charset="0"/>
                        <a:ea typeface="Cambria Math" panose="02040503050406030204" pitchFamily="18" charset="0"/>
                      </a:rPr>
                      <m:t>𝜃</m:t>
                    </m:r>
                    <m:r>
                      <a:rPr lang="en-US" sz="220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−1,1</m:t>
                        </m:r>
                      </m:e>
                    </m:d>
                  </m:oMath>
                </a14:m>
                <a:r>
                  <a:rPr lang="en-US" sz="2200" dirty="0"/>
                  <a:t> </a:t>
                </a:r>
                <a14:m>
                  <m:oMath xmlns:m="http://schemas.openxmlformats.org/officeDocument/2006/math">
                    <m:r>
                      <a:rPr lang="en-US" sz="2200" i="1" dirty="0"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−0.5,0.5</m:t>
                        </m:r>
                      </m:e>
                    </m:d>
                  </m:oMath>
                </a14:m>
                <a:endParaRPr lang="en-US" sz="2200" dirty="0"/>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6" y="2745248"/>
                <a:ext cx="3715172" cy="430887"/>
              </a:xfrm>
              <a:prstGeom prst="rect">
                <a:avLst/>
              </a:prstGeom>
              <a:blipFill>
                <a:blip r:embed="rId18"/>
                <a:stretch>
                  <a:fillRect l="-164" b="-8451"/>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9"/>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20"/>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8" y="3582468"/>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0932EA4-5ACB-4E83-8B3A-02D66F864AE4}"/>
                  </a:ext>
                </a:extLst>
              </p:cNvPr>
              <p:cNvSpPr txBox="1"/>
              <p:nvPr/>
            </p:nvSpPr>
            <p:spPr>
              <a:xfrm>
                <a:off x="1733906" y="5469074"/>
                <a:ext cx="2018599" cy="1173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=0</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=1</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≥2</m:t>
                                </m:r>
                              </m:e>
                            </m:mr>
                          </m:m>
                        </m:e>
                      </m:d>
                    </m:oMath>
                  </m:oMathPara>
                </a14:m>
                <a:endParaRPr lang="en-US" sz="2200" dirty="0"/>
              </a:p>
            </p:txBody>
          </p:sp>
        </mc:Choice>
        <mc:Fallback xmlns="">
          <p:sp>
            <p:nvSpPr>
              <p:cNvPr id="149" name="TextBox 148">
                <a:extLst>
                  <a:ext uri="{FF2B5EF4-FFF2-40B4-BE49-F238E27FC236}">
                    <a16:creationId xmlns:a16="http://schemas.microsoft.com/office/drawing/2014/main" id="{60932EA4-5ACB-4E83-8B3A-02D66F864AE4}"/>
                  </a:ext>
                </a:extLst>
              </p:cNvPr>
              <p:cNvSpPr txBox="1">
                <a:spLocks noRot="1" noChangeAspect="1" noMove="1" noResize="1" noEditPoints="1" noAdjustHandles="1" noChangeArrowheads="1" noChangeShapeType="1" noTextEdit="1"/>
              </p:cNvSpPr>
              <p:nvPr/>
            </p:nvSpPr>
            <p:spPr>
              <a:xfrm>
                <a:off x="1733906" y="5469074"/>
                <a:ext cx="2018599" cy="1173206"/>
              </a:xfrm>
              <a:prstGeom prst="rect">
                <a:avLst/>
              </a:prstGeom>
              <a:blipFill>
                <a:blip r:embed="rId21"/>
                <a:stretch>
                  <a:fillRect r="-38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F677CB58-3684-44B3-9CD1-19457E4437EC}"/>
                  </a:ext>
                </a:extLst>
              </p:cNvPr>
              <p:cNvSpPr txBox="1"/>
              <p:nvPr/>
            </p:nvSpPr>
            <p:spPr>
              <a:xfrm>
                <a:off x="2254128" y="5513233"/>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m:t>
                      </m:r>
                    </m:oMath>
                  </m:oMathPara>
                </a14:m>
                <a:endParaRPr lang="en-US" sz="2200" dirty="0"/>
              </a:p>
            </p:txBody>
          </p:sp>
        </mc:Choice>
        <mc:Fallback xmlns="">
          <p:sp>
            <p:nvSpPr>
              <p:cNvPr id="150" name="TextBox 149">
                <a:extLst>
                  <a:ext uri="{FF2B5EF4-FFF2-40B4-BE49-F238E27FC236}">
                    <a16:creationId xmlns:a16="http://schemas.microsoft.com/office/drawing/2014/main" id="{F677CB58-3684-44B3-9CD1-19457E4437EC}"/>
                  </a:ext>
                </a:extLst>
              </p:cNvPr>
              <p:cNvSpPr txBox="1">
                <a:spLocks noRot="1" noChangeAspect="1" noMove="1" noResize="1" noEditPoints="1" noAdjustHandles="1" noChangeArrowheads="1" noChangeShapeType="1" noTextEdit="1"/>
              </p:cNvSpPr>
              <p:nvPr/>
            </p:nvSpPr>
            <p:spPr>
              <a:xfrm>
                <a:off x="2254128" y="5513233"/>
                <a:ext cx="464010" cy="43088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61195" y="6180830"/>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61195" y="6180830"/>
                <a:ext cx="464010" cy="43088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627750" y="5137932"/>
                <a:ext cx="12252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=0</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627750" y="5137932"/>
                <a:ext cx="1225235" cy="430887"/>
              </a:xfrm>
              <a:prstGeom prst="rect">
                <a:avLst/>
              </a:prstGeom>
              <a:blipFill>
                <a:blip r:embed="rId2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1945558" y="5137932"/>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=2,…</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1945558" y="5137932"/>
                <a:ext cx="1695784" cy="430887"/>
              </a:xfrm>
              <a:prstGeom prst="rect">
                <a:avLst/>
              </a:prstGeom>
              <a:blipFill>
                <a:blip r:embed="rId25"/>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080835" y="5852759"/>
                <a:ext cx="16915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i="1">
                                  <a:latin typeface="Cambria Math" panose="02040503050406030204" pitchFamily="18" charset="0"/>
                                </a:rPr>
                                <m:t>2</m:t>
                              </m:r>
                            </m:sup>
                          </m:sSup>
                        </m:e>
                      </m:d>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080835" y="5852759"/>
                <a:ext cx="1691557" cy="400110"/>
              </a:xfrm>
              <a:prstGeom prst="rect">
                <a:avLst/>
              </a:prstGeom>
              <a:blipFill>
                <a:blip r:embed="rId26"/>
                <a:stretch>
                  <a:fillRect b="-13636"/>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2AF73E1-3E44-4DB6-842A-15D2C90C394F}"/>
              </a:ext>
            </a:extLst>
          </p:cNvPr>
          <p:cNvCxnSpPr>
            <a:cxnSpLocks/>
          </p:cNvCxnSpPr>
          <p:nvPr/>
        </p:nvCxnSpPr>
        <p:spPr>
          <a:xfrm flipH="1">
            <a:off x="9266801" y="5522106"/>
            <a:ext cx="620" cy="338328"/>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641412F0-6BAF-4F93-90F4-48AC80AAB539}"/>
              </a:ext>
            </a:extLst>
          </p:cNvPr>
          <p:cNvSpPr/>
          <p:nvPr/>
        </p:nvSpPr>
        <p:spPr>
          <a:xfrm>
            <a:off x="9615328" y="5456193"/>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A009ABC3-E583-4831-A9CB-5EEA66E0339E}"/>
              </a:ext>
            </a:extLst>
          </p:cNvPr>
          <p:cNvSpPr/>
          <p:nvPr/>
        </p:nvSpPr>
        <p:spPr>
          <a:xfrm>
            <a:off x="10027737"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EDDAA4B-6807-478B-883E-D289B0EF906D}"/>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71EFA1F-FA83-44DD-B9EA-5067188720C5}"/>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4D1F013-7541-45B2-A4FA-6A50E4833DE7}"/>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6652998" y="2873855"/>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6652998" y="2873855"/>
                <a:ext cx="648812" cy="435747"/>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10874425" y="4325441"/>
                <a:ext cx="1095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=0.5 </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10874425" y="4325441"/>
                <a:ext cx="1095660" cy="369332"/>
              </a:xfrm>
              <a:prstGeom prst="rect">
                <a:avLst/>
              </a:prstGeom>
              <a:blipFill>
                <a:blip r:embed="rId2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995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p:cTn id="22" dur="10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wipe(left)">
                                      <p:cBhvr>
                                        <p:cTn id="27" dur="10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wipe(left)">
                                      <p:cBhvr>
                                        <p:cTn id="32" dur="10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10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wipe(left)">
                                      <p:cBhvr>
                                        <p:cTn id="42" dur="1000"/>
                                        <p:tgtEl>
                                          <p:spTgt spid="1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animEffect transition="in" filter="wipe(left)">
                                      <p:cBhvr>
                                        <p:cTn id="47" dur="1000"/>
                                        <p:tgtEl>
                                          <p:spTgt spid="1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left)">
                                      <p:cBhvr>
                                        <p:cTn id="52" dur="1000"/>
                                        <p:tgtEl>
                                          <p:spTgt spid="10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7"/>
                                        </p:tgtEl>
                                        <p:attrNameLst>
                                          <p:attrName>style.visibility</p:attrName>
                                        </p:attrNameLst>
                                      </p:cBhvr>
                                      <p:to>
                                        <p:strVal val="visible"/>
                                      </p:to>
                                    </p:set>
                                    <p:animEffect transition="in" filter="wipe(left)">
                                      <p:cBhvr>
                                        <p:cTn id="57" dur="1000"/>
                                        <p:tgtEl>
                                          <p:spTgt spid="1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wipe(left)">
                                      <p:cBhvr>
                                        <p:cTn id="62" dur="2000"/>
                                        <p:tgtEl>
                                          <p:spTgt spid="10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left)">
                                      <p:cBhvr>
                                        <p:cTn id="67" dur="1000"/>
                                        <p:tgtEl>
                                          <p:spTgt spid="10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2"/>
                                        </p:tgtEl>
                                        <p:attrNameLst>
                                          <p:attrName>style.visibility</p:attrName>
                                        </p:attrNameLst>
                                      </p:cBhvr>
                                      <p:to>
                                        <p:strVal val="visible"/>
                                      </p:to>
                                    </p:set>
                                    <p:animEffect transition="in" filter="wipe(left)">
                                      <p:cBhvr>
                                        <p:cTn id="72" dur="1000"/>
                                        <p:tgtEl>
                                          <p:spTgt spid="152"/>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10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wipe(left)">
                                      <p:cBhvr>
                                        <p:cTn id="81" dur="1000"/>
                                        <p:tgtEl>
                                          <p:spTgt spid="11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49"/>
                                        </p:tgtEl>
                                        <p:attrNameLst>
                                          <p:attrName>style.visibility</p:attrName>
                                        </p:attrNameLst>
                                      </p:cBhvr>
                                      <p:to>
                                        <p:strVal val="visible"/>
                                      </p:to>
                                    </p:set>
                                    <p:animEffect transition="in" filter="wipe(left)">
                                      <p:cBhvr>
                                        <p:cTn id="86" dur="1000"/>
                                        <p:tgtEl>
                                          <p:spTgt spid="14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0"/>
                                        </p:tgtEl>
                                        <p:attrNameLst>
                                          <p:attrName>style.visibility</p:attrName>
                                        </p:attrNameLst>
                                      </p:cBhvr>
                                      <p:to>
                                        <p:strVal val="visible"/>
                                      </p:to>
                                    </p:set>
                                    <p:animEffect transition="in" filter="wipe(left)">
                                      <p:cBhvr>
                                        <p:cTn id="91" dur="1000"/>
                                        <p:tgtEl>
                                          <p:spTgt spid="15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4"/>
                                        </p:tgtEl>
                                        <p:attrNameLst>
                                          <p:attrName>style.visibility</p:attrName>
                                        </p:attrNameLst>
                                      </p:cBhvr>
                                      <p:to>
                                        <p:strVal val="visible"/>
                                      </p:to>
                                    </p:set>
                                    <p:animEffect transition="in" filter="wipe(left)">
                                      <p:cBhvr>
                                        <p:cTn id="96" dur="1000"/>
                                        <p:tgtEl>
                                          <p:spTgt spid="15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51"/>
                                        </p:tgtEl>
                                        <p:attrNameLst>
                                          <p:attrName>style.visibility</p:attrName>
                                        </p:attrNameLst>
                                      </p:cBhvr>
                                      <p:to>
                                        <p:strVal val="visible"/>
                                      </p:to>
                                    </p:set>
                                    <p:animEffect transition="in" filter="wipe(left)">
                                      <p:cBhvr>
                                        <p:cTn id="101" dur="1000"/>
                                        <p:tgtEl>
                                          <p:spTgt spid="15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17"/>
                                        </p:tgtEl>
                                        <p:attrNameLst>
                                          <p:attrName>style.visibility</p:attrName>
                                        </p:attrNameLst>
                                      </p:cBhvr>
                                      <p:to>
                                        <p:strVal val="visible"/>
                                      </p:to>
                                    </p:set>
                                    <p:animEffect transition="in" filter="wipe(left)">
                                      <p:cBhvr>
                                        <p:cTn id="106" dur="2000"/>
                                        <p:tgtEl>
                                          <p:spTgt spid="11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wipe(left)">
                                      <p:cBhvr>
                                        <p:cTn id="111" dur="1000"/>
                                        <p:tgtEl>
                                          <p:spTgt spid="118"/>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62"/>
                                        </p:tgtEl>
                                        <p:attrNameLst>
                                          <p:attrName>style.visibility</p:attrName>
                                        </p:attrNameLst>
                                      </p:cBhvr>
                                      <p:to>
                                        <p:strVal val="visible"/>
                                      </p:to>
                                    </p:set>
                                    <p:animEffect transition="in" filter="wipe(left)">
                                      <p:cBhvr>
                                        <p:cTn id="114" dur="1000"/>
                                        <p:tgtEl>
                                          <p:spTgt spid="16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142"/>
                                        </p:tgtEl>
                                        <p:attrNameLst>
                                          <p:attrName>style.visibility</p:attrName>
                                        </p:attrNameLst>
                                      </p:cBhvr>
                                      <p:to>
                                        <p:strVal val="visible"/>
                                      </p:to>
                                    </p:set>
                                    <p:animEffect transition="in" filter="wipe(down)">
                                      <p:cBhvr>
                                        <p:cTn id="119" dur="1000"/>
                                        <p:tgtEl>
                                          <p:spTgt spid="14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down)">
                                      <p:cBhvr>
                                        <p:cTn id="124" dur="1000"/>
                                        <p:tgtEl>
                                          <p:spTgt spid="155"/>
                                        </p:tgtEl>
                                      </p:cBhvr>
                                    </p:animEffec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156"/>
                                        </p:tgtEl>
                                        <p:attrNameLst>
                                          <p:attrName>style.visibility</p:attrName>
                                        </p:attrNameLst>
                                      </p:cBhvr>
                                      <p:to>
                                        <p:strVal val="visible"/>
                                      </p:to>
                                    </p:set>
                                    <p:animEffect transition="in" filter="wipe(down)">
                                      <p:cBhvr>
                                        <p:cTn id="128" dur="1000"/>
                                        <p:tgtEl>
                                          <p:spTgt spid="156"/>
                                        </p:tgtEl>
                                      </p:cBhvr>
                                    </p:animEffect>
                                  </p:childTnLst>
                                </p:cTn>
                              </p:par>
                            </p:childTnLst>
                          </p:cTn>
                        </p:par>
                        <p:par>
                          <p:cTn id="129" fill="hold">
                            <p:stCondLst>
                              <p:cond delay="2000"/>
                            </p:stCondLst>
                            <p:childTnLst>
                              <p:par>
                                <p:cTn id="130" presetID="22" presetClass="entr" presetSubtype="4" fill="hold" grpId="0" nodeType="afterEffect">
                                  <p:stCondLst>
                                    <p:cond delay="0"/>
                                  </p:stCondLst>
                                  <p:childTnLst>
                                    <p:set>
                                      <p:cBhvr>
                                        <p:cTn id="131" dur="1" fill="hold">
                                          <p:stCondLst>
                                            <p:cond delay="0"/>
                                          </p:stCondLst>
                                        </p:cTn>
                                        <p:tgtEl>
                                          <p:spTgt spid="157"/>
                                        </p:tgtEl>
                                        <p:attrNameLst>
                                          <p:attrName>style.visibility</p:attrName>
                                        </p:attrNameLst>
                                      </p:cBhvr>
                                      <p:to>
                                        <p:strVal val="visible"/>
                                      </p:to>
                                    </p:set>
                                    <p:animEffect transition="in" filter="wipe(down)">
                                      <p:cBhvr>
                                        <p:cTn id="132" dur="1000"/>
                                        <p:tgtEl>
                                          <p:spTgt spid="157"/>
                                        </p:tgtEl>
                                      </p:cBhvr>
                                    </p:animEffect>
                                  </p:childTnLst>
                                </p:cTn>
                              </p:par>
                            </p:childTnLst>
                          </p:cTn>
                        </p:par>
                        <p:par>
                          <p:cTn id="133" fill="hold">
                            <p:stCondLst>
                              <p:cond delay="3000"/>
                            </p:stCondLst>
                            <p:childTnLst>
                              <p:par>
                                <p:cTn id="134" presetID="22" presetClass="entr" presetSubtype="4" fill="hold" grpId="0" nodeType="after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wipe(down)">
                                      <p:cBhvr>
                                        <p:cTn id="136" dur="1000"/>
                                        <p:tgtEl>
                                          <p:spTgt spid="158"/>
                                        </p:tgtEl>
                                      </p:cBhvr>
                                    </p:animEffect>
                                  </p:childTnLst>
                                </p:cTn>
                              </p:par>
                            </p:childTnLst>
                          </p:cTn>
                        </p:par>
                        <p:par>
                          <p:cTn id="137" fill="hold">
                            <p:stCondLst>
                              <p:cond delay="4000"/>
                            </p:stCondLst>
                            <p:childTnLst>
                              <p:par>
                                <p:cTn id="138" presetID="22" presetClass="entr" presetSubtype="4" fill="hold" grpId="0" nodeType="afterEffect">
                                  <p:stCondLst>
                                    <p:cond delay="0"/>
                                  </p:stCondLst>
                                  <p:childTnLst>
                                    <p:set>
                                      <p:cBhvr>
                                        <p:cTn id="139" dur="1" fill="hold">
                                          <p:stCondLst>
                                            <p:cond delay="0"/>
                                          </p:stCondLst>
                                        </p:cTn>
                                        <p:tgtEl>
                                          <p:spTgt spid="159"/>
                                        </p:tgtEl>
                                        <p:attrNameLst>
                                          <p:attrName>style.visibility</p:attrName>
                                        </p:attrNameLst>
                                      </p:cBhvr>
                                      <p:to>
                                        <p:strVal val="visible"/>
                                      </p:to>
                                    </p:set>
                                    <p:animEffect transition="in" filter="wipe(down)">
                                      <p:cBhvr>
                                        <p:cTn id="140" dur="1000"/>
                                        <p:tgtEl>
                                          <p:spTgt spid="159"/>
                                        </p:tgtEl>
                                      </p:cBhvr>
                                    </p:animEffect>
                                  </p:childTnLst>
                                </p:cTn>
                              </p:par>
                            </p:childTnLst>
                          </p:cTn>
                        </p:par>
                        <p:par>
                          <p:cTn id="141" fill="hold">
                            <p:stCondLst>
                              <p:cond delay="5000"/>
                            </p:stCondLst>
                            <p:childTnLst>
                              <p:par>
                                <p:cTn id="142" presetID="22" presetClass="entr" presetSubtype="4" fill="hold" grpId="0" nodeType="afterEffect">
                                  <p:stCondLst>
                                    <p:cond delay="0"/>
                                  </p:stCondLst>
                                  <p:childTnLst>
                                    <p:set>
                                      <p:cBhvr>
                                        <p:cTn id="143" dur="1" fill="hold">
                                          <p:stCondLst>
                                            <p:cond delay="0"/>
                                          </p:stCondLst>
                                        </p:cTn>
                                        <p:tgtEl>
                                          <p:spTgt spid="160"/>
                                        </p:tgtEl>
                                        <p:attrNameLst>
                                          <p:attrName>style.visibility</p:attrName>
                                        </p:attrNameLst>
                                      </p:cBhvr>
                                      <p:to>
                                        <p:strVal val="visible"/>
                                      </p:to>
                                    </p:set>
                                    <p:animEffect transition="in" filter="wipe(down)">
                                      <p:cBhvr>
                                        <p:cTn id="144"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0" grpId="0"/>
      <p:bldP spid="101" grpId="0"/>
      <p:bldP spid="102" grpId="0"/>
      <p:bldP spid="103" grpId="0"/>
      <p:bldP spid="104" grpId="0"/>
      <p:bldP spid="105" grpId="0"/>
      <p:bldP spid="106" grpId="0"/>
      <p:bldP spid="107" grpId="0"/>
      <p:bldP spid="108" grpId="0"/>
      <p:bldP spid="109" grpId="0"/>
      <p:bldP spid="113" grpId="0"/>
      <p:bldP spid="117" grpId="0" animBg="1"/>
      <p:bldP spid="149" grpId="0"/>
      <p:bldP spid="150" grpId="0"/>
      <p:bldP spid="151" grpId="0"/>
      <p:bldP spid="152" grpId="0"/>
      <p:bldP spid="4" grpId="0"/>
      <p:bldP spid="154" grpId="0"/>
      <p:bldP spid="156" grpId="0" animBg="1"/>
      <p:bldP spid="157" grpId="0" animBg="1"/>
      <p:bldP spid="158" grpId="0" animBg="1"/>
      <p:bldP spid="159" grpId="0" animBg="1"/>
      <p:bldP spid="160" grpId="0" animBg="1"/>
      <p:bldP spid="161" grpId="0"/>
      <p:bldP spid="1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4570142" cy="830997"/>
          </a:xfrm>
          <a:prstGeom prst="rect">
            <a:avLst/>
          </a:prstGeom>
          <a:noFill/>
        </p:spPr>
        <p:txBody>
          <a:bodyPr wrap="square">
            <a:spAutoFit/>
          </a:bodyPr>
          <a:lstStyle/>
          <a:p>
            <a:r>
              <a:rPr lang="en-US" sz="2400" dirty="0"/>
              <a:t>Examples of MA(1) time series with their auto-correlogram. </a:t>
            </a:r>
          </a:p>
        </p:txBody>
      </p:sp>
      <p:pic>
        <p:nvPicPr>
          <p:cNvPr id="3" name="Picture 2" descr="A picture containing text, antenna&#10;&#10;Description automatically generated">
            <a:extLst>
              <a:ext uri="{FF2B5EF4-FFF2-40B4-BE49-F238E27FC236}">
                <a16:creationId xmlns:a16="http://schemas.microsoft.com/office/drawing/2014/main" id="{ADE227A7-11F9-4622-974C-BA60F35DF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20" y="200363"/>
            <a:ext cx="6013117" cy="194710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79BA20-29E6-4C56-9BA0-AE7423FAF9B5}"/>
                  </a:ext>
                </a:extLst>
              </p:cNvPr>
              <p:cNvSpPr txBox="1"/>
              <p:nvPr/>
            </p:nvSpPr>
            <p:spPr>
              <a:xfrm>
                <a:off x="785948" y="2362530"/>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 name="TextBox 8">
                <a:extLst>
                  <a:ext uri="{FF2B5EF4-FFF2-40B4-BE49-F238E27FC236}">
                    <a16:creationId xmlns:a16="http://schemas.microsoft.com/office/drawing/2014/main" id="{2979BA20-29E6-4C56-9BA0-AE7423FAF9B5}"/>
                  </a:ext>
                </a:extLst>
              </p:cNvPr>
              <p:cNvSpPr txBox="1">
                <a:spLocks noRot="1" noChangeAspect="1" noMove="1" noResize="1" noEditPoints="1" noAdjustHandles="1" noChangeArrowheads="1" noChangeShapeType="1" noTextEdit="1"/>
              </p:cNvSpPr>
              <p:nvPr/>
            </p:nvSpPr>
            <p:spPr>
              <a:xfrm>
                <a:off x="785948" y="2362530"/>
                <a:ext cx="247229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860E07-16D5-4F25-B052-5645A6280827}"/>
                  </a:ext>
                </a:extLst>
              </p:cNvPr>
              <p:cNvSpPr txBox="1"/>
              <p:nvPr/>
            </p:nvSpPr>
            <p:spPr>
              <a:xfrm>
                <a:off x="3123271" y="236253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1" name="TextBox 10">
                <a:extLst>
                  <a:ext uri="{FF2B5EF4-FFF2-40B4-BE49-F238E27FC236}">
                    <a16:creationId xmlns:a16="http://schemas.microsoft.com/office/drawing/2014/main" id="{32860E07-16D5-4F25-B052-5645A6280827}"/>
                  </a:ext>
                </a:extLst>
              </p:cNvPr>
              <p:cNvSpPr txBox="1">
                <a:spLocks noRot="1" noChangeAspect="1" noMove="1" noResize="1" noEditPoints="1" noAdjustHandles="1" noChangeArrowheads="1" noChangeShapeType="1" noTextEdit="1"/>
              </p:cNvSpPr>
              <p:nvPr/>
            </p:nvSpPr>
            <p:spPr>
              <a:xfrm>
                <a:off x="3123271" y="2362530"/>
                <a:ext cx="2303262" cy="441916"/>
              </a:xfrm>
              <a:prstGeom prst="rect">
                <a:avLst/>
              </a:prstGeom>
              <a:blipFill>
                <a:blip r:embed="rId5"/>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EF6302B-ACBF-4E38-B549-CC51654DA1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0719" y="2192711"/>
            <a:ext cx="6013118" cy="1603498"/>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8217FC-F139-43DF-8F58-63B72037A5AC}"/>
                  </a:ext>
                </a:extLst>
              </p:cNvPr>
              <p:cNvSpPr txBox="1"/>
              <p:nvPr/>
            </p:nvSpPr>
            <p:spPr>
              <a:xfrm>
                <a:off x="6633754" y="4077274"/>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19" name="TextBox 18">
                <a:extLst>
                  <a:ext uri="{FF2B5EF4-FFF2-40B4-BE49-F238E27FC236}">
                    <a16:creationId xmlns:a16="http://schemas.microsoft.com/office/drawing/2014/main" id="{4B8217FC-F139-43DF-8F58-63B72037A5AC}"/>
                  </a:ext>
                </a:extLst>
              </p:cNvPr>
              <p:cNvSpPr txBox="1">
                <a:spLocks noRot="1" noChangeAspect="1" noMove="1" noResize="1" noEditPoints="1" noAdjustHandles="1" noChangeArrowheads="1" noChangeShapeType="1" noTextEdit="1"/>
              </p:cNvSpPr>
              <p:nvPr/>
            </p:nvSpPr>
            <p:spPr>
              <a:xfrm>
                <a:off x="6633754" y="4077274"/>
                <a:ext cx="247229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96AB629-EB10-4ADC-9B83-12C2475CEF9E}"/>
                  </a:ext>
                </a:extLst>
              </p:cNvPr>
              <p:cNvSpPr txBox="1"/>
              <p:nvPr/>
            </p:nvSpPr>
            <p:spPr>
              <a:xfrm>
                <a:off x="8971077" y="4077274"/>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0, 25</m:t>
                          </m:r>
                        </m:e>
                      </m:d>
                    </m:oMath>
                  </m:oMathPara>
                </a14:m>
                <a:endParaRPr lang="en-US" sz="2200" dirty="0"/>
              </a:p>
            </p:txBody>
          </p:sp>
        </mc:Choice>
        <mc:Fallback xmlns="">
          <p:sp>
            <p:nvSpPr>
              <p:cNvPr id="21" name="TextBox 20">
                <a:extLst>
                  <a:ext uri="{FF2B5EF4-FFF2-40B4-BE49-F238E27FC236}">
                    <a16:creationId xmlns:a16="http://schemas.microsoft.com/office/drawing/2014/main" id="{A96AB629-EB10-4ADC-9B83-12C2475CEF9E}"/>
                  </a:ext>
                </a:extLst>
              </p:cNvPr>
              <p:cNvSpPr txBox="1">
                <a:spLocks noRot="1" noChangeAspect="1" noMove="1" noResize="1" noEditPoints="1" noAdjustHandles="1" noChangeArrowheads="1" noChangeShapeType="1" noTextEdit="1"/>
              </p:cNvSpPr>
              <p:nvPr/>
            </p:nvSpPr>
            <p:spPr>
              <a:xfrm>
                <a:off x="8971077" y="4077274"/>
                <a:ext cx="2303262" cy="441916"/>
              </a:xfrm>
              <a:prstGeom prst="rect">
                <a:avLst/>
              </a:prstGeom>
              <a:blipFill>
                <a:blip r:embed="rId8"/>
                <a:stretch>
                  <a:fillRect/>
                </a:stretch>
              </a:blipFill>
            </p:spPr>
            <p:txBody>
              <a:bodyPr/>
              <a:lstStyle/>
              <a:p>
                <a:r>
                  <a:rPr lang="en-US">
                    <a:noFill/>
                  </a:rPr>
                  <a:t> </a:t>
                </a:r>
              </a:p>
            </p:txBody>
          </p:sp>
        </mc:Fallback>
      </mc:AlternateContent>
      <p:pic>
        <p:nvPicPr>
          <p:cNvPr id="23" name="Picture 22" descr="A picture containing line chart&#10;&#10;Description automatically generated">
            <a:extLst>
              <a:ext uri="{FF2B5EF4-FFF2-40B4-BE49-F238E27FC236}">
                <a16:creationId xmlns:a16="http://schemas.microsoft.com/office/drawing/2014/main" id="{0A340CF0-EB4D-4EC9-ACCD-65D8C2F2FE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725" y="3386037"/>
            <a:ext cx="5911401" cy="1874736"/>
          </a:xfrm>
          <a:prstGeom prst="rect">
            <a:avLst/>
          </a:prstGeom>
        </p:spPr>
      </p:pic>
      <p:pic>
        <p:nvPicPr>
          <p:cNvPr id="25" name="Picture 24" descr="A picture containing diagram&#10;&#10;Description automatically generated">
            <a:extLst>
              <a:ext uri="{FF2B5EF4-FFF2-40B4-BE49-F238E27FC236}">
                <a16:creationId xmlns:a16="http://schemas.microsoft.com/office/drawing/2014/main" id="{58173437-76FB-4452-B802-7660C11CF2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725" y="5109704"/>
            <a:ext cx="5911401" cy="1603498"/>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A96358B-AFA9-4612-A4EF-20BB88EC8560}"/>
                  </a:ext>
                </a:extLst>
              </p:cNvPr>
              <p:cNvSpPr txBox="1"/>
              <p:nvPr/>
            </p:nvSpPr>
            <p:spPr>
              <a:xfrm>
                <a:off x="6633754" y="4789226"/>
                <a:ext cx="5037575" cy="1139992"/>
              </a:xfrm>
              <a:prstGeom prst="rect">
                <a:avLst/>
              </a:prstGeom>
              <a:noFill/>
            </p:spPr>
            <p:txBody>
              <a:bodyPr wrap="square">
                <a:spAutoFit/>
              </a:bodyPr>
              <a:lstStyle/>
              <a:p>
                <a:r>
                  <a:rPr lang="en-US" sz="2200" dirty="0"/>
                  <a:t>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1</m:t>
                        </m:r>
                      </m:sub>
                    </m:sSub>
                  </m:oMath>
                </a14:m>
                <a:r>
                  <a:rPr lang="en-US" sz="2200" dirty="0"/>
                  <a:t> is way outside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r>
                  <a:rPr lang="en-US" sz="2200" dirty="0"/>
                  <a:t> interval, rest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t> values are 95% within the interval. </a:t>
                </a:r>
              </a:p>
            </p:txBody>
          </p:sp>
        </mc:Choice>
        <mc:Fallback xmlns="">
          <p:sp>
            <p:nvSpPr>
              <p:cNvPr id="27" name="TextBox 26">
                <a:extLst>
                  <a:ext uri="{FF2B5EF4-FFF2-40B4-BE49-F238E27FC236}">
                    <a16:creationId xmlns:a16="http://schemas.microsoft.com/office/drawing/2014/main" id="{AA96358B-AFA9-4612-A4EF-20BB88EC8560}"/>
                  </a:ext>
                </a:extLst>
              </p:cNvPr>
              <p:cNvSpPr txBox="1">
                <a:spLocks noRot="1" noChangeAspect="1" noMove="1" noResize="1" noEditPoints="1" noAdjustHandles="1" noChangeArrowheads="1" noChangeShapeType="1" noTextEdit="1"/>
              </p:cNvSpPr>
              <p:nvPr/>
            </p:nvSpPr>
            <p:spPr>
              <a:xfrm>
                <a:off x="6633754" y="4789226"/>
                <a:ext cx="5037575" cy="1139992"/>
              </a:xfrm>
              <a:prstGeom prst="rect">
                <a:avLst/>
              </a:prstGeom>
              <a:blipFill>
                <a:blip r:embed="rId11"/>
                <a:stretch>
                  <a:fillRect l="-1572" t="-1070"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101565C-512C-46FD-9D2F-A774DC5D215D}"/>
                  </a:ext>
                </a:extLst>
              </p:cNvPr>
              <p:cNvSpPr txBox="1"/>
              <p:nvPr/>
            </p:nvSpPr>
            <p:spPr>
              <a:xfrm>
                <a:off x="8793404" y="6025616"/>
                <a:ext cx="223986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ea typeface="Cambria Math" panose="02040503050406030204" pitchFamily="18" charset="0"/>
                                </a:rPr>
                                <m:t>𝜃</m:t>
                              </m:r>
                            </m:e>
                            <m:sup>
                              <m:r>
                                <a:rPr lang="en-US" sz="2000" i="1">
                                  <a:solidFill>
                                    <a:srgbClr val="0070C0"/>
                                  </a:solidFill>
                                  <a:latin typeface="Cambria Math" panose="02040503050406030204" pitchFamily="18" charset="0"/>
                                </a:rPr>
                                <m:t>2</m:t>
                              </m:r>
                            </m:sup>
                          </m:sSup>
                        </m:e>
                      </m:d>
                      <m:r>
                        <a:rPr lang="en-US" sz="2000" i="1" dirty="0" smtClean="0">
                          <a:solidFill>
                            <a:srgbClr val="0070C0"/>
                          </a:solidFill>
                          <a:latin typeface="Cambria Math" panose="02040503050406030204" pitchFamily="18" charset="0"/>
                        </a:rPr>
                        <m:t>=</m:t>
                      </m:r>
                      <m:r>
                        <a:rPr lang="en-US" sz="2000" i="1" dirty="0">
                          <a:solidFill>
                            <a:srgbClr val="0070C0"/>
                          </a:solidFill>
                          <a:latin typeface="Cambria Math" panose="02040503050406030204" pitchFamily="18" charset="0"/>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oMath>
                  </m:oMathPara>
                </a14:m>
                <a:endParaRPr lang="en-US" sz="2000" dirty="0">
                  <a:solidFill>
                    <a:srgbClr val="0070C0"/>
                  </a:solidFill>
                </a:endParaRPr>
              </a:p>
            </p:txBody>
          </p:sp>
        </mc:Choice>
        <mc:Fallback xmlns="">
          <p:sp>
            <p:nvSpPr>
              <p:cNvPr id="28" name="TextBox 27">
                <a:extLst>
                  <a:ext uri="{FF2B5EF4-FFF2-40B4-BE49-F238E27FC236}">
                    <a16:creationId xmlns:a16="http://schemas.microsoft.com/office/drawing/2014/main" id="{6101565C-512C-46FD-9D2F-A774DC5D215D}"/>
                  </a:ext>
                </a:extLst>
              </p:cNvPr>
              <p:cNvSpPr txBox="1">
                <a:spLocks noRot="1" noChangeAspect="1" noMove="1" noResize="1" noEditPoints="1" noAdjustHandles="1" noChangeArrowheads="1" noChangeShapeType="1" noTextEdit="1"/>
              </p:cNvSpPr>
              <p:nvPr/>
            </p:nvSpPr>
            <p:spPr>
              <a:xfrm>
                <a:off x="8793404" y="6025616"/>
                <a:ext cx="2239864" cy="400110"/>
              </a:xfrm>
              <a:prstGeom prst="rect">
                <a:avLst/>
              </a:prstGeom>
              <a:blipFill>
                <a:blip r:embed="rId12"/>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B24ADE8-03D9-472E-8A2D-085524E2B7DF}"/>
                  </a:ext>
                </a:extLst>
              </p:cNvPr>
              <p:cNvSpPr txBox="1"/>
              <p:nvPr/>
            </p:nvSpPr>
            <p:spPr>
              <a:xfrm>
                <a:off x="6633755" y="5994839"/>
                <a:ext cx="2337322" cy="430887"/>
              </a:xfrm>
              <a:prstGeom prst="rect">
                <a:avLst/>
              </a:prstGeom>
              <a:noFill/>
            </p:spPr>
            <p:txBody>
              <a:bodyPr wrap="square">
                <a:spAutoFit/>
              </a:bodyPr>
              <a:lstStyle/>
              <a:p>
                <a:r>
                  <a:rPr lang="en-US" sz="2200" dirty="0">
                    <a:solidFill>
                      <a:srgbClr val="0070C0"/>
                    </a:solidFill>
                  </a:rPr>
                  <a:t>Estimate </a:t>
                </a:r>
                <a14:m>
                  <m:oMath xmlns:m="http://schemas.openxmlformats.org/officeDocument/2006/math">
                    <m:r>
                      <a:rPr lang="en-US" sz="2200" i="1" smtClean="0">
                        <a:solidFill>
                          <a:srgbClr val="0070C0"/>
                        </a:solidFill>
                        <a:latin typeface="Cambria Math" panose="02040503050406030204" pitchFamily="18" charset="0"/>
                        <a:ea typeface="Cambria Math" panose="02040503050406030204" pitchFamily="18" charset="0"/>
                      </a:rPr>
                      <m:t>𝜃</m:t>
                    </m:r>
                  </m:oMath>
                </a14:m>
                <a:r>
                  <a:rPr lang="en-US" sz="2200" dirty="0">
                    <a:solidFill>
                      <a:srgbClr val="0070C0"/>
                    </a:solidFill>
                  </a:rPr>
                  <a:t> using</a:t>
                </a:r>
              </a:p>
            </p:txBody>
          </p:sp>
        </mc:Choice>
        <mc:Fallback xmlns="">
          <p:sp>
            <p:nvSpPr>
              <p:cNvPr id="30" name="TextBox 29">
                <a:extLst>
                  <a:ext uri="{FF2B5EF4-FFF2-40B4-BE49-F238E27FC236}">
                    <a16:creationId xmlns:a16="http://schemas.microsoft.com/office/drawing/2014/main" id="{4B24ADE8-03D9-472E-8A2D-085524E2B7DF}"/>
                  </a:ext>
                </a:extLst>
              </p:cNvPr>
              <p:cNvSpPr txBox="1">
                <a:spLocks noRot="1" noChangeAspect="1" noMove="1" noResize="1" noEditPoints="1" noAdjustHandles="1" noChangeArrowheads="1" noChangeShapeType="1" noTextEdit="1"/>
              </p:cNvSpPr>
              <p:nvPr/>
            </p:nvSpPr>
            <p:spPr>
              <a:xfrm>
                <a:off x="6633755" y="5994839"/>
                <a:ext cx="2337322" cy="430887"/>
              </a:xfrm>
              <a:prstGeom prst="rect">
                <a:avLst/>
              </a:prstGeom>
              <a:blipFill>
                <a:blip r:embed="rId13"/>
                <a:stretch>
                  <a:fillRect l="-3385" t="-8451" b="-28169"/>
                </a:stretch>
              </a:blipFill>
            </p:spPr>
            <p:txBody>
              <a:bodyPr/>
              <a:lstStyle/>
              <a:p>
                <a:r>
                  <a:rPr lang="en-US">
                    <a:noFill/>
                  </a:rPr>
                  <a:t> </a:t>
                </a:r>
              </a:p>
            </p:txBody>
          </p:sp>
        </mc:Fallback>
      </mc:AlternateContent>
    </p:spTree>
    <p:extLst>
      <p:ext uri="{BB962C8B-B14F-4D97-AF65-F5344CB8AC3E}">
        <p14:creationId xmlns:p14="http://schemas.microsoft.com/office/powerpoint/2010/main" val="38240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1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1000"/>
                                        <p:tgtEl>
                                          <p:spTgt spid="25"/>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7" grpId="0"/>
      <p:bldP spid="28"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2</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1785104"/>
              </a:xfrm>
              <a:prstGeom prst="rect">
                <a:avLst/>
              </a:prstGeom>
              <a:solidFill>
                <a:srgbClr val="CCFFCC"/>
              </a:solidFill>
            </p:spPr>
            <p:txBody>
              <a:bodyPr wrap="square" rtlCol="0">
                <a:spAutoFit/>
              </a:bodyPr>
              <a:lstStyle/>
              <a:p>
                <a:r>
                  <a:rPr lang="en-US" sz="2200" dirty="0"/>
                  <a:t>● MA(2) is stationary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oMath>
                </a14:m>
                <a:r>
                  <a:rPr lang="en-US" sz="2200" dirty="0"/>
                  <a:t>,</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1785104"/>
              </a:xfrm>
              <a:prstGeom prst="rect">
                <a:avLst/>
              </a:prstGeom>
              <a:blipFill>
                <a:blip r:embed="rId3"/>
                <a:stretch>
                  <a:fillRect l="-2135" t="-2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1062425" y="2234255"/>
                <a:ext cx="35190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1062425" y="2234255"/>
                <a:ext cx="3519049" cy="430887"/>
              </a:xfrm>
              <a:prstGeom prst="rect">
                <a:avLst/>
              </a:prstGeom>
              <a:blipFill>
                <a:blip r:embed="rId4"/>
                <a:stretch>
                  <a:fillRect b="-1429"/>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830997"/>
          </a:xfrm>
          <a:prstGeom prst="rect">
            <a:avLst/>
          </a:prstGeom>
          <a:noFill/>
        </p:spPr>
        <p:txBody>
          <a:bodyPr wrap="square">
            <a:spAutoFit/>
          </a:bodyPr>
          <a:lstStyle/>
          <a:p>
            <a:r>
              <a:rPr lang="en-US" sz="2400" dirty="0"/>
              <a:t>The following time series is a MA(2). Compute the ACF function and discuss stationarity.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4581474"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4581474" y="2228637"/>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677042" y="284884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677042" y="2848843"/>
                <a:ext cx="1732460"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3B3BFE7-B27E-4E9D-AE83-AC3C5EAF735B}"/>
                  </a:ext>
                </a:extLst>
              </p:cNvPr>
              <p:cNvSpPr txBox="1"/>
              <p:nvPr/>
            </p:nvSpPr>
            <p:spPr>
              <a:xfrm>
                <a:off x="2132038" y="2858721"/>
                <a:ext cx="3296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0" name="TextBox 99">
                <a:extLst>
                  <a:ext uri="{FF2B5EF4-FFF2-40B4-BE49-F238E27FC236}">
                    <a16:creationId xmlns:a16="http://schemas.microsoft.com/office/drawing/2014/main" id="{33B3BFE7-B27E-4E9D-AE83-AC3C5EAF735B}"/>
                  </a:ext>
                </a:extLst>
              </p:cNvPr>
              <p:cNvSpPr txBox="1">
                <a:spLocks noRot="1" noChangeAspect="1" noMove="1" noResize="1" noEditPoints="1" noAdjustHandles="1" noChangeArrowheads="1" noChangeShapeType="1" noTextEdit="1"/>
              </p:cNvSpPr>
              <p:nvPr/>
            </p:nvSpPr>
            <p:spPr>
              <a:xfrm>
                <a:off x="2132038" y="2858721"/>
                <a:ext cx="329664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628617" y="3370209"/>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628617" y="3370209"/>
                <a:ext cx="2087915" cy="430887"/>
              </a:xfrm>
              <a:prstGeom prst="rect">
                <a:avLst/>
              </a:prstGeom>
              <a:blipFill>
                <a:blip r:embed="rId8"/>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51B9FE9-4824-42CE-9C1D-D572D897CDBB}"/>
                  </a:ext>
                </a:extLst>
              </p:cNvPr>
              <p:cNvSpPr txBox="1"/>
              <p:nvPr/>
            </p:nvSpPr>
            <p:spPr>
              <a:xfrm>
                <a:off x="2409977" y="3370313"/>
                <a:ext cx="36986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3" name="TextBox 102">
                <a:extLst>
                  <a:ext uri="{FF2B5EF4-FFF2-40B4-BE49-F238E27FC236}">
                    <a16:creationId xmlns:a16="http://schemas.microsoft.com/office/drawing/2014/main" id="{551B9FE9-4824-42CE-9C1D-D572D897CDBB}"/>
                  </a:ext>
                </a:extLst>
              </p:cNvPr>
              <p:cNvSpPr txBox="1">
                <a:spLocks noRot="1" noChangeAspect="1" noMove="1" noResize="1" noEditPoints="1" noAdjustHandles="1" noChangeArrowheads="1" noChangeShapeType="1" noTextEdit="1"/>
              </p:cNvSpPr>
              <p:nvPr/>
            </p:nvSpPr>
            <p:spPr>
              <a:xfrm>
                <a:off x="2409977" y="3370313"/>
                <a:ext cx="3698657"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5963673" y="3358141"/>
                <a:ext cx="2513413" cy="4355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up>
                              <m:r>
                                <a:rPr lang="en-US" sz="2200" i="1">
                                  <a:latin typeface="Cambria Math" panose="02040503050406030204" pitchFamily="18" charset="0"/>
                                  <a:ea typeface="Cambria Math" panose="02040503050406030204" pitchFamily="18" charset="0"/>
                                </a:rPr>
                                <m:t>2</m:t>
                              </m:r>
                            </m:sup>
                          </m:sSub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5963673" y="3358141"/>
                <a:ext cx="2513413" cy="435504"/>
              </a:xfrm>
              <a:prstGeom prst="rect">
                <a:avLst/>
              </a:prstGeom>
              <a:blipFill>
                <a:blip r:embed="rId10"/>
                <a:stretch>
                  <a:fillRect b="-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9C52DC3-D7FC-4D17-8B2C-8C18160814DC}"/>
                  </a:ext>
                </a:extLst>
              </p:cNvPr>
              <p:cNvSpPr txBox="1"/>
              <p:nvPr/>
            </p:nvSpPr>
            <p:spPr>
              <a:xfrm>
                <a:off x="732636" y="3865134"/>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106" name="TextBox 105">
                <a:extLst>
                  <a:ext uri="{FF2B5EF4-FFF2-40B4-BE49-F238E27FC236}">
                    <a16:creationId xmlns:a16="http://schemas.microsoft.com/office/drawing/2014/main" id="{79C52DC3-D7FC-4D17-8B2C-8C18160814DC}"/>
                  </a:ext>
                </a:extLst>
              </p:cNvPr>
              <p:cNvSpPr txBox="1">
                <a:spLocks noRot="1" noChangeAspect="1" noMove="1" noResize="1" noEditPoints="1" noAdjustHandles="1" noChangeArrowheads="1" noChangeShapeType="1" noTextEdit="1"/>
              </p:cNvSpPr>
              <p:nvPr/>
            </p:nvSpPr>
            <p:spPr>
              <a:xfrm>
                <a:off x="732636" y="3865134"/>
                <a:ext cx="2513414" cy="430887"/>
              </a:xfrm>
              <a:prstGeom prst="rect">
                <a:avLst/>
              </a:prstGeom>
              <a:blipFill>
                <a:blip r:embed="rId11"/>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C4E99417-A7ED-42A9-B603-D7160325D074}"/>
                  </a:ext>
                </a:extLst>
              </p:cNvPr>
              <p:cNvSpPr txBox="1"/>
              <p:nvPr/>
            </p:nvSpPr>
            <p:spPr>
              <a:xfrm>
                <a:off x="2974091" y="3880459"/>
                <a:ext cx="257012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e>
                      </m:d>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108" name="TextBox 107">
                <a:extLst>
                  <a:ext uri="{FF2B5EF4-FFF2-40B4-BE49-F238E27FC236}">
                    <a16:creationId xmlns:a16="http://schemas.microsoft.com/office/drawing/2014/main" id="{C4E99417-A7ED-42A9-B603-D7160325D074}"/>
                  </a:ext>
                </a:extLst>
              </p:cNvPr>
              <p:cNvSpPr txBox="1">
                <a:spLocks noRot="1" noChangeAspect="1" noMove="1" noResize="1" noEditPoints="1" noAdjustHandles="1" noChangeArrowheads="1" noChangeShapeType="1" noTextEdit="1"/>
              </p:cNvSpPr>
              <p:nvPr/>
            </p:nvSpPr>
            <p:spPr>
              <a:xfrm>
                <a:off x="2974091" y="3880459"/>
                <a:ext cx="2570122" cy="430887"/>
              </a:xfrm>
              <a:prstGeom prst="rect">
                <a:avLst/>
              </a:prstGeom>
              <a:blipFill>
                <a:blip r:embed="rId12"/>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687816" y="5409275"/>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687816" y="5409275"/>
                <a:ext cx="1225235" cy="72949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5" y="2431817"/>
                <a:ext cx="3715172"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r>
                      <a:rPr lang="en-US" sz="2200" i="1">
                        <a:latin typeface="Cambria Math" panose="02040503050406030204" pitchFamily="18" charset="0"/>
                        <a:ea typeface="Cambria Math" panose="02040503050406030204" pitchFamily="18" charset="0"/>
                      </a:rPr>
                      <m:t> </m:t>
                    </m:r>
                  </m:oMath>
                </a14:m>
                <a:r>
                  <a:rPr lang="en-US" sz="2200" dirty="0"/>
                  <a:t>is zero for </a:t>
                </a:r>
                <a14:m>
                  <m:oMath xmlns:m="http://schemas.openxmlformats.org/officeDocument/2006/math">
                    <m:r>
                      <a:rPr lang="en-US" sz="2200" i="1">
                        <a:latin typeface="Cambria Math" panose="02040503050406030204" pitchFamily="18" charset="0"/>
                      </a:rPr>
                      <m:t>𝑘</m:t>
                    </m:r>
                    <m:r>
                      <a:rPr lang="en-US" sz="2200" i="1">
                        <a:latin typeface="Cambria Math" panose="02040503050406030204" pitchFamily="18" charset="0"/>
                      </a:rPr>
                      <m:t>≥3</m:t>
                    </m:r>
                  </m:oMath>
                </a14:m>
                <a:endParaRPr lang="en-US" sz="2200" dirty="0"/>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5" y="2431817"/>
                <a:ext cx="3715172" cy="430887"/>
              </a:xfrm>
              <a:prstGeom prst="rect">
                <a:avLst/>
              </a:prstGeom>
              <a:blipFill>
                <a:blip r:embed="rId14"/>
                <a:stretch>
                  <a:fillRect l="-328" t="-9859" b="-26761"/>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5"/>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16"/>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8" y="3582468"/>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3589118"/>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0932EA4-5ACB-4E83-8B3A-02D66F864AE4}"/>
                  </a:ext>
                </a:extLst>
              </p:cNvPr>
              <p:cNvSpPr txBox="1"/>
              <p:nvPr/>
            </p:nvSpPr>
            <p:spPr>
              <a:xfrm>
                <a:off x="1733796" y="5174893"/>
                <a:ext cx="2018599" cy="1173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=1</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=2</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≥3</m:t>
                                </m:r>
                              </m:e>
                            </m:mr>
                          </m:m>
                        </m:e>
                      </m:d>
                    </m:oMath>
                  </m:oMathPara>
                </a14:m>
                <a:endParaRPr lang="en-US" sz="2200" dirty="0"/>
              </a:p>
            </p:txBody>
          </p:sp>
        </mc:Choice>
        <mc:Fallback xmlns="">
          <p:sp>
            <p:nvSpPr>
              <p:cNvPr id="149" name="TextBox 148">
                <a:extLst>
                  <a:ext uri="{FF2B5EF4-FFF2-40B4-BE49-F238E27FC236}">
                    <a16:creationId xmlns:a16="http://schemas.microsoft.com/office/drawing/2014/main" id="{60932EA4-5ACB-4E83-8B3A-02D66F864AE4}"/>
                  </a:ext>
                </a:extLst>
              </p:cNvPr>
              <p:cNvSpPr txBox="1">
                <a:spLocks noRot="1" noChangeAspect="1" noMove="1" noResize="1" noEditPoints="1" noAdjustHandles="1" noChangeArrowheads="1" noChangeShapeType="1" noTextEdit="1"/>
              </p:cNvSpPr>
              <p:nvPr/>
            </p:nvSpPr>
            <p:spPr>
              <a:xfrm>
                <a:off x="1733796" y="5174893"/>
                <a:ext cx="2018599" cy="1173206"/>
              </a:xfrm>
              <a:prstGeom prst="rect">
                <a:avLst/>
              </a:prstGeom>
              <a:blipFill>
                <a:blip r:embed="rId17"/>
                <a:stretch>
                  <a:fillRect r="-123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11985" y="5866161"/>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11985" y="5866161"/>
                <a:ext cx="464010" cy="43088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627750" y="4859154"/>
                <a:ext cx="12252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=0</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627750" y="4859154"/>
                <a:ext cx="1225235" cy="430887"/>
              </a:xfrm>
              <a:prstGeom prst="rect">
                <a:avLst/>
              </a:prstGeom>
              <a:blipFill>
                <a:blip r:embed="rId19"/>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1945558" y="4859154"/>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=3,…</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1945558" y="4859154"/>
                <a:ext cx="1695784" cy="430887"/>
              </a:xfrm>
              <a:prstGeom prst="rect">
                <a:avLst/>
              </a:prstGeom>
              <a:blipFill>
                <a:blip r:embed="rId20"/>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110672" y="5243570"/>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ea typeface="Cambria Math" panose="02040503050406030204" pitchFamily="18" charset="0"/>
                                </a:rPr>
                                <m:t>2</m:t>
                              </m:r>
                            </m:sup>
                          </m:sSubSup>
                        </m:e>
                      </m:d>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110672" y="5243570"/>
                <a:ext cx="3326849" cy="404213"/>
              </a:xfrm>
              <a:prstGeom prst="rect">
                <a:avLst/>
              </a:prstGeom>
              <a:blipFill>
                <a:blip r:embed="rId21"/>
                <a:stretch>
                  <a:fillRect b="-16667"/>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2AF73E1-3E44-4DB6-842A-15D2C90C394F}"/>
              </a:ext>
            </a:extLst>
          </p:cNvPr>
          <p:cNvCxnSpPr>
            <a:cxnSpLocks/>
          </p:cNvCxnSpPr>
          <p:nvPr/>
        </p:nvCxnSpPr>
        <p:spPr>
          <a:xfrm flipH="1">
            <a:off x="9668239" y="5522106"/>
            <a:ext cx="620" cy="35661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A009ABC3-E583-4831-A9CB-5EEA66E0339E}"/>
              </a:ext>
            </a:extLst>
          </p:cNvPr>
          <p:cNvSpPr/>
          <p:nvPr/>
        </p:nvSpPr>
        <p:spPr>
          <a:xfrm>
            <a:off x="10027737"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EDDAA4B-6807-478B-883E-D289B0EF906D}"/>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71EFA1F-FA83-44DD-B9EA-5067188720C5}"/>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4D1F013-7541-45B2-A4FA-6A50E4833DE7}"/>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5326011" y="2862704"/>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5326011" y="2862704"/>
                <a:ext cx="648812" cy="43574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9747739" y="4280837"/>
                <a:ext cx="2233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9747739" y="4280837"/>
                <a:ext cx="2233497"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B12B70-5826-441D-B9A5-5243B924C5ED}"/>
                  </a:ext>
                </a:extLst>
              </p:cNvPr>
              <p:cNvSpPr txBox="1"/>
              <p:nvPr/>
            </p:nvSpPr>
            <p:spPr>
              <a:xfrm>
                <a:off x="732636" y="4385797"/>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e>
                      </m:d>
                    </m:oMath>
                  </m:oMathPara>
                </a14:m>
                <a:endParaRPr lang="en-US" sz="2200" dirty="0"/>
              </a:p>
            </p:txBody>
          </p:sp>
        </mc:Choice>
        <mc:Fallback xmlns="">
          <p:sp>
            <p:nvSpPr>
              <p:cNvPr id="60" name="TextBox 59">
                <a:extLst>
                  <a:ext uri="{FF2B5EF4-FFF2-40B4-BE49-F238E27FC236}">
                    <a16:creationId xmlns:a16="http://schemas.microsoft.com/office/drawing/2014/main" id="{E0B12B70-5826-441D-B9A5-5243B924C5ED}"/>
                  </a:ext>
                </a:extLst>
              </p:cNvPr>
              <p:cNvSpPr txBox="1">
                <a:spLocks noRot="1" noChangeAspect="1" noMove="1" noResize="1" noEditPoints="1" noAdjustHandles="1" noChangeArrowheads="1" noChangeShapeType="1" noTextEdit="1"/>
              </p:cNvSpPr>
              <p:nvPr/>
            </p:nvSpPr>
            <p:spPr>
              <a:xfrm>
                <a:off x="732636" y="4385797"/>
                <a:ext cx="2513414" cy="430887"/>
              </a:xfrm>
              <a:prstGeom prst="rect">
                <a:avLst/>
              </a:prstGeom>
              <a:blipFill>
                <a:blip r:embed="rId24"/>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C63161D-A23E-4B7D-A3AF-A92B6DFCF801}"/>
                  </a:ext>
                </a:extLst>
              </p:cNvPr>
              <p:cNvSpPr txBox="1"/>
              <p:nvPr/>
            </p:nvSpPr>
            <p:spPr>
              <a:xfrm>
                <a:off x="2862581" y="4401123"/>
                <a:ext cx="16915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61" name="TextBox 60">
                <a:extLst>
                  <a:ext uri="{FF2B5EF4-FFF2-40B4-BE49-F238E27FC236}">
                    <a16:creationId xmlns:a16="http://schemas.microsoft.com/office/drawing/2014/main" id="{8C63161D-A23E-4B7D-A3AF-A92B6DFCF801}"/>
                  </a:ext>
                </a:extLst>
              </p:cNvPr>
              <p:cNvSpPr txBox="1">
                <a:spLocks noRot="1" noChangeAspect="1" noMove="1" noResize="1" noEditPoints="1" noAdjustHandles="1" noChangeArrowheads="1" noChangeShapeType="1" noTextEdit="1"/>
              </p:cNvSpPr>
              <p:nvPr/>
            </p:nvSpPr>
            <p:spPr>
              <a:xfrm>
                <a:off x="2862581" y="4401123"/>
                <a:ext cx="1691557" cy="43088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DED4E9-A217-4734-94A8-1E992432179B}"/>
                  </a:ext>
                </a:extLst>
              </p:cNvPr>
              <p:cNvSpPr txBox="1"/>
              <p:nvPr/>
            </p:nvSpPr>
            <p:spPr>
              <a:xfrm>
                <a:off x="2052807" y="5586453"/>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ea typeface="Cambria Math" panose="02040503050406030204" pitchFamily="18" charset="0"/>
                                </a:rPr>
                                <m:t>2</m:t>
                              </m:r>
                            </m:sup>
                          </m:sSubSup>
                        </m:e>
                      </m:d>
                    </m:oMath>
                  </m:oMathPara>
                </a14:m>
                <a:endParaRPr lang="en-US" sz="2000" dirty="0"/>
              </a:p>
            </p:txBody>
          </p:sp>
        </mc:Choice>
        <mc:Fallback xmlns="">
          <p:sp>
            <p:nvSpPr>
              <p:cNvPr id="2" name="TextBox 1">
                <a:extLst>
                  <a:ext uri="{FF2B5EF4-FFF2-40B4-BE49-F238E27FC236}">
                    <a16:creationId xmlns:a16="http://schemas.microsoft.com/office/drawing/2014/main" id="{38DED4E9-A217-4734-94A8-1E992432179B}"/>
                  </a:ext>
                </a:extLst>
              </p:cNvPr>
              <p:cNvSpPr txBox="1">
                <a:spLocks noRot="1" noChangeAspect="1" noMove="1" noResize="1" noEditPoints="1" noAdjustHandles="1" noChangeArrowheads="1" noChangeShapeType="1" noTextEdit="1"/>
              </p:cNvSpPr>
              <p:nvPr/>
            </p:nvSpPr>
            <p:spPr>
              <a:xfrm>
                <a:off x="2052807" y="5586453"/>
                <a:ext cx="3326849" cy="404213"/>
              </a:xfrm>
              <a:prstGeom prst="rect">
                <a:avLst/>
              </a:prstGeom>
              <a:blipFill>
                <a:blip r:embed="rId26"/>
                <a:stretch>
                  <a:fillRect b="-13433"/>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84B7229F-2223-457D-A3A5-BECBB5E12C56}"/>
              </a:ext>
            </a:extLst>
          </p:cNvPr>
          <p:cNvCxnSpPr>
            <a:cxnSpLocks/>
          </p:cNvCxnSpPr>
          <p:nvPr/>
        </p:nvCxnSpPr>
        <p:spPr>
          <a:xfrm flipH="1">
            <a:off x="9263081" y="5507241"/>
            <a:ext cx="620" cy="182880"/>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57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wipe(left)">
                                      <p:cBhvr>
                                        <p:cTn id="22" dur="10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p:cTn id="27" dur="10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p:cTn id="32" dur="10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left)">
                                      <p:cBhvr>
                                        <p:cTn id="42" dur="1000"/>
                                        <p:tgtEl>
                                          <p:spTgt spid="1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left)">
                                      <p:cBhvr>
                                        <p:cTn id="47" dur="1000"/>
                                        <p:tgtEl>
                                          <p:spTgt spid="1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left)">
                                      <p:cBhvr>
                                        <p:cTn id="52" dur="10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10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wipe(left)">
                                      <p:cBhvr>
                                        <p:cTn id="62" dur="1000"/>
                                        <p:tgtEl>
                                          <p:spTgt spid="152"/>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wipe(left)">
                                      <p:cBhvr>
                                        <p:cTn id="71" dur="1000"/>
                                        <p:tgtEl>
                                          <p:spTgt spid="1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9"/>
                                        </p:tgtEl>
                                        <p:attrNameLst>
                                          <p:attrName>style.visibility</p:attrName>
                                        </p:attrNameLst>
                                      </p:cBhvr>
                                      <p:to>
                                        <p:strVal val="visible"/>
                                      </p:to>
                                    </p:set>
                                    <p:animEffect transition="in" filter="wipe(left)">
                                      <p:cBhvr>
                                        <p:cTn id="76" dur="1000"/>
                                        <p:tgtEl>
                                          <p:spTgt spid="14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54"/>
                                        </p:tgtEl>
                                        <p:attrNameLst>
                                          <p:attrName>style.visibility</p:attrName>
                                        </p:attrNameLst>
                                      </p:cBhvr>
                                      <p:to>
                                        <p:strVal val="visible"/>
                                      </p:to>
                                    </p:set>
                                    <p:animEffect transition="in" filter="wipe(left)">
                                      <p:cBhvr>
                                        <p:cTn id="81" dur="1000"/>
                                        <p:tgtEl>
                                          <p:spTgt spid="15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left)">
                                      <p:cBhvr>
                                        <p:cTn id="86" dur="1000"/>
                                        <p:tgtEl>
                                          <p:spTgt spid="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1"/>
                                        </p:tgtEl>
                                        <p:attrNameLst>
                                          <p:attrName>style.visibility</p:attrName>
                                        </p:attrNameLst>
                                      </p:cBhvr>
                                      <p:to>
                                        <p:strVal val="visible"/>
                                      </p:to>
                                    </p:set>
                                    <p:animEffect transition="in" filter="wipe(left)">
                                      <p:cBhvr>
                                        <p:cTn id="91" dur="1000"/>
                                        <p:tgtEl>
                                          <p:spTgt spid="15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8"/>
                                        </p:tgtEl>
                                        <p:attrNameLst>
                                          <p:attrName>style.visibility</p:attrName>
                                        </p:attrNameLst>
                                      </p:cBhvr>
                                      <p:to>
                                        <p:strVal val="visible"/>
                                      </p:to>
                                    </p:set>
                                    <p:animEffect transition="in" filter="wipe(left)">
                                      <p:cBhvr>
                                        <p:cTn id="96" dur="1000"/>
                                        <p:tgtEl>
                                          <p:spTgt spid="11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animEffect transition="in" filter="wipe(left)">
                                      <p:cBhvr>
                                        <p:cTn id="99" dur="1000"/>
                                        <p:tgtEl>
                                          <p:spTgt spid="1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42"/>
                                        </p:tgtEl>
                                        <p:attrNameLst>
                                          <p:attrName>style.visibility</p:attrName>
                                        </p:attrNameLst>
                                      </p:cBhvr>
                                      <p:to>
                                        <p:strVal val="visible"/>
                                      </p:to>
                                    </p:set>
                                    <p:animEffect transition="in" filter="wipe(down)">
                                      <p:cBhvr>
                                        <p:cTn id="104" dur="1000"/>
                                        <p:tgtEl>
                                          <p:spTgt spid="142"/>
                                        </p:tgtEl>
                                      </p:cBhvr>
                                    </p:animEffect>
                                  </p:childTnLst>
                                </p:cTn>
                              </p:par>
                            </p:childTnLst>
                          </p:cTn>
                        </p:par>
                        <p:par>
                          <p:cTn id="105" fill="hold">
                            <p:stCondLst>
                              <p:cond delay="1000"/>
                            </p:stCondLst>
                            <p:childTnLst>
                              <p:par>
                                <p:cTn id="106" presetID="22" presetClass="entr" presetSubtype="4" fill="hold"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wipe(down)">
                                      <p:cBhvr>
                                        <p:cTn id="108" dur="1000"/>
                                        <p:tgtEl>
                                          <p:spTgt spid="64"/>
                                        </p:tgtEl>
                                      </p:cBhvr>
                                    </p:animEffect>
                                  </p:childTnLst>
                                </p:cTn>
                              </p:par>
                            </p:childTnLst>
                          </p:cTn>
                        </p:par>
                        <p:par>
                          <p:cTn id="109" fill="hold">
                            <p:stCondLst>
                              <p:cond delay="2000"/>
                            </p:stCondLst>
                            <p:childTnLst>
                              <p:par>
                                <p:cTn id="110" presetID="22" presetClass="entr" presetSubtype="4" fill="hold" nodeType="afterEffect">
                                  <p:stCondLst>
                                    <p:cond delay="0"/>
                                  </p:stCondLst>
                                  <p:childTnLst>
                                    <p:set>
                                      <p:cBhvr>
                                        <p:cTn id="111" dur="1" fill="hold">
                                          <p:stCondLst>
                                            <p:cond delay="0"/>
                                          </p:stCondLst>
                                        </p:cTn>
                                        <p:tgtEl>
                                          <p:spTgt spid="155"/>
                                        </p:tgtEl>
                                        <p:attrNameLst>
                                          <p:attrName>style.visibility</p:attrName>
                                        </p:attrNameLst>
                                      </p:cBhvr>
                                      <p:to>
                                        <p:strVal val="visible"/>
                                      </p:to>
                                    </p:set>
                                    <p:animEffect transition="in" filter="wipe(down)">
                                      <p:cBhvr>
                                        <p:cTn id="112" dur="1000"/>
                                        <p:tgtEl>
                                          <p:spTgt spid="155"/>
                                        </p:tgtEl>
                                      </p:cBhvr>
                                    </p:animEffect>
                                  </p:childTnLst>
                                </p:cTn>
                              </p:par>
                            </p:childTnLst>
                          </p:cTn>
                        </p:par>
                        <p:par>
                          <p:cTn id="113" fill="hold">
                            <p:stCondLst>
                              <p:cond delay="3000"/>
                            </p:stCondLst>
                            <p:childTnLst>
                              <p:par>
                                <p:cTn id="114" presetID="22" presetClass="entr" presetSubtype="4" fill="hold" grpId="0" nodeType="afterEffect">
                                  <p:stCondLst>
                                    <p:cond delay="0"/>
                                  </p:stCondLst>
                                  <p:childTnLst>
                                    <p:set>
                                      <p:cBhvr>
                                        <p:cTn id="115" dur="1" fill="hold">
                                          <p:stCondLst>
                                            <p:cond delay="0"/>
                                          </p:stCondLst>
                                        </p:cTn>
                                        <p:tgtEl>
                                          <p:spTgt spid="157"/>
                                        </p:tgtEl>
                                        <p:attrNameLst>
                                          <p:attrName>style.visibility</p:attrName>
                                        </p:attrNameLst>
                                      </p:cBhvr>
                                      <p:to>
                                        <p:strVal val="visible"/>
                                      </p:to>
                                    </p:set>
                                    <p:animEffect transition="in" filter="wipe(down)">
                                      <p:cBhvr>
                                        <p:cTn id="116" dur="1000"/>
                                        <p:tgtEl>
                                          <p:spTgt spid="157"/>
                                        </p:tgtEl>
                                      </p:cBhvr>
                                    </p:animEffect>
                                  </p:childTnLst>
                                </p:cTn>
                              </p:par>
                            </p:childTnLst>
                          </p:cTn>
                        </p:par>
                        <p:par>
                          <p:cTn id="117" fill="hold">
                            <p:stCondLst>
                              <p:cond delay="4000"/>
                            </p:stCondLst>
                            <p:childTnLst>
                              <p:par>
                                <p:cTn id="118" presetID="22" presetClass="entr" presetSubtype="4" fill="hold" grpId="0" nodeType="afterEffect">
                                  <p:stCondLst>
                                    <p:cond delay="0"/>
                                  </p:stCondLst>
                                  <p:childTnLst>
                                    <p:set>
                                      <p:cBhvr>
                                        <p:cTn id="119" dur="1" fill="hold">
                                          <p:stCondLst>
                                            <p:cond delay="0"/>
                                          </p:stCondLst>
                                        </p:cTn>
                                        <p:tgtEl>
                                          <p:spTgt spid="158"/>
                                        </p:tgtEl>
                                        <p:attrNameLst>
                                          <p:attrName>style.visibility</p:attrName>
                                        </p:attrNameLst>
                                      </p:cBhvr>
                                      <p:to>
                                        <p:strVal val="visible"/>
                                      </p:to>
                                    </p:set>
                                    <p:animEffect transition="in" filter="wipe(down)">
                                      <p:cBhvr>
                                        <p:cTn id="120" dur="1000"/>
                                        <p:tgtEl>
                                          <p:spTgt spid="158"/>
                                        </p:tgtEl>
                                      </p:cBhvr>
                                    </p:animEffect>
                                  </p:childTnLst>
                                </p:cTn>
                              </p:par>
                            </p:childTnLst>
                          </p:cTn>
                        </p:par>
                        <p:par>
                          <p:cTn id="121" fill="hold">
                            <p:stCondLst>
                              <p:cond delay="5000"/>
                            </p:stCondLst>
                            <p:childTnLst>
                              <p:par>
                                <p:cTn id="122" presetID="22" presetClass="entr" presetSubtype="4" fill="hold" grpId="0" nodeType="afterEffect">
                                  <p:stCondLst>
                                    <p:cond delay="0"/>
                                  </p:stCondLst>
                                  <p:childTnLst>
                                    <p:set>
                                      <p:cBhvr>
                                        <p:cTn id="123" dur="1" fill="hold">
                                          <p:stCondLst>
                                            <p:cond delay="0"/>
                                          </p:stCondLst>
                                        </p:cTn>
                                        <p:tgtEl>
                                          <p:spTgt spid="159"/>
                                        </p:tgtEl>
                                        <p:attrNameLst>
                                          <p:attrName>style.visibility</p:attrName>
                                        </p:attrNameLst>
                                      </p:cBhvr>
                                      <p:to>
                                        <p:strVal val="visible"/>
                                      </p:to>
                                    </p:set>
                                    <p:animEffect transition="in" filter="wipe(down)">
                                      <p:cBhvr>
                                        <p:cTn id="124" dur="1000"/>
                                        <p:tgtEl>
                                          <p:spTgt spid="159"/>
                                        </p:tgtEl>
                                      </p:cBhvr>
                                    </p:animEffect>
                                  </p:childTnLst>
                                </p:cTn>
                              </p:par>
                            </p:childTnLst>
                          </p:cTn>
                        </p:par>
                        <p:par>
                          <p:cTn id="125" fill="hold">
                            <p:stCondLst>
                              <p:cond delay="6000"/>
                            </p:stCondLst>
                            <p:childTnLst>
                              <p:par>
                                <p:cTn id="126" presetID="22" presetClass="entr" presetSubtype="4" fill="hold" grpId="0" nodeType="afterEffect">
                                  <p:stCondLst>
                                    <p:cond delay="0"/>
                                  </p:stCondLst>
                                  <p:childTnLst>
                                    <p:set>
                                      <p:cBhvr>
                                        <p:cTn id="127" dur="1" fill="hold">
                                          <p:stCondLst>
                                            <p:cond delay="0"/>
                                          </p:stCondLst>
                                        </p:cTn>
                                        <p:tgtEl>
                                          <p:spTgt spid="160"/>
                                        </p:tgtEl>
                                        <p:attrNameLst>
                                          <p:attrName>style.visibility</p:attrName>
                                        </p:attrNameLst>
                                      </p:cBhvr>
                                      <p:to>
                                        <p:strVal val="visible"/>
                                      </p:to>
                                    </p:set>
                                    <p:animEffect transition="in" filter="wipe(down)">
                                      <p:cBhvr>
                                        <p:cTn id="128" dur="1000"/>
                                        <p:tgtEl>
                                          <p:spTgt spid="16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17"/>
                                        </p:tgtEl>
                                        <p:attrNameLst>
                                          <p:attrName>style.visibility</p:attrName>
                                        </p:attrNameLst>
                                      </p:cBhvr>
                                      <p:to>
                                        <p:strVal val="visible"/>
                                      </p:to>
                                    </p:set>
                                    <p:animEffect transition="in" filter="wipe(left)">
                                      <p:cBhvr>
                                        <p:cTn id="133"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0" grpId="0"/>
      <p:bldP spid="102" grpId="0"/>
      <p:bldP spid="103" grpId="0"/>
      <p:bldP spid="105" grpId="0"/>
      <p:bldP spid="106" grpId="0"/>
      <p:bldP spid="108" grpId="0"/>
      <p:bldP spid="113" grpId="0"/>
      <p:bldP spid="117" grpId="0" animBg="1"/>
      <p:bldP spid="149" grpId="0"/>
      <p:bldP spid="151" grpId="0"/>
      <p:bldP spid="152" grpId="0"/>
      <p:bldP spid="4" grpId="0"/>
      <p:bldP spid="154" grpId="0"/>
      <p:bldP spid="157" grpId="0" animBg="1"/>
      <p:bldP spid="158" grpId="0" animBg="1"/>
      <p:bldP spid="159" grpId="0" animBg="1"/>
      <p:bldP spid="160" grpId="0" animBg="1"/>
      <p:bldP spid="161" grpId="0"/>
      <p:bldP spid="162" grpId="0"/>
      <p:bldP spid="60" grpId="0"/>
      <p:bldP spid="61"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9290</TotalTime>
  <Words>3180</Words>
  <Application>Microsoft Office PowerPoint</Application>
  <PresentationFormat>Widescreen</PresentationFormat>
  <Paragraphs>323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Georgia</vt:lpstr>
      <vt:lpstr>Office Theme</vt:lpstr>
      <vt:lpstr>Moving Average Time Series</vt:lpstr>
      <vt:lpstr>Sample Vs Theoretical</vt:lpstr>
      <vt:lpstr>Important Relations</vt:lpstr>
      <vt:lpstr>Example</vt:lpstr>
      <vt:lpstr>White Noise</vt:lpstr>
      <vt:lpstr>Example</vt:lpstr>
      <vt:lpstr>Moving Average of Order 1</vt:lpstr>
      <vt:lpstr>Example</vt:lpstr>
      <vt:lpstr>Moving Average of Order 2</vt:lpstr>
      <vt:lpstr>Example</vt:lpstr>
      <vt:lpstr>Example</vt:lpstr>
      <vt:lpstr>Moving Average of Order q</vt:lpstr>
      <vt:lpstr>Alternative ACF Plots</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903</cp:revision>
  <cp:lastPrinted>2018-08-29T00:32:30Z</cp:lastPrinted>
  <dcterms:created xsi:type="dcterms:W3CDTF">2017-02-01T15:13:00Z</dcterms:created>
  <dcterms:modified xsi:type="dcterms:W3CDTF">2021-02-09T14:44:38Z</dcterms:modified>
</cp:coreProperties>
</file>