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378" r:id="rId2"/>
    <p:sldId id="427" r:id="rId3"/>
    <p:sldId id="454" r:id="rId4"/>
    <p:sldId id="462" r:id="rId5"/>
    <p:sldId id="461" r:id="rId6"/>
    <p:sldId id="463" r:id="rId7"/>
    <p:sldId id="464" r:id="rId8"/>
    <p:sldId id="282" r:id="rId9"/>
    <p:sldId id="283" r:id="rId10"/>
    <p:sldId id="284" r:id="rId11"/>
    <p:sldId id="442" r:id="rId12"/>
    <p:sldId id="466" r:id="rId13"/>
    <p:sldId id="433" r:id="rId14"/>
  </p:sldIdLst>
  <p:sldSz cx="12192000" cy="6858000"/>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v6gyNfogzrC/qDJdp3iepA==" hashData="dR9gQRtXq5YKoH8xZGwCL53QkyFX5QIhgTqSgwTkZI6t19f6rENSIJvmjHiOG1Z/cpn9PrjYIFMVeUCU+zeyvw=="/>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olfazl Saghafi" initials="AS" lastIdx="1" clrIdx="0">
    <p:extLst>
      <p:ext uri="{19B8F6BF-5375-455C-9EA6-DF929625EA0E}">
        <p15:presenceInfo xmlns:p15="http://schemas.microsoft.com/office/powerpoint/2012/main" userId="74beeaff483c3c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CCCCFF"/>
    <a:srgbClr val="FFCCFF"/>
    <a:srgbClr val="FFFF66"/>
    <a:srgbClr val="FFFF99"/>
    <a:srgbClr val="CCFFCC"/>
    <a:srgbClr val="CCECFF"/>
    <a:srgbClr val="CC00CC"/>
    <a:srgbClr val="008000"/>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2" autoAdjust="0"/>
    <p:restoredTop sz="68082" autoAdjust="0"/>
  </p:normalViewPr>
  <p:slideViewPr>
    <p:cSldViewPr snapToGrid="0">
      <p:cViewPr varScale="1">
        <p:scale>
          <a:sx n="50" d="100"/>
          <a:sy n="50" d="100"/>
        </p:scale>
        <p:origin x="672"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937" cy="36648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438180" y="0"/>
            <a:ext cx="4160937" cy="366486"/>
          </a:xfrm>
          <a:prstGeom prst="rect">
            <a:avLst/>
          </a:prstGeom>
        </p:spPr>
        <p:txBody>
          <a:bodyPr vert="horz" lIns="91440" tIns="45720" rIns="91440" bIns="45720" rtlCol="0"/>
          <a:lstStyle>
            <a:lvl1pPr algn="r">
              <a:defRPr sz="1200"/>
            </a:lvl1pPr>
          </a:lstStyle>
          <a:p>
            <a:fld id="{30E4E249-35BF-44F6-8638-861B7C641F9D}" type="datetimeFigureOut">
              <a:rPr lang="en-US" smtClean="0"/>
              <a:t>3/5/2021</a:t>
            </a:fld>
            <a:endParaRPr lang="en-US"/>
          </a:p>
        </p:txBody>
      </p:sp>
      <p:sp>
        <p:nvSpPr>
          <p:cNvPr id="4" name="Footer Placeholder 3"/>
          <p:cNvSpPr>
            <a:spLocks noGrp="1"/>
          </p:cNvSpPr>
          <p:nvPr>
            <p:ph type="ftr" sz="quarter" idx="2"/>
          </p:nvPr>
        </p:nvSpPr>
        <p:spPr>
          <a:xfrm>
            <a:off x="0" y="6948715"/>
            <a:ext cx="4160937" cy="36648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438180" y="6948715"/>
            <a:ext cx="4160937" cy="366485"/>
          </a:xfrm>
          <a:prstGeom prst="rect">
            <a:avLst/>
          </a:prstGeom>
        </p:spPr>
        <p:txBody>
          <a:bodyPr vert="horz" lIns="91440" tIns="45720" rIns="91440" bIns="45720" rtlCol="0" anchor="b"/>
          <a:lstStyle>
            <a:lvl1pPr algn="r">
              <a:defRPr sz="1200"/>
            </a:lvl1pPr>
          </a:lstStyle>
          <a:p>
            <a:fld id="{58AD294F-4DFB-4751-8D2F-AD6B8A28B61F}" type="slidenum">
              <a:rPr lang="en-US" smtClean="0"/>
              <a:t>‹#›</a:t>
            </a:fld>
            <a:endParaRPr lang="en-US"/>
          </a:p>
        </p:txBody>
      </p:sp>
    </p:spTree>
    <p:extLst>
      <p:ext uri="{BB962C8B-B14F-4D97-AF65-F5344CB8AC3E}">
        <p14:creationId xmlns:p14="http://schemas.microsoft.com/office/powerpoint/2010/main" val="2520474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160520" cy="36703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5438458" y="1"/>
            <a:ext cx="4160520" cy="367030"/>
          </a:xfrm>
          <a:prstGeom prst="rect">
            <a:avLst/>
          </a:prstGeom>
        </p:spPr>
        <p:txBody>
          <a:bodyPr vert="horz" lIns="96661" tIns="48331" rIns="96661" bIns="48331" rtlCol="0"/>
          <a:lstStyle>
            <a:lvl1pPr algn="r">
              <a:defRPr sz="1300"/>
            </a:lvl1pPr>
          </a:lstStyle>
          <a:p>
            <a:fld id="{7F15780C-4C6A-4D31-B717-67E9CB6C3EDE}" type="datetimeFigureOut">
              <a:rPr lang="en-US" smtClean="0"/>
              <a:t>3/5/2021</a:t>
            </a:fld>
            <a:endParaRPr lang="en-US"/>
          </a:p>
        </p:txBody>
      </p:sp>
      <p:sp>
        <p:nvSpPr>
          <p:cNvPr id="4" name="Slide Image Placeholder 3"/>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960120" y="3520440"/>
            <a:ext cx="7680960" cy="2880361"/>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7029"/>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1"/>
            <a:ext cx="4160520" cy="367029"/>
          </a:xfrm>
          <a:prstGeom prst="rect">
            <a:avLst/>
          </a:prstGeom>
        </p:spPr>
        <p:txBody>
          <a:bodyPr vert="horz" lIns="96661" tIns="48331" rIns="96661" bIns="48331" rtlCol="0" anchor="b"/>
          <a:lstStyle>
            <a:lvl1pPr algn="r">
              <a:defRPr sz="1300"/>
            </a:lvl1pPr>
          </a:lstStyle>
          <a:p>
            <a:fld id="{3C061A47-1F96-4E91-A6A1-2571DEF234C8}" type="slidenum">
              <a:rPr lang="en-US" smtClean="0"/>
              <a:t>‹#›</a:t>
            </a:fld>
            <a:endParaRPr lang="en-US"/>
          </a:p>
        </p:txBody>
      </p:sp>
    </p:spTree>
    <p:extLst>
      <p:ext uri="{BB962C8B-B14F-4D97-AF65-F5344CB8AC3E}">
        <p14:creationId xmlns:p14="http://schemas.microsoft.com/office/powerpoint/2010/main" val="49595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George_E._P._Box"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Georgia" panose="02040502050405020303" pitchFamily="18" charset="0"/>
              </a:rPr>
              <a:t>We continue this week by estimating Autoregressive and Moving Average time series parameters, then follow up with residual analysis</a:t>
            </a:r>
          </a:p>
        </p:txBody>
      </p:sp>
      <p:sp>
        <p:nvSpPr>
          <p:cNvPr id="4" name="Slide Number Placeholder 3"/>
          <p:cNvSpPr>
            <a:spLocks noGrp="1"/>
          </p:cNvSpPr>
          <p:nvPr>
            <p:ph type="sldNum" sz="quarter" idx="10"/>
          </p:nvPr>
        </p:nvSpPr>
        <p:spPr/>
        <p:txBody>
          <a:bodyPr/>
          <a:lstStyle/>
          <a:p>
            <a:fld id="{AB49C82B-4FE9-4026-A671-F42D8142A0B4}" type="slidenum">
              <a:rPr lang="en-US" smtClean="0"/>
              <a:t>1</a:t>
            </a:fld>
            <a:endParaRPr lang="en-US"/>
          </a:p>
        </p:txBody>
      </p:sp>
    </p:spTree>
    <p:extLst>
      <p:ext uri="{BB962C8B-B14F-4D97-AF65-F5344CB8AC3E}">
        <p14:creationId xmlns:p14="http://schemas.microsoft.com/office/powerpoint/2010/main" val="2512341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final assumption is normality of errors. </a:t>
            </a:r>
            <a:r>
              <a:rPr lang="en-US" sz="1200" dirty="0"/>
              <a:t>Inference is fairly robust to nonnormality however prediction</a:t>
            </a:r>
            <a:r>
              <a:rPr lang="es-ES" sz="1200" dirty="0"/>
              <a:t> </a:t>
            </a:r>
            <a:r>
              <a:rPr lang="en-US" sz="1200" dirty="0"/>
              <a:t>intervals</a:t>
            </a:r>
            <a:r>
              <a:rPr lang="es-ES" sz="1200" dirty="0"/>
              <a:t> are </a:t>
            </a:r>
            <a:r>
              <a:rPr lang="en-US" sz="1200" noProof="1"/>
              <a:t>unreliable if this assumption is violated. </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Often a simple histogram, or a stem and leaf plot, will be enough to check this assumption. Normal </a:t>
            </a:r>
            <a:r>
              <a:rPr lang="en-US" sz="1200" dirty="0"/>
              <a:t>PP or QQ plots are also a good tool to check this assumption. A normal distribution creates a PP or QQ plot in which points are spread along a line with little variation. If the dots do deviates a lot from a line then normality is not met. </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There are also statistical tests that check normality. T</a:t>
            </a:r>
            <a:r>
              <a:rPr lang="en-US" sz="1200" dirty="0"/>
              <a:t>ests such as Kolmogorov-Smirnov and Shapiro-Wilk. </a:t>
            </a:r>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10</a:t>
            </a:fld>
            <a:endParaRPr lang="en-US"/>
          </a:p>
        </p:txBody>
      </p:sp>
    </p:spTree>
    <p:extLst>
      <p:ext uri="{BB962C8B-B14F-4D97-AF65-F5344CB8AC3E}">
        <p14:creationId xmlns:p14="http://schemas.microsoft.com/office/powerpoint/2010/main" val="1772199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Follow the R session to see the tests to verify the assumptions </a:t>
            </a:r>
          </a:p>
        </p:txBody>
      </p:sp>
      <p:sp>
        <p:nvSpPr>
          <p:cNvPr id="4" name="Slide Number Placeholder 3"/>
          <p:cNvSpPr>
            <a:spLocks noGrp="1"/>
          </p:cNvSpPr>
          <p:nvPr>
            <p:ph type="sldNum" sz="quarter" idx="10"/>
          </p:nvPr>
        </p:nvSpPr>
        <p:spPr/>
        <p:txBody>
          <a:bodyPr/>
          <a:lstStyle/>
          <a:p>
            <a:fld id="{3C061A47-1F96-4E91-A6A1-2571DEF234C8}" type="slidenum">
              <a:rPr lang="en-US" smtClean="0"/>
              <a:t>11</a:t>
            </a:fld>
            <a:endParaRPr lang="en-US"/>
          </a:p>
        </p:txBody>
      </p:sp>
    </p:spTree>
    <p:extLst>
      <p:ext uri="{BB962C8B-B14F-4D97-AF65-F5344CB8AC3E}">
        <p14:creationId xmlns:p14="http://schemas.microsoft.com/office/powerpoint/2010/main" val="397501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 end, keep in mind that as </a:t>
            </a:r>
            <a:r>
              <a:rPr lang="en-US" dirty="0">
                <a:hlinkClick r:id="rId3"/>
              </a:rPr>
              <a:t>George Box</a:t>
            </a:r>
            <a:r>
              <a:rPr lang="en-US" dirty="0"/>
              <a:t>, one of the great statistical minds of the 20th century describes, </a:t>
            </a:r>
            <a:r>
              <a:rPr lang="en-US" baseline="0" dirty="0"/>
              <a:t>“</a:t>
            </a:r>
            <a:r>
              <a:rPr lang="en-US" dirty="0"/>
              <a:t>All models are wrong, but some are useful”.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12</a:t>
            </a:fld>
            <a:endParaRPr lang="en-US"/>
          </a:p>
        </p:txBody>
      </p:sp>
    </p:spTree>
    <p:extLst>
      <p:ext uri="{BB962C8B-B14F-4D97-AF65-F5344CB8AC3E}">
        <p14:creationId xmlns:p14="http://schemas.microsoft.com/office/powerpoint/2010/main" val="1312259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13</a:t>
            </a:fld>
            <a:endParaRPr lang="en-US"/>
          </a:p>
        </p:txBody>
      </p:sp>
    </p:spTree>
    <p:extLst>
      <p:ext uri="{BB962C8B-B14F-4D97-AF65-F5344CB8AC3E}">
        <p14:creationId xmlns:p14="http://schemas.microsoft.com/office/powerpoint/2010/main" val="3116201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An overview of what we discussed so far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then learned about ACF &amp; PACF and they can be used to probabilistically model stationary time series. I should mention that value of ACF at lag 0, that is shown by </a:t>
                </a:r>
                <a14:m>
                  <m:oMath xmlns:m="http://schemas.openxmlformats.org/officeDocument/2006/math">
                    <m:sSub>
                      <m:sSubPr>
                        <m:ctrlPr>
                          <a:rPr lang="en-US" sz="1200" i="1" smtClean="0">
                            <a:solidFill>
                              <a:schemeClr val="tx1"/>
                            </a:solidFill>
                            <a:latin typeface="Cambria Math" panose="02040503050406030204" pitchFamily="18" charset="0"/>
                          </a:rPr>
                        </m:ctrlPr>
                      </m:sSubPr>
                      <m:e>
                        <m:r>
                          <a:rPr lang="en-US" sz="1200" b="0" i="1" smtClean="0">
                            <a:solidFill>
                              <a:schemeClr val="tx1"/>
                            </a:solidFill>
                            <a:latin typeface="Cambria Math" panose="02040503050406030204" pitchFamily="18" charset="0"/>
                          </a:rPr>
                          <m:t>𝑟</m:t>
                        </m:r>
                      </m:e>
                      <m:sub>
                        <m:r>
                          <a:rPr lang="en-US" sz="1200" b="0" i="1" smtClean="0">
                            <a:solidFill>
                              <a:schemeClr val="tx1"/>
                            </a:solidFill>
                            <a:latin typeface="Cambria Math" panose="02040503050406030204" pitchFamily="18" charset="0"/>
                          </a:rPr>
                          <m:t>0</m:t>
                        </m:r>
                      </m:sub>
                    </m:sSub>
                  </m:oMath>
                </a14:m>
                <a:r>
                  <a:rPr lang="en-US" sz="1200" dirty="0">
                    <a:solidFill>
                      <a:schemeClr val="tx1"/>
                    </a:solidFill>
                  </a:rPr>
                  <a:t> is always equal to 1, so it doesn’t count</a:t>
                </a:r>
                <a:r>
                  <a:rPr lang="en-US" sz="1200" baseline="0" dirty="0">
                    <a:solidFill>
                      <a:schemeClr val="tx1"/>
                    </a:solidFill>
                  </a:rPr>
                  <a:t> in the following statements. We started with white noise, which is just random values. In this type of time series, 95%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Then we introduced Moving Average of order q, where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Autoregressive of order p was introduced next where </a:t>
                </a: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we see example of a simulated random walk, the noise has a standard normal distribution. This first time plot is for 200 instances, there seems to be an increasing pattern in the time plot. </a:t>
                </a:r>
                <a:r>
                  <a:rPr lang="en-US" sz="1200" dirty="0"/>
                  <a:t>Values of </a:t>
                </a:r>
                <a:r>
                  <a:rPr lang="en-US" sz="1200" b="0" i="0">
                    <a:latin typeface="Cambria Math" panose="02040503050406030204" pitchFamily="18" charset="0"/>
                  </a:rPr>
                  <a:t>𝑟_</a:t>
                </a:r>
                <a:r>
                  <a:rPr lang="en-US" sz="1200" b="0" i="0">
                    <a:latin typeface="Cambria Math" panose="02040503050406030204" pitchFamily="18" charset="0"/>
                    <a:ea typeface="Cambria Math" panose="02040503050406030204" pitchFamily="18" charset="0"/>
                  </a:rPr>
                  <a:t>𝑘</a:t>
                </a:r>
                <a:r>
                  <a:rPr lang="en-US" sz="1200" baseline="0" dirty="0"/>
                  <a:t> slowly decrease by increasing lags k. This</a:t>
                </a:r>
                <a:r>
                  <a:rPr lang="en-US" sz="1200" dirty="0"/>
                  <a:t> pattern matches the theoretical form of the ACF.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Based on what we discussed earlier, this very slow decrease is an indicator of a non-stationary time series.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second time plot is the same time series plotted for 2000 instances. There are some short term patterns in the time plot. The ACF shows that values of </a:t>
                </a:r>
                <a:r>
                  <a:rPr lang="en-US" sz="1200" b="0" i="0">
                    <a:latin typeface="Cambria Math" panose="02040503050406030204" pitchFamily="18" charset="0"/>
                  </a:rPr>
                  <a:t>𝑟_</a:t>
                </a:r>
                <a:r>
                  <a:rPr lang="en-US" sz="1200" b="0" i="0">
                    <a:latin typeface="Cambria Math" panose="02040503050406030204" pitchFamily="18" charset="0"/>
                    <a:ea typeface="Cambria Math" panose="02040503050406030204" pitchFamily="18" charset="0"/>
                  </a:rPr>
                  <a:t>𝑘</a:t>
                </a:r>
                <a:r>
                  <a:rPr lang="en-US" sz="1200" baseline="0" dirty="0"/>
                  <a:t> are not even close to zero at lag 33 </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2</a:t>
            </a:fld>
            <a:endParaRPr lang="en-US"/>
          </a:p>
        </p:txBody>
      </p:sp>
    </p:spTree>
    <p:extLst>
      <p:ext uri="{BB962C8B-B14F-4D97-AF65-F5344CB8AC3E}">
        <p14:creationId xmlns:p14="http://schemas.microsoft.com/office/powerpoint/2010/main" val="3132173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important to note that these information criteria tend NOT to be good guides to selecting the appropriate order of differencing (</a:t>
            </a:r>
            <a:r>
              <a:rPr lang="en-US" dirty="0">
                <a:effectLst/>
              </a:rPr>
              <a:t>d</a:t>
            </a:r>
            <a:r>
              <a:rPr lang="en-US" dirty="0"/>
              <a:t>) of a model, but only for selecting the values of </a:t>
            </a:r>
            <a:r>
              <a:rPr lang="en-US" dirty="0">
                <a:effectLst/>
              </a:rPr>
              <a:t>p</a:t>
            </a:r>
            <a:r>
              <a:rPr lang="en-US" dirty="0"/>
              <a:t> and </a:t>
            </a:r>
            <a:r>
              <a:rPr lang="en-US" dirty="0">
                <a:effectLst/>
              </a:rPr>
              <a:t>q</a:t>
            </a:r>
            <a:r>
              <a:rPr lang="en-US" dirty="0"/>
              <a:t>. So, if we need to perform differencing, we need to use some other approach to choose </a:t>
            </a:r>
            <a:r>
              <a:rPr lang="en-US" dirty="0">
                <a:effectLst/>
              </a:rPr>
              <a:t>d</a:t>
            </a:r>
            <a:r>
              <a:rPr lang="en-US" dirty="0"/>
              <a:t>, those were discussed in the end of week 2 material.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these formula, k is equal to 1 if model fit include an intercept and 0 otherwise. The intercept is the which the time series fluctuates around, it is estimated by average of all the time series values.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BIC, the ln is natural logarithm, ln(t)-2 is inside a floor function that computes the integer part in the computed value.</a:t>
            </a:r>
          </a:p>
        </p:txBody>
      </p:sp>
      <p:sp>
        <p:nvSpPr>
          <p:cNvPr id="4" name="Slide Number Placeholder 3"/>
          <p:cNvSpPr>
            <a:spLocks noGrp="1"/>
          </p:cNvSpPr>
          <p:nvPr>
            <p:ph type="sldNum" sz="quarter" idx="10"/>
          </p:nvPr>
        </p:nvSpPr>
        <p:spPr/>
        <p:txBody>
          <a:bodyPr/>
          <a:lstStyle/>
          <a:p>
            <a:fld id="{3C061A47-1F96-4E91-A6A1-2571DEF234C8}" type="slidenum">
              <a:rPr lang="en-US" smtClean="0"/>
              <a:t>3</a:t>
            </a:fld>
            <a:endParaRPr lang="en-US"/>
          </a:p>
        </p:txBody>
      </p:sp>
    </p:spTree>
    <p:extLst>
      <p:ext uri="{BB962C8B-B14F-4D97-AF65-F5344CB8AC3E}">
        <p14:creationId xmlns:p14="http://schemas.microsoft.com/office/powerpoint/2010/main" val="2892386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4</a:t>
            </a:fld>
            <a:endParaRPr lang="en-US"/>
          </a:p>
        </p:txBody>
      </p:sp>
    </p:spTree>
    <p:extLst>
      <p:ext uri="{BB962C8B-B14F-4D97-AF65-F5344CB8AC3E}">
        <p14:creationId xmlns:p14="http://schemas.microsoft.com/office/powerpoint/2010/main" val="3001381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If you are in doubt about the order and type of model, you can fit different models and compare their goodness of fit measures. I have done that in the lab session so be sure to check it out. </a:t>
            </a:r>
          </a:p>
        </p:txBody>
      </p:sp>
      <p:sp>
        <p:nvSpPr>
          <p:cNvPr id="4" name="Slide Number Placeholder 3"/>
          <p:cNvSpPr>
            <a:spLocks noGrp="1"/>
          </p:cNvSpPr>
          <p:nvPr>
            <p:ph type="sldNum" sz="quarter" idx="10"/>
          </p:nvPr>
        </p:nvSpPr>
        <p:spPr/>
        <p:txBody>
          <a:bodyPr/>
          <a:lstStyle/>
          <a:p>
            <a:fld id="{3C061A47-1F96-4E91-A6A1-2571DEF234C8}" type="slidenum">
              <a:rPr lang="en-US" smtClean="0"/>
              <a:t>5</a:t>
            </a:fld>
            <a:endParaRPr lang="en-US"/>
          </a:p>
        </p:txBody>
      </p:sp>
    </p:spTree>
    <p:extLst>
      <p:ext uri="{BB962C8B-B14F-4D97-AF65-F5344CB8AC3E}">
        <p14:creationId xmlns:p14="http://schemas.microsoft.com/office/powerpoint/2010/main" val="150160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6</a:t>
            </a:fld>
            <a:endParaRPr lang="en-US"/>
          </a:p>
        </p:txBody>
      </p:sp>
    </p:spTree>
    <p:extLst>
      <p:ext uri="{BB962C8B-B14F-4D97-AF65-F5344CB8AC3E}">
        <p14:creationId xmlns:p14="http://schemas.microsoft.com/office/powerpoint/2010/main" val="2236403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7</a:t>
            </a:fld>
            <a:endParaRPr lang="en-US"/>
          </a:p>
        </p:txBody>
      </p:sp>
    </p:spTree>
    <p:extLst>
      <p:ext uri="{BB962C8B-B14F-4D97-AF65-F5344CB8AC3E}">
        <p14:creationId xmlns:p14="http://schemas.microsoft.com/office/powerpoint/2010/main" val="1358750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One of the model assumptions that we had was independence of errors. </a:t>
                </a:r>
              </a:p>
              <a:p>
                <a:endParaRPr lang="en-US" sz="1200" b="0" i="0" u="none" strike="noStrike" kern="1200" baseline="0" dirty="0">
                  <a:solidFill>
                    <a:schemeClr val="tx1"/>
                  </a:solidFill>
                  <a:latin typeface="+mn-lt"/>
                  <a:ea typeface="+mn-ea"/>
                  <a:cs typeface="+mn-cs"/>
                </a:endParaRPr>
              </a:p>
              <a:p>
                <a:r>
                  <a:rPr lang="en-US" sz="1200" dirty="0"/>
                  <a:t>Portmanteau test</a:t>
                </a:r>
                <a:r>
                  <a:rPr lang="en-US" sz="1200" b="0" i="0" u="none" strike="noStrike" kern="1200" baseline="0" dirty="0">
                    <a:solidFill>
                      <a:schemeClr val="tx1"/>
                    </a:solidFill>
                    <a:latin typeface="+mn-lt"/>
                    <a:ea typeface="+mn-ea"/>
                    <a:cs typeface="+mn-cs"/>
                  </a:rPr>
                  <a:t> looks at the ﬁrst K values of the residual correlogram all at once. </a:t>
                </a:r>
                <a:endParaRPr lang="en-US" dirty="0"/>
              </a:p>
            </p:txBody>
          </p:sp>
        </mc:Choice>
        <mc:Fallback xmlns="">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One of the model assumptions that we had was independence of errors. If the assumption is not met, then model  </a:t>
                </a:r>
                <a:r>
                  <a:rPr lang="en-US" sz="1200" dirty="0"/>
                  <a:t>parameter estimates are still unbiased BUT error estimation and inference are unreliable. Pattern in residual plot and Durbin-Watson test are used to check and verify the assumption of independent errors.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We have remarked earlier that the residuals, unlike the errors, are not independent. Does this affect the plots? Yes. Does it invalidate the plots? In most situations, No. Although correlations and constraints affect distributions of functions of the residuals, the "corresponding effects on the graphical procedures ... can usually be neglected.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Durbin-Watson test checks for a sequential dependence in which each error (and so residual) is correlated with those before and after it in the sequence. The test focuses specifically on the differences between successive residuals in the following way. The Durbin-Watson statistic shown by d, is denied by the given expression. d is always between 0 and 4, values around 2 </a:t>
                </a:r>
                <a:r>
                  <a:rPr lang="en-US" sz="1200" dirty="0"/>
                  <a:t>confirms uncorrelated residuals; close to </a:t>
                </a:r>
                <a:r>
                  <a:rPr lang="en-US" sz="1200" i="0" dirty="0">
                    <a:latin typeface="Cambria Math" panose="02040503050406030204" pitchFamily="18" charset="0"/>
                  </a:rPr>
                  <a:t>0</a:t>
                </a:r>
                <a:r>
                  <a:rPr lang="en-US" sz="1200" dirty="0"/>
                  <a:t> or </a:t>
                </a:r>
                <a:r>
                  <a:rPr lang="en-US" sz="1200" i="0" dirty="0">
                    <a:latin typeface="Cambria Math" panose="02040503050406030204" pitchFamily="18" charset="0"/>
                  </a:rPr>
                  <a:t>4</a:t>
                </a:r>
                <a:r>
                  <a:rPr lang="en-US" sz="1200" dirty="0"/>
                  <a:t> represents serial correlation in residuals. The graphs which</a:t>
                </a:r>
                <a:r>
                  <a:rPr lang="en-US" sz="1200" baseline="0" dirty="0"/>
                  <a:t> are used when the order of observations is important, show serial correlation.  </a:t>
                </a: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8</a:t>
            </a:fld>
            <a:endParaRPr lang="en-US"/>
          </a:p>
        </p:txBody>
      </p:sp>
    </p:spTree>
    <p:extLst>
      <p:ext uri="{BB962C8B-B14F-4D97-AF65-F5344CB8AC3E}">
        <p14:creationId xmlns:p14="http://schemas.microsoft.com/office/powerpoint/2010/main" val="1815682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If the o</a:t>
                </a:r>
                <a:r>
                  <a:rPr lang="en-US" sz="1200" dirty="0"/>
                  <a:t>ne-sample  t-test should is significant, then you will need to fit an ARMA model that includes the intercept, that’s IF the time series is stationary. </a:t>
                </a:r>
                <a:endParaRPr lang="en-US" dirty="0"/>
              </a:p>
            </p:txBody>
          </p:sp>
        </mc:Choice>
        <mc:Fallback xmlns="">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Another assumption we made was that the errors have a constant variance. When this assumption is not met, model </a:t>
                </a:r>
                <a:r>
                  <a:rPr lang="en-US" sz="1200" dirty="0"/>
                  <a:t>parameter estimates are still unbiased but error estimation is unreliable. We can check this assumption by investigating The time order of the data, if known, scatterplot of </a:t>
                </a:r>
                <a:r>
                  <a:rPr lang="en-US" sz="1200" b="0" i="0">
                    <a:latin typeface="Cambria Math" panose="02040503050406030204" pitchFamily="18" charset="0"/>
                  </a:rPr>
                  <a:t>𝑌 ̂_</a:t>
                </a:r>
                <a:r>
                  <a:rPr lang="en-US" sz="1200" i="0">
                    <a:latin typeface="Cambria Math" panose="02040503050406030204" pitchFamily="18" charset="0"/>
                  </a:rPr>
                  <a:t>𝑖</a:t>
                </a:r>
                <a:r>
                  <a:rPr lang="en-US" sz="1200" dirty="0"/>
                  <a:t> vs </a:t>
                </a:r>
                <a:r>
                  <a:rPr lang="en-US" sz="1200" b="0" i="0">
                    <a:latin typeface="Cambria Math" panose="02040503050406030204" pitchFamily="18" charset="0"/>
                  </a:rPr>
                  <a:t>𝑒_</a:t>
                </a:r>
                <a:r>
                  <a:rPr lang="en-US" sz="1200" i="0">
                    <a:latin typeface="Cambria Math" panose="02040503050406030204" pitchFamily="18" charset="0"/>
                  </a:rPr>
                  <a:t>𝑖</a:t>
                </a:r>
                <a:r>
                  <a:rPr lang="en-US" sz="1200" b="0" i="0" u="none" strike="noStrike" kern="1200" baseline="0" dirty="0">
                    <a:solidFill>
                      <a:schemeClr val="tx1"/>
                    </a:solidFill>
                    <a:latin typeface="+mn-lt"/>
                    <a:ea typeface="+mn-ea"/>
                    <a:cs typeface="+mn-cs"/>
                  </a:rPr>
                  <a:t>, and s</a:t>
                </a:r>
                <a:r>
                  <a:rPr lang="en-US" sz="1200" dirty="0"/>
                  <a:t>catterplot of </a:t>
                </a:r>
                <a:r>
                  <a:rPr lang="en-US" sz="1200" b="0" i="0">
                    <a:latin typeface="Cambria Math" panose="02040503050406030204" pitchFamily="18" charset="0"/>
                  </a:rPr>
                  <a:t>𝑋_</a:t>
                </a:r>
                <a:r>
                  <a:rPr lang="en-US" sz="1200" i="0">
                    <a:latin typeface="Cambria Math" panose="02040503050406030204" pitchFamily="18" charset="0"/>
                  </a:rPr>
                  <a:t>𝑖</a:t>
                </a:r>
                <a:r>
                  <a:rPr lang="en-US" sz="1200" dirty="0"/>
                  <a:t> vs </a:t>
                </a:r>
                <a:r>
                  <a:rPr lang="en-US" sz="1200" i="0">
                    <a:latin typeface="Cambria Math" panose="02040503050406030204" pitchFamily="18" charset="0"/>
                  </a:rPr>
                  <a:t>𝑒_𝑖</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In all of these graphs, a satisfactory plot is one that shows a (more or less) horizontal band of points giving the impression of rectangle. There are many possible unsatisfactory plots. Some typical ones include these three patterns: </a:t>
                </a:r>
              </a:p>
              <a:p>
                <a:r>
                  <a:rPr lang="en-US" sz="1200" b="0" i="0" u="none" strike="noStrike" kern="1200" baseline="0" dirty="0">
                    <a:solidFill>
                      <a:schemeClr val="tx1"/>
                    </a:solidFill>
                    <a:latin typeface="+mn-lt"/>
                    <a:ea typeface="+mn-ea"/>
                    <a:cs typeface="+mn-cs"/>
                  </a:rPr>
                  <a:t>The first of these three (the funnel) displays the band of residuals widening to the right showing non-constant variance. The second is an upward trend and the third is curvature. (All of these defective plots can appear in other directions, of course, for example, a reversed funnel or a downward curve.) It is difficult to be absolutely specific about what to do if these defects are found. Later we learn how to deal with such situations. </a:t>
                </a: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9</a:t>
            </a:fld>
            <a:endParaRPr lang="en-US"/>
          </a:p>
        </p:txBody>
      </p:sp>
    </p:spTree>
    <p:extLst>
      <p:ext uri="{BB962C8B-B14F-4D97-AF65-F5344CB8AC3E}">
        <p14:creationId xmlns:p14="http://schemas.microsoft.com/office/powerpoint/2010/main" val="1254252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5BF89B-8BCA-4211-ACD3-B610F7337755}" type="datetime1">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92647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F1F1BB-18C6-4D3D-82E0-BA8430654618}" type="datetime1">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19987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EC0616-5540-47BC-9C32-ED24344435CE}" type="datetime1">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28392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09CC81-65E9-4742-9672-4E45489F510D}" type="datetime1">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38942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A753FB-FB3E-409D-95FF-F4B00599611A}" type="datetime1">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04126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CE6C14-D1E5-48F7-B7A8-285E823604D9}" type="datetime1">
              <a:rPr lang="en-US" smtClean="0"/>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768441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00DC17-8F8C-4373-A4BF-C89A2BC4CEBA}" type="datetime1">
              <a:rPr lang="en-US" smtClean="0"/>
              <a:t>3/5/2021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94204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F39116-D1D1-4F66-8FD1-05E16108D78C}" type="datetime1">
              <a:rPr lang="en-US" smtClean="0"/>
              <a:t>3/5/2021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59150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25669-D5B4-49D8-9412-8E79523B110A}" type="datetime1">
              <a:rPr lang="en-US" smtClean="0"/>
              <a:t>3/5/2021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23500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4F0ECC-4EAF-421F-AE06-79BAB61A5E3A}" type="datetime1">
              <a:rPr lang="en-US" smtClean="0"/>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82505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512DB6-094E-46D4-91DB-93A8E461601A}" type="datetime1">
              <a:rPr lang="en-US" smtClean="0"/>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753039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D58E3-E49C-4F7E-A9CC-F124A44FF2B3}" type="datetime1">
              <a:rPr lang="en-US" smtClean="0"/>
              <a:t>3/5/2021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C9FA7F-0CA6-42CA-A077-320536EF702B}" type="slidenum">
              <a:rPr lang="en-US" smtClean="0"/>
              <a:t>‹#›</a:t>
            </a:fld>
            <a:endParaRPr lang="en-US"/>
          </a:p>
        </p:txBody>
      </p:sp>
    </p:spTree>
    <p:extLst>
      <p:ext uri="{BB962C8B-B14F-4D97-AF65-F5344CB8AC3E}">
        <p14:creationId xmlns:p14="http://schemas.microsoft.com/office/powerpoint/2010/main" val="477317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jpe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EE4F-EB8A-4BCF-B121-EF9A04ADA177}"/>
              </a:ext>
            </a:extLst>
          </p:cNvPr>
          <p:cNvSpPr>
            <a:spLocks noGrp="1"/>
          </p:cNvSpPr>
          <p:nvPr>
            <p:ph type="ctrTitle"/>
          </p:nvPr>
        </p:nvSpPr>
        <p:spPr>
          <a:xfrm>
            <a:off x="1524000" y="2655170"/>
            <a:ext cx="9144000" cy="1547660"/>
          </a:xfrm>
        </p:spPr>
        <p:txBody>
          <a:bodyPr>
            <a:normAutofit fontScale="90000"/>
          </a:bodyPr>
          <a:lstStyle/>
          <a:p>
            <a:r>
              <a:rPr lang="en-US" dirty="0">
                <a:solidFill>
                  <a:srgbClr val="990033"/>
                </a:solidFill>
              </a:rPr>
              <a:t>Parameter Estimation &amp; </a:t>
            </a:r>
            <a:br>
              <a:rPr lang="en-US" dirty="0">
                <a:solidFill>
                  <a:srgbClr val="990033"/>
                </a:solidFill>
              </a:rPr>
            </a:br>
            <a:r>
              <a:rPr lang="en-US" dirty="0">
                <a:solidFill>
                  <a:srgbClr val="990033"/>
                </a:solidFill>
              </a:rPr>
              <a:t>Residual Analysis</a:t>
            </a:r>
          </a:p>
        </p:txBody>
      </p:sp>
      <p:sp>
        <p:nvSpPr>
          <p:cNvPr id="4" name="TextBox 3">
            <a:extLst>
              <a:ext uri="{FF2B5EF4-FFF2-40B4-BE49-F238E27FC236}">
                <a16:creationId xmlns:a16="http://schemas.microsoft.com/office/drawing/2014/main" id="{7B61B846-6DA5-410D-A7A4-79819ED6816C}"/>
              </a:ext>
            </a:extLst>
          </p:cNvPr>
          <p:cNvSpPr txBox="1"/>
          <p:nvPr/>
        </p:nvSpPr>
        <p:spPr>
          <a:xfrm>
            <a:off x="7312984" y="5905757"/>
            <a:ext cx="4529830" cy="646331"/>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p:txBody>
      </p:sp>
      <p:pic>
        <p:nvPicPr>
          <p:cNvPr id="5" name="Picture 4">
            <a:extLst>
              <a:ext uri="{FF2B5EF4-FFF2-40B4-BE49-F238E27FC236}">
                <a16:creationId xmlns:a16="http://schemas.microsoft.com/office/drawing/2014/main" id="{75961C00-1B9D-476A-96E7-BE23B75F5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50" y="344364"/>
            <a:ext cx="2956566" cy="1371848"/>
          </a:xfrm>
          <a:prstGeom prst="rect">
            <a:avLst/>
          </a:prstGeom>
        </p:spPr>
      </p:pic>
    </p:spTree>
    <p:extLst>
      <p:ext uri="{BB962C8B-B14F-4D97-AF65-F5344CB8AC3E}">
        <p14:creationId xmlns:p14="http://schemas.microsoft.com/office/powerpoint/2010/main" val="3166930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997700" cy="1325563"/>
          </a:xfrm>
        </p:spPr>
        <p:txBody>
          <a:bodyPr>
            <a:normAutofit/>
          </a:bodyPr>
          <a:lstStyle/>
          <a:p>
            <a:r>
              <a:rPr lang="en-US" sz="3600" dirty="0">
                <a:solidFill>
                  <a:srgbClr val="990033"/>
                </a:solidFill>
              </a:rPr>
              <a:t>Normal Distribution</a:t>
            </a:r>
          </a:p>
        </p:txBody>
      </p:sp>
      <p:sp>
        <p:nvSpPr>
          <p:cNvPr id="11" name="TextBox 10">
            <a:extLst>
              <a:ext uri="{FF2B5EF4-FFF2-40B4-BE49-F238E27FC236}">
                <a16:creationId xmlns:a16="http://schemas.microsoft.com/office/drawing/2014/main" id="{A230428F-4EAB-49B7-A013-57F92994D39D}"/>
              </a:ext>
            </a:extLst>
          </p:cNvPr>
          <p:cNvSpPr txBox="1"/>
          <p:nvPr/>
        </p:nvSpPr>
        <p:spPr>
          <a:xfrm>
            <a:off x="7831783" y="1741031"/>
            <a:ext cx="4056275" cy="2734082"/>
          </a:xfrm>
          <a:prstGeom prst="rect">
            <a:avLst/>
          </a:prstGeom>
          <a:solidFill>
            <a:srgbClr val="CCFF99"/>
          </a:solidFill>
        </p:spPr>
        <p:txBody>
          <a:bodyPr wrap="square" rtlCol="0">
            <a:spAutoFit/>
          </a:bodyPr>
          <a:lstStyle/>
          <a:p>
            <a:pPr>
              <a:lnSpc>
                <a:spcPct val="150000"/>
              </a:lnSpc>
            </a:pPr>
            <a:r>
              <a:rPr lang="en-US" sz="2200" dirty="0"/>
              <a:t>Diagnosis</a:t>
            </a:r>
          </a:p>
          <a:p>
            <a:pPr>
              <a:lnSpc>
                <a:spcPct val="150000"/>
              </a:lnSpc>
            </a:pPr>
            <a:r>
              <a:rPr lang="en-US" sz="2200" dirty="0"/>
              <a:t>● Histogram of residuals</a:t>
            </a:r>
          </a:p>
          <a:p>
            <a:pPr>
              <a:lnSpc>
                <a:spcPct val="150000"/>
              </a:lnSpc>
            </a:pPr>
            <a:r>
              <a:rPr lang="en-US" sz="2200" dirty="0"/>
              <a:t>● Normal PP or QQ plot</a:t>
            </a:r>
          </a:p>
          <a:p>
            <a:pPr>
              <a:lnSpc>
                <a:spcPts val="800"/>
              </a:lnSpc>
            </a:pPr>
            <a:r>
              <a:rPr lang="en-US" sz="2200" dirty="0"/>
              <a:t> </a:t>
            </a:r>
          </a:p>
          <a:p>
            <a:r>
              <a:rPr lang="en-US" sz="2200" dirty="0"/>
              <a:t>● Normality tests such as Kolmogorov-Smirnov (under 100 values) and Shapiro-Wilk</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B0B5197-93F6-4217-8EF4-58EAEC7BC1F1}"/>
                  </a:ext>
                </a:extLst>
              </p:cNvPr>
              <p:cNvSpPr txBox="1"/>
              <p:nvPr/>
            </p:nvSpPr>
            <p:spPr>
              <a:xfrm>
                <a:off x="7835900" y="346477"/>
                <a:ext cx="4052158" cy="1054712"/>
              </a:xfrm>
              <a:prstGeom prst="rect">
                <a:avLst/>
              </a:prstGeom>
              <a:solidFill>
                <a:srgbClr val="CCCCFF"/>
              </a:solidFill>
            </p:spPr>
            <p:txBody>
              <a:bodyPr wrap="square" rtlCol="0">
                <a:spAutoFit/>
              </a:bodyPr>
              <a:lstStyle/>
              <a:p>
                <a:pPr>
                  <a:lnSpc>
                    <a:spcPct val="150000"/>
                  </a:lnSpc>
                </a:pPr>
                <a:r>
                  <a:rPr lang="en-US" sz="2200" dirty="0"/>
                  <a:t>Assumption</a:t>
                </a:r>
              </a:p>
              <a:p>
                <a:pPr>
                  <a:lnSpc>
                    <a:spcPct val="150000"/>
                  </a:lnSpc>
                </a:pPr>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sub>
                    </m:sSub>
                    <m:r>
                      <a:rPr lang="en-US" sz="2200" i="1">
                        <a:latin typeface="Cambria Math" panose="02040503050406030204" pitchFamily="18" charset="0"/>
                      </a:rPr>
                      <m:t> </m:t>
                    </m:r>
                    <m:r>
                      <a:rPr lang="en-US" sz="2200" i="1">
                        <a:latin typeface="Cambria Math" panose="02040503050406030204" pitchFamily="18" charset="0"/>
                        <a:ea typeface="Cambria Math" panose="02040503050406030204" pitchFamily="18" charset="0"/>
                      </a:rPr>
                      <m:t>~ </m:t>
                    </m:r>
                    <m:r>
                      <a:rPr lang="en-US" sz="2200" i="1">
                        <a:latin typeface="Cambria Math" panose="02040503050406030204" pitchFamily="18" charset="0"/>
                        <a:ea typeface="Cambria Math" panose="02040503050406030204" pitchFamily="18" charset="0"/>
                      </a:rPr>
                      <m:t>𝑁𝑜𝑟𝑚𝑎𝑙</m:t>
                    </m:r>
                  </m:oMath>
                </a14:m>
                <a:endParaRPr lang="en-US" sz="2200" dirty="0"/>
              </a:p>
            </p:txBody>
          </p:sp>
        </mc:Choice>
        <mc:Fallback xmlns="">
          <p:sp>
            <p:nvSpPr>
              <p:cNvPr id="12" name="TextBox 11">
                <a:extLst>
                  <a:ext uri="{FF2B5EF4-FFF2-40B4-BE49-F238E27FC236}">
                    <a16:creationId xmlns:a16="http://schemas.microsoft.com/office/drawing/2014/main" id="{FB0B5197-93F6-4217-8EF4-58EAEC7BC1F1}"/>
                  </a:ext>
                </a:extLst>
              </p:cNvPr>
              <p:cNvSpPr txBox="1">
                <a:spLocks noRot="1" noChangeAspect="1" noMove="1" noResize="1" noEditPoints="1" noAdjustHandles="1" noChangeArrowheads="1" noChangeShapeType="1" noTextEdit="1"/>
              </p:cNvSpPr>
              <p:nvPr/>
            </p:nvSpPr>
            <p:spPr>
              <a:xfrm>
                <a:off x="7835900" y="346477"/>
                <a:ext cx="4052158" cy="1054712"/>
              </a:xfrm>
              <a:prstGeom prst="rect">
                <a:avLst/>
              </a:prstGeom>
              <a:blipFill>
                <a:blip r:embed="rId3"/>
                <a:stretch>
                  <a:fillRect l="-1955" b="-10405"/>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F98FF2C1-7491-4DC9-8827-61DE691371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7075" y="1709336"/>
            <a:ext cx="5067878" cy="2001236"/>
          </a:xfrm>
          <a:prstGeom prst="rect">
            <a:avLst/>
          </a:prstGeom>
        </p:spPr>
      </p:pic>
      <p:pic>
        <p:nvPicPr>
          <p:cNvPr id="15" name="Picture 14">
            <a:extLst>
              <a:ext uri="{FF2B5EF4-FFF2-40B4-BE49-F238E27FC236}">
                <a16:creationId xmlns:a16="http://schemas.microsoft.com/office/drawing/2014/main" id="{C3F653CF-02FA-4D8F-92CA-7FD6D01A52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4471226"/>
            <a:ext cx="2877408" cy="2159985"/>
          </a:xfrm>
          <a:prstGeom prst="rect">
            <a:avLst/>
          </a:prstGeom>
        </p:spPr>
      </p:pic>
      <p:sp>
        <p:nvSpPr>
          <p:cNvPr id="4" name="TextBox 3">
            <a:extLst>
              <a:ext uri="{FF2B5EF4-FFF2-40B4-BE49-F238E27FC236}">
                <a16:creationId xmlns:a16="http://schemas.microsoft.com/office/drawing/2014/main" id="{35B297E7-8305-4FDE-A3E3-07D93411BBCC}"/>
              </a:ext>
            </a:extLst>
          </p:cNvPr>
          <p:cNvSpPr txBox="1"/>
          <p:nvPr/>
        </p:nvSpPr>
        <p:spPr>
          <a:xfrm>
            <a:off x="838200" y="1525588"/>
            <a:ext cx="5524500" cy="430887"/>
          </a:xfrm>
          <a:prstGeom prst="rect">
            <a:avLst/>
          </a:prstGeom>
          <a:noFill/>
        </p:spPr>
        <p:txBody>
          <a:bodyPr wrap="square" rtlCol="0">
            <a:spAutoFit/>
          </a:bodyPr>
          <a:lstStyle/>
          <a:p>
            <a:r>
              <a:rPr lang="en-US" sz="2200" dirty="0"/>
              <a:t>Normal pattern:</a:t>
            </a:r>
          </a:p>
        </p:txBody>
      </p:sp>
      <p:sp>
        <p:nvSpPr>
          <p:cNvPr id="20" name="TextBox 19">
            <a:extLst>
              <a:ext uri="{FF2B5EF4-FFF2-40B4-BE49-F238E27FC236}">
                <a16:creationId xmlns:a16="http://schemas.microsoft.com/office/drawing/2014/main" id="{B5404B34-138F-43A7-969A-FB863A6A16D6}"/>
              </a:ext>
            </a:extLst>
          </p:cNvPr>
          <p:cNvSpPr txBox="1"/>
          <p:nvPr/>
        </p:nvSpPr>
        <p:spPr>
          <a:xfrm>
            <a:off x="838200" y="3902221"/>
            <a:ext cx="5524500" cy="430887"/>
          </a:xfrm>
          <a:prstGeom prst="rect">
            <a:avLst/>
          </a:prstGeom>
          <a:noFill/>
        </p:spPr>
        <p:txBody>
          <a:bodyPr wrap="square" rtlCol="0">
            <a:spAutoFit/>
          </a:bodyPr>
          <a:lstStyle/>
          <a:p>
            <a:r>
              <a:rPr lang="en-US" sz="2200" dirty="0"/>
              <a:t>Not Normal:</a:t>
            </a:r>
          </a:p>
        </p:txBody>
      </p:sp>
      <p:pic>
        <p:nvPicPr>
          <p:cNvPr id="17" name="Picture 16">
            <a:extLst>
              <a:ext uri="{FF2B5EF4-FFF2-40B4-BE49-F238E27FC236}">
                <a16:creationId xmlns:a16="http://schemas.microsoft.com/office/drawing/2014/main" id="{6BCD9CC0-B94B-4D85-B37A-E04D677253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12233" y="4471226"/>
            <a:ext cx="3772131" cy="2169874"/>
          </a:xfrm>
          <a:prstGeom prst="rect">
            <a:avLst/>
          </a:prstGeom>
        </p:spPr>
      </p:pic>
    </p:spTree>
    <p:extLst>
      <p:ext uri="{BB962C8B-B14F-4D97-AF65-F5344CB8AC3E}">
        <p14:creationId xmlns:p14="http://schemas.microsoft.com/office/powerpoint/2010/main" val="1359894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 1</a:t>
            </a:r>
          </a:p>
        </p:txBody>
      </p:sp>
      <p:sp>
        <p:nvSpPr>
          <p:cNvPr id="7" name="TextBox 6">
            <a:extLst>
              <a:ext uri="{FF2B5EF4-FFF2-40B4-BE49-F238E27FC236}">
                <a16:creationId xmlns:a16="http://schemas.microsoft.com/office/drawing/2014/main" id="{79CC2C17-B271-4559-9038-F09DFDDCC976}"/>
              </a:ext>
            </a:extLst>
          </p:cNvPr>
          <p:cNvSpPr txBox="1"/>
          <p:nvPr/>
        </p:nvSpPr>
        <p:spPr>
          <a:xfrm>
            <a:off x="838200" y="1420335"/>
            <a:ext cx="3187890" cy="1569660"/>
          </a:xfrm>
          <a:prstGeom prst="rect">
            <a:avLst/>
          </a:prstGeom>
          <a:noFill/>
        </p:spPr>
        <p:txBody>
          <a:bodyPr wrap="square">
            <a:spAutoFit/>
          </a:bodyPr>
          <a:lstStyle/>
          <a:p>
            <a:r>
              <a:rPr lang="en-US" sz="2400" dirty="0"/>
              <a:t>We fitted an AR(2) to a simulated time series. We now investigate residuals.</a:t>
            </a:r>
          </a:p>
        </p:txBody>
      </p:sp>
      <p:pic>
        <p:nvPicPr>
          <p:cNvPr id="14" name="Picture 13" descr="A screenshot of a video game&#10;&#10;Description automatically generated with medium confidence">
            <a:extLst>
              <a:ext uri="{FF2B5EF4-FFF2-40B4-BE49-F238E27FC236}">
                <a16:creationId xmlns:a16="http://schemas.microsoft.com/office/drawing/2014/main" id="{631E2EC9-4A42-4EF0-BDE9-0BBE4F41DF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9612" y="365125"/>
            <a:ext cx="7981085" cy="1232374"/>
          </a:xfrm>
          <a:prstGeom prst="rect">
            <a:avLst/>
          </a:prstGeom>
        </p:spPr>
      </p:pic>
      <p:pic>
        <p:nvPicPr>
          <p:cNvPr id="17" name="Picture 16" descr="A screenshot of a computer&#10;&#10;Description automatically generated with medium confidence">
            <a:extLst>
              <a:ext uri="{FF2B5EF4-FFF2-40B4-BE49-F238E27FC236}">
                <a16:creationId xmlns:a16="http://schemas.microsoft.com/office/drawing/2014/main" id="{9BB08A7E-C6B9-4D28-A916-0FA3955C7B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9612" y="1690688"/>
            <a:ext cx="7981085" cy="1217702"/>
          </a:xfrm>
          <a:prstGeom prst="rect">
            <a:avLst/>
          </a:prstGeom>
        </p:spPr>
      </p:pic>
      <p:pic>
        <p:nvPicPr>
          <p:cNvPr id="19" name="Picture 18" descr="A screenshot of a computer&#10;&#10;Description automatically generated with medium confidence">
            <a:extLst>
              <a:ext uri="{FF2B5EF4-FFF2-40B4-BE49-F238E27FC236}">
                <a16:creationId xmlns:a16="http://schemas.microsoft.com/office/drawing/2014/main" id="{D2E97E65-60F9-4FE7-A5BF-CE834BE2ED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9612" y="2989995"/>
            <a:ext cx="7981085" cy="1247044"/>
          </a:xfrm>
          <a:prstGeom prst="rect">
            <a:avLst/>
          </a:prstGeom>
        </p:spPr>
      </p:pic>
      <p:pic>
        <p:nvPicPr>
          <p:cNvPr id="21" name="Picture 20" descr="Chart, histogram&#10;&#10;Description automatically generated">
            <a:extLst>
              <a:ext uri="{FF2B5EF4-FFF2-40B4-BE49-F238E27FC236}">
                <a16:creationId xmlns:a16="http://schemas.microsoft.com/office/drawing/2014/main" id="{23918AC3-044B-42B6-9836-F6FD5F6432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2064" y="3868006"/>
            <a:ext cx="3429176" cy="2762392"/>
          </a:xfrm>
          <a:prstGeom prst="rect">
            <a:avLst/>
          </a:prstGeom>
        </p:spPr>
      </p:pic>
      <p:sp>
        <p:nvSpPr>
          <p:cNvPr id="22" name="TextBox 21">
            <a:extLst>
              <a:ext uri="{FF2B5EF4-FFF2-40B4-BE49-F238E27FC236}">
                <a16:creationId xmlns:a16="http://schemas.microsoft.com/office/drawing/2014/main" id="{A123AD09-61C1-414C-BE4A-FAF71471685D}"/>
              </a:ext>
            </a:extLst>
          </p:cNvPr>
          <p:cNvSpPr txBox="1"/>
          <p:nvPr/>
        </p:nvSpPr>
        <p:spPr>
          <a:xfrm>
            <a:off x="4101240" y="4477054"/>
            <a:ext cx="7769457" cy="769441"/>
          </a:xfrm>
          <a:prstGeom prst="rect">
            <a:avLst/>
          </a:prstGeom>
          <a:noFill/>
        </p:spPr>
        <p:txBody>
          <a:bodyPr wrap="square">
            <a:spAutoFit/>
          </a:bodyPr>
          <a:lstStyle/>
          <a:p>
            <a:r>
              <a:rPr lang="en-US" sz="2200" dirty="0"/>
              <a:t>Residual Plot shows random fluctuations, around zero, spreading in a fixed bound.</a:t>
            </a:r>
          </a:p>
        </p:txBody>
      </p:sp>
      <p:sp>
        <p:nvSpPr>
          <p:cNvPr id="23" name="TextBox 22">
            <a:extLst>
              <a:ext uri="{FF2B5EF4-FFF2-40B4-BE49-F238E27FC236}">
                <a16:creationId xmlns:a16="http://schemas.microsoft.com/office/drawing/2014/main" id="{B154E3E9-9089-4DB9-8C10-AF223F719730}"/>
              </a:ext>
            </a:extLst>
          </p:cNvPr>
          <p:cNvSpPr txBox="1"/>
          <p:nvPr/>
        </p:nvSpPr>
        <p:spPr>
          <a:xfrm>
            <a:off x="4101240" y="5335799"/>
            <a:ext cx="7769457" cy="430887"/>
          </a:xfrm>
          <a:prstGeom prst="rect">
            <a:avLst/>
          </a:prstGeom>
          <a:noFill/>
        </p:spPr>
        <p:txBody>
          <a:bodyPr wrap="square">
            <a:spAutoFit/>
          </a:bodyPr>
          <a:lstStyle/>
          <a:p>
            <a:r>
              <a:rPr lang="en-US" sz="2200" dirty="0"/>
              <a:t>ACF/PACF demonstrate white noise properties. </a:t>
            </a:r>
          </a:p>
        </p:txBody>
      </p:sp>
      <p:sp>
        <p:nvSpPr>
          <p:cNvPr id="24" name="TextBox 23">
            <a:extLst>
              <a:ext uri="{FF2B5EF4-FFF2-40B4-BE49-F238E27FC236}">
                <a16:creationId xmlns:a16="http://schemas.microsoft.com/office/drawing/2014/main" id="{ACD4215C-C5A8-4B15-91AC-036FB1F4B0E9}"/>
              </a:ext>
            </a:extLst>
          </p:cNvPr>
          <p:cNvSpPr txBox="1"/>
          <p:nvPr/>
        </p:nvSpPr>
        <p:spPr>
          <a:xfrm>
            <a:off x="4101240" y="5855990"/>
            <a:ext cx="7769457" cy="430887"/>
          </a:xfrm>
          <a:prstGeom prst="rect">
            <a:avLst/>
          </a:prstGeom>
          <a:noFill/>
        </p:spPr>
        <p:txBody>
          <a:bodyPr wrap="square">
            <a:spAutoFit/>
          </a:bodyPr>
          <a:lstStyle/>
          <a:p>
            <a:r>
              <a:rPr lang="en-US" sz="2200" dirty="0"/>
              <a:t>Histogram shows normal distribution. </a:t>
            </a:r>
          </a:p>
        </p:txBody>
      </p:sp>
    </p:spTree>
    <p:extLst>
      <p:ext uri="{BB962C8B-B14F-4D97-AF65-F5344CB8AC3E}">
        <p14:creationId xmlns:p14="http://schemas.microsoft.com/office/powerpoint/2010/main" val="3569579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10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10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 3</a:t>
            </a:r>
          </a:p>
        </p:txBody>
      </p:sp>
      <p:sp>
        <p:nvSpPr>
          <p:cNvPr id="7" name="TextBox 6">
            <a:extLst>
              <a:ext uri="{FF2B5EF4-FFF2-40B4-BE49-F238E27FC236}">
                <a16:creationId xmlns:a16="http://schemas.microsoft.com/office/drawing/2014/main" id="{79CC2C17-B271-4559-9038-F09DFDDCC976}"/>
              </a:ext>
            </a:extLst>
          </p:cNvPr>
          <p:cNvSpPr txBox="1"/>
          <p:nvPr/>
        </p:nvSpPr>
        <p:spPr>
          <a:xfrm>
            <a:off x="838200" y="1420335"/>
            <a:ext cx="3187890" cy="1200329"/>
          </a:xfrm>
          <a:prstGeom prst="rect">
            <a:avLst/>
          </a:prstGeom>
          <a:noFill/>
        </p:spPr>
        <p:txBody>
          <a:bodyPr wrap="square">
            <a:spAutoFit/>
          </a:bodyPr>
          <a:lstStyle/>
          <a:p>
            <a:r>
              <a:rPr lang="en-US" sz="2400" dirty="0"/>
              <a:t>The best fit was an ARMA(2,2) but what if we fit AR(1)?</a:t>
            </a:r>
          </a:p>
        </p:txBody>
      </p:sp>
      <p:sp>
        <p:nvSpPr>
          <p:cNvPr id="22" name="TextBox 21">
            <a:extLst>
              <a:ext uri="{FF2B5EF4-FFF2-40B4-BE49-F238E27FC236}">
                <a16:creationId xmlns:a16="http://schemas.microsoft.com/office/drawing/2014/main" id="{A123AD09-61C1-414C-BE4A-FAF71471685D}"/>
              </a:ext>
            </a:extLst>
          </p:cNvPr>
          <p:cNvSpPr txBox="1"/>
          <p:nvPr/>
        </p:nvSpPr>
        <p:spPr>
          <a:xfrm>
            <a:off x="4265013" y="4204388"/>
            <a:ext cx="7769457" cy="1107996"/>
          </a:xfrm>
          <a:prstGeom prst="rect">
            <a:avLst/>
          </a:prstGeom>
          <a:noFill/>
        </p:spPr>
        <p:txBody>
          <a:bodyPr wrap="square">
            <a:spAutoFit/>
          </a:bodyPr>
          <a:lstStyle/>
          <a:p>
            <a:r>
              <a:rPr lang="en-US" sz="2200" dirty="0"/>
              <a:t>Residual Plot shows random fluctuations, around zero, spreading in a fixed bound. ACF/PACF shows a warning sign of model inadequacy. Histogram shows normal distribution. </a:t>
            </a:r>
          </a:p>
        </p:txBody>
      </p:sp>
      <p:sp>
        <p:nvSpPr>
          <p:cNvPr id="20" name="TextBox 19">
            <a:extLst>
              <a:ext uri="{FF2B5EF4-FFF2-40B4-BE49-F238E27FC236}">
                <a16:creationId xmlns:a16="http://schemas.microsoft.com/office/drawing/2014/main" id="{41BA006E-1032-4F54-85DF-6C6E2FA79679}"/>
              </a:ext>
            </a:extLst>
          </p:cNvPr>
          <p:cNvSpPr txBox="1"/>
          <p:nvPr/>
        </p:nvSpPr>
        <p:spPr>
          <a:xfrm>
            <a:off x="662004" y="5309762"/>
            <a:ext cx="11227388" cy="430887"/>
          </a:xfrm>
          <a:prstGeom prst="rect">
            <a:avLst/>
          </a:prstGeom>
          <a:noFill/>
        </p:spPr>
        <p:txBody>
          <a:bodyPr wrap="square">
            <a:spAutoFit/>
          </a:bodyPr>
          <a:lstStyle/>
          <a:p>
            <a:r>
              <a:rPr lang="en-US" sz="2200" dirty="0"/>
              <a:t>Although tests confirm model assumptions </a:t>
            </a:r>
            <a:r>
              <a:rPr lang="en-US" sz="2200" dirty="0">
                <a:solidFill>
                  <a:srgbClr val="FF0000"/>
                </a:solidFill>
              </a:rPr>
              <a:t>BUT</a:t>
            </a:r>
            <a:r>
              <a:rPr lang="en-US" sz="2200" dirty="0"/>
              <a:t> the ACF/PACF plot give out warnings. </a:t>
            </a:r>
          </a:p>
        </p:txBody>
      </p:sp>
      <p:pic>
        <p:nvPicPr>
          <p:cNvPr id="12" name="Picture 11">
            <a:extLst>
              <a:ext uri="{FF2B5EF4-FFF2-40B4-BE49-F238E27FC236}">
                <a16:creationId xmlns:a16="http://schemas.microsoft.com/office/drawing/2014/main" id="{F339BDF9-8844-4939-BB9E-C4A174CBD4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7698" y="365124"/>
            <a:ext cx="8001694" cy="1180867"/>
          </a:xfrm>
          <a:prstGeom prst="rect">
            <a:avLst/>
          </a:prstGeom>
        </p:spPr>
      </p:pic>
      <p:pic>
        <p:nvPicPr>
          <p:cNvPr id="16" name="Picture 15" descr="A screenshot of a computer&#10;&#10;Description automatically generated with medium confidence">
            <a:extLst>
              <a:ext uri="{FF2B5EF4-FFF2-40B4-BE49-F238E27FC236}">
                <a16:creationId xmlns:a16="http://schemas.microsoft.com/office/drawing/2014/main" id="{D3D09104-B30D-45B0-82FB-E4F0C321DE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7698" y="1635295"/>
            <a:ext cx="8001694" cy="1172054"/>
          </a:xfrm>
          <a:prstGeom prst="rect">
            <a:avLst/>
          </a:prstGeom>
        </p:spPr>
      </p:pic>
      <p:pic>
        <p:nvPicPr>
          <p:cNvPr id="25" name="Picture 24" descr="A screenshot of a computer&#10;&#10;Description automatically generated with medium confidence">
            <a:extLst>
              <a:ext uri="{FF2B5EF4-FFF2-40B4-BE49-F238E27FC236}">
                <a16:creationId xmlns:a16="http://schemas.microsoft.com/office/drawing/2014/main" id="{706F0EFF-C408-4E77-A7B0-060A88B919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7698" y="2900065"/>
            <a:ext cx="8001694" cy="1207305"/>
          </a:xfrm>
          <a:prstGeom prst="rect">
            <a:avLst/>
          </a:prstGeom>
        </p:spPr>
      </p:pic>
      <p:pic>
        <p:nvPicPr>
          <p:cNvPr id="27" name="Picture 26" descr="Chart, histogram&#10;&#10;Description automatically generated">
            <a:extLst>
              <a:ext uri="{FF2B5EF4-FFF2-40B4-BE49-F238E27FC236}">
                <a16:creationId xmlns:a16="http://schemas.microsoft.com/office/drawing/2014/main" id="{3956E8ED-BDC6-4972-8BEB-C669249B2A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00" y="2735900"/>
            <a:ext cx="3049498" cy="1879947"/>
          </a:xfrm>
          <a:prstGeom prst="rect">
            <a:avLst/>
          </a:prstGeom>
        </p:spPr>
      </p:pic>
      <p:sp>
        <p:nvSpPr>
          <p:cNvPr id="28" name="TextBox 27">
            <a:extLst>
              <a:ext uri="{FF2B5EF4-FFF2-40B4-BE49-F238E27FC236}">
                <a16:creationId xmlns:a16="http://schemas.microsoft.com/office/drawing/2014/main" id="{77A97902-F688-4896-A2E1-13D601CF714B}"/>
              </a:ext>
            </a:extLst>
          </p:cNvPr>
          <p:cNvSpPr txBox="1"/>
          <p:nvPr/>
        </p:nvSpPr>
        <p:spPr>
          <a:xfrm>
            <a:off x="662004" y="5755954"/>
            <a:ext cx="11227388" cy="769441"/>
          </a:xfrm>
          <a:prstGeom prst="rect">
            <a:avLst/>
          </a:prstGeom>
          <a:noFill/>
        </p:spPr>
        <p:txBody>
          <a:bodyPr wrap="square">
            <a:spAutoFit/>
          </a:bodyPr>
          <a:lstStyle/>
          <a:p>
            <a:r>
              <a:rPr lang="en-US" sz="2200" dirty="0"/>
              <a:t>The warnings might not happen with all inadequate models. If you fit MA(3) for example, everything checks out. However, MA(3) has higher AIC/BIC values than ARMA(2,2).</a:t>
            </a:r>
          </a:p>
        </p:txBody>
      </p:sp>
    </p:spTree>
    <p:extLst>
      <p:ext uri="{BB962C8B-B14F-4D97-AF65-F5344CB8AC3E}">
        <p14:creationId xmlns:p14="http://schemas.microsoft.com/office/powerpoint/2010/main" val="256933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10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10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0" grpId="0"/>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Practice Problems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71C3533-1C7C-477F-87F1-28256B37E4D3}"/>
                  </a:ext>
                </a:extLst>
              </p:cNvPr>
              <p:cNvSpPr txBox="1"/>
              <p:nvPr/>
            </p:nvSpPr>
            <p:spPr>
              <a:xfrm>
                <a:off x="838199" y="1518348"/>
                <a:ext cx="6749956" cy="769441"/>
              </a:xfrm>
              <a:prstGeom prst="rect">
                <a:avLst/>
              </a:prstGeom>
              <a:noFill/>
            </p:spPr>
            <p:txBody>
              <a:bodyPr wrap="square" rtlCol="0">
                <a:spAutoFit/>
              </a:bodyPr>
              <a:lstStyle/>
              <a:p>
                <a:r>
                  <a:rPr lang="en-US" sz="2200" b="1" dirty="0"/>
                  <a:t>1.</a:t>
                </a:r>
                <a:r>
                  <a:rPr lang="en-US" sz="2200" dirty="0"/>
                  <a:t> Load “sims.csv” data into your session and answer the following questions for simulated time series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17</m:t>
                        </m:r>
                        <m:r>
                          <a:rPr lang="en-US" sz="2200" b="0" i="1" smtClean="0">
                            <a:latin typeface="Cambria Math" panose="02040503050406030204" pitchFamily="18" charset="0"/>
                          </a:rPr>
                          <m:t>𝑡</m:t>
                        </m:r>
                      </m:sub>
                    </m:sSub>
                  </m:oMath>
                </a14:m>
                <a:r>
                  <a:rPr lang="en-US" sz="2200" i="1" dirty="0">
                    <a:ea typeface="Cambria Math" panose="02040503050406030204" pitchFamily="18" charset="0"/>
                  </a:rPr>
                  <a:t>.</a:t>
                </a:r>
              </a:p>
            </p:txBody>
          </p:sp>
        </mc:Choice>
        <mc:Fallback xmlns="">
          <p:sp>
            <p:nvSpPr>
              <p:cNvPr id="7" name="TextBox 6">
                <a:extLst>
                  <a:ext uri="{FF2B5EF4-FFF2-40B4-BE49-F238E27FC236}">
                    <a16:creationId xmlns:a16="http://schemas.microsoft.com/office/drawing/2014/main" id="{671C3533-1C7C-477F-87F1-28256B37E4D3}"/>
                  </a:ext>
                </a:extLst>
              </p:cNvPr>
              <p:cNvSpPr txBox="1">
                <a:spLocks noRot="1" noChangeAspect="1" noMove="1" noResize="1" noEditPoints="1" noAdjustHandles="1" noChangeArrowheads="1" noChangeShapeType="1" noTextEdit="1"/>
              </p:cNvSpPr>
              <p:nvPr/>
            </p:nvSpPr>
            <p:spPr>
              <a:xfrm>
                <a:off x="838199" y="1518348"/>
                <a:ext cx="6749956" cy="769441"/>
              </a:xfrm>
              <a:prstGeom prst="rect">
                <a:avLst/>
              </a:prstGeom>
              <a:blipFill>
                <a:blip r:embed="rId3"/>
                <a:stretch>
                  <a:fillRect l="-1083" t="-5556" b="-158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80F991A-81AD-4F4D-ACAC-5B88390A7076}"/>
                  </a:ext>
                </a:extLst>
              </p:cNvPr>
              <p:cNvSpPr txBox="1"/>
              <p:nvPr/>
            </p:nvSpPr>
            <p:spPr>
              <a:xfrm>
                <a:off x="838199" y="2413024"/>
                <a:ext cx="8274804" cy="3139321"/>
              </a:xfrm>
              <a:prstGeom prst="rect">
                <a:avLst/>
              </a:prstGeom>
              <a:noFill/>
            </p:spPr>
            <p:txBody>
              <a:bodyPr wrap="square" rtlCol="0">
                <a:spAutoFit/>
              </a:bodyPr>
              <a:lstStyle/>
              <a:p>
                <a:r>
                  <a:rPr lang="en-US" sz="2200" dirty="0"/>
                  <a:t>a. Graph the time plot, ACF &amp; PACF plots and investigate stationarity.</a:t>
                </a:r>
              </a:p>
              <a:p>
                <a:r>
                  <a:rPr lang="en-US" sz="2200" dirty="0"/>
                  <a:t>b. If the time series is non-stationary, use available techniques to achieve a stationary time series. </a:t>
                </a:r>
              </a:p>
              <a:p>
                <a:r>
                  <a:rPr lang="en-US" sz="2200" dirty="0"/>
                  <a:t>c. For the achieved stationary time series, decide on the best ARMA(</a:t>
                </a:r>
                <a:r>
                  <a:rPr lang="en-US" sz="2200" dirty="0" err="1"/>
                  <a:t>p,q</a:t>
                </a:r>
                <a:r>
                  <a:rPr lang="en-US" sz="2200" dirty="0"/>
                  <a:t>) model and estimate the model parameters.</a:t>
                </a:r>
                <a:endParaRPr lang="en-US" sz="2200" dirty="0">
                  <a:ea typeface="Cambria Math" panose="02040503050406030204" pitchFamily="18" charset="0"/>
                </a:endParaRPr>
              </a:p>
              <a:p>
                <a:r>
                  <a:rPr lang="en-US" sz="2200" dirty="0"/>
                  <a:t>d. Perform residual analysis for the residuals of the estimated model and investigate both the plots and the statistical techniques.</a:t>
                </a:r>
              </a:p>
              <a:p>
                <a:r>
                  <a:rPr lang="en-US" sz="2200" dirty="0">
                    <a:ea typeface="Cambria Math" panose="02040503050406030204" pitchFamily="18" charset="0"/>
                  </a:rPr>
                  <a:t>e. Given results from a-d, write down the equation of estimated model for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17</m:t>
                        </m:r>
                        <m:r>
                          <a:rPr lang="en-US" sz="2200" b="0" i="1" smtClean="0">
                            <a:latin typeface="Cambria Math" panose="02040503050406030204" pitchFamily="18" charset="0"/>
                          </a:rPr>
                          <m:t>𝑡</m:t>
                        </m:r>
                      </m:sub>
                    </m:sSub>
                  </m:oMath>
                </a14:m>
                <a:r>
                  <a:rPr lang="en-US" sz="2200" dirty="0">
                    <a:ea typeface="Cambria Math" panose="02040503050406030204" pitchFamily="18" charset="0"/>
                  </a:rPr>
                  <a:t> data in terms of backward-shift operator. </a:t>
                </a:r>
                <a:endParaRPr lang="en-US" sz="2200" i="1" dirty="0">
                  <a:ea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C80F991A-81AD-4F4D-ACAC-5B88390A7076}"/>
                  </a:ext>
                </a:extLst>
              </p:cNvPr>
              <p:cNvSpPr txBox="1">
                <a:spLocks noRot="1" noChangeAspect="1" noMove="1" noResize="1" noEditPoints="1" noAdjustHandles="1" noChangeArrowheads="1" noChangeShapeType="1" noTextEdit="1"/>
              </p:cNvSpPr>
              <p:nvPr/>
            </p:nvSpPr>
            <p:spPr>
              <a:xfrm>
                <a:off x="838199" y="2413024"/>
                <a:ext cx="8274804" cy="3139321"/>
              </a:xfrm>
              <a:prstGeom prst="rect">
                <a:avLst/>
              </a:prstGeom>
              <a:blipFill>
                <a:blip r:embed="rId4"/>
                <a:stretch>
                  <a:fillRect l="-884" t="-1359" r="-663" b="-2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D31E333-D377-4BE9-963C-46EEC44D338C}"/>
                  </a:ext>
                </a:extLst>
              </p:cNvPr>
              <p:cNvSpPr txBox="1"/>
              <p:nvPr/>
            </p:nvSpPr>
            <p:spPr>
              <a:xfrm>
                <a:off x="838199" y="5723434"/>
                <a:ext cx="8274804" cy="430887"/>
              </a:xfrm>
              <a:prstGeom prst="rect">
                <a:avLst/>
              </a:prstGeom>
              <a:noFill/>
            </p:spPr>
            <p:txBody>
              <a:bodyPr wrap="square">
                <a:spAutoFit/>
              </a:bodyPr>
              <a:lstStyle/>
              <a:p>
                <a:r>
                  <a:rPr lang="en-US" sz="2200" b="1" dirty="0"/>
                  <a:t>2.</a:t>
                </a:r>
                <a:r>
                  <a:rPr lang="en-US" sz="2200" dirty="0"/>
                  <a:t> Repeat the same steps for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18</m:t>
                        </m:r>
                        <m:r>
                          <a:rPr lang="en-US" sz="2200" b="0" i="1" smtClean="0">
                            <a:latin typeface="Cambria Math" panose="02040503050406030204" pitchFamily="18" charset="0"/>
                          </a:rPr>
                          <m:t>𝑡</m:t>
                        </m:r>
                      </m:sub>
                    </m:sSub>
                    <m:r>
                      <a:rPr lang="en-US" sz="2200" b="0" i="1" smtClean="0">
                        <a:latin typeface="Cambria Math" panose="02040503050406030204" pitchFamily="18" charset="0"/>
                      </a:rPr>
                      <m:t> </m:t>
                    </m:r>
                  </m:oMath>
                </a14:m>
                <a:r>
                  <a:rPr lang="en-US" sz="2200" dirty="0"/>
                  <a:t>and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r>
                          <a:rPr lang="en-US" sz="2200" b="0" i="1" smtClean="0">
                            <a:latin typeface="Cambria Math" panose="02040503050406030204" pitchFamily="18" charset="0"/>
                          </a:rPr>
                          <m:t>9</m:t>
                        </m:r>
                        <m:r>
                          <a:rPr lang="en-US" sz="2200" i="1">
                            <a:latin typeface="Cambria Math" panose="02040503050406030204" pitchFamily="18" charset="0"/>
                          </a:rPr>
                          <m:t>𝑡</m:t>
                        </m:r>
                      </m:sub>
                    </m:sSub>
                  </m:oMath>
                </a14:m>
                <a:r>
                  <a:rPr lang="en-US" sz="2200" dirty="0"/>
                  <a:t> in “sims.csv” dataset.</a:t>
                </a:r>
              </a:p>
            </p:txBody>
          </p:sp>
        </mc:Choice>
        <mc:Fallback xmlns="">
          <p:sp>
            <p:nvSpPr>
              <p:cNvPr id="10" name="TextBox 9">
                <a:extLst>
                  <a:ext uri="{FF2B5EF4-FFF2-40B4-BE49-F238E27FC236}">
                    <a16:creationId xmlns:a16="http://schemas.microsoft.com/office/drawing/2014/main" id="{1D31E333-D377-4BE9-963C-46EEC44D338C}"/>
                  </a:ext>
                </a:extLst>
              </p:cNvPr>
              <p:cNvSpPr txBox="1">
                <a:spLocks noRot="1" noChangeAspect="1" noMove="1" noResize="1" noEditPoints="1" noAdjustHandles="1" noChangeArrowheads="1" noChangeShapeType="1" noTextEdit="1"/>
              </p:cNvSpPr>
              <p:nvPr/>
            </p:nvSpPr>
            <p:spPr>
              <a:xfrm>
                <a:off x="838199" y="5723434"/>
                <a:ext cx="8274804" cy="430887"/>
              </a:xfrm>
              <a:prstGeom prst="rect">
                <a:avLst/>
              </a:prstGeom>
              <a:blipFill>
                <a:blip r:embed="rId5"/>
                <a:stretch>
                  <a:fillRect l="-884" t="-9859" b="-26761"/>
                </a:stretch>
              </a:blipFill>
            </p:spPr>
            <p:txBody>
              <a:bodyPr/>
              <a:lstStyle/>
              <a:p>
                <a:r>
                  <a:rPr lang="en-US">
                    <a:noFill/>
                  </a:rPr>
                  <a:t> </a:t>
                </a:r>
              </a:p>
            </p:txBody>
          </p:sp>
        </mc:Fallback>
      </mc:AlternateContent>
    </p:spTree>
    <p:extLst>
      <p:ext uri="{BB962C8B-B14F-4D97-AF65-F5344CB8AC3E}">
        <p14:creationId xmlns:p14="http://schemas.microsoft.com/office/powerpoint/2010/main" val="3606557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0AC288-7CB4-4BCC-ABE2-5270DA557F23}"/>
              </a:ext>
            </a:extLst>
          </p:cNvPr>
          <p:cNvSpPr/>
          <p:nvPr/>
        </p:nvSpPr>
        <p:spPr>
          <a:xfrm>
            <a:off x="6705932" y="307278"/>
            <a:ext cx="5192419" cy="3419856"/>
          </a:xfrm>
          <a:prstGeom prst="rect">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94DFABA7-37B9-4500-B287-37CE34379CA5}"/>
                  </a:ext>
                </a:extLst>
              </p:cNvPr>
              <p:cNvSpPr/>
              <p:nvPr/>
            </p:nvSpPr>
            <p:spPr>
              <a:xfrm>
                <a:off x="437462" y="2609384"/>
                <a:ext cx="1357048" cy="6481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Time Series</a:t>
                </a:r>
              </a:p>
              <a:p>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m:t>
                      </m:r>
                      <m:sSub>
                        <m:sSubPr>
                          <m:ctrlPr>
                            <a:rPr lang="en-US" sz="1600" i="1" smtClean="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𝑋</m:t>
                          </m:r>
                        </m:e>
                        <m:sub>
                          <m:r>
                            <a:rPr lang="en-US" sz="1600" i="1">
                              <a:solidFill>
                                <a:schemeClr val="tx1"/>
                              </a:solidFill>
                              <a:latin typeface="Cambria Math" panose="02040503050406030204" pitchFamily="18" charset="0"/>
                            </a:rPr>
                            <m:t>𝑡</m:t>
                          </m:r>
                        </m:sub>
                      </m:sSub>
                      <m:r>
                        <a:rPr lang="en-US" sz="1600" i="1">
                          <a:solidFill>
                            <a:schemeClr val="tx1"/>
                          </a:solidFill>
                          <a:latin typeface="Cambria Math" panose="02040503050406030204" pitchFamily="18" charset="0"/>
                        </a:rPr>
                        <m:t>;</m:t>
                      </m:r>
                      <m:r>
                        <a:rPr lang="en-US" sz="1600" i="1" smtClean="0">
                          <a:solidFill>
                            <a:schemeClr val="tx1"/>
                          </a:solidFill>
                          <a:latin typeface="Cambria Math" panose="02040503050406030204" pitchFamily="18" charset="0"/>
                        </a:rPr>
                        <m:t>𝑡</m:t>
                      </m:r>
                      <m:r>
                        <a:rPr lang="en-US" sz="1600" i="1" smtClean="0">
                          <a:solidFill>
                            <a:schemeClr val="tx1"/>
                          </a:solidFill>
                          <a:latin typeface="Cambria Math" panose="02040503050406030204" pitchFamily="18" charset="0"/>
                        </a:rPr>
                        <m:t>∈</m:t>
                      </m:r>
                      <m:r>
                        <a:rPr lang="en-US" sz="1600" i="1" smtClean="0">
                          <a:solidFill>
                            <a:schemeClr val="tx1"/>
                          </a:solidFill>
                          <a:latin typeface="Cambria Math" panose="02040503050406030204" pitchFamily="18" charset="0"/>
                        </a:rPr>
                        <m:t>𝑇</m:t>
                      </m:r>
                      <m:r>
                        <a:rPr lang="en-US" sz="1600" i="1">
                          <a:solidFill>
                            <a:schemeClr val="tx1"/>
                          </a:solidFill>
                          <a:latin typeface="Cambria Math" panose="02040503050406030204" pitchFamily="18" charset="0"/>
                        </a:rPr>
                        <m:t>}</m:t>
                      </m:r>
                    </m:oMath>
                  </m:oMathPara>
                </a14:m>
                <a:endParaRPr lang="en-US" sz="1600" dirty="0">
                  <a:solidFill>
                    <a:schemeClr val="tx1"/>
                  </a:solidFill>
                </a:endParaRPr>
              </a:p>
            </p:txBody>
          </p:sp>
        </mc:Choice>
        <mc:Fallback xmlns="">
          <p:sp>
            <p:nvSpPr>
              <p:cNvPr id="16" name="Rectangle 15">
                <a:extLst>
                  <a:ext uri="{FF2B5EF4-FFF2-40B4-BE49-F238E27FC236}">
                    <a16:creationId xmlns:a16="http://schemas.microsoft.com/office/drawing/2014/main" id="{94DFABA7-37B9-4500-B287-37CE34379CA5}"/>
                  </a:ext>
                </a:extLst>
              </p:cNvPr>
              <p:cNvSpPr>
                <a:spLocks noRot="1" noChangeAspect="1" noMove="1" noResize="1" noEditPoints="1" noAdjustHandles="1" noChangeArrowheads="1" noChangeShapeType="1" noTextEdit="1"/>
              </p:cNvSpPr>
              <p:nvPr/>
            </p:nvSpPr>
            <p:spPr>
              <a:xfrm>
                <a:off x="437462" y="2609384"/>
                <a:ext cx="1357048" cy="648165"/>
              </a:xfrm>
              <a:prstGeom prst="rect">
                <a:avLst/>
              </a:prstGeom>
              <a:blipFill>
                <a:blip r:embed="rId3"/>
                <a:stretch>
                  <a:fillRect l="-2703" b="-943"/>
                </a:stretch>
              </a:blipFill>
              <a:ln>
                <a:noFill/>
              </a:ln>
            </p:spPr>
            <p:txBody>
              <a:bodyPr/>
              <a:lstStyle/>
              <a:p>
                <a:r>
                  <a:rPr lang="en-US">
                    <a:noFill/>
                  </a:rPr>
                  <a:t> </a:t>
                </a:r>
              </a:p>
            </p:txBody>
          </p:sp>
        </mc:Fallback>
      </mc:AlternateContent>
      <p:sp>
        <p:nvSpPr>
          <p:cNvPr id="17" name="Rectangle 16">
            <a:extLst>
              <a:ext uri="{FF2B5EF4-FFF2-40B4-BE49-F238E27FC236}">
                <a16:creationId xmlns:a16="http://schemas.microsoft.com/office/drawing/2014/main" id="{4EF3E00A-BE79-418E-B692-7B2D97217371}"/>
              </a:ext>
            </a:extLst>
          </p:cNvPr>
          <p:cNvSpPr/>
          <p:nvPr/>
        </p:nvSpPr>
        <p:spPr>
          <a:xfrm>
            <a:off x="1735098" y="5642517"/>
            <a:ext cx="1532210" cy="457247"/>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Non-Stationary</a:t>
            </a:r>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3D345D17-B977-44CE-830A-414CA2275DCE}"/>
                  </a:ext>
                </a:extLst>
              </p:cNvPr>
              <p:cNvSpPr/>
              <p:nvPr/>
            </p:nvSpPr>
            <p:spPr>
              <a:xfrm>
                <a:off x="1735098" y="1143562"/>
                <a:ext cx="2485417" cy="1141740"/>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Stationary</a:t>
                </a:r>
              </a:p>
              <a:p>
                <a:r>
                  <a:rPr lang="en-US" sz="1600" dirty="0">
                    <a:solidFill>
                      <a:schemeClr val="tx1"/>
                    </a:solidFill>
                  </a:rPr>
                  <a:t>• </a:t>
                </a:r>
                <a14:m>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ea typeface="Cambria Math" panose="02040503050406030204" pitchFamily="18" charset="0"/>
                          </a:rPr>
                          <m:t>𝜇</m:t>
                        </m:r>
                      </m:e>
                      <m:sub>
                        <m:r>
                          <a:rPr lang="en-US" sz="1600" i="1">
                            <a:solidFill>
                              <a:schemeClr val="tx1"/>
                            </a:solidFill>
                            <a:latin typeface="Cambria Math" panose="02040503050406030204" pitchFamily="18" charset="0"/>
                          </a:rPr>
                          <m:t>𝑡</m:t>
                        </m:r>
                      </m:sub>
                    </m:sSub>
                  </m:oMath>
                </a14:m>
                <a:r>
                  <a:rPr lang="en-US" sz="1600" dirty="0">
                    <a:solidFill>
                      <a:schemeClr val="tx1"/>
                    </a:solidFill>
                  </a:rPr>
                  <a:t> is constant in time</a:t>
                </a:r>
              </a:p>
              <a:p>
                <a:r>
                  <a:rPr lang="en-US" sz="1600" dirty="0">
                    <a:solidFill>
                      <a:schemeClr val="tx1"/>
                    </a:solidFill>
                  </a:rPr>
                  <a:t>• </a:t>
                </a:r>
                <a14:m>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i="1" smtClean="0">
                            <a:solidFill>
                              <a:schemeClr val="tx1"/>
                            </a:solidFill>
                            <a:latin typeface="Cambria Math" panose="02040503050406030204" pitchFamily="18" charset="0"/>
                            <a:ea typeface="Cambria Math" panose="02040503050406030204" pitchFamily="18" charset="0"/>
                          </a:rPr>
                          <m:t>𝛾</m:t>
                        </m:r>
                      </m:e>
                      <m:sub>
                        <m:r>
                          <a:rPr lang="en-US" sz="1600" i="1">
                            <a:solidFill>
                              <a:schemeClr val="tx1"/>
                            </a:solidFill>
                            <a:latin typeface="Cambria Math" panose="02040503050406030204" pitchFamily="18" charset="0"/>
                          </a:rPr>
                          <m:t>𝑡</m:t>
                        </m:r>
                      </m:sub>
                    </m:sSub>
                  </m:oMath>
                </a14:m>
                <a:r>
                  <a:rPr lang="en-US" sz="1600" dirty="0">
                    <a:solidFill>
                      <a:schemeClr val="tx1"/>
                    </a:solidFill>
                  </a:rPr>
                  <a:t> does not vary in time</a:t>
                </a:r>
              </a:p>
              <a:p>
                <a:r>
                  <a:rPr lang="en-US" sz="1600" dirty="0">
                    <a:solidFill>
                      <a:schemeClr val="tx1"/>
                    </a:solidFill>
                  </a:rPr>
                  <a:t>• no cyclic pattern in time</a:t>
                </a:r>
              </a:p>
            </p:txBody>
          </p:sp>
        </mc:Choice>
        <mc:Fallback xmlns="">
          <p:sp>
            <p:nvSpPr>
              <p:cNvPr id="18" name="Rectangle 17">
                <a:extLst>
                  <a:ext uri="{FF2B5EF4-FFF2-40B4-BE49-F238E27FC236}">
                    <a16:creationId xmlns:a16="http://schemas.microsoft.com/office/drawing/2014/main" id="{3D345D17-B977-44CE-830A-414CA2275DCE}"/>
                  </a:ext>
                </a:extLst>
              </p:cNvPr>
              <p:cNvSpPr>
                <a:spLocks noRot="1" noChangeAspect="1" noMove="1" noResize="1" noEditPoints="1" noAdjustHandles="1" noChangeArrowheads="1" noChangeShapeType="1" noTextEdit="1"/>
              </p:cNvSpPr>
              <p:nvPr/>
            </p:nvSpPr>
            <p:spPr>
              <a:xfrm>
                <a:off x="1735098" y="1143562"/>
                <a:ext cx="2485417" cy="1141740"/>
              </a:xfrm>
              <a:prstGeom prst="rect">
                <a:avLst/>
              </a:prstGeom>
              <a:blipFill>
                <a:blip r:embed="rId4"/>
                <a:stretch>
                  <a:fillRect l="-1474" b="-3743"/>
                </a:stretch>
              </a:blipFill>
              <a:ln>
                <a:noFill/>
              </a:ln>
            </p:spPr>
            <p:txBody>
              <a:bodyPr/>
              <a:lstStyle/>
              <a:p>
                <a:r>
                  <a:rPr lang="en-US">
                    <a:noFill/>
                  </a:rPr>
                  <a:t> </a:t>
                </a:r>
              </a:p>
            </p:txBody>
          </p:sp>
        </mc:Fallback>
      </mc:AlternateContent>
      <p:cxnSp>
        <p:nvCxnSpPr>
          <p:cNvPr id="20" name="Connector: Elbow 19">
            <a:extLst>
              <a:ext uri="{FF2B5EF4-FFF2-40B4-BE49-F238E27FC236}">
                <a16:creationId xmlns:a16="http://schemas.microsoft.com/office/drawing/2014/main" id="{2D162CD1-7FC4-440D-86FE-D2C0F3816437}"/>
              </a:ext>
            </a:extLst>
          </p:cNvPr>
          <p:cNvCxnSpPr>
            <a:cxnSpLocks/>
            <a:stCxn id="16" idx="0"/>
            <a:endCxn id="18" idx="1"/>
          </p:cNvCxnSpPr>
          <p:nvPr/>
        </p:nvCxnSpPr>
        <p:spPr>
          <a:xfrm rot="5400000" flipH="1" flipV="1">
            <a:off x="978066" y="1852352"/>
            <a:ext cx="894952" cy="61911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EEF08F4E-EDC0-4926-97CA-7A6B332C70D3}"/>
              </a:ext>
            </a:extLst>
          </p:cNvPr>
          <p:cNvCxnSpPr>
            <a:cxnSpLocks/>
            <a:stCxn id="16" idx="2"/>
            <a:endCxn id="17" idx="1"/>
          </p:cNvCxnSpPr>
          <p:nvPr/>
        </p:nvCxnSpPr>
        <p:spPr>
          <a:xfrm rot="16200000" flipH="1">
            <a:off x="118746" y="4254789"/>
            <a:ext cx="2613592" cy="61911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2315D2A6-553F-49B5-B697-4C5492B8C511}"/>
              </a:ext>
            </a:extLst>
          </p:cNvPr>
          <p:cNvSpPr/>
          <p:nvPr/>
        </p:nvSpPr>
        <p:spPr>
          <a:xfrm>
            <a:off x="4984595" y="914940"/>
            <a:ext cx="764080" cy="4572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ACF</a:t>
            </a:r>
          </a:p>
        </p:txBody>
      </p:sp>
      <p:sp>
        <p:nvSpPr>
          <p:cNvPr id="42" name="Rectangle 41">
            <a:extLst>
              <a:ext uri="{FF2B5EF4-FFF2-40B4-BE49-F238E27FC236}">
                <a16:creationId xmlns:a16="http://schemas.microsoft.com/office/drawing/2014/main" id="{4AE35562-0679-45AE-A454-4C6CE3D96D49}"/>
              </a:ext>
            </a:extLst>
          </p:cNvPr>
          <p:cNvSpPr/>
          <p:nvPr/>
        </p:nvSpPr>
        <p:spPr>
          <a:xfrm>
            <a:off x="4984595" y="2056678"/>
            <a:ext cx="764080" cy="4572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PACF</a:t>
            </a:r>
          </a:p>
        </p:txBody>
      </p:sp>
      <p:cxnSp>
        <p:nvCxnSpPr>
          <p:cNvPr id="45" name="Connector: Elbow 44">
            <a:extLst>
              <a:ext uri="{FF2B5EF4-FFF2-40B4-BE49-F238E27FC236}">
                <a16:creationId xmlns:a16="http://schemas.microsoft.com/office/drawing/2014/main" id="{09CCA384-1153-4233-ABC6-3FA3F6E6E05F}"/>
              </a:ext>
            </a:extLst>
          </p:cNvPr>
          <p:cNvCxnSpPr>
            <a:stCxn id="18" idx="3"/>
            <a:endCxn id="41" idx="1"/>
          </p:cNvCxnSpPr>
          <p:nvPr/>
        </p:nvCxnSpPr>
        <p:spPr>
          <a:xfrm flipV="1">
            <a:off x="4220515" y="1143564"/>
            <a:ext cx="764080" cy="570868"/>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F8BCEEB0-9D8F-4CF0-B17C-954E7040E42F}"/>
              </a:ext>
            </a:extLst>
          </p:cNvPr>
          <p:cNvCxnSpPr>
            <a:cxnSpLocks/>
            <a:stCxn id="18" idx="3"/>
            <a:endCxn id="42" idx="1"/>
          </p:cNvCxnSpPr>
          <p:nvPr/>
        </p:nvCxnSpPr>
        <p:spPr>
          <a:xfrm>
            <a:off x="4220515" y="1714432"/>
            <a:ext cx="764080" cy="570870"/>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A8D3F722-21EE-4168-B6C8-471CE8D5D980}"/>
              </a:ext>
            </a:extLst>
          </p:cNvPr>
          <p:cNvCxnSpPr>
            <a:cxnSpLocks/>
            <a:stCxn id="41" idx="3"/>
          </p:cNvCxnSpPr>
          <p:nvPr/>
        </p:nvCxnSpPr>
        <p:spPr>
          <a:xfrm>
            <a:off x="5748675" y="1143564"/>
            <a:ext cx="957257" cy="627680"/>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5BD47E3E-1D65-424F-87E7-6A47E5259A86}"/>
              </a:ext>
            </a:extLst>
          </p:cNvPr>
          <p:cNvCxnSpPr>
            <a:cxnSpLocks/>
            <a:stCxn id="42" idx="3"/>
          </p:cNvCxnSpPr>
          <p:nvPr/>
        </p:nvCxnSpPr>
        <p:spPr>
          <a:xfrm flipV="1">
            <a:off x="5748675" y="1771244"/>
            <a:ext cx="957257" cy="514058"/>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2453B350-B4F5-480A-92B4-C0ADE1751BF9}"/>
              </a:ext>
            </a:extLst>
          </p:cNvPr>
          <p:cNvCxnSpPr>
            <a:cxnSpLocks/>
            <a:stCxn id="17" idx="3"/>
            <a:endCxn id="61" idx="1"/>
          </p:cNvCxnSpPr>
          <p:nvPr/>
        </p:nvCxnSpPr>
        <p:spPr>
          <a:xfrm>
            <a:off x="3267308" y="5871141"/>
            <a:ext cx="1242708" cy="228623"/>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6495B86-9AF3-4950-B549-112F751207BD}"/>
              </a:ext>
            </a:extLst>
          </p:cNvPr>
          <p:cNvSpPr/>
          <p:nvPr/>
        </p:nvSpPr>
        <p:spPr>
          <a:xfrm>
            <a:off x="5745167" y="4215343"/>
            <a:ext cx="1716414" cy="1141740"/>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Trend</a:t>
            </a:r>
          </a:p>
          <a:p>
            <a:r>
              <a:rPr lang="en-US" sz="1600" dirty="0">
                <a:solidFill>
                  <a:schemeClr val="tx1"/>
                </a:solidFill>
              </a:rPr>
              <a:t>• Regression</a:t>
            </a:r>
          </a:p>
          <a:p>
            <a:r>
              <a:rPr lang="en-US" sz="1600" dirty="0">
                <a:solidFill>
                  <a:schemeClr val="tx1"/>
                </a:solidFill>
              </a:rPr>
              <a:t>• Moving Average</a:t>
            </a:r>
          </a:p>
          <a:p>
            <a:r>
              <a:rPr lang="en-US" sz="1600" dirty="0">
                <a:solidFill>
                  <a:schemeClr val="tx1"/>
                </a:solidFill>
              </a:rPr>
              <a:t>• Differencing</a:t>
            </a:r>
          </a:p>
        </p:txBody>
      </p:sp>
      <p:sp>
        <p:nvSpPr>
          <p:cNvPr id="61" name="Rectangle 60">
            <a:extLst>
              <a:ext uri="{FF2B5EF4-FFF2-40B4-BE49-F238E27FC236}">
                <a16:creationId xmlns:a16="http://schemas.microsoft.com/office/drawing/2014/main" id="{44EF018B-6993-4CC8-BB58-1B582A666B58}"/>
              </a:ext>
            </a:extLst>
          </p:cNvPr>
          <p:cNvSpPr/>
          <p:nvPr/>
        </p:nvSpPr>
        <p:spPr>
          <a:xfrm>
            <a:off x="4510016" y="5528894"/>
            <a:ext cx="2070932" cy="1141740"/>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Seasonality</a:t>
            </a:r>
          </a:p>
          <a:p>
            <a:r>
              <a:rPr lang="en-US" sz="1600" dirty="0">
                <a:solidFill>
                  <a:schemeClr val="tx1"/>
                </a:solidFill>
              </a:rPr>
              <a:t>• Averaging</a:t>
            </a:r>
          </a:p>
          <a:p>
            <a:r>
              <a:rPr lang="en-US" sz="1600" dirty="0">
                <a:solidFill>
                  <a:schemeClr val="tx1"/>
                </a:solidFill>
              </a:rPr>
              <a:t>• Regression</a:t>
            </a:r>
          </a:p>
          <a:p>
            <a:r>
              <a:rPr lang="en-US" sz="1600" dirty="0">
                <a:solidFill>
                  <a:schemeClr val="tx1"/>
                </a:solidFill>
              </a:rPr>
              <a:t>• Lagged-Differencing</a:t>
            </a:r>
          </a:p>
        </p:txBody>
      </p:sp>
      <p:sp>
        <p:nvSpPr>
          <p:cNvPr id="62" name="Rectangle 61">
            <a:extLst>
              <a:ext uri="{FF2B5EF4-FFF2-40B4-BE49-F238E27FC236}">
                <a16:creationId xmlns:a16="http://schemas.microsoft.com/office/drawing/2014/main" id="{7AC21B58-FCFF-4098-92F6-6756F82A823F}"/>
              </a:ext>
            </a:extLst>
          </p:cNvPr>
          <p:cNvSpPr/>
          <p:nvPr/>
        </p:nvSpPr>
        <p:spPr>
          <a:xfrm>
            <a:off x="2645160" y="3907210"/>
            <a:ext cx="2485416" cy="675402"/>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Variation Change</a:t>
            </a:r>
          </a:p>
          <a:p>
            <a:r>
              <a:rPr lang="en-US" sz="1600" dirty="0">
                <a:solidFill>
                  <a:schemeClr val="tx1"/>
                </a:solidFill>
              </a:rPr>
              <a:t>• Box-Cox Transformation</a:t>
            </a:r>
          </a:p>
        </p:txBody>
      </p:sp>
      <p:cxnSp>
        <p:nvCxnSpPr>
          <p:cNvPr id="64" name="Connector: Elbow 63">
            <a:extLst>
              <a:ext uri="{FF2B5EF4-FFF2-40B4-BE49-F238E27FC236}">
                <a16:creationId xmlns:a16="http://schemas.microsoft.com/office/drawing/2014/main" id="{FD454B62-D05F-4D23-9624-8A4DE4ABD30F}"/>
              </a:ext>
            </a:extLst>
          </p:cNvPr>
          <p:cNvCxnSpPr>
            <a:cxnSpLocks/>
            <a:stCxn id="17" idx="3"/>
            <a:endCxn id="62" idx="2"/>
          </p:cNvCxnSpPr>
          <p:nvPr/>
        </p:nvCxnSpPr>
        <p:spPr>
          <a:xfrm flipV="1">
            <a:off x="3267308" y="4582612"/>
            <a:ext cx="620560" cy="128852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FC10E5DA-7BCD-4E77-AA68-BBA64F95727A}"/>
              </a:ext>
            </a:extLst>
          </p:cNvPr>
          <p:cNvCxnSpPr>
            <a:cxnSpLocks/>
            <a:stCxn id="17" idx="3"/>
            <a:endCxn id="60" idx="1"/>
          </p:cNvCxnSpPr>
          <p:nvPr/>
        </p:nvCxnSpPr>
        <p:spPr>
          <a:xfrm flipV="1">
            <a:off x="3267308" y="4786213"/>
            <a:ext cx="2477859" cy="1084928"/>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F3B5B1EB-1B59-4035-A266-9A2A5C3BECC6}"/>
              </a:ext>
            </a:extLst>
          </p:cNvPr>
          <p:cNvCxnSpPr>
            <a:cxnSpLocks/>
            <a:stCxn id="62" idx="0"/>
            <a:endCxn id="16" idx="3"/>
          </p:cNvCxnSpPr>
          <p:nvPr/>
        </p:nvCxnSpPr>
        <p:spPr>
          <a:xfrm rot="16200000" flipV="1">
            <a:off x="2354318" y="2373660"/>
            <a:ext cx="973743" cy="2093358"/>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CF87CB84-E6D9-432E-9835-3269658072F8}"/>
              </a:ext>
            </a:extLst>
          </p:cNvPr>
          <p:cNvCxnSpPr>
            <a:cxnSpLocks/>
            <a:stCxn id="60" idx="0"/>
            <a:endCxn id="16" idx="3"/>
          </p:cNvCxnSpPr>
          <p:nvPr/>
        </p:nvCxnSpPr>
        <p:spPr>
          <a:xfrm rot="16200000" flipV="1">
            <a:off x="3558004" y="1169973"/>
            <a:ext cx="1281876" cy="4808864"/>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E7B4395F-70E5-4AB2-942D-DB74BF6B5BB3}"/>
              </a:ext>
            </a:extLst>
          </p:cNvPr>
          <p:cNvCxnSpPr>
            <a:cxnSpLocks/>
            <a:stCxn id="61" idx="0"/>
            <a:endCxn id="16" idx="3"/>
          </p:cNvCxnSpPr>
          <p:nvPr/>
        </p:nvCxnSpPr>
        <p:spPr>
          <a:xfrm rot="16200000" flipV="1">
            <a:off x="2372283" y="2355695"/>
            <a:ext cx="2595427" cy="375097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6E6CC61-3E11-47FA-851A-67B6D0B9C174}"/>
              </a:ext>
            </a:extLst>
          </p:cNvPr>
          <p:cNvSpPr txBox="1"/>
          <p:nvPr/>
        </p:nvSpPr>
        <p:spPr>
          <a:xfrm>
            <a:off x="6796215" y="350259"/>
            <a:ext cx="2485416" cy="338554"/>
          </a:xfrm>
          <a:prstGeom prst="rect">
            <a:avLst/>
          </a:prstGeom>
          <a:noFill/>
        </p:spPr>
        <p:txBody>
          <a:bodyPr wrap="square">
            <a:spAutoFit/>
          </a:bodyPr>
          <a:lstStyle/>
          <a:p>
            <a:r>
              <a:rPr lang="en-US" sz="1600" b="1" dirty="0">
                <a:solidFill>
                  <a:srgbClr val="FF0000"/>
                </a:solidFill>
              </a:rPr>
              <a:t>Probabilistic Models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6050AD6-3D9A-499D-B171-8734F16C300D}"/>
                  </a:ext>
                </a:extLst>
              </p:cNvPr>
              <p:cNvSpPr txBox="1"/>
              <p:nvPr/>
            </p:nvSpPr>
            <p:spPr>
              <a:xfrm>
                <a:off x="6713215" y="639913"/>
                <a:ext cx="4840353" cy="338554"/>
              </a:xfrm>
              <a:prstGeom prst="rect">
                <a:avLst/>
              </a:prstGeom>
              <a:noFill/>
            </p:spPr>
            <p:txBody>
              <a:bodyPr wrap="square">
                <a:spAutoFit/>
              </a:bodyPr>
              <a:lstStyle/>
              <a:p>
                <a:r>
                  <a:rPr lang="en-US" sz="1600" dirty="0">
                    <a:solidFill>
                      <a:schemeClr val="tx1"/>
                    </a:solidFill>
                  </a:rPr>
                  <a:t>• </a:t>
                </a:r>
                <a14:m>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𝑟</m:t>
                        </m:r>
                      </m:e>
                      <m:sub>
                        <m:r>
                          <a:rPr lang="en-US" sz="1600" b="0" i="1" smtClean="0">
                            <a:solidFill>
                              <a:schemeClr val="tx1"/>
                            </a:solidFill>
                            <a:latin typeface="Cambria Math" panose="02040503050406030204" pitchFamily="18" charset="0"/>
                          </a:rPr>
                          <m:t>0</m:t>
                        </m:r>
                      </m:sub>
                    </m:sSub>
                  </m:oMath>
                </a14:m>
                <a:r>
                  <a:rPr lang="en-US" sz="1600" dirty="0">
                    <a:solidFill>
                      <a:schemeClr val="tx1"/>
                    </a:solidFill>
                  </a:rPr>
                  <a:t> is always equal to 1, so it doesn’t count</a:t>
                </a:r>
              </a:p>
            </p:txBody>
          </p:sp>
        </mc:Choice>
        <mc:Fallback xmlns="">
          <p:sp>
            <p:nvSpPr>
              <p:cNvPr id="28" name="TextBox 27">
                <a:extLst>
                  <a:ext uri="{FF2B5EF4-FFF2-40B4-BE49-F238E27FC236}">
                    <a16:creationId xmlns:a16="http://schemas.microsoft.com/office/drawing/2014/main" id="{A6050AD6-3D9A-499D-B171-8734F16C300D}"/>
                  </a:ext>
                </a:extLst>
              </p:cNvPr>
              <p:cNvSpPr txBox="1">
                <a:spLocks noRot="1" noChangeAspect="1" noMove="1" noResize="1" noEditPoints="1" noAdjustHandles="1" noChangeArrowheads="1" noChangeShapeType="1" noTextEdit="1"/>
              </p:cNvSpPr>
              <p:nvPr/>
            </p:nvSpPr>
            <p:spPr>
              <a:xfrm>
                <a:off x="6713215" y="639913"/>
                <a:ext cx="4840353" cy="338554"/>
              </a:xfrm>
              <a:prstGeom prst="rect">
                <a:avLst/>
              </a:prstGeom>
              <a:blipFill>
                <a:blip r:embed="rId5"/>
                <a:stretch>
                  <a:fillRect l="-630" t="-5357" b="-21429"/>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4598084A-A95D-4FE0-BF02-2C59F1ECB1BC}"/>
              </a:ext>
            </a:extLst>
          </p:cNvPr>
          <p:cNvSpPr txBox="1"/>
          <p:nvPr/>
        </p:nvSpPr>
        <p:spPr>
          <a:xfrm>
            <a:off x="6713215" y="953754"/>
            <a:ext cx="5038061" cy="584775"/>
          </a:xfrm>
          <a:prstGeom prst="rect">
            <a:avLst/>
          </a:prstGeom>
          <a:noFill/>
        </p:spPr>
        <p:txBody>
          <a:bodyPr wrap="square">
            <a:spAutoFit/>
          </a:bodyPr>
          <a:lstStyle/>
          <a:p>
            <a:r>
              <a:rPr lang="en-US" sz="1600" dirty="0">
                <a:solidFill>
                  <a:schemeClr val="tx1"/>
                </a:solidFill>
              </a:rPr>
              <a:t>• </a:t>
            </a:r>
            <a:r>
              <a:rPr lang="en-US" sz="1600" b="1" dirty="0">
                <a:solidFill>
                  <a:schemeClr val="tx1"/>
                </a:solidFill>
              </a:rPr>
              <a:t>White Noise</a:t>
            </a:r>
            <a:r>
              <a:rPr lang="en-US" sz="1600" dirty="0">
                <a:solidFill>
                  <a:schemeClr val="tx1"/>
                </a:solidFill>
              </a:rPr>
              <a:t>: 95% of all values of ACF &amp; PACF fall within white noise boundary</a:t>
            </a:r>
          </a:p>
        </p:txBody>
      </p:sp>
      <p:sp>
        <p:nvSpPr>
          <p:cNvPr id="32" name="TextBox 31">
            <a:extLst>
              <a:ext uri="{FF2B5EF4-FFF2-40B4-BE49-F238E27FC236}">
                <a16:creationId xmlns:a16="http://schemas.microsoft.com/office/drawing/2014/main" id="{8FC2983D-036A-49AE-A2C0-36155359E89A}"/>
              </a:ext>
            </a:extLst>
          </p:cNvPr>
          <p:cNvSpPr txBox="1"/>
          <p:nvPr/>
        </p:nvSpPr>
        <p:spPr>
          <a:xfrm>
            <a:off x="6718287" y="1500917"/>
            <a:ext cx="5032989" cy="830997"/>
          </a:xfrm>
          <a:prstGeom prst="rect">
            <a:avLst/>
          </a:prstGeom>
          <a:noFill/>
        </p:spPr>
        <p:txBody>
          <a:bodyPr wrap="square">
            <a:spAutoFit/>
          </a:bodyPr>
          <a:lstStyle/>
          <a:p>
            <a:r>
              <a:rPr lang="en-US" sz="1600" dirty="0">
                <a:solidFill>
                  <a:schemeClr val="tx1"/>
                </a:solidFill>
              </a:rPr>
              <a:t>• </a:t>
            </a:r>
            <a:r>
              <a:rPr lang="en-US" sz="1600" b="1" dirty="0">
                <a:solidFill>
                  <a:schemeClr val="tx1"/>
                </a:solidFill>
              </a:rPr>
              <a:t>MA(q)</a:t>
            </a:r>
            <a:r>
              <a:rPr lang="en-US" sz="1600" dirty="0">
                <a:solidFill>
                  <a:schemeClr val="tx1"/>
                </a:solidFill>
              </a:rPr>
              <a:t>: ACF values of the first q lags fall outside of white noise boundary, rest show white noise properties. PACF has a decaying pattern</a:t>
            </a:r>
          </a:p>
        </p:txBody>
      </p:sp>
      <p:sp>
        <p:nvSpPr>
          <p:cNvPr id="34" name="TextBox 33">
            <a:extLst>
              <a:ext uri="{FF2B5EF4-FFF2-40B4-BE49-F238E27FC236}">
                <a16:creationId xmlns:a16="http://schemas.microsoft.com/office/drawing/2014/main" id="{15053569-2B02-4B8B-A65A-D64A4458B379}"/>
              </a:ext>
            </a:extLst>
          </p:cNvPr>
          <p:cNvSpPr txBox="1"/>
          <p:nvPr/>
        </p:nvSpPr>
        <p:spPr>
          <a:xfrm>
            <a:off x="6705931" y="2315932"/>
            <a:ext cx="5032989" cy="830997"/>
          </a:xfrm>
          <a:prstGeom prst="rect">
            <a:avLst/>
          </a:prstGeom>
          <a:noFill/>
        </p:spPr>
        <p:txBody>
          <a:bodyPr wrap="square">
            <a:spAutoFit/>
          </a:bodyPr>
          <a:lstStyle/>
          <a:p>
            <a:r>
              <a:rPr lang="en-US" sz="1600" dirty="0">
                <a:solidFill>
                  <a:schemeClr val="tx1"/>
                </a:solidFill>
              </a:rPr>
              <a:t>• </a:t>
            </a:r>
            <a:r>
              <a:rPr lang="en-US" sz="1600" b="1" dirty="0">
                <a:solidFill>
                  <a:schemeClr val="tx1"/>
                </a:solidFill>
              </a:rPr>
              <a:t>AR(p)</a:t>
            </a:r>
            <a:r>
              <a:rPr lang="en-US" sz="1600" dirty="0">
                <a:solidFill>
                  <a:schemeClr val="tx1"/>
                </a:solidFill>
              </a:rPr>
              <a:t>: PACF values of the first p lags fall outside of white noise boundary, rest show white noise properties. ACF has a decaying pattern</a:t>
            </a:r>
          </a:p>
        </p:txBody>
      </p:sp>
      <p:sp>
        <p:nvSpPr>
          <p:cNvPr id="36" name="TextBox 35">
            <a:extLst>
              <a:ext uri="{FF2B5EF4-FFF2-40B4-BE49-F238E27FC236}">
                <a16:creationId xmlns:a16="http://schemas.microsoft.com/office/drawing/2014/main" id="{E52B3869-DCA7-4883-BCF2-5DF791A3F489}"/>
              </a:ext>
            </a:extLst>
          </p:cNvPr>
          <p:cNvSpPr txBox="1"/>
          <p:nvPr/>
        </p:nvSpPr>
        <p:spPr>
          <a:xfrm>
            <a:off x="6716300" y="3105834"/>
            <a:ext cx="5032989" cy="584775"/>
          </a:xfrm>
          <a:prstGeom prst="rect">
            <a:avLst/>
          </a:prstGeom>
          <a:noFill/>
        </p:spPr>
        <p:txBody>
          <a:bodyPr wrap="square">
            <a:spAutoFit/>
          </a:bodyPr>
          <a:lstStyle/>
          <a:p>
            <a:r>
              <a:rPr lang="en-US" sz="1600" dirty="0">
                <a:solidFill>
                  <a:schemeClr val="tx1"/>
                </a:solidFill>
              </a:rPr>
              <a:t>• </a:t>
            </a:r>
            <a:r>
              <a:rPr lang="en-US" sz="1600" b="1" dirty="0">
                <a:solidFill>
                  <a:schemeClr val="tx1"/>
                </a:solidFill>
              </a:rPr>
              <a:t>ARMA(</a:t>
            </a:r>
            <a:r>
              <a:rPr lang="en-US" sz="1600" b="1" dirty="0" err="1">
                <a:solidFill>
                  <a:schemeClr val="tx1"/>
                </a:solidFill>
              </a:rPr>
              <a:t>p,q</a:t>
            </a:r>
            <a:r>
              <a:rPr lang="en-US" sz="1600" b="1" dirty="0">
                <a:solidFill>
                  <a:schemeClr val="tx1"/>
                </a:solidFill>
              </a:rPr>
              <a:t>)</a:t>
            </a:r>
            <a:r>
              <a:rPr lang="en-US" sz="1600" dirty="0">
                <a:solidFill>
                  <a:schemeClr val="tx1"/>
                </a:solidFill>
              </a:rPr>
              <a:t>: ACF after lag (q-p) converges to 0, PACF after lag (p-q) converges to 0</a:t>
            </a:r>
            <a:endParaRPr lang="en-US" sz="1600" dirty="0"/>
          </a:p>
        </p:txBody>
      </p:sp>
      <p:sp>
        <p:nvSpPr>
          <p:cNvPr id="37" name="Rectangle 36">
            <a:extLst>
              <a:ext uri="{FF2B5EF4-FFF2-40B4-BE49-F238E27FC236}">
                <a16:creationId xmlns:a16="http://schemas.microsoft.com/office/drawing/2014/main" id="{6613D6A1-C6A3-41A2-BCB8-35764136A483}"/>
              </a:ext>
            </a:extLst>
          </p:cNvPr>
          <p:cNvSpPr/>
          <p:nvPr/>
        </p:nvSpPr>
        <p:spPr>
          <a:xfrm>
            <a:off x="7823655" y="4786212"/>
            <a:ext cx="4079233" cy="1755459"/>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FF01E844-ADF2-43E2-A737-7573A40F64E6}"/>
              </a:ext>
            </a:extLst>
          </p:cNvPr>
          <p:cNvSpPr txBox="1"/>
          <p:nvPr/>
        </p:nvSpPr>
        <p:spPr>
          <a:xfrm>
            <a:off x="7904951" y="4839905"/>
            <a:ext cx="2485416" cy="338554"/>
          </a:xfrm>
          <a:prstGeom prst="rect">
            <a:avLst/>
          </a:prstGeom>
          <a:noFill/>
        </p:spPr>
        <p:txBody>
          <a:bodyPr wrap="square">
            <a:spAutoFit/>
          </a:bodyPr>
          <a:lstStyle/>
          <a:p>
            <a:r>
              <a:rPr lang="en-US" sz="1600" b="1" dirty="0">
                <a:solidFill>
                  <a:srgbClr val="FF0000"/>
                </a:solidFill>
              </a:rPr>
              <a:t>Other Models</a:t>
            </a:r>
          </a:p>
        </p:txBody>
      </p:sp>
      <p:sp>
        <p:nvSpPr>
          <p:cNvPr id="39" name="TextBox 38">
            <a:extLst>
              <a:ext uri="{FF2B5EF4-FFF2-40B4-BE49-F238E27FC236}">
                <a16:creationId xmlns:a16="http://schemas.microsoft.com/office/drawing/2014/main" id="{74864A0F-0D64-4661-AE16-6FA96A0FF9EB}"/>
              </a:ext>
            </a:extLst>
          </p:cNvPr>
          <p:cNvSpPr txBox="1"/>
          <p:nvPr/>
        </p:nvSpPr>
        <p:spPr>
          <a:xfrm>
            <a:off x="7821951" y="5129559"/>
            <a:ext cx="3916969" cy="830997"/>
          </a:xfrm>
          <a:prstGeom prst="rect">
            <a:avLst/>
          </a:prstGeom>
          <a:noFill/>
        </p:spPr>
        <p:txBody>
          <a:bodyPr wrap="square">
            <a:spAutoFit/>
          </a:bodyPr>
          <a:lstStyle/>
          <a:p>
            <a:r>
              <a:rPr lang="en-US" sz="1600" dirty="0"/>
              <a:t>• </a:t>
            </a:r>
            <a:r>
              <a:rPr lang="en-US" sz="1600" b="1" dirty="0"/>
              <a:t>ARIMA(</a:t>
            </a:r>
            <a:r>
              <a:rPr lang="en-US" sz="1600" b="1" dirty="0" err="1"/>
              <a:t>p,d,q</a:t>
            </a:r>
            <a:r>
              <a:rPr lang="en-US" sz="1600" b="1" dirty="0"/>
              <a:t>)</a:t>
            </a:r>
            <a:r>
              <a:rPr lang="en-US" sz="1600" dirty="0"/>
              <a:t>: Differencing that removes non-stationarity, generates stationary ARMA(</a:t>
            </a:r>
            <a:r>
              <a:rPr lang="en-US" sz="1600" dirty="0" err="1"/>
              <a:t>p,q</a:t>
            </a:r>
            <a:r>
              <a:rPr lang="en-US" sz="1600" dirty="0"/>
              <a:t>)</a:t>
            </a:r>
          </a:p>
        </p:txBody>
      </p:sp>
      <p:sp>
        <p:nvSpPr>
          <p:cNvPr id="40" name="TextBox 39">
            <a:extLst>
              <a:ext uri="{FF2B5EF4-FFF2-40B4-BE49-F238E27FC236}">
                <a16:creationId xmlns:a16="http://schemas.microsoft.com/office/drawing/2014/main" id="{BA9D24DC-FF6D-4529-8F19-DABF187386B5}"/>
              </a:ext>
            </a:extLst>
          </p:cNvPr>
          <p:cNvSpPr txBox="1"/>
          <p:nvPr/>
        </p:nvSpPr>
        <p:spPr>
          <a:xfrm>
            <a:off x="7821952" y="5912957"/>
            <a:ext cx="3927338" cy="584775"/>
          </a:xfrm>
          <a:prstGeom prst="rect">
            <a:avLst/>
          </a:prstGeom>
          <a:noFill/>
        </p:spPr>
        <p:txBody>
          <a:bodyPr wrap="square">
            <a:spAutoFit/>
          </a:bodyPr>
          <a:lstStyle/>
          <a:p>
            <a:pPr lvl="0">
              <a:defRPr/>
            </a:pPr>
            <a:r>
              <a:rPr lang="en-US" sz="1600" dirty="0">
                <a:solidFill>
                  <a:schemeClr val="tx1"/>
                </a:solidFill>
              </a:rPr>
              <a:t>•</a:t>
            </a:r>
            <a:r>
              <a:rPr lang="en-US" sz="1600" b="1" dirty="0">
                <a:solidFill>
                  <a:schemeClr val="tx1"/>
                </a:solidFill>
              </a:rPr>
              <a:t> ARFIMA(</a:t>
            </a:r>
            <a:r>
              <a:rPr lang="en-US" sz="1600" b="1" dirty="0" err="1">
                <a:solidFill>
                  <a:schemeClr val="tx1"/>
                </a:solidFill>
              </a:rPr>
              <a:t>p,d,q</a:t>
            </a:r>
            <a:r>
              <a:rPr lang="en-US" sz="1600" b="1" dirty="0">
                <a:solidFill>
                  <a:schemeClr val="tx1"/>
                </a:solidFill>
              </a:rPr>
              <a:t>)</a:t>
            </a:r>
            <a:r>
              <a:rPr lang="en-US" sz="1600" dirty="0">
                <a:solidFill>
                  <a:schemeClr val="tx1"/>
                </a:solidFill>
              </a:rPr>
              <a:t>: Non-integer differencing. For 0&lt;d&lt;0.5, they are Stationary</a:t>
            </a:r>
          </a:p>
        </p:txBody>
      </p:sp>
    </p:spTree>
    <p:extLst>
      <p:ext uri="{BB962C8B-B14F-4D97-AF65-F5344CB8AC3E}">
        <p14:creationId xmlns:p14="http://schemas.microsoft.com/office/powerpoint/2010/main" val="385884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1000"/>
                                        <p:tgtEl>
                                          <p:spTgt spid="2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10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1000"/>
                                        <p:tgtEl>
                                          <p:spTgt spid="21"/>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up)">
                                      <p:cBhvr>
                                        <p:cTn id="20" dur="10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wipe(left)">
                                      <p:cBhvr>
                                        <p:cTn id="25" dur="1000"/>
                                        <p:tgtEl>
                                          <p:spTgt spid="64"/>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wipe(left)">
                                      <p:cBhvr>
                                        <p:cTn id="29" dur="1000"/>
                                        <p:tgtEl>
                                          <p:spTgt spid="6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71"/>
                                        </p:tgtEl>
                                        <p:attrNameLst>
                                          <p:attrName>style.visibility</p:attrName>
                                        </p:attrNameLst>
                                      </p:cBhvr>
                                      <p:to>
                                        <p:strVal val="visible"/>
                                      </p:to>
                                    </p:set>
                                    <p:animEffect transition="in" filter="wipe(left)">
                                      <p:cBhvr>
                                        <p:cTn id="34" dur="1000"/>
                                        <p:tgtEl>
                                          <p:spTgt spid="71"/>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60"/>
                                        </p:tgtEl>
                                        <p:attrNameLst>
                                          <p:attrName>style.visibility</p:attrName>
                                        </p:attrNameLst>
                                      </p:cBhvr>
                                      <p:to>
                                        <p:strVal val="visible"/>
                                      </p:to>
                                    </p:set>
                                    <p:animEffect transition="in" filter="wipe(left)">
                                      <p:cBhvr>
                                        <p:cTn id="38" dur="1000"/>
                                        <p:tgtEl>
                                          <p:spTgt spid="6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wipe(left)">
                                      <p:cBhvr>
                                        <p:cTn id="43" dur="1000"/>
                                        <p:tgtEl>
                                          <p:spTgt spid="58"/>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wipe(left)">
                                      <p:cBhvr>
                                        <p:cTn id="47" dur="1000"/>
                                        <p:tgtEl>
                                          <p:spTgt spid="6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75"/>
                                        </p:tgtEl>
                                        <p:attrNameLst>
                                          <p:attrName>style.visibility</p:attrName>
                                        </p:attrNameLst>
                                      </p:cBhvr>
                                      <p:to>
                                        <p:strVal val="visible"/>
                                      </p:to>
                                    </p:set>
                                    <p:animEffect transition="in" filter="wipe(right)">
                                      <p:cBhvr>
                                        <p:cTn id="52" dur="1000"/>
                                        <p:tgtEl>
                                          <p:spTgt spid="75"/>
                                        </p:tgtEl>
                                      </p:cBhvr>
                                    </p:animEffect>
                                  </p:childTnLst>
                                </p:cTn>
                              </p:par>
                              <p:par>
                                <p:cTn id="53" presetID="22" presetClass="entr" presetSubtype="2"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animEffect transition="in" filter="wipe(right)">
                                      <p:cBhvr>
                                        <p:cTn id="55" dur="1000"/>
                                        <p:tgtEl>
                                          <p:spTgt spid="78"/>
                                        </p:tgtEl>
                                      </p:cBhvr>
                                    </p:animEffect>
                                  </p:childTnLst>
                                </p:cTn>
                              </p:par>
                              <p:par>
                                <p:cTn id="56" presetID="22" presetClass="entr" presetSubtype="2" fill="hold" nodeType="with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wipe(right)">
                                      <p:cBhvr>
                                        <p:cTn id="58" dur="1000"/>
                                        <p:tgtEl>
                                          <p:spTgt spid="8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wipe(left)">
                                      <p:cBhvr>
                                        <p:cTn id="63" dur="1000"/>
                                        <p:tgtEl>
                                          <p:spTgt spid="45"/>
                                        </p:tgtEl>
                                      </p:cBhvr>
                                    </p:animEffect>
                                  </p:childTnLst>
                                </p:cTn>
                              </p:par>
                              <p:par>
                                <p:cTn id="64" presetID="22" presetClass="entr" presetSubtype="8" fill="hold"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wipe(left)">
                                      <p:cBhvr>
                                        <p:cTn id="66" dur="1000"/>
                                        <p:tgtEl>
                                          <p:spTgt spid="46"/>
                                        </p:tgtEl>
                                      </p:cBhvr>
                                    </p:animEffect>
                                  </p:childTnLst>
                                </p:cTn>
                              </p:par>
                            </p:childTnLst>
                          </p:cTn>
                        </p:par>
                        <p:par>
                          <p:cTn id="67" fill="hold">
                            <p:stCondLst>
                              <p:cond delay="1000"/>
                            </p:stCondLst>
                            <p:childTnLst>
                              <p:par>
                                <p:cTn id="68" presetID="22" presetClass="entr" presetSubtype="8" fill="hold" grpId="0" nodeType="after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wipe(left)">
                                      <p:cBhvr>
                                        <p:cTn id="70" dur="1000"/>
                                        <p:tgtEl>
                                          <p:spTgt spid="41"/>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wipe(left)">
                                      <p:cBhvr>
                                        <p:cTn id="73" dur="1000"/>
                                        <p:tgtEl>
                                          <p:spTgt spid="42"/>
                                        </p:tgtEl>
                                      </p:cBhvr>
                                    </p:animEffect>
                                  </p:childTnLst>
                                </p:cTn>
                              </p:par>
                            </p:childTnLst>
                          </p:cTn>
                        </p:par>
                        <p:par>
                          <p:cTn id="74" fill="hold">
                            <p:stCondLst>
                              <p:cond delay="2000"/>
                            </p:stCondLst>
                            <p:childTnLst>
                              <p:par>
                                <p:cTn id="75" presetID="22" presetClass="entr" presetSubtype="8" fill="hold" nodeType="afterEffect">
                                  <p:stCondLst>
                                    <p:cond delay="0"/>
                                  </p:stCondLst>
                                  <p:childTnLst>
                                    <p:set>
                                      <p:cBhvr>
                                        <p:cTn id="76" dur="1" fill="hold">
                                          <p:stCondLst>
                                            <p:cond delay="0"/>
                                          </p:stCondLst>
                                        </p:cTn>
                                        <p:tgtEl>
                                          <p:spTgt spid="49"/>
                                        </p:tgtEl>
                                        <p:attrNameLst>
                                          <p:attrName>style.visibility</p:attrName>
                                        </p:attrNameLst>
                                      </p:cBhvr>
                                      <p:to>
                                        <p:strVal val="visible"/>
                                      </p:to>
                                    </p:set>
                                    <p:animEffect transition="in" filter="wipe(left)">
                                      <p:cBhvr>
                                        <p:cTn id="77" dur="1000"/>
                                        <p:tgtEl>
                                          <p:spTgt spid="49"/>
                                        </p:tgtEl>
                                      </p:cBhvr>
                                    </p:animEffect>
                                  </p:childTnLst>
                                </p:cTn>
                              </p:par>
                              <p:par>
                                <p:cTn id="78" presetID="22" presetClass="entr" presetSubtype="8" fill="hold" nodeType="withEffect">
                                  <p:stCondLst>
                                    <p:cond delay="0"/>
                                  </p:stCondLst>
                                  <p:childTnLst>
                                    <p:set>
                                      <p:cBhvr>
                                        <p:cTn id="79" dur="1" fill="hold">
                                          <p:stCondLst>
                                            <p:cond delay="0"/>
                                          </p:stCondLst>
                                        </p:cTn>
                                        <p:tgtEl>
                                          <p:spTgt spid="54"/>
                                        </p:tgtEl>
                                        <p:attrNameLst>
                                          <p:attrName>style.visibility</p:attrName>
                                        </p:attrNameLst>
                                      </p:cBhvr>
                                      <p:to>
                                        <p:strVal val="visible"/>
                                      </p:to>
                                    </p:set>
                                    <p:animEffect transition="in" filter="wipe(left)">
                                      <p:cBhvr>
                                        <p:cTn id="80" dur="1000"/>
                                        <p:tgtEl>
                                          <p:spTgt spid="54"/>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2"/>
                                        </p:tgtEl>
                                        <p:attrNameLst>
                                          <p:attrName>style.visibility</p:attrName>
                                        </p:attrNameLst>
                                      </p:cBhvr>
                                      <p:to>
                                        <p:strVal val="visible"/>
                                      </p:to>
                                    </p:set>
                                    <p:animEffect transition="in" filter="wipe(left)">
                                      <p:cBhvr>
                                        <p:cTn id="85" dur="1000"/>
                                        <p:tgtEl>
                                          <p:spTgt spid="2"/>
                                        </p:tgtEl>
                                      </p:cBhvr>
                                    </p:animEffect>
                                  </p:childTnLst>
                                </p:cTn>
                              </p:par>
                            </p:childTnLst>
                          </p:cTn>
                        </p:par>
                        <p:par>
                          <p:cTn id="86" fill="hold">
                            <p:stCondLst>
                              <p:cond delay="1000"/>
                            </p:stCondLst>
                            <p:childTnLst>
                              <p:par>
                                <p:cTn id="87" presetID="22" presetClass="entr" presetSubtype="8" fill="hold" grpId="0" nodeType="after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wipe(left)">
                                      <p:cBhvr>
                                        <p:cTn id="89" dur="1000"/>
                                        <p:tgtEl>
                                          <p:spTgt spid="26"/>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28"/>
                                        </p:tgtEl>
                                        <p:attrNameLst>
                                          <p:attrName>style.visibility</p:attrName>
                                        </p:attrNameLst>
                                      </p:cBhvr>
                                      <p:to>
                                        <p:strVal val="visible"/>
                                      </p:to>
                                    </p:set>
                                    <p:animEffect transition="in" filter="wipe(left)">
                                      <p:cBhvr>
                                        <p:cTn id="94" dur="1000"/>
                                        <p:tgtEl>
                                          <p:spTgt spid="28"/>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wipe(left)">
                                      <p:cBhvr>
                                        <p:cTn id="99" dur="1000"/>
                                        <p:tgtEl>
                                          <p:spTgt spid="30"/>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32"/>
                                        </p:tgtEl>
                                        <p:attrNameLst>
                                          <p:attrName>style.visibility</p:attrName>
                                        </p:attrNameLst>
                                      </p:cBhvr>
                                      <p:to>
                                        <p:strVal val="visible"/>
                                      </p:to>
                                    </p:set>
                                    <p:animEffect transition="in" filter="wipe(left)">
                                      <p:cBhvr>
                                        <p:cTn id="104" dur="1000"/>
                                        <p:tgtEl>
                                          <p:spTgt spid="32"/>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34"/>
                                        </p:tgtEl>
                                        <p:attrNameLst>
                                          <p:attrName>style.visibility</p:attrName>
                                        </p:attrNameLst>
                                      </p:cBhvr>
                                      <p:to>
                                        <p:strVal val="visible"/>
                                      </p:to>
                                    </p:set>
                                    <p:animEffect transition="in" filter="wipe(left)">
                                      <p:cBhvr>
                                        <p:cTn id="109" dur="1000"/>
                                        <p:tgtEl>
                                          <p:spTgt spid="34"/>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36"/>
                                        </p:tgtEl>
                                        <p:attrNameLst>
                                          <p:attrName>style.visibility</p:attrName>
                                        </p:attrNameLst>
                                      </p:cBhvr>
                                      <p:to>
                                        <p:strVal val="visible"/>
                                      </p:to>
                                    </p:set>
                                    <p:animEffect transition="in" filter="wipe(left)">
                                      <p:cBhvr>
                                        <p:cTn id="114" dur="1000"/>
                                        <p:tgtEl>
                                          <p:spTgt spid="36"/>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37"/>
                                        </p:tgtEl>
                                        <p:attrNameLst>
                                          <p:attrName>style.visibility</p:attrName>
                                        </p:attrNameLst>
                                      </p:cBhvr>
                                      <p:to>
                                        <p:strVal val="visible"/>
                                      </p:to>
                                    </p:set>
                                    <p:animEffect transition="in" filter="wipe(left)">
                                      <p:cBhvr>
                                        <p:cTn id="119" dur="1000"/>
                                        <p:tgtEl>
                                          <p:spTgt spid="37"/>
                                        </p:tgtEl>
                                      </p:cBhvr>
                                    </p:animEffect>
                                  </p:childTnLst>
                                </p:cTn>
                              </p:par>
                            </p:childTnLst>
                          </p:cTn>
                        </p:par>
                        <p:par>
                          <p:cTn id="120" fill="hold">
                            <p:stCondLst>
                              <p:cond delay="1000"/>
                            </p:stCondLst>
                            <p:childTnLst>
                              <p:par>
                                <p:cTn id="121" presetID="22" presetClass="entr" presetSubtype="8" fill="hold" grpId="0" nodeType="afterEffect">
                                  <p:stCondLst>
                                    <p:cond delay="0"/>
                                  </p:stCondLst>
                                  <p:childTnLst>
                                    <p:set>
                                      <p:cBhvr>
                                        <p:cTn id="122" dur="1" fill="hold">
                                          <p:stCondLst>
                                            <p:cond delay="0"/>
                                          </p:stCondLst>
                                        </p:cTn>
                                        <p:tgtEl>
                                          <p:spTgt spid="38"/>
                                        </p:tgtEl>
                                        <p:attrNameLst>
                                          <p:attrName>style.visibility</p:attrName>
                                        </p:attrNameLst>
                                      </p:cBhvr>
                                      <p:to>
                                        <p:strVal val="visible"/>
                                      </p:to>
                                    </p:set>
                                    <p:animEffect transition="in" filter="wipe(left)">
                                      <p:cBhvr>
                                        <p:cTn id="123" dur="1000"/>
                                        <p:tgtEl>
                                          <p:spTgt spid="38"/>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39"/>
                                        </p:tgtEl>
                                        <p:attrNameLst>
                                          <p:attrName>style.visibility</p:attrName>
                                        </p:attrNameLst>
                                      </p:cBhvr>
                                      <p:to>
                                        <p:strVal val="visible"/>
                                      </p:to>
                                    </p:set>
                                    <p:animEffect transition="in" filter="wipe(left)">
                                      <p:cBhvr>
                                        <p:cTn id="128" dur="1000"/>
                                        <p:tgtEl>
                                          <p:spTgt spid="39"/>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40"/>
                                        </p:tgtEl>
                                        <p:attrNameLst>
                                          <p:attrName>style.visibility</p:attrName>
                                        </p:attrNameLst>
                                      </p:cBhvr>
                                      <p:to>
                                        <p:strVal val="visible"/>
                                      </p:to>
                                    </p:set>
                                    <p:animEffect transition="in" filter="wipe(left)">
                                      <p:cBhvr>
                                        <p:cTn id="133"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18" grpId="0" animBg="1"/>
      <p:bldP spid="41" grpId="0" animBg="1"/>
      <p:bldP spid="42" grpId="0" animBg="1"/>
      <p:bldP spid="60" grpId="0" animBg="1"/>
      <p:bldP spid="61" grpId="0" animBg="1"/>
      <p:bldP spid="62" grpId="0" animBg="1"/>
      <p:bldP spid="26" grpId="0"/>
      <p:bldP spid="28" grpId="0"/>
      <p:bldP spid="30" grpId="0"/>
      <p:bldP spid="32" grpId="0"/>
      <p:bldP spid="34" grpId="0"/>
      <p:bldP spid="36" grpId="0"/>
      <p:bldP spid="37" grpId="0" animBg="1"/>
      <p:bldP spid="38" grpId="0"/>
      <p:bldP spid="39" grpId="0"/>
      <p:bldP spid="4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Goodness of Fit Measures</a:t>
            </a:r>
          </a:p>
        </p:txBody>
      </p:sp>
      <p:sp>
        <p:nvSpPr>
          <p:cNvPr id="4" name="TextBox 3">
            <a:extLst>
              <a:ext uri="{FF2B5EF4-FFF2-40B4-BE49-F238E27FC236}">
                <a16:creationId xmlns:a16="http://schemas.microsoft.com/office/drawing/2014/main" id="{B4410A58-F65C-48D8-854E-CD9CD6A8B9A9}"/>
              </a:ext>
            </a:extLst>
          </p:cNvPr>
          <p:cNvSpPr txBox="1"/>
          <p:nvPr/>
        </p:nvSpPr>
        <p:spPr>
          <a:xfrm>
            <a:off x="849868" y="1414913"/>
            <a:ext cx="5762805" cy="1569660"/>
          </a:xfrm>
          <a:prstGeom prst="rect">
            <a:avLst/>
          </a:prstGeom>
          <a:noFill/>
        </p:spPr>
        <p:txBody>
          <a:bodyPr wrap="square">
            <a:spAutoFit/>
          </a:bodyPr>
          <a:lstStyle/>
          <a:p>
            <a:r>
              <a:rPr lang="en-US" sz="2400" dirty="0"/>
              <a:t>The main measure of time series model fit is </a:t>
            </a:r>
            <a:r>
              <a:rPr lang="en-US" sz="2400" dirty="0">
                <a:solidFill>
                  <a:srgbClr val="00B050"/>
                </a:solidFill>
              </a:rPr>
              <a:t>log-likelihood</a:t>
            </a:r>
            <a:r>
              <a:rPr lang="en-US" sz="2400" dirty="0"/>
              <a:t>. That is, the logarithm of the probability of the observed data coming from the estimated model.</a:t>
            </a:r>
          </a:p>
        </p:txBody>
      </p:sp>
      <p:sp>
        <p:nvSpPr>
          <p:cNvPr id="17" name="TextBox 16">
            <a:extLst>
              <a:ext uri="{FF2B5EF4-FFF2-40B4-BE49-F238E27FC236}">
                <a16:creationId xmlns:a16="http://schemas.microsoft.com/office/drawing/2014/main" id="{4A0DD9FC-D6F9-451C-B414-A3A285F399FC}"/>
              </a:ext>
            </a:extLst>
          </p:cNvPr>
          <p:cNvSpPr txBox="1"/>
          <p:nvPr/>
        </p:nvSpPr>
        <p:spPr>
          <a:xfrm>
            <a:off x="838200" y="3042431"/>
            <a:ext cx="5774473" cy="1569660"/>
          </a:xfrm>
          <a:prstGeom prst="rect">
            <a:avLst/>
          </a:prstGeom>
          <a:noFill/>
        </p:spPr>
        <p:txBody>
          <a:bodyPr wrap="square">
            <a:spAutoFit/>
          </a:bodyPr>
          <a:lstStyle/>
          <a:p>
            <a:r>
              <a:rPr lang="en-US" sz="2400" dirty="0"/>
              <a:t>The </a:t>
            </a:r>
            <a:r>
              <a:rPr lang="en-US" sz="2400" dirty="0">
                <a:solidFill>
                  <a:srgbClr val="FF0000"/>
                </a:solidFill>
              </a:rPr>
              <a:t>smaller</a:t>
            </a:r>
            <a:r>
              <a:rPr lang="en-US" sz="2400" dirty="0"/>
              <a:t> the values of </a:t>
            </a:r>
            <a:r>
              <a:rPr lang="en-US" sz="2400" dirty="0">
                <a:solidFill>
                  <a:srgbClr val="FF0000"/>
                </a:solidFill>
              </a:rPr>
              <a:t>log-likelihood</a:t>
            </a:r>
            <a:r>
              <a:rPr lang="en-US" sz="2400" dirty="0"/>
              <a:t>, the </a:t>
            </a:r>
            <a:r>
              <a:rPr lang="en-US" sz="2400" dirty="0">
                <a:solidFill>
                  <a:srgbClr val="FF0000"/>
                </a:solidFill>
              </a:rPr>
              <a:t>better</a:t>
            </a:r>
            <a:r>
              <a:rPr lang="en-US" sz="2400" dirty="0"/>
              <a:t> the </a:t>
            </a:r>
            <a:r>
              <a:rPr lang="en-US" sz="2400" dirty="0">
                <a:solidFill>
                  <a:srgbClr val="FF0000"/>
                </a:solidFill>
              </a:rPr>
              <a:t>model</a:t>
            </a:r>
            <a:r>
              <a:rPr lang="en-US" sz="2400" dirty="0"/>
              <a:t>. However, models selected solely based on log-likelihood are prone to overfitting.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A8B1C14-70AF-4E91-BE55-AC0192DA58FB}"/>
                  </a:ext>
                </a:extLst>
              </p:cNvPr>
              <p:cNvSpPr txBox="1"/>
              <p:nvPr/>
            </p:nvSpPr>
            <p:spPr>
              <a:xfrm>
                <a:off x="6784695" y="386136"/>
                <a:ext cx="5257800" cy="1938992"/>
              </a:xfrm>
              <a:prstGeom prst="rect">
                <a:avLst/>
              </a:prstGeom>
              <a:noFill/>
            </p:spPr>
            <p:txBody>
              <a:bodyPr wrap="square" rtlCol="0">
                <a:spAutoFit/>
              </a:bodyPr>
              <a:lstStyle/>
              <a:p>
                <a:r>
                  <a:rPr lang="en-US" sz="2400" dirty="0"/>
                  <a:t>● </a:t>
                </a:r>
                <a:r>
                  <a:rPr lang="en-US" sz="2400" dirty="0">
                    <a:solidFill>
                      <a:srgbClr val="0070C0"/>
                    </a:solidFill>
                  </a:rPr>
                  <a:t>Akaike Information Criterion (AIC)</a:t>
                </a:r>
                <a:r>
                  <a:rPr lang="en-US" sz="2400" dirty="0"/>
                  <a:t>: A model with </a:t>
                </a:r>
                <a:r>
                  <a:rPr lang="en-US" sz="2400" dirty="0">
                    <a:solidFill>
                      <a:srgbClr val="FF0000"/>
                    </a:solidFill>
                  </a:rPr>
                  <a:t>smaller AIC </a:t>
                </a:r>
                <a:r>
                  <a:rPr lang="en-US" sz="2400" dirty="0"/>
                  <a:t>value is preferred. AIC is computed by penalizing log-likelihood for higher values of p &amp; q:</a:t>
                </a:r>
              </a:p>
              <a:p>
                <a:pPr algn="ctr"/>
                <a14:m>
                  <m:oMathPara xmlns:m="http://schemas.openxmlformats.org/officeDocument/2006/math">
                    <m:oMathParaPr>
                      <m:jc m:val="centerGroup"/>
                    </m:oMathParaPr>
                    <m:oMath xmlns:m="http://schemas.openxmlformats.org/officeDocument/2006/math">
                      <m:r>
                        <a:rPr lang="en-US" sz="2200" i="1" dirty="0" smtClean="0">
                          <a:latin typeface="Cambria Math" panose="02040503050406030204" pitchFamily="18" charset="0"/>
                        </a:rPr>
                        <m:t>𝐴𝐼𝐶</m:t>
                      </m:r>
                      <m:r>
                        <a:rPr lang="en-US" sz="2200" i="1" dirty="0" smtClean="0">
                          <a:latin typeface="Cambria Math" panose="02040503050406030204" pitchFamily="18" charset="0"/>
                        </a:rPr>
                        <m:t>=−2</m:t>
                      </m:r>
                      <m:r>
                        <m:rPr>
                          <m:sty m:val="p"/>
                        </m:rPr>
                        <a:rPr lang="en-US" sz="2200" i="1" dirty="0">
                          <a:latin typeface="Cambria Math" panose="02040503050406030204" pitchFamily="18" charset="0"/>
                        </a:rPr>
                        <m:t>log</m:t>
                      </m:r>
                      <m:r>
                        <a:rPr lang="en-US" sz="2200" i="1" dirty="0">
                          <a:latin typeface="Cambria Math" panose="02040503050406030204" pitchFamily="18" charset="0"/>
                        </a:rPr>
                        <m:t>⁡(</m:t>
                      </m:r>
                      <m:r>
                        <a:rPr lang="en-US" sz="2200" i="1" dirty="0">
                          <a:latin typeface="Cambria Math" panose="02040503050406030204" pitchFamily="18" charset="0"/>
                        </a:rPr>
                        <m:t>𝐿</m:t>
                      </m:r>
                      <m:r>
                        <a:rPr lang="en-US" sz="2200" i="1" dirty="0">
                          <a:latin typeface="Cambria Math" panose="02040503050406030204" pitchFamily="18" charset="0"/>
                        </a:rPr>
                        <m:t>)+2(</m:t>
                      </m:r>
                      <m:r>
                        <a:rPr lang="en-US" sz="2200" i="1" dirty="0">
                          <a:latin typeface="Cambria Math" panose="02040503050406030204" pitchFamily="18" charset="0"/>
                        </a:rPr>
                        <m:t>𝑝</m:t>
                      </m:r>
                      <m:r>
                        <a:rPr lang="en-US" sz="2200" i="1" dirty="0">
                          <a:latin typeface="Cambria Math" panose="02040503050406030204" pitchFamily="18" charset="0"/>
                        </a:rPr>
                        <m:t>+</m:t>
                      </m:r>
                      <m:r>
                        <a:rPr lang="en-US" sz="2200" i="1" dirty="0">
                          <a:latin typeface="Cambria Math" panose="02040503050406030204" pitchFamily="18" charset="0"/>
                        </a:rPr>
                        <m:t>𝑞</m:t>
                      </m:r>
                      <m:r>
                        <a:rPr lang="en-US" sz="2200" i="1" dirty="0">
                          <a:latin typeface="Cambria Math" panose="02040503050406030204" pitchFamily="18" charset="0"/>
                        </a:rPr>
                        <m:t>+</m:t>
                      </m:r>
                      <m:r>
                        <a:rPr lang="en-US" sz="2200" i="1" dirty="0">
                          <a:latin typeface="Cambria Math" panose="02040503050406030204" pitchFamily="18" charset="0"/>
                        </a:rPr>
                        <m:t>𝑘</m:t>
                      </m:r>
                      <m:r>
                        <a:rPr lang="en-US" sz="2200" i="1" dirty="0">
                          <a:latin typeface="Cambria Math" panose="02040503050406030204" pitchFamily="18" charset="0"/>
                        </a:rPr>
                        <m:t>+1)</m:t>
                      </m:r>
                    </m:oMath>
                  </m:oMathPara>
                </a14:m>
                <a:endParaRPr lang="en-US" sz="2200" dirty="0"/>
              </a:p>
            </p:txBody>
          </p:sp>
        </mc:Choice>
        <mc:Fallback xmlns="">
          <p:sp>
            <p:nvSpPr>
              <p:cNvPr id="13" name="TextBox 12">
                <a:extLst>
                  <a:ext uri="{FF2B5EF4-FFF2-40B4-BE49-F238E27FC236}">
                    <a16:creationId xmlns:a16="http://schemas.microsoft.com/office/drawing/2014/main" id="{4A8B1C14-70AF-4E91-BE55-AC0192DA58FB}"/>
                  </a:ext>
                </a:extLst>
              </p:cNvPr>
              <p:cNvSpPr txBox="1">
                <a:spLocks noRot="1" noChangeAspect="1" noMove="1" noResize="1" noEditPoints="1" noAdjustHandles="1" noChangeArrowheads="1" noChangeShapeType="1" noTextEdit="1"/>
              </p:cNvSpPr>
              <p:nvPr/>
            </p:nvSpPr>
            <p:spPr>
              <a:xfrm>
                <a:off x="6784695" y="386136"/>
                <a:ext cx="5257800" cy="1938992"/>
              </a:xfrm>
              <a:prstGeom prst="rect">
                <a:avLst/>
              </a:prstGeom>
              <a:blipFill>
                <a:blip r:embed="rId3"/>
                <a:stretch>
                  <a:fillRect l="-1856" t="-2516" r="-1740" b="-12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43EAE22-6D05-490E-9F0A-2CF2AD9ED61D}"/>
                  </a:ext>
                </a:extLst>
              </p:cNvPr>
              <p:cNvSpPr txBox="1"/>
              <p:nvPr/>
            </p:nvSpPr>
            <p:spPr>
              <a:xfrm>
                <a:off x="6784695" y="2459504"/>
                <a:ext cx="5257800" cy="1908215"/>
              </a:xfrm>
              <a:prstGeom prst="rect">
                <a:avLst/>
              </a:prstGeom>
              <a:noFill/>
            </p:spPr>
            <p:txBody>
              <a:bodyPr wrap="square" rtlCol="0">
                <a:spAutoFit/>
              </a:bodyPr>
              <a:lstStyle/>
              <a:p>
                <a:r>
                  <a:rPr lang="en-US" sz="2400" dirty="0"/>
                  <a:t>● </a:t>
                </a:r>
                <a:r>
                  <a:rPr lang="en-US" sz="2400" dirty="0">
                    <a:solidFill>
                      <a:srgbClr val="0070C0"/>
                    </a:solidFill>
                  </a:rPr>
                  <a:t>Bayesian information criterion (BIC)</a:t>
                </a:r>
                <a:r>
                  <a:rPr lang="en-US" sz="2400" dirty="0"/>
                  <a:t>: A model with </a:t>
                </a:r>
                <a:r>
                  <a:rPr lang="en-US" sz="2400" dirty="0">
                    <a:solidFill>
                      <a:srgbClr val="FF0000"/>
                    </a:solidFill>
                  </a:rPr>
                  <a:t>smaller BIC </a:t>
                </a:r>
                <a:r>
                  <a:rPr lang="en-US" sz="2400" dirty="0"/>
                  <a:t>is preferred. BIC tends to favor more parsimonious models.</a:t>
                </a:r>
              </a:p>
              <a:p>
                <a:pPr algn="ctr"/>
                <a14:m>
                  <m:oMathPara xmlns:m="http://schemas.openxmlformats.org/officeDocument/2006/math">
                    <m:oMathParaPr>
                      <m:jc m:val="centerGroup"/>
                    </m:oMathParaPr>
                    <m:oMath xmlns:m="http://schemas.openxmlformats.org/officeDocument/2006/math">
                      <m:r>
                        <a:rPr lang="en-US" sz="2200" i="1" dirty="0" smtClean="0">
                          <a:latin typeface="Cambria Math" panose="02040503050406030204" pitchFamily="18" charset="0"/>
                        </a:rPr>
                        <m:t>𝐵𝐼𝐶</m:t>
                      </m:r>
                      <m:r>
                        <a:rPr lang="en-US" sz="2200" i="1" dirty="0" smtClean="0">
                          <a:latin typeface="Cambria Math" panose="02040503050406030204" pitchFamily="18" charset="0"/>
                        </a:rPr>
                        <m:t>=</m:t>
                      </m:r>
                      <m:r>
                        <a:rPr lang="en-US" sz="2200" i="1" dirty="0" smtClean="0">
                          <a:latin typeface="Cambria Math" panose="02040503050406030204" pitchFamily="18" charset="0"/>
                        </a:rPr>
                        <m:t>𝐴𝐼𝐶</m:t>
                      </m:r>
                      <m:r>
                        <a:rPr lang="en-US" sz="2200" i="1" dirty="0" smtClean="0">
                          <a:latin typeface="Cambria Math" panose="02040503050406030204" pitchFamily="18" charset="0"/>
                        </a:rPr>
                        <m:t>+[</m:t>
                      </m:r>
                      <m:func>
                        <m:funcPr>
                          <m:ctrlPr>
                            <a:rPr lang="en-US" sz="2200" b="0" i="1" dirty="0" smtClean="0">
                              <a:latin typeface="Cambria Math" panose="02040503050406030204" pitchFamily="18" charset="0"/>
                            </a:rPr>
                          </m:ctrlPr>
                        </m:funcPr>
                        <m:fName>
                          <m:r>
                            <m:rPr>
                              <m:sty m:val="p"/>
                            </m:rPr>
                            <a:rPr lang="en-US" sz="2200" b="0" i="0" dirty="0" smtClean="0">
                              <a:latin typeface="Cambria Math" panose="02040503050406030204" pitchFamily="18" charset="0"/>
                            </a:rPr>
                            <m:t>ln</m:t>
                          </m:r>
                        </m:fName>
                        <m:e>
                          <m:d>
                            <m:dPr>
                              <m:ctrlPr>
                                <a:rPr lang="en-US" sz="2200" b="0" i="1" dirty="0" smtClean="0">
                                  <a:latin typeface="Cambria Math" panose="02040503050406030204" pitchFamily="18" charset="0"/>
                                </a:rPr>
                              </m:ctrlPr>
                            </m:dPr>
                            <m:e>
                              <m:r>
                                <a:rPr lang="en-US" sz="2200" b="0" i="1" dirty="0" smtClean="0">
                                  <a:latin typeface="Cambria Math" panose="02040503050406030204" pitchFamily="18" charset="0"/>
                                </a:rPr>
                                <m:t>𝑇</m:t>
                              </m:r>
                            </m:e>
                          </m:d>
                        </m:e>
                      </m:func>
                      <m:r>
                        <a:rPr lang="en-US" sz="2200" i="1" dirty="0" smtClean="0">
                          <a:latin typeface="Cambria Math" panose="02040503050406030204" pitchFamily="18" charset="0"/>
                        </a:rPr>
                        <m:t>−2](</m:t>
                      </m:r>
                      <m:r>
                        <a:rPr lang="en-US" sz="2200" i="1" dirty="0" smtClean="0">
                          <a:latin typeface="Cambria Math" panose="02040503050406030204" pitchFamily="18" charset="0"/>
                        </a:rPr>
                        <m:t>𝑝</m:t>
                      </m:r>
                      <m:r>
                        <a:rPr lang="en-US" sz="2200" i="1" dirty="0" smtClean="0">
                          <a:latin typeface="Cambria Math" panose="02040503050406030204" pitchFamily="18" charset="0"/>
                        </a:rPr>
                        <m:t>+</m:t>
                      </m:r>
                      <m:r>
                        <a:rPr lang="en-US" sz="2200" i="1" dirty="0" smtClean="0">
                          <a:latin typeface="Cambria Math" panose="02040503050406030204" pitchFamily="18" charset="0"/>
                        </a:rPr>
                        <m:t>𝑞</m:t>
                      </m:r>
                      <m:r>
                        <a:rPr lang="en-US" sz="2200" i="1" dirty="0" smtClean="0">
                          <a:latin typeface="Cambria Math" panose="02040503050406030204" pitchFamily="18" charset="0"/>
                        </a:rPr>
                        <m:t>+</m:t>
                      </m:r>
                      <m:r>
                        <a:rPr lang="en-US" sz="2200" i="1" dirty="0" smtClean="0">
                          <a:latin typeface="Cambria Math" panose="02040503050406030204" pitchFamily="18" charset="0"/>
                        </a:rPr>
                        <m:t>𝑘</m:t>
                      </m:r>
                      <m:r>
                        <a:rPr lang="en-US" sz="2200" i="1" dirty="0" smtClean="0">
                          <a:latin typeface="Cambria Math" panose="02040503050406030204" pitchFamily="18" charset="0"/>
                        </a:rPr>
                        <m:t>+1)</m:t>
                      </m:r>
                    </m:oMath>
                  </m:oMathPara>
                </a14:m>
                <a:endParaRPr lang="en-US" sz="2200" dirty="0"/>
              </a:p>
            </p:txBody>
          </p:sp>
        </mc:Choice>
        <mc:Fallback xmlns="">
          <p:sp>
            <p:nvSpPr>
              <p:cNvPr id="14" name="TextBox 13">
                <a:extLst>
                  <a:ext uri="{FF2B5EF4-FFF2-40B4-BE49-F238E27FC236}">
                    <a16:creationId xmlns:a16="http://schemas.microsoft.com/office/drawing/2014/main" id="{E43EAE22-6D05-490E-9F0A-2CF2AD9ED61D}"/>
                  </a:ext>
                </a:extLst>
              </p:cNvPr>
              <p:cNvSpPr txBox="1">
                <a:spLocks noRot="1" noChangeAspect="1" noMove="1" noResize="1" noEditPoints="1" noAdjustHandles="1" noChangeArrowheads="1" noChangeShapeType="1" noTextEdit="1"/>
              </p:cNvSpPr>
              <p:nvPr/>
            </p:nvSpPr>
            <p:spPr>
              <a:xfrm>
                <a:off x="6784695" y="2459504"/>
                <a:ext cx="5257800" cy="1908215"/>
              </a:xfrm>
              <a:prstGeom prst="rect">
                <a:avLst/>
              </a:prstGeom>
              <a:blipFill>
                <a:blip r:embed="rId4"/>
                <a:stretch>
                  <a:fillRect l="-1856" t="-2556" r="-1160" b="-3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368FC4D-F5AA-44E9-8CD8-A2890519CCE2}"/>
                  </a:ext>
                </a:extLst>
              </p:cNvPr>
              <p:cNvSpPr txBox="1"/>
              <p:nvPr/>
            </p:nvSpPr>
            <p:spPr>
              <a:xfrm>
                <a:off x="6784695" y="4500387"/>
                <a:ext cx="5257800" cy="2232919"/>
              </a:xfrm>
              <a:prstGeom prst="rect">
                <a:avLst/>
              </a:prstGeom>
              <a:noFill/>
            </p:spPr>
            <p:txBody>
              <a:bodyPr wrap="square" rtlCol="0">
                <a:spAutoFit/>
              </a:bodyPr>
              <a:lstStyle/>
              <a:p>
                <a:r>
                  <a:rPr lang="en-US" sz="2400" dirty="0"/>
                  <a:t>● </a:t>
                </a:r>
                <a:r>
                  <a:rPr lang="en-US" sz="2400" dirty="0">
                    <a:solidFill>
                      <a:srgbClr val="0070C0"/>
                    </a:solidFill>
                  </a:rPr>
                  <a:t>Corrected (</a:t>
                </a:r>
                <a:r>
                  <a:rPr lang="en-US" sz="2400" dirty="0" err="1">
                    <a:solidFill>
                      <a:srgbClr val="0070C0"/>
                    </a:solidFill>
                  </a:rPr>
                  <a:t>AICc</a:t>
                </a:r>
                <a:r>
                  <a:rPr lang="en-US" sz="2400" dirty="0">
                    <a:solidFill>
                      <a:srgbClr val="0070C0"/>
                    </a:solidFill>
                  </a:rPr>
                  <a:t>)</a:t>
                </a:r>
                <a:r>
                  <a:rPr lang="en-US" sz="2400" dirty="0"/>
                  <a:t>: The corrected version of AIC is </a:t>
                </a:r>
                <a:r>
                  <a:rPr lang="en-US" sz="2400" dirty="0">
                    <a:solidFill>
                      <a:srgbClr val="00B050"/>
                    </a:solidFill>
                  </a:rPr>
                  <a:t>preferred</a:t>
                </a:r>
                <a:r>
                  <a:rPr lang="en-US" sz="2400" dirty="0"/>
                  <a:t> over AIC and BIC for small </a:t>
                </a:r>
                <a14:m>
                  <m:oMath xmlns:m="http://schemas.openxmlformats.org/officeDocument/2006/math">
                    <m:r>
                      <a:rPr lang="en-US" sz="2400" i="1" dirty="0" smtClean="0">
                        <a:latin typeface="Cambria Math" panose="02040503050406030204" pitchFamily="18" charset="0"/>
                      </a:rPr>
                      <m:t>𝑇</m:t>
                    </m:r>
                  </m:oMath>
                </a14:m>
                <a:r>
                  <a:rPr lang="en-US" sz="2400" dirty="0"/>
                  <a:t> and is computed using</a:t>
                </a:r>
              </a:p>
              <a:p>
                <a:pPr algn="ctr"/>
                <a14:m>
                  <m:oMathPara xmlns:m="http://schemas.openxmlformats.org/officeDocument/2006/math">
                    <m:oMathParaPr>
                      <m:jc m:val="centerGroup"/>
                    </m:oMathParaPr>
                    <m:oMath xmlns:m="http://schemas.openxmlformats.org/officeDocument/2006/math">
                      <m:r>
                        <a:rPr lang="en-US" sz="2200" i="1" dirty="0" smtClean="0">
                          <a:latin typeface="Cambria Math" panose="02040503050406030204" pitchFamily="18" charset="0"/>
                        </a:rPr>
                        <m:t>𝐴𝐼𝐶𝑐</m:t>
                      </m:r>
                      <m:r>
                        <a:rPr lang="en-US" sz="2200" i="1" dirty="0">
                          <a:latin typeface="Cambria Math" panose="02040503050406030204" pitchFamily="18" charset="0"/>
                        </a:rPr>
                        <m:t>=</m:t>
                      </m:r>
                      <m:r>
                        <a:rPr lang="en-US" sz="2200" i="1" dirty="0">
                          <a:latin typeface="Cambria Math" panose="02040503050406030204" pitchFamily="18" charset="0"/>
                        </a:rPr>
                        <m:t>𝐴𝐼𝐶</m:t>
                      </m:r>
                      <m:r>
                        <a:rPr lang="en-US" sz="2200" i="1" dirty="0">
                          <a:latin typeface="Cambria Math" panose="02040503050406030204" pitchFamily="18" charset="0"/>
                        </a:rPr>
                        <m:t>+</m:t>
                      </m:r>
                      <m:f>
                        <m:fPr>
                          <m:ctrlPr>
                            <a:rPr lang="en-US" sz="2200" i="1" dirty="0" smtClean="0">
                              <a:latin typeface="Cambria Math" panose="02040503050406030204" pitchFamily="18" charset="0"/>
                            </a:rPr>
                          </m:ctrlPr>
                        </m:fPr>
                        <m:num>
                          <m:r>
                            <a:rPr lang="en-US" sz="2200" i="1" dirty="0">
                              <a:latin typeface="Cambria Math" panose="02040503050406030204" pitchFamily="18" charset="0"/>
                            </a:rPr>
                            <m:t>2(</m:t>
                          </m:r>
                          <m:r>
                            <a:rPr lang="en-US" sz="2200" i="1" dirty="0">
                              <a:latin typeface="Cambria Math" panose="02040503050406030204" pitchFamily="18" charset="0"/>
                            </a:rPr>
                            <m:t>𝑝</m:t>
                          </m:r>
                          <m:r>
                            <a:rPr lang="en-US" sz="2200" i="1" dirty="0">
                              <a:latin typeface="Cambria Math" panose="02040503050406030204" pitchFamily="18" charset="0"/>
                            </a:rPr>
                            <m:t>+</m:t>
                          </m:r>
                          <m:r>
                            <a:rPr lang="en-US" sz="2200" i="1" dirty="0">
                              <a:latin typeface="Cambria Math" panose="02040503050406030204" pitchFamily="18" charset="0"/>
                            </a:rPr>
                            <m:t>𝑞</m:t>
                          </m:r>
                          <m:r>
                            <a:rPr lang="en-US" sz="2200" i="1" dirty="0">
                              <a:latin typeface="Cambria Math" panose="02040503050406030204" pitchFamily="18" charset="0"/>
                            </a:rPr>
                            <m:t>+</m:t>
                          </m:r>
                          <m:r>
                            <a:rPr lang="en-US" sz="2200" i="1" dirty="0">
                              <a:latin typeface="Cambria Math" panose="02040503050406030204" pitchFamily="18" charset="0"/>
                            </a:rPr>
                            <m:t>𝑘</m:t>
                          </m:r>
                          <m:r>
                            <a:rPr lang="en-US" sz="2200" i="1" dirty="0">
                              <a:latin typeface="Cambria Math" panose="02040503050406030204" pitchFamily="18" charset="0"/>
                            </a:rPr>
                            <m:t>+1)(</m:t>
                          </m:r>
                          <m:r>
                            <a:rPr lang="en-US" sz="2200" i="1" dirty="0">
                              <a:latin typeface="Cambria Math" panose="02040503050406030204" pitchFamily="18" charset="0"/>
                            </a:rPr>
                            <m:t>𝑝</m:t>
                          </m:r>
                          <m:r>
                            <a:rPr lang="en-US" sz="2200" i="1" dirty="0">
                              <a:latin typeface="Cambria Math" panose="02040503050406030204" pitchFamily="18" charset="0"/>
                            </a:rPr>
                            <m:t>+</m:t>
                          </m:r>
                          <m:r>
                            <a:rPr lang="en-US" sz="2200" i="1" dirty="0">
                              <a:latin typeface="Cambria Math" panose="02040503050406030204" pitchFamily="18" charset="0"/>
                            </a:rPr>
                            <m:t>𝑞</m:t>
                          </m:r>
                          <m:r>
                            <a:rPr lang="en-US" sz="2200" i="1" dirty="0">
                              <a:latin typeface="Cambria Math" panose="02040503050406030204" pitchFamily="18" charset="0"/>
                            </a:rPr>
                            <m:t>+</m:t>
                          </m:r>
                          <m:r>
                            <a:rPr lang="en-US" sz="2200" i="1" dirty="0">
                              <a:latin typeface="Cambria Math" panose="02040503050406030204" pitchFamily="18" charset="0"/>
                            </a:rPr>
                            <m:t>𝑘</m:t>
                          </m:r>
                          <m:r>
                            <a:rPr lang="en-US" sz="2200" i="1" dirty="0">
                              <a:latin typeface="Cambria Math" panose="02040503050406030204" pitchFamily="18" charset="0"/>
                            </a:rPr>
                            <m:t>+2)</m:t>
                          </m:r>
                        </m:num>
                        <m:den>
                          <m:r>
                            <a:rPr lang="en-US" sz="2200" i="1" dirty="0">
                              <a:latin typeface="Cambria Math" panose="02040503050406030204" pitchFamily="18" charset="0"/>
                            </a:rPr>
                            <m:t>𝑇</m:t>
                          </m:r>
                          <m:r>
                            <a:rPr lang="en-US" sz="2200" i="1" dirty="0">
                              <a:latin typeface="Cambria Math" panose="02040503050406030204" pitchFamily="18" charset="0"/>
                            </a:rPr>
                            <m:t>−</m:t>
                          </m:r>
                          <m:r>
                            <a:rPr lang="en-US" sz="2200" i="1" dirty="0">
                              <a:latin typeface="Cambria Math" panose="02040503050406030204" pitchFamily="18" charset="0"/>
                            </a:rPr>
                            <m:t>𝑝</m:t>
                          </m:r>
                          <m:r>
                            <a:rPr lang="en-US" sz="2200" i="1" dirty="0">
                              <a:latin typeface="Cambria Math" panose="02040503050406030204" pitchFamily="18" charset="0"/>
                            </a:rPr>
                            <m:t>−</m:t>
                          </m:r>
                          <m:r>
                            <a:rPr lang="en-US" sz="2200" i="1" dirty="0">
                              <a:latin typeface="Cambria Math" panose="02040503050406030204" pitchFamily="18" charset="0"/>
                            </a:rPr>
                            <m:t>𝑞</m:t>
                          </m:r>
                          <m:r>
                            <a:rPr lang="en-US" sz="2200" i="1" dirty="0">
                              <a:latin typeface="Cambria Math" panose="02040503050406030204" pitchFamily="18" charset="0"/>
                            </a:rPr>
                            <m:t>−</m:t>
                          </m:r>
                          <m:r>
                            <a:rPr lang="en-US" sz="2200" i="1" dirty="0">
                              <a:latin typeface="Cambria Math" panose="02040503050406030204" pitchFamily="18" charset="0"/>
                            </a:rPr>
                            <m:t>𝑘</m:t>
                          </m:r>
                          <m:r>
                            <a:rPr lang="en-US" sz="2200" i="1" dirty="0">
                              <a:latin typeface="Cambria Math" panose="02040503050406030204" pitchFamily="18" charset="0"/>
                            </a:rPr>
                            <m:t>−2</m:t>
                          </m:r>
                        </m:den>
                      </m:f>
                    </m:oMath>
                  </m:oMathPara>
                </a14:m>
                <a:endParaRPr lang="en-US" sz="2200" dirty="0"/>
              </a:p>
            </p:txBody>
          </p:sp>
        </mc:Choice>
        <mc:Fallback xmlns="">
          <p:sp>
            <p:nvSpPr>
              <p:cNvPr id="15" name="TextBox 14">
                <a:extLst>
                  <a:ext uri="{FF2B5EF4-FFF2-40B4-BE49-F238E27FC236}">
                    <a16:creationId xmlns:a16="http://schemas.microsoft.com/office/drawing/2014/main" id="{C368FC4D-F5AA-44E9-8CD8-A2890519CCE2}"/>
                  </a:ext>
                </a:extLst>
              </p:cNvPr>
              <p:cNvSpPr txBox="1">
                <a:spLocks noRot="1" noChangeAspect="1" noMove="1" noResize="1" noEditPoints="1" noAdjustHandles="1" noChangeArrowheads="1" noChangeShapeType="1" noTextEdit="1"/>
              </p:cNvSpPr>
              <p:nvPr/>
            </p:nvSpPr>
            <p:spPr>
              <a:xfrm>
                <a:off x="6784695" y="4500387"/>
                <a:ext cx="5257800" cy="2232919"/>
              </a:xfrm>
              <a:prstGeom prst="rect">
                <a:avLst/>
              </a:prstGeom>
              <a:blipFill>
                <a:blip r:embed="rId5"/>
                <a:stretch>
                  <a:fillRect l="-1856" t="-218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F3A24EC4-A325-4611-8064-79E600392A02}"/>
              </a:ext>
            </a:extLst>
          </p:cNvPr>
          <p:cNvSpPr txBox="1"/>
          <p:nvPr/>
        </p:nvSpPr>
        <p:spPr>
          <a:xfrm>
            <a:off x="838199" y="5292546"/>
            <a:ext cx="5774473" cy="1200329"/>
          </a:xfrm>
          <a:prstGeom prst="rect">
            <a:avLst/>
          </a:prstGeom>
          <a:solidFill>
            <a:srgbClr val="CCCCFF"/>
          </a:solidFill>
        </p:spPr>
        <p:txBody>
          <a:bodyPr wrap="square">
            <a:spAutoFit/>
          </a:bodyPr>
          <a:lstStyle/>
          <a:p>
            <a:r>
              <a:rPr lang="en-US" sz="2400" dirty="0"/>
              <a:t>There are methods to estimate order of differencing, if required, to achieve stationarity. See end of week 2 material. </a:t>
            </a:r>
          </a:p>
        </p:txBody>
      </p:sp>
    </p:spTree>
    <p:extLst>
      <p:ext uri="{BB962C8B-B14F-4D97-AF65-F5344CB8AC3E}">
        <p14:creationId xmlns:p14="http://schemas.microsoft.com/office/powerpoint/2010/main" val="62300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1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1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10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3" grpId="0"/>
      <p:bldP spid="14" grpId="0"/>
      <p:bldP spid="15" grpId="0"/>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 1</a:t>
            </a:r>
          </a:p>
        </p:txBody>
      </p:sp>
      <p:sp>
        <p:nvSpPr>
          <p:cNvPr id="7" name="TextBox 6">
            <a:extLst>
              <a:ext uri="{FF2B5EF4-FFF2-40B4-BE49-F238E27FC236}">
                <a16:creationId xmlns:a16="http://schemas.microsoft.com/office/drawing/2014/main" id="{79CC2C17-B271-4559-9038-F09DFDDCC976}"/>
              </a:ext>
            </a:extLst>
          </p:cNvPr>
          <p:cNvSpPr txBox="1"/>
          <p:nvPr/>
        </p:nvSpPr>
        <p:spPr>
          <a:xfrm>
            <a:off x="838200" y="1420335"/>
            <a:ext cx="2546445" cy="1938992"/>
          </a:xfrm>
          <a:prstGeom prst="rect">
            <a:avLst/>
          </a:prstGeom>
          <a:noFill/>
        </p:spPr>
        <p:txBody>
          <a:bodyPr wrap="square">
            <a:spAutoFit/>
          </a:bodyPr>
          <a:lstStyle/>
          <a:p>
            <a:r>
              <a:rPr lang="en-US" sz="2400" dirty="0"/>
              <a:t>Identify the type and order of the given time series and estimate its parameters.</a:t>
            </a:r>
          </a:p>
        </p:txBody>
      </p:sp>
      <p:sp>
        <p:nvSpPr>
          <p:cNvPr id="8" name="TextBox 7">
            <a:extLst>
              <a:ext uri="{FF2B5EF4-FFF2-40B4-BE49-F238E27FC236}">
                <a16:creationId xmlns:a16="http://schemas.microsoft.com/office/drawing/2014/main" id="{CF802A16-8C0B-45CD-901E-EEAC08E0BCA9}"/>
              </a:ext>
            </a:extLst>
          </p:cNvPr>
          <p:cNvSpPr txBox="1"/>
          <p:nvPr/>
        </p:nvSpPr>
        <p:spPr>
          <a:xfrm>
            <a:off x="838200" y="4190451"/>
            <a:ext cx="5849203" cy="430612"/>
          </a:xfrm>
          <a:prstGeom prst="rect">
            <a:avLst/>
          </a:prstGeom>
          <a:noFill/>
        </p:spPr>
        <p:txBody>
          <a:bodyPr wrap="square">
            <a:spAutoFit/>
          </a:bodyPr>
          <a:lstStyle/>
          <a:p>
            <a:r>
              <a:rPr lang="en-US" sz="2200" dirty="0"/>
              <a:t>❶ The time plot shows a stationary time series. </a:t>
            </a:r>
          </a:p>
        </p:txBody>
      </p:sp>
      <p:sp>
        <p:nvSpPr>
          <p:cNvPr id="9" name="TextBox 8">
            <a:extLst>
              <a:ext uri="{FF2B5EF4-FFF2-40B4-BE49-F238E27FC236}">
                <a16:creationId xmlns:a16="http://schemas.microsoft.com/office/drawing/2014/main" id="{C3E015B6-3A85-43D4-AE6D-3BA4F2E0055B}"/>
              </a:ext>
            </a:extLst>
          </p:cNvPr>
          <p:cNvSpPr txBox="1"/>
          <p:nvPr/>
        </p:nvSpPr>
        <p:spPr>
          <a:xfrm>
            <a:off x="845820" y="4706198"/>
            <a:ext cx="5841583" cy="430613"/>
          </a:xfrm>
          <a:prstGeom prst="rect">
            <a:avLst/>
          </a:prstGeom>
          <a:noFill/>
        </p:spPr>
        <p:txBody>
          <a:bodyPr wrap="square">
            <a:spAutoFit/>
          </a:bodyPr>
          <a:lstStyle/>
          <a:p>
            <a:r>
              <a:rPr lang="en-US" sz="2200" dirty="0"/>
              <a:t>❷ The ACF/PACF plots suggest an AR(2) model.</a:t>
            </a:r>
          </a:p>
        </p:txBody>
      </p:sp>
      <p:pic>
        <p:nvPicPr>
          <p:cNvPr id="4" name="Picture 3" descr="A picture containing chime, antenna, tool&#10;&#10;Description automatically generated">
            <a:extLst>
              <a:ext uri="{FF2B5EF4-FFF2-40B4-BE49-F238E27FC236}">
                <a16:creationId xmlns:a16="http://schemas.microsoft.com/office/drawing/2014/main" id="{AEC5E915-49CC-4946-A67F-5ED8E7E1C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3009" y="365125"/>
            <a:ext cx="8283005" cy="1551716"/>
          </a:xfrm>
          <a:prstGeom prst="rect">
            <a:avLst/>
          </a:prstGeom>
        </p:spPr>
      </p:pic>
      <p:pic>
        <p:nvPicPr>
          <p:cNvPr id="10" name="Picture 9" descr="Chart, box and whisker chart&#10;&#10;Description automatically generated">
            <a:extLst>
              <a:ext uri="{FF2B5EF4-FFF2-40B4-BE49-F238E27FC236}">
                <a16:creationId xmlns:a16="http://schemas.microsoft.com/office/drawing/2014/main" id="{0DB764B3-858C-4A17-A2B9-BB4EC32F6C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4895" y="1935531"/>
            <a:ext cx="8187471" cy="1968876"/>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84D7658-0D78-4870-AAD2-996693EC3DDA}"/>
                  </a:ext>
                </a:extLst>
              </p:cNvPr>
              <p:cNvSpPr txBox="1"/>
              <p:nvPr/>
            </p:nvSpPr>
            <p:spPr>
              <a:xfrm>
                <a:off x="845820" y="5222222"/>
                <a:ext cx="5841583" cy="769441"/>
              </a:xfrm>
              <a:prstGeom prst="rect">
                <a:avLst/>
              </a:prstGeom>
              <a:noFill/>
            </p:spPr>
            <p:txBody>
              <a:bodyPr wrap="square">
                <a:spAutoFit/>
              </a:bodyPr>
              <a:lstStyle/>
              <a:p>
                <a:r>
                  <a:rPr lang="en-US" sz="2200" dirty="0"/>
                  <a:t>❸ Parameter estimations shows</a:t>
                </a:r>
              </a:p>
              <a:p>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=−0.</m:t>
                      </m:r>
                      <m:r>
                        <a:rPr lang="en-US" sz="2200" i="1">
                          <a:latin typeface="Cambria Math" panose="02040503050406030204" pitchFamily="18" charset="0"/>
                          <a:ea typeface="Cambria Math" panose="02040503050406030204" pitchFamily="18" charset="0"/>
                        </a:rPr>
                        <m:t> 4</m:t>
                      </m:r>
                      <m:r>
                        <a:rPr lang="en-US" sz="2200" b="0" i="1" smtClean="0">
                          <a:latin typeface="Cambria Math" panose="02040503050406030204" pitchFamily="18" charset="0"/>
                          <a:ea typeface="Cambria Math" panose="02040503050406030204" pitchFamily="18" charset="0"/>
                        </a:rPr>
                        <m:t>2</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+0.</m:t>
                      </m:r>
                      <m:r>
                        <a:rPr lang="en-US" sz="2200" b="0" i="1" smtClean="0">
                          <a:latin typeface="Cambria Math" panose="02040503050406030204" pitchFamily="18" charset="0"/>
                        </a:rPr>
                        <m:t>27</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dirty="0"/>
              </a:p>
            </p:txBody>
          </p:sp>
        </mc:Choice>
        <mc:Fallback xmlns="">
          <p:sp>
            <p:nvSpPr>
              <p:cNvPr id="14" name="TextBox 13">
                <a:extLst>
                  <a:ext uri="{FF2B5EF4-FFF2-40B4-BE49-F238E27FC236}">
                    <a16:creationId xmlns:a16="http://schemas.microsoft.com/office/drawing/2014/main" id="{984D7658-0D78-4870-AAD2-996693EC3DDA}"/>
                  </a:ext>
                </a:extLst>
              </p:cNvPr>
              <p:cNvSpPr txBox="1">
                <a:spLocks noRot="1" noChangeAspect="1" noMove="1" noResize="1" noEditPoints="1" noAdjustHandles="1" noChangeArrowheads="1" noChangeShapeType="1" noTextEdit="1"/>
              </p:cNvSpPr>
              <p:nvPr/>
            </p:nvSpPr>
            <p:spPr>
              <a:xfrm>
                <a:off x="845820" y="5222222"/>
                <a:ext cx="5841583" cy="769441"/>
              </a:xfrm>
              <a:prstGeom prst="rect">
                <a:avLst/>
              </a:prstGeom>
              <a:blipFill>
                <a:blip r:embed="rId5"/>
                <a:stretch>
                  <a:fillRect l="-1357" t="-5556"/>
                </a:stretch>
              </a:blipFill>
            </p:spPr>
            <p:txBody>
              <a:bodyPr/>
              <a:lstStyle/>
              <a:p>
                <a:r>
                  <a:rPr lang="en-US">
                    <a:noFill/>
                  </a:rPr>
                  <a:t> </a:t>
                </a:r>
              </a:p>
            </p:txBody>
          </p:sp>
        </mc:Fallback>
      </mc:AlternateContent>
      <p:pic>
        <p:nvPicPr>
          <p:cNvPr id="15" name="Picture 14" descr="Text&#10;&#10;Description automatically generated">
            <a:extLst>
              <a:ext uri="{FF2B5EF4-FFF2-40B4-BE49-F238E27FC236}">
                <a16:creationId xmlns:a16="http://schemas.microsoft.com/office/drawing/2014/main" id="{580238B6-4E4D-48D0-8915-D8BADBB278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75511" y="4385506"/>
            <a:ext cx="3096856" cy="1226598"/>
          </a:xfrm>
          <a:prstGeom prst="rect">
            <a:avLst/>
          </a:prstGeom>
        </p:spPr>
      </p:pic>
      <p:pic>
        <p:nvPicPr>
          <p:cNvPr id="19" name="Picture 18">
            <a:extLst>
              <a:ext uri="{FF2B5EF4-FFF2-40B4-BE49-F238E27FC236}">
                <a16:creationId xmlns:a16="http://schemas.microsoft.com/office/drawing/2014/main" id="{1ECF47EF-E6AA-436E-8C54-028765ADDD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42245" y="5734080"/>
            <a:ext cx="4830121" cy="339700"/>
          </a:xfrm>
          <a:prstGeom prst="rect">
            <a:avLst/>
          </a:prstGeom>
        </p:spPr>
      </p:pic>
      <p:pic>
        <p:nvPicPr>
          <p:cNvPr id="21" name="Picture 20">
            <a:extLst>
              <a:ext uri="{FF2B5EF4-FFF2-40B4-BE49-F238E27FC236}">
                <a16:creationId xmlns:a16="http://schemas.microsoft.com/office/drawing/2014/main" id="{E29829C2-917B-45BA-A255-430EE77E4A5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89159" y="6212717"/>
            <a:ext cx="3096855" cy="320709"/>
          </a:xfrm>
          <a:prstGeom prst="rect">
            <a:avLst/>
          </a:prstGeom>
        </p:spPr>
      </p:pic>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638E461-5110-484A-9DCE-46CB896055F7}"/>
                  </a:ext>
                </a:extLst>
              </p:cNvPr>
              <p:cNvSpPr txBox="1"/>
              <p:nvPr/>
            </p:nvSpPr>
            <p:spPr>
              <a:xfrm>
                <a:off x="845820" y="6046484"/>
                <a:ext cx="5841583" cy="769441"/>
              </a:xfrm>
              <a:prstGeom prst="rect">
                <a:avLst/>
              </a:prstGeom>
              <a:noFill/>
            </p:spPr>
            <p:txBody>
              <a:bodyPr wrap="square">
                <a:spAutoFit/>
              </a:bodyPr>
              <a:lstStyle/>
              <a:p>
                <a:r>
                  <a:rPr lang="en-US" sz="2200" dirty="0"/>
                  <a:t>● What we used for simulations</a:t>
                </a:r>
              </a:p>
              <a:p>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=−0.</m:t>
                      </m:r>
                      <m:r>
                        <a:rPr lang="en-US" sz="2200" i="1">
                          <a:latin typeface="Cambria Math" panose="02040503050406030204" pitchFamily="18" charset="0"/>
                          <a:ea typeface="Cambria Math" panose="02040503050406030204" pitchFamily="18" charset="0"/>
                        </a:rPr>
                        <m:t> 4</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+0.3</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dirty="0"/>
              </a:p>
            </p:txBody>
          </p:sp>
        </mc:Choice>
        <mc:Fallback xmlns="">
          <p:sp>
            <p:nvSpPr>
              <p:cNvPr id="22" name="TextBox 21">
                <a:extLst>
                  <a:ext uri="{FF2B5EF4-FFF2-40B4-BE49-F238E27FC236}">
                    <a16:creationId xmlns:a16="http://schemas.microsoft.com/office/drawing/2014/main" id="{C638E461-5110-484A-9DCE-46CB896055F7}"/>
                  </a:ext>
                </a:extLst>
              </p:cNvPr>
              <p:cNvSpPr txBox="1">
                <a:spLocks noRot="1" noChangeAspect="1" noMove="1" noResize="1" noEditPoints="1" noAdjustHandles="1" noChangeArrowheads="1" noChangeShapeType="1" noTextEdit="1"/>
              </p:cNvSpPr>
              <p:nvPr/>
            </p:nvSpPr>
            <p:spPr>
              <a:xfrm>
                <a:off x="845820" y="6046484"/>
                <a:ext cx="5841583" cy="769441"/>
              </a:xfrm>
              <a:prstGeom prst="rect">
                <a:avLst/>
              </a:prstGeom>
              <a:blipFill>
                <a:blip r:embed="rId9"/>
                <a:stretch>
                  <a:fillRect l="-1357" t="-5556"/>
                </a:stretch>
              </a:blipFill>
            </p:spPr>
            <p:txBody>
              <a:bodyPr/>
              <a:lstStyle/>
              <a:p>
                <a:r>
                  <a:rPr lang="en-US">
                    <a:noFill/>
                  </a:rPr>
                  <a:t> </a:t>
                </a:r>
              </a:p>
            </p:txBody>
          </p:sp>
        </mc:Fallback>
      </mc:AlternateContent>
    </p:spTree>
    <p:extLst>
      <p:ext uri="{BB962C8B-B14F-4D97-AF65-F5344CB8AC3E}">
        <p14:creationId xmlns:p14="http://schemas.microsoft.com/office/powerpoint/2010/main" val="198326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1000"/>
                                        <p:tgtEl>
                                          <p:spTgt spid="15"/>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left)">
                                      <p:cBhvr>
                                        <p:cTn id="21" dur="1000"/>
                                        <p:tgtEl>
                                          <p:spTgt spid="19"/>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1000"/>
                                        <p:tgtEl>
                                          <p:spTgt spid="21"/>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10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left)">
                                      <p:cBhvr>
                                        <p:cTn id="34"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4"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 2</a:t>
            </a:r>
          </a:p>
        </p:txBody>
      </p:sp>
      <p:sp>
        <p:nvSpPr>
          <p:cNvPr id="11" name="TextBox 10">
            <a:extLst>
              <a:ext uri="{FF2B5EF4-FFF2-40B4-BE49-F238E27FC236}">
                <a16:creationId xmlns:a16="http://schemas.microsoft.com/office/drawing/2014/main" id="{4A26C950-0AF6-4258-B5D2-28FC25A235BD}"/>
              </a:ext>
            </a:extLst>
          </p:cNvPr>
          <p:cNvSpPr txBox="1"/>
          <p:nvPr/>
        </p:nvSpPr>
        <p:spPr>
          <a:xfrm>
            <a:off x="838200" y="1420335"/>
            <a:ext cx="2546445" cy="1938992"/>
          </a:xfrm>
          <a:prstGeom prst="rect">
            <a:avLst/>
          </a:prstGeom>
          <a:noFill/>
        </p:spPr>
        <p:txBody>
          <a:bodyPr wrap="square">
            <a:spAutoFit/>
          </a:bodyPr>
          <a:lstStyle/>
          <a:p>
            <a:r>
              <a:rPr lang="en-US" sz="2400" dirty="0"/>
              <a:t>Identify the type and order of the given time series and estimate its parameters.</a:t>
            </a:r>
          </a:p>
        </p:txBody>
      </p:sp>
      <p:pic>
        <p:nvPicPr>
          <p:cNvPr id="3" name="Picture 2" descr="A screenshot of a computer&#10;&#10;Description automatically generated with low confidence">
            <a:extLst>
              <a:ext uri="{FF2B5EF4-FFF2-40B4-BE49-F238E27FC236}">
                <a16:creationId xmlns:a16="http://schemas.microsoft.com/office/drawing/2014/main" id="{6722293C-78CC-4698-AE33-AC7D23666D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4896" y="365125"/>
            <a:ext cx="8186864" cy="1734730"/>
          </a:xfrm>
          <a:prstGeom prst="rect">
            <a:avLst/>
          </a:prstGeom>
        </p:spPr>
      </p:pic>
      <p:pic>
        <p:nvPicPr>
          <p:cNvPr id="6" name="Picture 5" descr="Chart&#10;&#10;Description automatically generated">
            <a:extLst>
              <a:ext uri="{FF2B5EF4-FFF2-40B4-BE49-F238E27FC236}">
                <a16:creationId xmlns:a16="http://schemas.microsoft.com/office/drawing/2014/main" id="{DC5CD450-AEF8-458A-9535-193EE3EBBF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4328" y="2086207"/>
            <a:ext cx="7777432" cy="2021656"/>
          </a:xfrm>
          <a:prstGeom prst="rect">
            <a:avLst/>
          </a:prstGeom>
        </p:spPr>
      </p:pic>
      <p:sp>
        <p:nvSpPr>
          <p:cNvPr id="14" name="TextBox 13">
            <a:extLst>
              <a:ext uri="{FF2B5EF4-FFF2-40B4-BE49-F238E27FC236}">
                <a16:creationId xmlns:a16="http://schemas.microsoft.com/office/drawing/2014/main" id="{4D2A90C0-639D-4034-902D-61CAE1355A95}"/>
              </a:ext>
            </a:extLst>
          </p:cNvPr>
          <p:cNvSpPr txBox="1"/>
          <p:nvPr/>
        </p:nvSpPr>
        <p:spPr>
          <a:xfrm>
            <a:off x="838200" y="4190451"/>
            <a:ext cx="5849203" cy="430612"/>
          </a:xfrm>
          <a:prstGeom prst="rect">
            <a:avLst/>
          </a:prstGeom>
          <a:noFill/>
        </p:spPr>
        <p:txBody>
          <a:bodyPr wrap="square">
            <a:spAutoFit/>
          </a:bodyPr>
          <a:lstStyle/>
          <a:p>
            <a:r>
              <a:rPr lang="en-US" sz="2200" dirty="0"/>
              <a:t>❶ The time plot shows a stationary time series. </a:t>
            </a:r>
          </a:p>
        </p:txBody>
      </p:sp>
      <p:sp>
        <p:nvSpPr>
          <p:cNvPr id="15" name="TextBox 14">
            <a:extLst>
              <a:ext uri="{FF2B5EF4-FFF2-40B4-BE49-F238E27FC236}">
                <a16:creationId xmlns:a16="http://schemas.microsoft.com/office/drawing/2014/main" id="{15EC4A81-8906-4452-BE19-804632A65570}"/>
              </a:ext>
            </a:extLst>
          </p:cNvPr>
          <p:cNvSpPr txBox="1"/>
          <p:nvPr/>
        </p:nvSpPr>
        <p:spPr>
          <a:xfrm>
            <a:off x="845820" y="4706198"/>
            <a:ext cx="5841583" cy="430887"/>
          </a:xfrm>
          <a:prstGeom prst="rect">
            <a:avLst/>
          </a:prstGeom>
          <a:noFill/>
        </p:spPr>
        <p:txBody>
          <a:bodyPr wrap="square">
            <a:spAutoFit/>
          </a:bodyPr>
          <a:lstStyle/>
          <a:p>
            <a:r>
              <a:rPr lang="en-US" sz="2200" dirty="0"/>
              <a:t>❷ The ACF/PACF plots suggest an MA(2) model.</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E5A4815-43F2-4903-A290-5712451E9CC8}"/>
                  </a:ext>
                </a:extLst>
              </p:cNvPr>
              <p:cNvSpPr txBox="1"/>
              <p:nvPr/>
            </p:nvSpPr>
            <p:spPr>
              <a:xfrm>
                <a:off x="845820" y="5222222"/>
                <a:ext cx="5841583" cy="769441"/>
              </a:xfrm>
              <a:prstGeom prst="rect">
                <a:avLst/>
              </a:prstGeom>
              <a:noFill/>
            </p:spPr>
            <p:txBody>
              <a:bodyPr wrap="square">
                <a:spAutoFit/>
              </a:bodyPr>
              <a:lstStyle/>
              <a:p>
                <a:r>
                  <a:rPr lang="en-US" sz="2200" dirty="0"/>
                  <a:t>❸ Parameter estimations shows</a:t>
                </a:r>
              </a:p>
              <a:p>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i="1">
                          <a:latin typeface="Cambria Math" panose="02040503050406030204" pitchFamily="18" charset="0"/>
                        </a:rPr>
                        <m:t>−0.</m:t>
                      </m:r>
                      <m:r>
                        <a:rPr lang="en-US" sz="2200" i="1">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53</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r>
                        <a:rPr lang="en-US" sz="2200" i="1">
                          <a:latin typeface="Cambria Math" panose="02040503050406030204" pitchFamily="18" charset="0"/>
                        </a:rPr>
                        <m:t>+0.</m:t>
                      </m:r>
                      <m:r>
                        <a:rPr lang="en-US" sz="2200" b="0" i="1" smtClean="0">
                          <a:latin typeface="Cambria Math" panose="02040503050406030204" pitchFamily="18" charset="0"/>
                        </a:rPr>
                        <m:t>37</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−2</m:t>
                          </m:r>
                        </m:sub>
                      </m:sSub>
                    </m:oMath>
                  </m:oMathPara>
                </a14:m>
                <a:endParaRPr lang="en-US" sz="2200" dirty="0"/>
              </a:p>
            </p:txBody>
          </p:sp>
        </mc:Choice>
        <mc:Fallback xmlns="">
          <p:sp>
            <p:nvSpPr>
              <p:cNvPr id="16" name="TextBox 15">
                <a:extLst>
                  <a:ext uri="{FF2B5EF4-FFF2-40B4-BE49-F238E27FC236}">
                    <a16:creationId xmlns:a16="http://schemas.microsoft.com/office/drawing/2014/main" id="{5E5A4815-43F2-4903-A290-5712451E9CC8}"/>
                  </a:ext>
                </a:extLst>
              </p:cNvPr>
              <p:cNvSpPr txBox="1">
                <a:spLocks noRot="1" noChangeAspect="1" noMove="1" noResize="1" noEditPoints="1" noAdjustHandles="1" noChangeArrowheads="1" noChangeShapeType="1" noTextEdit="1"/>
              </p:cNvSpPr>
              <p:nvPr/>
            </p:nvSpPr>
            <p:spPr>
              <a:xfrm>
                <a:off x="845820" y="5222222"/>
                <a:ext cx="5841583" cy="769441"/>
              </a:xfrm>
              <a:prstGeom prst="rect">
                <a:avLst/>
              </a:prstGeom>
              <a:blipFill>
                <a:blip r:embed="rId5"/>
                <a:stretch>
                  <a:fillRect l="-1357" t="-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1FD3E2F-0FCE-4CE9-A9FF-DA34201D9DA4}"/>
                  </a:ext>
                </a:extLst>
              </p:cNvPr>
              <p:cNvSpPr txBox="1"/>
              <p:nvPr/>
            </p:nvSpPr>
            <p:spPr>
              <a:xfrm>
                <a:off x="845820" y="6046484"/>
                <a:ext cx="5841583" cy="769441"/>
              </a:xfrm>
              <a:prstGeom prst="rect">
                <a:avLst/>
              </a:prstGeom>
              <a:noFill/>
            </p:spPr>
            <p:txBody>
              <a:bodyPr wrap="square">
                <a:spAutoFit/>
              </a:bodyPr>
              <a:lstStyle/>
              <a:p>
                <a:r>
                  <a:rPr lang="en-US" sz="2200" dirty="0"/>
                  <a:t>● What we used for simulations</a:t>
                </a:r>
              </a:p>
              <a:p>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i="1">
                          <a:latin typeface="Cambria Math" panose="02040503050406030204" pitchFamily="18" charset="0"/>
                        </a:rPr>
                        <m:t>−0.</m:t>
                      </m:r>
                      <m:r>
                        <a:rPr lang="en-US" sz="2200" i="1">
                          <a:latin typeface="Cambria Math" panose="02040503050406030204" pitchFamily="18" charset="0"/>
                          <a:ea typeface="Cambria Math" panose="02040503050406030204" pitchFamily="18" charset="0"/>
                        </a:rPr>
                        <m:t> 5</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+0.</m:t>
                      </m:r>
                      <m:r>
                        <a:rPr lang="en-US" sz="2200" b="0" i="1" smtClean="0">
                          <a:latin typeface="Cambria Math" panose="02040503050406030204" pitchFamily="18" charset="0"/>
                        </a:rPr>
                        <m:t>4</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−2</m:t>
                          </m:r>
                        </m:sub>
                      </m:sSub>
                    </m:oMath>
                  </m:oMathPara>
                </a14:m>
                <a:endParaRPr lang="en-US" sz="2200" dirty="0"/>
              </a:p>
            </p:txBody>
          </p:sp>
        </mc:Choice>
        <mc:Fallback xmlns="">
          <p:sp>
            <p:nvSpPr>
              <p:cNvPr id="17" name="TextBox 16">
                <a:extLst>
                  <a:ext uri="{FF2B5EF4-FFF2-40B4-BE49-F238E27FC236}">
                    <a16:creationId xmlns:a16="http://schemas.microsoft.com/office/drawing/2014/main" id="{81FD3E2F-0FCE-4CE9-A9FF-DA34201D9DA4}"/>
                  </a:ext>
                </a:extLst>
              </p:cNvPr>
              <p:cNvSpPr txBox="1">
                <a:spLocks noRot="1" noChangeAspect="1" noMove="1" noResize="1" noEditPoints="1" noAdjustHandles="1" noChangeArrowheads="1" noChangeShapeType="1" noTextEdit="1"/>
              </p:cNvSpPr>
              <p:nvPr/>
            </p:nvSpPr>
            <p:spPr>
              <a:xfrm>
                <a:off x="845820" y="6046484"/>
                <a:ext cx="5841583" cy="769441"/>
              </a:xfrm>
              <a:prstGeom prst="rect">
                <a:avLst/>
              </a:prstGeom>
              <a:blipFill>
                <a:blip r:embed="rId6"/>
                <a:stretch>
                  <a:fillRect l="-1357" t="-5556"/>
                </a:stretch>
              </a:blipFill>
            </p:spPr>
            <p:txBody>
              <a:bodyPr/>
              <a:lstStyle/>
              <a:p>
                <a:r>
                  <a:rPr lang="en-US">
                    <a:noFill/>
                  </a:rPr>
                  <a:t> </a:t>
                </a:r>
              </a:p>
            </p:txBody>
          </p:sp>
        </mc:Fallback>
      </mc:AlternateContent>
      <p:pic>
        <p:nvPicPr>
          <p:cNvPr id="19" name="Picture 18" descr="Text&#10;&#10;Description automatically generated">
            <a:extLst>
              <a:ext uri="{FF2B5EF4-FFF2-40B4-BE49-F238E27FC236}">
                <a16:creationId xmlns:a16="http://schemas.microsoft.com/office/drawing/2014/main" id="{D64AB5F0-30EE-4CB1-B3CE-B118929CABF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57647" y="4465851"/>
            <a:ext cx="2686817" cy="1046097"/>
          </a:xfrm>
          <a:prstGeom prst="rect">
            <a:avLst/>
          </a:prstGeom>
        </p:spPr>
      </p:pic>
      <p:pic>
        <p:nvPicPr>
          <p:cNvPr id="21" name="Picture 20">
            <a:extLst>
              <a:ext uri="{FF2B5EF4-FFF2-40B4-BE49-F238E27FC236}">
                <a16:creationId xmlns:a16="http://schemas.microsoft.com/office/drawing/2014/main" id="{543532D8-7291-4D05-802B-9DB7163E099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77963" y="6207828"/>
            <a:ext cx="3566501" cy="300093"/>
          </a:xfrm>
          <a:prstGeom prst="rect">
            <a:avLst/>
          </a:prstGeom>
        </p:spPr>
      </p:pic>
      <p:pic>
        <p:nvPicPr>
          <p:cNvPr id="23" name="Picture 22">
            <a:extLst>
              <a:ext uri="{FF2B5EF4-FFF2-40B4-BE49-F238E27FC236}">
                <a16:creationId xmlns:a16="http://schemas.microsoft.com/office/drawing/2014/main" id="{46B9916A-4B31-4D4D-B3C3-3707D75A3AC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42591" y="5696222"/>
            <a:ext cx="5101873" cy="327332"/>
          </a:xfrm>
          <a:prstGeom prst="rect">
            <a:avLst/>
          </a:prstGeom>
        </p:spPr>
      </p:pic>
    </p:spTree>
    <p:extLst>
      <p:ext uri="{BB962C8B-B14F-4D97-AF65-F5344CB8AC3E}">
        <p14:creationId xmlns:p14="http://schemas.microsoft.com/office/powerpoint/2010/main" val="428230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1000"/>
                                        <p:tgtEl>
                                          <p:spTgt spid="19"/>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1000"/>
                                        <p:tgtEl>
                                          <p:spTgt spid="23"/>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1000"/>
                                        <p:tgtEl>
                                          <p:spTgt spid="21"/>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left)">
                                      <p:cBhvr>
                                        <p:cTn id="29" dur="10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 3</a:t>
            </a:r>
          </a:p>
        </p:txBody>
      </p:sp>
      <p:sp>
        <p:nvSpPr>
          <p:cNvPr id="11" name="TextBox 10">
            <a:extLst>
              <a:ext uri="{FF2B5EF4-FFF2-40B4-BE49-F238E27FC236}">
                <a16:creationId xmlns:a16="http://schemas.microsoft.com/office/drawing/2014/main" id="{4A26C950-0AF6-4258-B5D2-28FC25A235BD}"/>
              </a:ext>
            </a:extLst>
          </p:cNvPr>
          <p:cNvSpPr txBox="1"/>
          <p:nvPr/>
        </p:nvSpPr>
        <p:spPr>
          <a:xfrm>
            <a:off x="838200" y="1420335"/>
            <a:ext cx="2546445" cy="1938992"/>
          </a:xfrm>
          <a:prstGeom prst="rect">
            <a:avLst/>
          </a:prstGeom>
          <a:noFill/>
        </p:spPr>
        <p:txBody>
          <a:bodyPr wrap="square">
            <a:spAutoFit/>
          </a:bodyPr>
          <a:lstStyle/>
          <a:p>
            <a:r>
              <a:rPr lang="en-US" sz="2400" dirty="0"/>
              <a:t>Identify the type and order of the given time series and estimate its parameters.</a:t>
            </a:r>
          </a:p>
        </p:txBody>
      </p:sp>
      <p:pic>
        <p:nvPicPr>
          <p:cNvPr id="3" name="Picture 2" descr="A picture containing text, chime, tool, antenna&#10;&#10;Description automatically generated">
            <a:extLst>
              <a:ext uri="{FF2B5EF4-FFF2-40B4-BE49-F238E27FC236}">
                <a16:creationId xmlns:a16="http://schemas.microsoft.com/office/drawing/2014/main" id="{386A6261-2E7B-4E13-8220-F3DEAFA072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365125"/>
            <a:ext cx="8166983" cy="1838640"/>
          </a:xfrm>
          <a:prstGeom prst="rect">
            <a:avLst/>
          </a:prstGeom>
        </p:spPr>
      </p:pic>
      <p:pic>
        <p:nvPicPr>
          <p:cNvPr id="5" name="Picture 4" descr="Chart&#10;&#10;Description automatically generated">
            <a:extLst>
              <a:ext uri="{FF2B5EF4-FFF2-40B4-BE49-F238E27FC236}">
                <a16:creationId xmlns:a16="http://schemas.microsoft.com/office/drawing/2014/main" id="{14573861-D2B6-4B28-AD61-D2173B1394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7976" y="2193529"/>
            <a:ext cx="7716607" cy="1938992"/>
          </a:xfrm>
          <a:prstGeom prst="rect">
            <a:avLst/>
          </a:prstGeom>
        </p:spPr>
      </p:pic>
      <p:sp>
        <p:nvSpPr>
          <p:cNvPr id="14" name="TextBox 13">
            <a:extLst>
              <a:ext uri="{FF2B5EF4-FFF2-40B4-BE49-F238E27FC236}">
                <a16:creationId xmlns:a16="http://schemas.microsoft.com/office/drawing/2014/main" id="{8A6A828E-58CB-4132-9518-EA9FF5FEBCC5}"/>
              </a:ext>
            </a:extLst>
          </p:cNvPr>
          <p:cNvSpPr txBox="1"/>
          <p:nvPr/>
        </p:nvSpPr>
        <p:spPr>
          <a:xfrm>
            <a:off x="838200" y="4190451"/>
            <a:ext cx="5849203" cy="430612"/>
          </a:xfrm>
          <a:prstGeom prst="rect">
            <a:avLst/>
          </a:prstGeom>
          <a:noFill/>
        </p:spPr>
        <p:txBody>
          <a:bodyPr wrap="square">
            <a:spAutoFit/>
          </a:bodyPr>
          <a:lstStyle/>
          <a:p>
            <a:r>
              <a:rPr lang="en-US" sz="2200" dirty="0"/>
              <a:t>❶ The time plot shows a stationary time series. </a:t>
            </a:r>
          </a:p>
        </p:txBody>
      </p:sp>
      <p:sp>
        <p:nvSpPr>
          <p:cNvPr id="15" name="TextBox 14">
            <a:extLst>
              <a:ext uri="{FF2B5EF4-FFF2-40B4-BE49-F238E27FC236}">
                <a16:creationId xmlns:a16="http://schemas.microsoft.com/office/drawing/2014/main" id="{97CCC9CE-D4D4-4E8F-88C7-54E02ABA94F4}"/>
              </a:ext>
            </a:extLst>
          </p:cNvPr>
          <p:cNvSpPr txBox="1"/>
          <p:nvPr/>
        </p:nvSpPr>
        <p:spPr>
          <a:xfrm>
            <a:off x="845820" y="4706198"/>
            <a:ext cx="5841583" cy="769441"/>
          </a:xfrm>
          <a:prstGeom prst="rect">
            <a:avLst/>
          </a:prstGeom>
          <a:noFill/>
        </p:spPr>
        <p:txBody>
          <a:bodyPr wrap="square">
            <a:spAutoFit/>
          </a:bodyPr>
          <a:lstStyle/>
          <a:p>
            <a:r>
              <a:rPr lang="en-US" sz="2200" dirty="0"/>
              <a:t>❷ Using ACF/PACF plots, it is hard to determine a suitable ARMA(</a:t>
            </a:r>
            <a:r>
              <a:rPr lang="en-US" sz="2200" dirty="0" err="1"/>
              <a:t>p,q</a:t>
            </a:r>
            <a:r>
              <a:rPr lang="en-US" sz="2200" dirty="0"/>
              <a:t>) model.</a:t>
            </a:r>
          </a:p>
        </p:txBody>
      </p:sp>
      <p:sp>
        <p:nvSpPr>
          <p:cNvPr id="16" name="TextBox 15">
            <a:extLst>
              <a:ext uri="{FF2B5EF4-FFF2-40B4-BE49-F238E27FC236}">
                <a16:creationId xmlns:a16="http://schemas.microsoft.com/office/drawing/2014/main" id="{C21BD0DB-7DAB-44FC-BCB7-4C2910863895}"/>
              </a:ext>
            </a:extLst>
          </p:cNvPr>
          <p:cNvSpPr txBox="1"/>
          <p:nvPr/>
        </p:nvSpPr>
        <p:spPr>
          <a:xfrm>
            <a:off x="845820" y="5560774"/>
            <a:ext cx="5841583" cy="430887"/>
          </a:xfrm>
          <a:prstGeom prst="rect">
            <a:avLst/>
          </a:prstGeom>
          <a:noFill/>
        </p:spPr>
        <p:txBody>
          <a:bodyPr wrap="square">
            <a:spAutoFit/>
          </a:bodyPr>
          <a:lstStyle/>
          <a:p>
            <a:r>
              <a:rPr lang="en-US" sz="2200" dirty="0"/>
              <a:t>❸ AIC values suggests an ARMA(2,2)</a:t>
            </a:r>
          </a:p>
        </p:txBody>
      </p:sp>
      <p:pic>
        <p:nvPicPr>
          <p:cNvPr id="7" name="Picture 6" descr="A picture containing text, outdoor&#10;&#10;Description automatically generated">
            <a:extLst>
              <a:ext uri="{FF2B5EF4-FFF2-40B4-BE49-F238E27FC236}">
                <a16:creationId xmlns:a16="http://schemas.microsoft.com/office/drawing/2014/main" id="{A40A6178-B4F8-4C0A-B73C-F6280E74D0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8793" y="4706198"/>
            <a:ext cx="4755790" cy="1263257"/>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8DFD409-EC64-45B5-864E-8BD0151CDD5F}"/>
                  </a:ext>
                </a:extLst>
              </p:cNvPr>
              <p:cNvSpPr txBox="1"/>
              <p:nvPr/>
            </p:nvSpPr>
            <p:spPr>
              <a:xfrm>
                <a:off x="845820" y="6046484"/>
                <a:ext cx="7902395" cy="769441"/>
              </a:xfrm>
              <a:prstGeom prst="rect">
                <a:avLst/>
              </a:prstGeom>
              <a:noFill/>
            </p:spPr>
            <p:txBody>
              <a:bodyPr wrap="square">
                <a:spAutoFit/>
              </a:bodyPr>
              <a:lstStyle/>
              <a:p>
                <a:r>
                  <a:rPr lang="en-US" sz="2200" dirty="0"/>
                  <a:t>● What we used</a:t>
                </a:r>
              </a:p>
              <a:p>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=0.4</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−0.3</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i="1">
                          <a:latin typeface="Cambria Math" panose="02040503050406030204" pitchFamily="18" charset="0"/>
                        </a:rPr>
                        <m:t>−0.6</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+0.5</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−2</m:t>
                          </m:r>
                        </m:sub>
                      </m:sSub>
                    </m:oMath>
                  </m:oMathPara>
                </a14:m>
                <a:endParaRPr lang="en-US" sz="2200" dirty="0"/>
              </a:p>
            </p:txBody>
          </p:sp>
        </mc:Choice>
        <mc:Fallback xmlns="">
          <p:sp>
            <p:nvSpPr>
              <p:cNvPr id="17" name="TextBox 16">
                <a:extLst>
                  <a:ext uri="{FF2B5EF4-FFF2-40B4-BE49-F238E27FC236}">
                    <a16:creationId xmlns:a16="http://schemas.microsoft.com/office/drawing/2014/main" id="{18DFD409-EC64-45B5-864E-8BD0151CDD5F}"/>
                  </a:ext>
                </a:extLst>
              </p:cNvPr>
              <p:cNvSpPr txBox="1">
                <a:spLocks noRot="1" noChangeAspect="1" noMove="1" noResize="1" noEditPoints="1" noAdjustHandles="1" noChangeArrowheads="1" noChangeShapeType="1" noTextEdit="1"/>
              </p:cNvSpPr>
              <p:nvPr/>
            </p:nvSpPr>
            <p:spPr>
              <a:xfrm>
                <a:off x="845820" y="6046484"/>
                <a:ext cx="7902395" cy="769441"/>
              </a:xfrm>
              <a:prstGeom prst="rect">
                <a:avLst/>
              </a:prstGeom>
              <a:blipFill>
                <a:blip r:embed="rId6"/>
                <a:stretch>
                  <a:fillRect l="-1003" t="-5556"/>
                </a:stretch>
              </a:blipFill>
            </p:spPr>
            <p:txBody>
              <a:bodyPr/>
              <a:lstStyle/>
              <a:p>
                <a:r>
                  <a:rPr lang="en-US">
                    <a:noFill/>
                  </a:rPr>
                  <a:t> </a:t>
                </a:r>
              </a:p>
            </p:txBody>
          </p:sp>
        </mc:Fallback>
      </mc:AlternateContent>
      <p:sp>
        <p:nvSpPr>
          <p:cNvPr id="8" name="Oval 7">
            <a:extLst>
              <a:ext uri="{FF2B5EF4-FFF2-40B4-BE49-F238E27FC236}">
                <a16:creationId xmlns:a16="http://schemas.microsoft.com/office/drawing/2014/main" id="{EC5290A6-2AA4-4185-8FF7-A94F73CF7B28}"/>
              </a:ext>
            </a:extLst>
          </p:cNvPr>
          <p:cNvSpPr/>
          <p:nvPr/>
        </p:nvSpPr>
        <p:spPr>
          <a:xfrm>
            <a:off x="9676263" y="5349924"/>
            <a:ext cx="1078173" cy="341194"/>
          </a:xfrm>
          <a:prstGeom prst="ellipse">
            <a:avLst/>
          </a:prstGeom>
          <a:solidFill>
            <a:srgbClr val="FFFF66">
              <a:alpha val="50196"/>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6097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2000"/>
                                        <p:tgtEl>
                                          <p:spTgt spid="8"/>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10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Residual Analysis</a:t>
            </a:r>
          </a:p>
        </p:txBody>
      </p:sp>
      <p:sp>
        <p:nvSpPr>
          <p:cNvPr id="4" name="TextBox 3">
            <a:extLst>
              <a:ext uri="{FF2B5EF4-FFF2-40B4-BE49-F238E27FC236}">
                <a16:creationId xmlns:a16="http://schemas.microsoft.com/office/drawing/2014/main" id="{B4410A58-F65C-48D8-854E-CD9CD6A8B9A9}"/>
              </a:ext>
            </a:extLst>
          </p:cNvPr>
          <p:cNvSpPr txBox="1"/>
          <p:nvPr/>
        </p:nvSpPr>
        <p:spPr>
          <a:xfrm>
            <a:off x="849868" y="1414913"/>
            <a:ext cx="7584447" cy="1938992"/>
          </a:xfrm>
          <a:prstGeom prst="rect">
            <a:avLst/>
          </a:prstGeom>
          <a:noFill/>
        </p:spPr>
        <p:txBody>
          <a:bodyPr wrap="square">
            <a:spAutoFit/>
          </a:bodyPr>
          <a:lstStyle/>
          <a:p>
            <a:r>
              <a:rPr lang="en-US" sz="2400" dirty="0"/>
              <a:t>When a model has been ﬁtted to a time series, it is advisable to check that the model really does provide an adequate description of the data. This is usually done by looking at the residuals</a:t>
            </a:r>
          </a:p>
          <a:p>
            <a:pPr algn="ctr"/>
            <a:r>
              <a:rPr lang="en-US" sz="2400" i="1" dirty="0">
                <a:solidFill>
                  <a:srgbClr val="FF0000"/>
                </a:solidFill>
              </a:rPr>
              <a:t>Residual</a:t>
            </a:r>
            <a:r>
              <a:rPr lang="en-US" sz="2400" i="1" dirty="0"/>
              <a:t> = Observation – Fitted Value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6C25A62-E9B8-4281-A836-049A3142C456}"/>
                  </a:ext>
                </a:extLst>
              </p:cNvPr>
              <p:cNvSpPr txBox="1"/>
              <p:nvPr/>
            </p:nvSpPr>
            <p:spPr>
              <a:xfrm>
                <a:off x="849868" y="3504096"/>
                <a:ext cx="7584447" cy="842923"/>
              </a:xfrm>
              <a:prstGeom prst="rect">
                <a:avLst/>
              </a:prstGeom>
              <a:noFill/>
            </p:spPr>
            <p:txBody>
              <a:bodyPr wrap="square">
                <a:spAutoFit/>
              </a:bodyPr>
              <a:lstStyle/>
              <a:p>
                <a:r>
                  <a:rPr lang="en-US" sz="2400" dirty="0"/>
                  <a:t>Think of residual as estimations for white noise component of a time series, that is estimations for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m:t>
                        </m:r>
                      </m:e>
                      <m:sup>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𝑑</m:t>
                        </m:r>
                      </m:sup>
                    </m:sSup>
                    <m:r>
                      <a:rPr lang="en-US" sz="2400" b="0" i="1" smtClean="0">
                        <a:latin typeface="Cambria Math" panose="02040503050406030204" pitchFamily="18" charset="0"/>
                      </a:rPr>
                      <m:t> </m:t>
                    </m:r>
                    <m:r>
                      <a:rPr lang="en-US" sz="2400" b="0" i="1" smtClean="0">
                        <a:latin typeface="Cambria Math" panose="02040503050406030204" pitchFamily="18" charset="0"/>
                      </a:rPr>
                      <m:t>𝑁</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0, </m:t>
                        </m:r>
                        <m:r>
                          <a:rPr lang="en-US" sz="2400" b="0" i="1" smtClean="0">
                            <a:latin typeface="Cambria Math" panose="02040503050406030204" pitchFamily="18" charset="0"/>
                            <a:ea typeface="Cambria Math" panose="02040503050406030204" pitchFamily="18" charset="0"/>
                          </a:rPr>
                          <m:t>𝜎</m:t>
                        </m:r>
                      </m:e>
                    </m:d>
                  </m:oMath>
                </a14:m>
                <a:r>
                  <a:rPr lang="en-US" sz="2400" dirty="0"/>
                  <a:t>.</a:t>
                </a:r>
              </a:p>
            </p:txBody>
          </p:sp>
        </mc:Choice>
        <mc:Fallback xmlns="">
          <p:sp>
            <p:nvSpPr>
              <p:cNvPr id="10" name="TextBox 9">
                <a:extLst>
                  <a:ext uri="{FF2B5EF4-FFF2-40B4-BE49-F238E27FC236}">
                    <a16:creationId xmlns:a16="http://schemas.microsoft.com/office/drawing/2014/main" id="{C6C25A62-E9B8-4281-A836-049A3142C456}"/>
                  </a:ext>
                </a:extLst>
              </p:cNvPr>
              <p:cNvSpPr txBox="1">
                <a:spLocks noRot="1" noChangeAspect="1" noMove="1" noResize="1" noEditPoints="1" noAdjustHandles="1" noChangeArrowheads="1" noChangeShapeType="1" noTextEdit="1"/>
              </p:cNvSpPr>
              <p:nvPr/>
            </p:nvSpPr>
            <p:spPr>
              <a:xfrm>
                <a:off x="849868" y="3504096"/>
                <a:ext cx="7584447" cy="842923"/>
              </a:xfrm>
              <a:prstGeom prst="rect">
                <a:avLst/>
              </a:prstGeom>
              <a:blipFill>
                <a:blip r:embed="rId3"/>
                <a:stretch>
                  <a:fillRect l="-1205" t="-5797" r="-723" b="-15942"/>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191E4F14-B76A-401B-B22B-16B714003AAB}"/>
              </a:ext>
            </a:extLst>
          </p:cNvPr>
          <p:cNvSpPr/>
          <p:nvPr/>
        </p:nvSpPr>
        <p:spPr>
          <a:xfrm>
            <a:off x="8666328" y="352598"/>
            <a:ext cx="3167704" cy="2472490"/>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E8E6355-B1E9-4D02-B157-24674A096AD6}"/>
              </a:ext>
            </a:extLst>
          </p:cNvPr>
          <p:cNvSpPr txBox="1"/>
          <p:nvPr/>
        </p:nvSpPr>
        <p:spPr>
          <a:xfrm>
            <a:off x="8729150" y="408078"/>
            <a:ext cx="2988861" cy="430887"/>
          </a:xfrm>
          <a:prstGeom prst="rect">
            <a:avLst/>
          </a:prstGeom>
          <a:noFill/>
        </p:spPr>
        <p:txBody>
          <a:bodyPr wrap="square">
            <a:spAutoFit/>
          </a:bodyPr>
          <a:lstStyle/>
          <a:p>
            <a:r>
              <a:rPr lang="en-US" sz="2200" dirty="0">
                <a:solidFill>
                  <a:srgbClr val="FF0000"/>
                </a:solidFill>
              </a:rPr>
              <a:t>Residual Assumptions</a:t>
            </a:r>
          </a:p>
        </p:txBody>
      </p:sp>
      <p:sp>
        <p:nvSpPr>
          <p:cNvPr id="19" name="TextBox 18">
            <a:extLst>
              <a:ext uri="{FF2B5EF4-FFF2-40B4-BE49-F238E27FC236}">
                <a16:creationId xmlns:a16="http://schemas.microsoft.com/office/drawing/2014/main" id="{2B1F9C1F-F8FE-4675-A7D3-20EEBA8D238C}"/>
              </a:ext>
            </a:extLst>
          </p:cNvPr>
          <p:cNvSpPr txBox="1"/>
          <p:nvPr/>
        </p:nvSpPr>
        <p:spPr>
          <a:xfrm>
            <a:off x="8693632" y="894446"/>
            <a:ext cx="2988860" cy="430887"/>
          </a:xfrm>
          <a:prstGeom prst="rect">
            <a:avLst/>
          </a:prstGeom>
          <a:noFill/>
        </p:spPr>
        <p:txBody>
          <a:bodyPr wrap="square">
            <a:spAutoFit/>
          </a:bodyPr>
          <a:lstStyle/>
          <a:p>
            <a:r>
              <a:rPr lang="en-US" sz="2200" dirty="0"/>
              <a:t>• Random values</a:t>
            </a:r>
          </a:p>
        </p:txBody>
      </p:sp>
      <p:sp>
        <p:nvSpPr>
          <p:cNvPr id="22" name="TextBox 21">
            <a:extLst>
              <a:ext uri="{FF2B5EF4-FFF2-40B4-BE49-F238E27FC236}">
                <a16:creationId xmlns:a16="http://schemas.microsoft.com/office/drawing/2014/main" id="{98EB6D06-E426-4BC1-9E63-4FA253A3017A}"/>
              </a:ext>
            </a:extLst>
          </p:cNvPr>
          <p:cNvSpPr txBox="1"/>
          <p:nvPr/>
        </p:nvSpPr>
        <p:spPr>
          <a:xfrm>
            <a:off x="8693632" y="1328572"/>
            <a:ext cx="2988860" cy="430887"/>
          </a:xfrm>
          <a:prstGeom prst="rect">
            <a:avLst/>
          </a:prstGeom>
          <a:noFill/>
        </p:spPr>
        <p:txBody>
          <a:bodyPr wrap="square">
            <a:spAutoFit/>
          </a:bodyPr>
          <a:lstStyle/>
          <a:p>
            <a:r>
              <a:rPr lang="en-US" sz="2200" dirty="0"/>
              <a:t>• Zero Mean</a:t>
            </a:r>
          </a:p>
        </p:txBody>
      </p:sp>
      <p:sp>
        <p:nvSpPr>
          <p:cNvPr id="23" name="TextBox 22">
            <a:extLst>
              <a:ext uri="{FF2B5EF4-FFF2-40B4-BE49-F238E27FC236}">
                <a16:creationId xmlns:a16="http://schemas.microsoft.com/office/drawing/2014/main" id="{DB715248-7C96-41EB-B7BA-6EA6B1836AE3}"/>
              </a:ext>
            </a:extLst>
          </p:cNvPr>
          <p:cNvSpPr txBox="1"/>
          <p:nvPr/>
        </p:nvSpPr>
        <p:spPr>
          <a:xfrm>
            <a:off x="8693632" y="1770080"/>
            <a:ext cx="2988860" cy="430887"/>
          </a:xfrm>
          <a:prstGeom prst="rect">
            <a:avLst/>
          </a:prstGeom>
          <a:noFill/>
        </p:spPr>
        <p:txBody>
          <a:bodyPr wrap="square">
            <a:spAutoFit/>
          </a:bodyPr>
          <a:lstStyle/>
          <a:p>
            <a:r>
              <a:rPr lang="en-US" sz="2200" dirty="0"/>
              <a:t>• Constant Variance</a:t>
            </a:r>
          </a:p>
        </p:txBody>
      </p:sp>
      <p:sp>
        <p:nvSpPr>
          <p:cNvPr id="24" name="TextBox 23">
            <a:extLst>
              <a:ext uri="{FF2B5EF4-FFF2-40B4-BE49-F238E27FC236}">
                <a16:creationId xmlns:a16="http://schemas.microsoft.com/office/drawing/2014/main" id="{BB8C9D1D-D838-4F00-B35C-F9908DFDE707}"/>
              </a:ext>
            </a:extLst>
          </p:cNvPr>
          <p:cNvSpPr txBox="1"/>
          <p:nvPr/>
        </p:nvSpPr>
        <p:spPr>
          <a:xfrm>
            <a:off x="8693632" y="2211588"/>
            <a:ext cx="2988860" cy="430887"/>
          </a:xfrm>
          <a:prstGeom prst="rect">
            <a:avLst/>
          </a:prstGeom>
          <a:noFill/>
        </p:spPr>
        <p:txBody>
          <a:bodyPr wrap="square">
            <a:spAutoFit/>
          </a:bodyPr>
          <a:lstStyle/>
          <a:p>
            <a:r>
              <a:rPr lang="en-US" sz="2200" dirty="0"/>
              <a:t>• Normal Distribution</a:t>
            </a:r>
          </a:p>
        </p:txBody>
      </p:sp>
      <p:sp>
        <p:nvSpPr>
          <p:cNvPr id="26" name="TextBox 25">
            <a:extLst>
              <a:ext uri="{FF2B5EF4-FFF2-40B4-BE49-F238E27FC236}">
                <a16:creationId xmlns:a16="http://schemas.microsoft.com/office/drawing/2014/main" id="{A7A9CA82-D194-4B1C-8EC9-0F7FEC27F016}"/>
              </a:ext>
            </a:extLst>
          </p:cNvPr>
          <p:cNvSpPr txBox="1"/>
          <p:nvPr/>
        </p:nvSpPr>
        <p:spPr>
          <a:xfrm>
            <a:off x="836220" y="4497210"/>
            <a:ext cx="7598095" cy="1200329"/>
          </a:xfrm>
          <a:prstGeom prst="rect">
            <a:avLst/>
          </a:prstGeom>
          <a:noFill/>
        </p:spPr>
        <p:txBody>
          <a:bodyPr wrap="square">
            <a:spAutoFit/>
          </a:bodyPr>
          <a:lstStyle/>
          <a:p>
            <a:r>
              <a:rPr lang="en-US" sz="2400" dirty="0"/>
              <a:t>For a univariate time-series model, the ﬁtted value is the one-step-ahead forecast and is automatically generated when fitting a ARMA model.</a:t>
            </a:r>
          </a:p>
        </p:txBody>
      </p: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A913A3DF-B3D5-40E1-9E3A-D517F185746B}"/>
                  </a:ext>
                </a:extLst>
              </p:cNvPr>
              <p:cNvSpPr/>
              <p:nvPr/>
            </p:nvSpPr>
            <p:spPr>
              <a:xfrm>
                <a:off x="8666328" y="3197753"/>
                <a:ext cx="3167704" cy="1272161"/>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While residuals are shown by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ea typeface="Cambria Math" panose="02040503050406030204" pitchFamily="18" charset="0"/>
                          </a:rPr>
                          <m:t>𝜀</m:t>
                        </m:r>
                      </m:e>
                      <m:sub>
                        <m:r>
                          <a:rPr lang="en-US" sz="2000" i="1">
                            <a:solidFill>
                              <a:schemeClr val="tx1"/>
                            </a:solidFill>
                            <a:latin typeface="Cambria Math" panose="02040503050406030204" pitchFamily="18" charset="0"/>
                          </a:rPr>
                          <m:t>𝑡</m:t>
                        </m:r>
                      </m:sub>
                    </m:sSub>
                    <m:r>
                      <a:rPr lang="en-US" sz="2000" b="0" i="1" smtClean="0">
                        <a:solidFill>
                          <a:schemeClr val="tx1"/>
                        </a:solidFill>
                        <a:latin typeface="Cambria Math" panose="02040503050406030204" pitchFamily="18" charset="0"/>
                      </a:rPr>
                      <m:t> </m:t>
                    </m:r>
                  </m:oMath>
                </a14:m>
                <a:r>
                  <a:rPr lang="en-US" sz="2200" dirty="0">
                    <a:solidFill>
                      <a:schemeClr val="tx1"/>
                    </a:solidFill>
                  </a:rPr>
                  <a:t>, their estimations are shown by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𝑒</m:t>
                        </m:r>
                      </m:e>
                      <m:sub>
                        <m:r>
                          <a:rPr lang="en-US" sz="2000" i="1">
                            <a:solidFill>
                              <a:schemeClr val="tx1"/>
                            </a:solidFill>
                            <a:latin typeface="Cambria Math" panose="02040503050406030204" pitchFamily="18" charset="0"/>
                          </a:rPr>
                          <m:t>𝑡</m:t>
                        </m:r>
                      </m:sub>
                    </m:sSub>
                    <m:r>
                      <a:rPr lang="en-US" sz="2000" i="1">
                        <a:solidFill>
                          <a:schemeClr val="tx1"/>
                        </a:solidFill>
                        <a:latin typeface="Cambria Math" panose="02040503050406030204" pitchFamily="18" charset="0"/>
                      </a:rPr>
                      <m:t> </m:t>
                    </m:r>
                  </m:oMath>
                </a14:m>
                <a:endParaRPr lang="en-US" sz="2200" dirty="0">
                  <a:solidFill>
                    <a:schemeClr val="tx1"/>
                  </a:solidFill>
                </a:endParaRPr>
              </a:p>
            </p:txBody>
          </p:sp>
        </mc:Choice>
        <mc:Fallback xmlns="">
          <p:sp>
            <p:nvSpPr>
              <p:cNvPr id="27" name="Rectangle 26">
                <a:extLst>
                  <a:ext uri="{FF2B5EF4-FFF2-40B4-BE49-F238E27FC236}">
                    <a16:creationId xmlns:a16="http://schemas.microsoft.com/office/drawing/2014/main" id="{A913A3DF-B3D5-40E1-9E3A-D517F185746B}"/>
                  </a:ext>
                </a:extLst>
              </p:cNvPr>
              <p:cNvSpPr>
                <a:spLocks noRot="1" noChangeAspect="1" noMove="1" noResize="1" noEditPoints="1" noAdjustHandles="1" noChangeArrowheads="1" noChangeShapeType="1" noTextEdit="1"/>
              </p:cNvSpPr>
              <p:nvPr/>
            </p:nvSpPr>
            <p:spPr>
              <a:xfrm>
                <a:off x="8666328" y="3197753"/>
                <a:ext cx="3167704" cy="1272161"/>
              </a:xfrm>
              <a:prstGeom prst="rect">
                <a:avLst/>
              </a:prstGeom>
              <a:blipFill>
                <a:blip r:embed="rId4"/>
                <a:stretch>
                  <a:fillRect l="-2505" r="-4239" b="-2885"/>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054407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10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10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10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10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10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10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8" grpId="0"/>
      <p:bldP spid="19" grpId="0"/>
      <p:bldP spid="22" grpId="0"/>
      <p:bldP spid="23" grpId="0"/>
      <p:bldP spid="24" grpId="0"/>
      <p:bldP spid="26" grpId="0"/>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997700" cy="1325563"/>
          </a:xfrm>
        </p:spPr>
        <p:txBody>
          <a:bodyPr>
            <a:normAutofit/>
          </a:bodyPr>
          <a:lstStyle/>
          <a:p>
            <a:r>
              <a:rPr lang="en-US" sz="3600" dirty="0">
                <a:solidFill>
                  <a:srgbClr val="990033"/>
                </a:solidFill>
              </a:rPr>
              <a:t>Randomness</a:t>
            </a:r>
          </a:p>
        </p:txBody>
      </p:sp>
      <p:sp>
        <p:nvSpPr>
          <p:cNvPr id="4" name="TextBox 3">
            <a:extLst>
              <a:ext uri="{FF2B5EF4-FFF2-40B4-BE49-F238E27FC236}">
                <a16:creationId xmlns:a16="http://schemas.microsoft.com/office/drawing/2014/main" id="{35B297E7-8305-4FDE-A3E3-07D93411BBCC}"/>
              </a:ext>
            </a:extLst>
          </p:cNvPr>
          <p:cNvSpPr txBox="1"/>
          <p:nvPr/>
        </p:nvSpPr>
        <p:spPr>
          <a:xfrm>
            <a:off x="838200" y="1525588"/>
            <a:ext cx="6163101" cy="1200329"/>
          </a:xfrm>
          <a:prstGeom prst="rect">
            <a:avLst/>
          </a:prstGeom>
          <a:noFill/>
        </p:spPr>
        <p:txBody>
          <a:bodyPr wrap="square" rtlCol="0">
            <a:spAutoFit/>
          </a:bodyPr>
          <a:lstStyle/>
          <a:p>
            <a:r>
              <a:rPr lang="en-US" sz="2400" dirty="0"/>
              <a:t>Visual inspection of time plot of residuals and their ACF/PACF should demonstrate white noise properties. </a:t>
            </a:r>
          </a:p>
        </p:txBody>
      </p:sp>
      <p:sp>
        <p:nvSpPr>
          <p:cNvPr id="11" name="TextBox 10">
            <a:extLst>
              <a:ext uri="{FF2B5EF4-FFF2-40B4-BE49-F238E27FC236}">
                <a16:creationId xmlns:a16="http://schemas.microsoft.com/office/drawing/2014/main" id="{89042F0C-2B77-4D7E-9FFC-9AD8B293E480}"/>
              </a:ext>
            </a:extLst>
          </p:cNvPr>
          <p:cNvSpPr txBox="1"/>
          <p:nvPr/>
        </p:nvSpPr>
        <p:spPr>
          <a:xfrm>
            <a:off x="7192370" y="1691666"/>
            <a:ext cx="4635764" cy="2887970"/>
          </a:xfrm>
          <a:prstGeom prst="rect">
            <a:avLst/>
          </a:prstGeom>
          <a:solidFill>
            <a:srgbClr val="CCFF99"/>
          </a:solidFill>
        </p:spPr>
        <p:txBody>
          <a:bodyPr wrap="square" rtlCol="0">
            <a:spAutoFit/>
          </a:bodyPr>
          <a:lstStyle/>
          <a:p>
            <a:pPr>
              <a:lnSpc>
                <a:spcPct val="150000"/>
              </a:lnSpc>
            </a:pPr>
            <a:r>
              <a:rPr lang="en-US" sz="2200" dirty="0"/>
              <a:t>Diagnosis</a:t>
            </a:r>
          </a:p>
          <a:p>
            <a:r>
              <a:rPr lang="en-US" sz="2200" dirty="0"/>
              <a:t>● Residual plot should show random fluctuations</a:t>
            </a:r>
          </a:p>
          <a:p>
            <a:pPr>
              <a:lnSpc>
                <a:spcPts val="1000"/>
              </a:lnSpc>
            </a:pPr>
            <a:endParaRPr lang="en-US" sz="2200" dirty="0"/>
          </a:p>
          <a:p>
            <a:r>
              <a:rPr lang="en-US" sz="2200" dirty="0"/>
              <a:t>● ACF/PACF plots should show white noise characteristics</a:t>
            </a:r>
          </a:p>
          <a:p>
            <a:pPr>
              <a:lnSpc>
                <a:spcPts val="1000"/>
              </a:lnSpc>
            </a:pPr>
            <a:endParaRPr lang="en-US" sz="2200" dirty="0"/>
          </a:p>
          <a:p>
            <a:r>
              <a:rPr lang="en-US" sz="2200" dirty="0"/>
              <a:t>●  Bartels rank test of randomness should not be significant </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CC17FA9-7085-4225-8D9A-F5B0CBC174A4}"/>
                  </a:ext>
                </a:extLst>
              </p:cNvPr>
              <p:cNvSpPr txBox="1"/>
              <p:nvPr/>
            </p:nvSpPr>
            <p:spPr>
              <a:xfrm>
                <a:off x="7192371" y="357327"/>
                <a:ext cx="4635764" cy="885435"/>
              </a:xfrm>
              <a:prstGeom prst="rect">
                <a:avLst/>
              </a:prstGeom>
              <a:solidFill>
                <a:srgbClr val="CCCCFF"/>
              </a:solidFill>
            </p:spPr>
            <p:txBody>
              <a:bodyPr wrap="square" rtlCol="0">
                <a:spAutoFit/>
              </a:bodyPr>
              <a:lstStyle/>
              <a:p>
                <a:r>
                  <a:rPr lang="en-US" sz="2200" dirty="0"/>
                  <a:t>Assumption</a:t>
                </a:r>
              </a:p>
              <a:p>
                <a:pPr>
                  <a:lnSpc>
                    <a:spcPct val="150000"/>
                  </a:lnSpc>
                </a:pPr>
                <a:r>
                  <a:rPr lang="en-US" sz="2200" dirty="0"/>
                  <a:t>● </a:t>
                </a:r>
                <a14:m>
                  <m:oMath xmlns:m="http://schemas.openxmlformats.org/officeDocument/2006/math">
                    <m:r>
                      <m:rPr>
                        <m:sty m:val="p"/>
                      </m:rPr>
                      <a:rPr lang="en-US" sz="2200">
                        <a:latin typeface="Cambria Math" panose="02040503050406030204" pitchFamily="18" charset="0"/>
                      </a:rPr>
                      <m:t>Cov</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𝑒</m:t>
                            </m:r>
                          </m:e>
                          <m:sub>
                            <m:r>
                              <a:rPr lang="en-US" sz="2200" b="0" i="1" smtClean="0">
                                <a:latin typeface="Cambria Math" panose="02040503050406030204" pitchFamily="18" charset="0"/>
                              </a:rPr>
                              <m:t>𝑡</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𝑒</m:t>
                            </m:r>
                          </m:e>
                          <m:sub>
                            <m:r>
                              <a:rPr lang="en-US" sz="2200" b="0" i="1" smtClean="0">
                                <a:latin typeface="Cambria Math" panose="02040503050406030204" pitchFamily="18" charset="0"/>
                              </a:rPr>
                              <m:t>𝑠</m:t>
                            </m:r>
                          </m:sub>
                        </m:sSub>
                      </m:e>
                    </m:d>
                    <m:r>
                      <a:rPr lang="en-US" sz="2200" i="1">
                        <a:latin typeface="Cambria Math" panose="02040503050406030204" pitchFamily="18" charset="0"/>
                      </a:rPr>
                      <m:t>=0,   ∀</m:t>
                    </m:r>
                    <m:r>
                      <a:rPr lang="en-US" sz="2200" b="0" i="1" smtClean="0">
                        <a:latin typeface="Cambria Math" panose="02040503050406030204" pitchFamily="18" charset="0"/>
                      </a:rPr>
                      <m:t>𝑡</m:t>
                    </m:r>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𝑠</m:t>
                    </m:r>
                  </m:oMath>
                </a14:m>
                <a:endParaRPr lang="en-US" sz="2200" dirty="0">
                  <a:ea typeface="Cambria Math" panose="02040503050406030204" pitchFamily="18" charset="0"/>
                </a:endParaRPr>
              </a:p>
            </p:txBody>
          </p:sp>
        </mc:Choice>
        <mc:Fallback xmlns="">
          <p:sp>
            <p:nvSpPr>
              <p:cNvPr id="9" name="TextBox 8">
                <a:extLst>
                  <a:ext uri="{FF2B5EF4-FFF2-40B4-BE49-F238E27FC236}">
                    <a16:creationId xmlns:a16="http://schemas.microsoft.com/office/drawing/2014/main" id="{FCC17FA9-7085-4225-8D9A-F5B0CBC174A4}"/>
                  </a:ext>
                </a:extLst>
              </p:cNvPr>
              <p:cNvSpPr txBox="1">
                <a:spLocks noRot="1" noChangeAspect="1" noMove="1" noResize="1" noEditPoints="1" noAdjustHandles="1" noChangeArrowheads="1" noChangeShapeType="1" noTextEdit="1"/>
              </p:cNvSpPr>
              <p:nvPr/>
            </p:nvSpPr>
            <p:spPr>
              <a:xfrm>
                <a:off x="7192371" y="357327"/>
                <a:ext cx="4635764" cy="885435"/>
              </a:xfrm>
              <a:prstGeom prst="rect">
                <a:avLst/>
              </a:prstGeom>
              <a:blipFill>
                <a:blip r:embed="rId3"/>
                <a:stretch>
                  <a:fillRect l="-1711" t="-4828" b="-13103"/>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BB2FAD3-F723-494E-A665-E1D44D28DF47}"/>
              </a:ext>
            </a:extLst>
          </p:cNvPr>
          <p:cNvSpPr txBox="1"/>
          <p:nvPr/>
        </p:nvSpPr>
        <p:spPr>
          <a:xfrm>
            <a:off x="838199" y="2851151"/>
            <a:ext cx="6163101" cy="461665"/>
          </a:xfrm>
          <a:prstGeom prst="rect">
            <a:avLst/>
          </a:prstGeom>
          <a:noFill/>
        </p:spPr>
        <p:txBody>
          <a:bodyPr wrap="square" rtlCol="0">
            <a:spAutoFit/>
          </a:bodyPr>
          <a:lstStyle/>
          <a:p>
            <a:r>
              <a:rPr lang="en-US" sz="2400" dirty="0"/>
              <a:t>Randomness tests should be insignificant. </a:t>
            </a:r>
          </a:p>
        </p:txBody>
      </p:sp>
    </p:spTree>
    <p:extLst>
      <p:ext uri="{BB962C8B-B14F-4D97-AF65-F5344CB8AC3E}">
        <p14:creationId xmlns:p14="http://schemas.microsoft.com/office/powerpoint/2010/main" val="1455512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Constant Variance &amp; </a:t>
            </a:r>
            <a:br>
              <a:rPr lang="en-US" sz="3600" dirty="0">
                <a:solidFill>
                  <a:srgbClr val="990033"/>
                </a:solidFill>
              </a:rPr>
            </a:br>
            <a:r>
              <a:rPr lang="en-US" sz="3600" dirty="0">
                <a:solidFill>
                  <a:srgbClr val="990033"/>
                </a:solidFill>
              </a:rPr>
              <a:t>Zero Mean</a:t>
            </a:r>
          </a:p>
        </p:txBody>
      </p:sp>
      <p:sp>
        <p:nvSpPr>
          <p:cNvPr id="12" name="TextBox 11">
            <a:extLst>
              <a:ext uri="{FF2B5EF4-FFF2-40B4-BE49-F238E27FC236}">
                <a16:creationId xmlns:a16="http://schemas.microsoft.com/office/drawing/2014/main" id="{854BF2B4-3D49-4A3E-9095-73BA9200F779}"/>
              </a:ext>
            </a:extLst>
          </p:cNvPr>
          <p:cNvSpPr txBox="1"/>
          <p:nvPr/>
        </p:nvSpPr>
        <p:spPr>
          <a:xfrm>
            <a:off x="6362698" y="1719963"/>
            <a:ext cx="5453064" cy="1744067"/>
          </a:xfrm>
          <a:prstGeom prst="rect">
            <a:avLst/>
          </a:prstGeom>
          <a:solidFill>
            <a:srgbClr val="CCFF99"/>
          </a:solidFill>
        </p:spPr>
        <p:txBody>
          <a:bodyPr wrap="square" rtlCol="0">
            <a:spAutoFit/>
          </a:bodyPr>
          <a:lstStyle/>
          <a:p>
            <a:pPr>
              <a:lnSpc>
                <a:spcPct val="150000"/>
              </a:lnSpc>
            </a:pPr>
            <a:r>
              <a:rPr lang="en-US" sz="2200" dirty="0"/>
              <a:t>Diagnosis</a:t>
            </a:r>
          </a:p>
          <a:p>
            <a:r>
              <a:rPr lang="en-US" sz="2200" dirty="0"/>
              <a:t>● The variability of residuals in time plot should be constant </a:t>
            </a:r>
          </a:p>
          <a:p>
            <a:pPr>
              <a:lnSpc>
                <a:spcPts val="1000"/>
              </a:lnSpc>
            </a:pPr>
            <a:endParaRPr lang="en-US" sz="2200" dirty="0"/>
          </a:p>
          <a:p>
            <a:r>
              <a:rPr lang="en-US" sz="2200" dirty="0"/>
              <a:t>● Breusch-Pagan test should not be significant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D941294-0672-4E96-89C3-85C58AAAC286}"/>
                  </a:ext>
                </a:extLst>
              </p:cNvPr>
              <p:cNvSpPr txBox="1"/>
              <p:nvPr/>
            </p:nvSpPr>
            <p:spPr>
              <a:xfrm>
                <a:off x="6362700" y="365125"/>
                <a:ext cx="5453063" cy="1053237"/>
              </a:xfrm>
              <a:prstGeom prst="rect">
                <a:avLst/>
              </a:prstGeom>
              <a:solidFill>
                <a:srgbClr val="CCCCFF"/>
              </a:solidFill>
            </p:spPr>
            <p:txBody>
              <a:bodyPr wrap="square" rtlCol="0">
                <a:spAutoFit/>
              </a:bodyPr>
              <a:lstStyle/>
              <a:p>
                <a:pPr>
                  <a:lnSpc>
                    <a:spcPct val="150000"/>
                  </a:lnSpc>
                </a:pPr>
                <a:r>
                  <a:rPr lang="en-US" sz="2200" dirty="0"/>
                  <a:t>Assumption</a:t>
                </a:r>
              </a:p>
              <a:p>
                <a:pPr>
                  <a:lnSpc>
                    <a:spcPct val="150000"/>
                  </a:lnSpc>
                </a:pPr>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𝑉𝑎𝑟</m:t>
                        </m:r>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sub>
                    </m:sSub>
                    <m:r>
                      <a:rPr lang="en-US" sz="2200" i="1">
                        <a:latin typeface="Cambria Math" panose="02040503050406030204" pitchFamily="18" charset="0"/>
                        <a:ea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ea typeface="Cambria Math" panose="02040503050406030204" pitchFamily="18" charset="0"/>
                          </a:rPr>
                          <m:t>2</m:t>
                        </m:r>
                      </m:sup>
                    </m:sSup>
                    <m:r>
                      <a:rPr lang="en-US" sz="2200" i="1">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=1,2,…,</m:t>
                    </m:r>
                    <m:r>
                      <a:rPr lang="en-US" sz="2200" b="0" i="1" smtClean="0">
                        <a:latin typeface="Cambria Math" panose="02040503050406030204" pitchFamily="18" charset="0"/>
                        <a:ea typeface="Cambria Math" panose="02040503050406030204" pitchFamily="18" charset="0"/>
                      </a:rPr>
                      <m:t>𝑇</m:t>
                    </m:r>
                  </m:oMath>
                </a14:m>
                <a:endParaRPr lang="en-US" sz="2200" dirty="0"/>
              </a:p>
            </p:txBody>
          </p:sp>
        </mc:Choice>
        <mc:Fallback xmlns="">
          <p:sp>
            <p:nvSpPr>
              <p:cNvPr id="14" name="TextBox 13">
                <a:extLst>
                  <a:ext uri="{FF2B5EF4-FFF2-40B4-BE49-F238E27FC236}">
                    <a16:creationId xmlns:a16="http://schemas.microsoft.com/office/drawing/2014/main" id="{7D941294-0672-4E96-89C3-85C58AAAC286}"/>
                  </a:ext>
                </a:extLst>
              </p:cNvPr>
              <p:cNvSpPr txBox="1">
                <a:spLocks noRot="1" noChangeAspect="1" noMove="1" noResize="1" noEditPoints="1" noAdjustHandles="1" noChangeArrowheads="1" noChangeShapeType="1" noTextEdit="1"/>
              </p:cNvSpPr>
              <p:nvPr/>
            </p:nvSpPr>
            <p:spPr>
              <a:xfrm>
                <a:off x="6362700" y="365125"/>
                <a:ext cx="5453063" cy="1053237"/>
              </a:xfrm>
              <a:prstGeom prst="rect">
                <a:avLst/>
              </a:prstGeom>
              <a:blipFill>
                <a:blip r:embed="rId3"/>
                <a:stretch>
                  <a:fillRect l="-1454" b="-10405"/>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BF997F6E-545F-473B-B918-36B5C3100CEF}"/>
              </a:ext>
            </a:extLst>
          </p:cNvPr>
          <p:cNvSpPr txBox="1"/>
          <p:nvPr/>
        </p:nvSpPr>
        <p:spPr>
          <a:xfrm>
            <a:off x="838200" y="1948668"/>
            <a:ext cx="5524500" cy="769441"/>
          </a:xfrm>
          <a:prstGeom prst="rect">
            <a:avLst/>
          </a:prstGeom>
          <a:noFill/>
        </p:spPr>
        <p:txBody>
          <a:bodyPr wrap="square" rtlCol="0">
            <a:spAutoFit/>
          </a:bodyPr>
          <a:lstStyle/>
          <a:p>
            <a:r>
              <a:rPr lang="en-US" sz="2200" dirty="0"/>
              <a:t>Satisfactory time plot  of residuals should give the following overall impression:</a:t>
            </a:r>
          </a:p>
        </p:txBody>
      </p:sp>
      <p:pic>
        <p:nvPicPr>
          <p:cNvPr id="7" name="Picture 6">
            <a:extLst>
              <a:ext uri="{FF2B5EF4-FFF2-40B4-BE49-F238E27FC236}">
                <a16:creationId xmlns:a16="http://schemas.microsoft.com/office/drawing/2014/main" id="{0BA7C09A-1EA2-4BCC-B8D3-E18AF4400C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8776" y="2850753"/>
            <a:ext cx="4283347" cy="912195"/>
          </a:xfrm>
          <a:prstGeom prst="rect">
            <a:avLst/>
          </a:prstGeom>
        </p:spPr>
      </p:pic>
      <p:sp>
        <p:nvSpPr>
          <p:cNvPr id="13" name="TextBox 12">
            <a:extLst>
              <a:ext uri="{FF2B5EF4-FFF2-40B4-BE49-F238E27FC236}">
                <a16:creationId xmlns:a16="http://schemas.microsoft.com/office/drawing/2014/main" id="{E313D5C2-79FF-434D-BE03-A96D4F9AD026}"/>
              </a:ext>
            </a:extLst>
          </p:cNvPr>
          <p:cNvSpPr txBox="1"/>
          <p:nvPr/>
        </p:nvSpPr>
        <p:spPr>
          <a:xfrm>
            <a:off x="6362698" y="5116578"/>
            <a:ext cx="5453061" cy="1405513"/>
          </a:xfrm>
          <a:prstGeom prst="rect">
            <a:avLst/>
          </a:prstGeom>
          <a:solidFill>
            <a:srgbClr val="CCFF99"/>
          </a:solidFill>
        </p:spPr>
        <p:txBody>
          <a:bodyPr wrap="square" rtlCol="0">
            <a:spAutoFit/>
          </a:bodyPr>
          <a:lstStyle/>
          <a:p>
            <a:pPr>
              <a:lnSpc>
                <a:spcPct val="150000"/>
              </a:lnSpc>
            </a:pPr>
            <a:r>
              <a:rPr lang="en-US" sz="2200" dirty="0"/>
              <a:t>Diagnosis</a:t>
            </a:r>
          </a:p>
          <a:p>
            <a:r>
              <a:rPr lang="en-US" sz="2200" dirty="0"/>
              <a:t>● Residuals should fluctuate around zero</a:t>
            </a:r>
          </a:p>
          <a:p>
            <a:pPr>
              <a:lnSpc>
                <a:spcPts val="1000"/>
              </a:lnSpc>
            </a:pPr>
            <a:endParaRPr lang="en-US" sz="2200" dirty="0"/>
          </a:p>
          <a:p>
            <a:r>
              <a:rPr lang="en-US" sz="2200" dirty="0"/>
              <a:t>● One-sample  t-test should not be significant</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8DA6B6B-A755-4272-869E-36F98DB879BD}"/>
                  </a:ext>
                </a:extLst>
              </p:cNvPr>
              <p:cNvSpPr txBox="1"/>
              <p:nvPr/>
            </p:nvSpPr>
            <p:spPr>
              <a:xfrm>
                <a:off x="6362698" y="3762948"/>
                <a:ext cx="5453063" cy="1054712"/>
              </a:xfrm>
              <a:prstGeom prst="rect">
                <a:avLst/>
              </a:prstGeom>
              <a:solidFill>
                <a:srgbClr val="CCCCFF"/>
              </a:solidFill>
            </p:spPr>
            <p:txBody>
              <a:bodyPr wrap="square" rtlCol="0">
                <a:spAutoFit/>
              </a:bodyPr>
              <a:lstStyle/>
              <a:p>
                <a:pPr>
                  <a:lnSpc>
                    <a:spcPct val="150000"/>
                  </a:lnSpc>
                </a:pPr>
                <a:r>
                  <a:rPr lang="en-US" sz="2200" dirty="0"/>
                  <a:t>Assumption</a:t>
                </a:r>
              </a:p>
              <a:p>
                <a:pPr>
                  <a:lnSpc>
                    <a:spcPct val="150000"/>
                  </a:lnSpc>
                </a:pPr>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𝐸</m:t>
                        </m:r>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sub>
                    </m:sSub>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0</m:t>
                    </m:r>
                    <m:r>
                      <a:rPr lang="en-US" sz="2200" i="1">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=1,2,…,</m:t>
                    </m:r>
                    <m:r>
                      <a:rPr lang="en-US" sz="2200" b="0" i="1" smtClean="0">
                        <a:latin typeface="Cambria Math" panose="02040503050406030204" pitchFamily="18" charset="0"/>
                        <a:ea typeface="Cambria Math" panose="02040503050406030204" pitchFamily="18" charset="0"/>
                      </a:rPr>
                      <m:t>𝑇</m:t>
                    </m:r>
                  </m:oMath>
                </a14:m>
                <a:endParaRPr lang="en-US" sz="2200" dirty="0"/>
              </a:p>
            </p:txBody>
          </p:sp>
        </mc:Choice>
        <mc:Fallback xmlns="">
          <p:sp>
            <p:nvSpPr>
              <p:cNvPr id="16" name="TextBox 15">
                <a:extLst>
                  <a:ext uri="{FF2B5EF4-FFF2-40B4-BE49-F238E27FC236}">
                    <a16:creationId xmlns:a16="http://schemas.microsoft.com/office/drawing/2014/main" id="{68DA6B6B-A755-4272-869E-36F98DB879BD}"/>
                  </a:ext>
                </a:extLst>
              </p:cNvPr>
              <p:cNvSpPr txBox="1">
                <a:spLocks noRot="1" noChangeAspect="1" noMove="1" noResize="1" noEditPoints="1" noAdjustHandles="1" noChangeArrowheads="1" noChangeShapeType="1" noTextEdit="1"/>
              </p:cNvSpPr>
              <p:nvPr/>
            </p:nvSpPr>
            <p:spPr>
              <a:xfrm>
                <a:off x="6362698" y="3762948"/>
                <a:ext cx="5453063" cy="1054712"/>
              </a:xfrm>
              <a:prstGeom prst="rect">
                <a:avLst/>
              </a:prstGeom>
              <a:blipFill>
                <a:blip r:embed="rId5"/>
                <a:stretch>
                  <a:fillRect l="-1454" b="-10983"/>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55FF0D70-AEF6-4956-89EE-71DF629C7347}"/>
              </a:ext>
            </a:extLst>
          </p:cNvPr>
          <p:cNvSpPr txBox="1"/>
          <p:nvPr/>
        </p:nvSpPr>
        <p:spPr>
          <a:xfrm>
            <a:off x="838198" y="4061866"/>
            <a:ext cx="5524500" cy="769441"/>
          </a:xfrm>
          <a:prstGeom prst="rect">
            <a:avLst/>
          </a:prstGeom>
          <a:noFill/>
        </p:spPr>
        <p:txBody>
          <a:bodyPr wrap="square" rtlCol="0">
            <a:spAutoFit/>
          </a:bodyPr>
          <a:lstStyle/>
          <a:p>
            <a:r>
              <a:rPr lang="en-US" sz="2200" dirty="0"/>
              <a:t>In a satisfactory time plot of residuals, observations should fluctuate around zero:</a:t>
            </a:r>
          </a:p>
        </p:txBody>
      </p:sp>
      <p:pic>
        <p:nvPicPr>
          <p:cNvPr id="20" name="Picture 19">
            <a:extLst>
              <a:ext uri="{FF2B5EF4-FFF2-40B4-BE49-F238E27FC236}">
                <a16:creationId xmlns:a16="http://schemas.microsoft.com/office/drawing/2014/main" id="{60D109CA-3658-47A9-B769-49999960DF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8776" y="4973045"/>
            <a:ext cx="4283347" cy="912195"/>
          </a:xfrm>
          <a:prstGeom prst="rect">
            <a:avLst/>
          </a:prstGeom>
        </p:spPr>
      </p:pic>
      <p:cxnSp>
        <p:nvCxnSpPr>
          <p:cNvPr id="4" name="Straight Connector 3">
            <a:extLst>
              <a:ext uri="{FF2B5EF4-FFF2-40B4-BE49-F238E27FC236}">
                <a16:creationId xmlns:a16="http://schemas.microsoft.com/office/drawing/2014/main" id="{61319632-C96B-43B4-AA0C-ED442A084496}"/>
              </a:ext>
            </a:extLst>
          </p:cNvPr>
          <p:cNvCxnSpPr>
            <a:cxnSpLocks/>
          </p:cNvCxnSpPr>
          <p:nvPr/>
        </p:nvCxnSpPr>
        <p:spPr>
          <a:xfrm>
            <a:off x="1323836" y="5429143"/>
            <a:ext cx="435363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5F7A3D2-157C-4F10-8A40-9C00B32D1CD8}"/>
              </a:ext>
            </a:extLst>
          </p:cNvPr>
          <p:cNvSpPr txBox="1"/>
          <p:nvPr/>
        </p:nvSpPr>
        <p:spPr>
          <a:xfrm>
            <a:off x="951045" y="5244476"/>
            <a:ext cx="301686" cy="369332"/>
          </a:xfrm>
          <a:prstGeom prst="rect">
            <a:avLst/>
          </a:prstGeom>
          <a:noFill/>
        </p:spPr>
        <p:txBody>
          <a:bodyPr wrap="none" rtlCol="0">
            <a:spAutoFit/>
          </a:bodyPr>
          <a:lstStyle/>
          <a:p>
            <a:r>
              <a:rPr lang="en-US" b="1" dirty="0">
                <a:solidFill>
                  <a:srgbClr val="FF0000"/>
                </a:solidFill>
              </a:rPr>
              <a:t>0</a:t>
            </a:r>
          </a:p>
        </p:txBody>
      </p:sp>
    </p:spTree>
    <p:extLst>
      <p:ext uri="{BB962C8B-B14F-4D97-AF65-F5344CB8AC3E}">
        <p14:creationId xmlns:p14="http://schemas.microsoft.com/office/powerpoint/2010/main" val="4023532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1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11174</TotalTime>
  <Words>1800</Words>
  <Application>Microsoft Office PowerPoint</Application>
  <PresentationFormat>Widescreen</PresentationFormat>
  <Paragraphs>166</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Georgia</vt:lpstr>
      <vt:lpstr>Office Theme</vt:lpstr>
      <vt:lpstr>Parameter Estimation &amp;  Residual Analysis</vt:lpstr>
      <vt:lpstr>PowerPoint Presentation</vt:lpstr>
      <vt:lpstr>Goodness of Fit Measures</vt:lpstr>
      <vt:lpstr>Example 1</vt:lpstr>
      <vt:lpstr>Example 2</vt:lpstr>
      <vt:lpstr>Example 3</vt:lpstr>
      <vt:lpstr>Residual Analysis</vt:lpstr>
      <vt:lpstr>Randomness</vt:lpstr>
      <vt:lpstr>Constant Variance &amp;  Zero Mean</vt:lpstr>
      <vt:lpstr>Normal Distribution</vt:lpstr>
      <vt:lpstr>Example 1</vt:lpstr>
      <vt:lpstr>Example 3</vt:lpstr>
      <vt:lpstr>Practice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 State Detection using EEG Signals</dc:title>
  <dc:creator>Abolfazl Saghafi</dc:creator>
  <cp:lastModifiedBy>Abolfazl Saghafi</cp:lastModifiedBy>
  <cp:revision>1076</cp:revision>
  <cp:lastPrinted>2018-08-29T00:32:30Z</cp:lastPrinted>
  <dcterms:created xsi:type="dcterms:W3CDTF">2017-02-01T15:13:00Z</dcterms:created>
  <dcterms:modified xsi:type="dcterms:W3CDTF">2021-03-05T20:09:40Z</dcterms:modified>
</cp:coreProperties>
</file>