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78" r:id="rId2"/>
    <p:sldId id="306" r:id="rId3"/>
    <p:sldId id="416" r:id="rId4"/>
    <p:sldId id="414" r:id="rId5"/>
    <p:sldId id="426" r:id="rId6"/>
    <p:sldId id="415" r:id="rId7"/>
    <p:sldId id="417" r:id="rId8"/>
    <p:sldId id="427" r:id="rId9"/>
    <p:sldId id="421" r:id="rId10"/>
    <p:sldId id="423" r:id="rId11"/>
    <p:sldId id="425" r:id="rId12"/>
    <p:sldId id="428" r:id="rId13"/>
    <p:sldId id="429" r:id="rId14"/>
    <p:sldId id="430" r:id="rId15"/>
    <p:sldId id="431" r:id="rId16"/>
    <p:sldId id="433" r:id="rId17"/>
    <p:sldId id="434" r:id="rId18"/>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D9lgFcWOrJNIn/j6UsBtvA==" hashData="XPfUFFc9KDYjZpKRXPeCzcrIuFuAw0QvFuh7xyxggCh3lrlWZNpNijTSHqLdljyl4Bjouha281XFaKU+4FLNTg=="/>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lfazl Saghafi" initials="AS" lastIdx="1" clrIdx="0">
    <p:extLst>
      <p:ext uri="{19B8F6BF-5375-455C-9EA6-DF929625EA0E}">
        <p15:presenceInfo xmlns:p15="http://schemas.microsoft.com/office/powerpoint/2012/main" userId="74beeaff483c3c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FFCCFF"/>
    <a:srgbClr val="CCECFF"/>
    <a:srgbClr val="CCFFCC"/>
    <a:srgbClr val="FFFFCC"/>
    <a:srgbClr val="CCCCFF"/>
    <a:srgbClr val="008000"/>
    <a:srgbClr val="9900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2" autoAdjust="0"/>
    <p:restoredTop sz="76829" autoAdjust="0"/>
  </p:normalViewPr>
  <p:slideViewPr>
    <p:cSldViewPr snapToGrid="0">
      <p:cViewPr varScale="1">
        <p:scale>
          <a:sx n="63" d="100"/>
          <a:sy n="63" d="100"/>
        </p:scale>
        <p:origin x="54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180" y="0"/>
            <a:ext cx="4160937" cy="366486"/>
          </a:xfrm>
          <a:prstGeom prst="rect">
            <a:avLst/>
          </a:prstGeom>
        </p:spPr>
        <p:txBody>
          <a:bodyPr vert="horz" lIns="91440" tIns="45720" rIns="91440" bIns="45720" rtlCol="0"/>
          <a:lstStyle>
            <a:lvl1pPr algn="r">
              <a:defRPr sz="1200"/>
            </a:lvl1pPr>
          </a:lstStyle>
          <a:p>
            <a:fld id="{30E4E249-35BF-44F6-8638-861B7C641F9D}" type="datetimeFigureOut">
              <a:rPr lang="en-US" smtClean="0"/>
              <a:t>2/4/2021</a:t>
            </a:fld>
            <a:endParaRPr lang="en-US"/>
          </a:p>
        </p:txBody>
      </p:sp>
      <p:sp>
        <p:nvSpPr>
          <p:cNvPr id="4" name="Footer Placeholder 3"/>
          <p:cNvSpPr>
            <a:spLocks noGrp="1"/>
          </p:cNvSpPr>
          <p:nvPr>
            <p:ph type="ftr" sz="quarter" idx="2"/>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180" y="6948715"/>
            <a:ext cx="4160937" cy="366485"/>
          </a:xfrm>
          <a:prstGeom prst="rect">
            <a:avLst/>
          </a:prstGeom>
        </p:spPr>
        <p:txBody>
          <a:bodyPr vert="horz" lIns="91440" tIns="45720" rIns="91440" bIns="45720" rtlCol="0" anchor="b"/>
          <a:lstStyle>
            <a:lvl1pPr algn="r">
              <a:defRPr sz="1200"/>
            </a:lvl1pPr>
          </a:lstStyle>
          <a:p>
            <a:fld id="{58AD294F-4DFB-4751-8D2F-AD6B8A28B61F}" type="slidenum">
              <a:rPr lang="en-US" smtClean="0"/>
              <a:t>‹#›</a:t>
            </a:fld>
            <a:endParaRPr lang="en-US"/>
          </a:p>
        </p:txBody>
      </p:sp>
    </p:spTree>
    <p:extLst>
      <p:ext uri="{BB962C8B-B14F-4D97-AF65-F5344CB8AC3E}">
        <p14:creationId xmlns:p14="http://schemas.microsoft.com/office/powerpoint/2010/main" val="252047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7F15780C-4C6A-4D31-B717-67E9CB6C3EDE}" type="datetimeFigureOut">
              <a:rPr lang="en-US" smtClean="0"/>
              <a:t>2/4/2021</a:t>
            </a:fld>
            <a:endParaRPr lang="en-US"/>
          </a:p>
        </p:txBody>
      </p:sp>
      <p:sp>
        <p:nvSpPr>
          <p:cNvPr id="4" name="Slide Image Placeholder 3"/>
          <p:cNvSpPr>
            <a:spLocks noGrp="1" noRot="1" noChangeAspect="1"/>
          </p:cNvSpPr>
          <p:nvPr>
            <p:ph type="sldImg" idx="2"/>
          </p:nvPr>
        </p:nvSpPr>
        <p:spPr>
          <a:xfrm>
            <a:off x="2606675" y="914400"/>
            <a:ext cx="4387850"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40"/>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3C061A47-1F96-4E91-A6A1-2571DEF234C8}" type="slidenum">
              <a:rPr lang="en-US" smtClean="0"/>
              <a:t>‹#›</a:t>
            </a:fld>
            <a:endParaRPr lang="en-US"/>
          </a:p>
        </p:txBody>
      </p:sp>
    </p:spTree>
    <p:extLst>
      <p:ext uri="{BB962C8B-B14F-4D97-AF65-F5344CB8AC3E}">
        <p14:creationId xmlns:p14="http://schemas.microsoft.com/office/powerpoint/2010/main" val="495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Georgia" panose="02040502050405020303" pitchFamily="18" charset="0"/>
              </a:rPr>
              <a:t>We continue this week by discussing ways to remove seasonal variation from non-stationary time series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Georgia" panose="02040502050405020303" pitchFamily="18" charset="0"/>
            </a:endParaRPr>
          </a:p>
        </p:txBody>
      </p:sp>
      <p:sp>
        <p:nvSpPr>
          <p:cNvPr id="4" name="Slide Number Placeholder 3"/>
          <p:cNvSpPr>
            <a:spLocks noGrp="1"/>
          </p:cNvSpPr>
          <p:nvPr>
            <p:ph type="sldNum" sz="quarter" idx="10"/>
          </p:nvPr>
        </p:nvSpPr>
        <p:spPr/>
        <p:txBody>
          <a:bodyPr/>
          <a:lstStyle/>
          <a:p>
            <a:fld id="{AB49C82B-4FE9-4026-A671-F42D8142A0B4}" type="slidenum">
              <a:rPr lang="en-US" smtClean="0"/>
              <a:t>1</a:t>
            </a:fld>
            <a:endParaRPr lang="en-US"/>
          </a:p>
        </p:txBody>
      </p:sp>
    </p:spTree>
    <p:extLst>
      <p:ext uri="{BB962C8B-B14F-4D97-AF65-F5344CB8AC3E}">
        <p14:creationId xmlns:p14="http://schemas.microsoft.com/office/powerpoint/2010/main" val="2512341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this example, a lag 4 difference has removed the seasonal variation, you can see that the data is now centered around 0, and is spread mostly between (-15,15)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example, the lag 12 difference has removed the seasonal variation. You can see that we have lost some observation from the beginning of the series due to differencing.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second example, since the coefficient of </a:t>
                </a:r>
                <a:r>
                  <a:rPr lang="en-US" sz="1200" b="0" i="0">
                    <a:latin typeface="Cambria Math" panose="02040503050406030204" pitchFamily="18" charset="0"/>
                  </a:rPr>
                  <a:t>𝑡^2</a:t>
                </a:r>
                <a:r>
                  <a:rPr lang="en-US" baseline="0" dirty="0"/>
                  <a:t> is very small, the first difference seems to have adequately removed the quadratic trend.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10</a:t>
            </a:fld>
            <a:endParaRPr lang="en-US"/>
          </a:p>
        </p:txBody>
      </p:sp>
    </p:spTree>
    <p:extLst>
      <p:ext uri="{BB962C8B-B14F-4D97-AF65-F5344CB8AC3E}">
        <p14:creationId xmlns:p14="http://schemas.microsoft.com/office/powerpoint/2010/main" val="2734075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11</a:t>
            </a:fld>
            <a:endParaRPr lang="en-US"/>
          </a:p>
        </p:txBody>
      </p:sp>
    </p:spTree>
    <p:extLst>
      <p:ext uri="{BB962C8B-B14F-4D97-AF65-F5344CB8AC3E}">
        <p14:creationId xmlns:p14="http://schemas.microsoft.com/office/powerpoint/2010/main" val="1482757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12</a:t>
            </a:fld>
            <a:endParaRPr lang="en-US"/>
          </a:p>
        </p:txBody>
      </p:sp>
    </p:spTree>
    <p:extLst>
      <p:ext uri="{BB962C8B-B14F-4D97-AF65-F5344CB8AC3E}">
        <p14:creationId xmlns:p14="http://schemas.microsoft.com/office/powerpoint/2010/main" val="3131500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13</a:t>
            </a:fld>
            <a:endParaRPr lang="en-US"/>
          </a:p>
        </p:txBody>
      </p:sp>
    </p:spTree>
    <p:extLst>
      <p:ext uri="{BB962C8B-B14F-4D97-AF65-F5344CB8AC3E}">
        <p14:creationId xmlns:p14="http://schemas.microsoft.com/office/powerpoint/2010/main" val="3690999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first example, we have a stationary time series, the time plot is similar to plots of white noise, but this time series is not white noise. In the ACF plot, you see that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1</m:t>
                        </m:r>
                      </m:sub>
                    </m:sSub>
                  </m:oMath>
                </a14:m>
                <a:r>
                  <a:rPr lang="en-US" sz="1200" dirty="0">
                    <a:solidFill>
                      <a:srgbClr val="0070C0"/>
                    </a:solidFill>
                  </a:rPr>
                  <a:t> is fairly large, around -0.6,</a:t>
                </a:r>
                <a:r>
                  <a:rPr lang="en-US" sz="1200" baseline="0" dirty="0">
                    <a:solidFill>
                      <a:srgbClr val="0070C0"/>
                    </a:solidFill>
                  </a:rPr>
                  <a:t> value of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2</m:t>
                        </m:r>
                      </m:sub>
                    </m:sSub>
                  </m:oMath>
                </a14:m>
                <a:r>
                  <a:rPr lang="en-US" sz="1200" dirty="0">
                    <a:solidFill>
                      <a:srgbClr val="0070C0"/>
                    </a:solidFill>
                  </a:rPr>
                  <a:t> drops</a:t>
                </a:r>
                <a:r>
                  <a:rPr lang="en-US" sz="1200" baseline="0" dirty="0">
                    <a:solidFill>
                      <a:srgbClr val="0070C0"/>
                    </a:solidFill>
                  </a:rPr>
                  <a:t> to around 0.25, and expect for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8</m:t>
                        </m:r>
                      </m:sub>
                    </m:sSub>
                  </m:oMath>
                </a14:m>
                <a:r>
                  <a:rPr lang="en-US" sz="1200" dirty="0">
                    <a:solidFill>
                      <a:srgbClr val="0070C0"/>
                    </a:solidFill>
                  </a:rPr>
                  <a:t> and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9</m:t>
                        </m:r>
                      </m:sub>
                    </m:sSub>
                  </m:oMath>
                </a14:m>
                <a:r>
                  <a:rPr lang="en-US" sz="1200" dirty="0">
                    <a:solidFill>
                      <a:srgbClr val="0070C0"/>
                    </a:solidFill>
                  </a:rPr>
                  <a:t> all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𝑘</m:t>
                        </m:r>
                      </m:sub>
                    </m:sSub>
                  </m:oMath>
                </a14:m>
                <a:r>
                  <a:rPr lang="en-US" sz="1200" dirty="0">
                    <a:solidFill>
                      <a:srgbClr val="0070C0"/>
                    </a:solidFill>
                  </a:rPr>
                  <a:t> fall within the set boundary for white noise. Having 5% of the spikes outside the bounds but close to them is expected.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70C0"/>
                    </a:solidFill>
                  </a:rPr>
                  <a:t>In the second example, ACF plot starts with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1</m:t>
                        </m:r>
                      </m:sub>
                    </m:sSub>
                  </m:oMath>
                </a14:m>
                <a:r>
                  <a:rPr lang="en-US" baseline="0" dirty="0"/>
                  <a:t>, so we have skipped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𝑜</m:t>
                        </m:r>
                      </m:sub>
                    </m:sSub>
                  </m:oMath>
                </a14:m>
                <a:r>
                  <a:rPr lang="en-US" baseline="0" dirty="0"/>
                  <a:t> to have a closer look at smaller values of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𝑘</m:t>
                        </m:r>
                      </m:sub>
                    </m:sSub>
                  </m:oMath>
                </a14:m>
                <a:r>
                  <a:rPr lang="en-US" baseline="0" dirty="0"/>
                  <a:t>. You can see that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1</m:t>
                        </m:r>
                      </m:sub>
                    </m:sSub>
                  </m:oMath>
                </a14:m>
                <a:r>
                  <a:rPr lang="en-US" baseline="0" dirty="0"/>
                  <a:t> is about 0.6, and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2</m:t>
                        </m:r>
                      </m:sub>
                    </m:sSub>
                  </m:oMath>
                </a14:m>
                <a:r>
                  <a:rPr lang="en-US" baseline="0" dirty="0"/>
                  <a:t> drops to about 0.25. Rest of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𝑘</m:t>
                        </m:r>
                      </m:sub>
                    </m:sSub>
                  </m:oMath>
                </a14:m>
                <a:r>
                  <a:rPr lang="en-US" baseline="0" dirty="0"/>
                  <a:t> values are within the 95% boundary for </a:t>
                </a:r>
                <a:r>
                  <a:rPr lang="en-US" baseline="0"/>
                  <a:t>white noise  </a:t>
                </a: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first example, we have a stationary time series, the time plot is similar to plots of white noise, but this time series is not white noise. In the ACF plot, you see that </a:t>
                </a:r>
                <a:r>
                  <a:rPr lang="en-US" sz="1200" i="0">
                    <a:solidFill>
                      <a:srgbClr val="0070C0"/>
                    </a:solidFill>
                    <a:latin typeface="Cambria Math" panose="02040503050406030204" pitchFamily="18" charset="0"/>
                  </a:rPr>
                  <a:t>𝑟_</a:t>
                </a:r>
                <a:r>
                  <a:rPr lang="en-US" sz="1200" b="0" i="0">
                    <a:solidFill>
                      <a:srgbClr val="0070C0"/>
                    </a:solidFill>
                    <a:latin typeface="Cambria Math" panose="02040503050406030204" pitchFamily="18" charset="0"/>
                  </a:rPr>
                  <a:t>1</a:t>
                </a:r>
                <a:r>
                  <a:rPr lang="en-US" sz="1200" dirty="0">
                    <a:solidFill>
                      <a:srgbClr val="0070C0"/>
                    </a:solidFill>
                  </a:rPr>
                  <a:t> is fairly large, around -0.6,</a:t>
                </a:r>
                <a:r>
                  <a:rPr lang="en-US" sz="1200" baseline="0" dirty="0">
                    <a:solidFill>
                      <a:srgbClr val="0070C0"/>
                    </a:solidFill>
                  </a:rPr>
                  <a:t> value of </a:t>
                </a:r>
                <a:r>
                  <a:rPr lang="en-US" sz="1200" i="0">
                    <a:solidFill>
                      <a:srgbClr val="0070C0"/>
                    </a:solidFill>
                    <a:latin typeface="Cambria Math" panose="02040503050406030204" pitchFamily="18" charset="0"/>
                  </a:rPr>
                  <a:t>𝑟_</a:t>
                </a:r>
                <a:r>
                  <a:rPr lang="en-US" sz="1200" b="0" i="0">
                    <a:solidFill>
                      <a:srgbClr val="0070C0"/>
                    </a:solidFill>
                    <a:latin typeface="Cambria Math" panose="02040503050406030204" pitchFamily="18" charset="0"/>
                  </a:rPr>
                  <a:t>2</a:t>
                </a:r>
                <a:r>
                  <a:rPr lang="en-US" sz="1200" dirty="0">
                    <a:solidFill>
                      <a:srgbClr val="0070C0"/>
                    </a:solidFill>
                  </a:rPr>
                  <a:t> drops</a:t>
                </a:r>
                <a:r>
                  <a:rPr lang="en-US" sz="1200" baseline="0" dirty="0">
                    <a:solidFill>
                      <a:srgbClr val="0070C0"/>
                    </a:solidFill>
                  </a:rPr>
                  <a:t> to around 0.25, and expect for </a:t>
                </a:r>
                <a:r>
                  <a:rPr lang="en-US" sz="1200" i="0">
                    <a:solidFill>
                      <a:srgbClr val="0070C0"/>
                    </a:solidFill>
                    <a:latin typeface="Cambria Math" panose="02040503050406030204" pitchFamily="18" charset="0"/>
                  </a:rPr>
                  <a:t>𝑟_</a:t>
                </a:r>
                <a:r>
                  <a:rPr lang="en-US" sz="1200" b="0" i="0">
                    <a:solidFill>
                      <a:srgbClr val="0070C0"/>
                    </a:solidFill>
                    <a:latin typeface="Cambria Math" panose="02040503050406030204" pitchFamily="18" charset="0"/>
                  </a:rPr>
                  <a:t>8</a:t>
                </a:r>
                <a:r>
                  <a:rPr lang="en-US" sz="1200" dirty="0">
                    <a:solidFill>
                      <a:srgbClr val="0070C0"/>
                    </a:solidFill>
                  </a:rPr>
                  <a:t> and </a:t>
                </a:r>
                <a:r>
                  <a:rPr lang="en-US" sz="1200" i="0">
                    <a:solidFill>
                      <a:srgbClr val="0070C0"/>
                    </a:solidFill>
                    <a:latin typeface="Cambria Math" panose="02040503050406030204" pitchFamily="18" charset="0"/>
                  </a:rPr>
                  <a:t>𝑟_</a:t>
                </a:r>
                <a:r>
                  <a:rPr lang="en-US" sz="1200" b="0" i="0">
                    <a:solidFill>
                      <a:srgbClr val="0070C0"/>
                    </a:solidFill>
                    <a:latin typeface="Cambria Math" panose="02040503050406030204" pitchFamily="18" charset="0"/>
                  </a:rPr>
                  <a:t>9</a:t>
                </a:r>
                <a:r>
                  <a:rPr lang="en-US" sz="1200" dirty="0">
                    <a:solidFill>
                      <a:srgbClr val="0070C0"/>
                    </a:solidFill>
                  </a:rPr>
                  <a:t> all </a:t>
                </a:r>
                <a:r>
                  <a:rPr lang="en-US" sz="1200" i="0">
                    <a:solidFill>
                      <a:srgbClr val="0070C0"/>
                    </a:solidFill>
                    <a:latin typeface="Cambria Math" panose="02040503050406030204" pitchFamily="18" charset="0"/>
                  </a:rPr>
                  <a:t>𝑟_</a:t>
                </a:r>
                <a:r>
                  <a:rPr lang="en-US" sz="1200" b="0" i="0">
                    <a:solidFill>
                      <a:srgbClr val="0070C0"/>
                    </a:solidFill>
                    <a:latin typeface="Cambria Math" panose="02040503050406030204" pitchFamily="18" charset="0"/>
                  </a:rPr>
                  <a:t>𝑘</a:t>
                </a:r>
                <a:r>
                  <a:rPr lang="en-US" sz="1200" dirty="0">
                    <a:solidFill>
                      <a:srgbClr val="0070C0"/>
                    </a:solidFill>
                  </a:rPr>
                  <a:t> fall within the set boundary for white noise. Having 5% of the spikes outside the bounds but close to them is expected.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70C0"/>
                    </a:solidFill>
                  </a:rPr>
                  <a:t>In the second example, ACF plot starts with </a:t>
                </a:r>
                <a:r>
                  <a:rPr lang="en-US" sz="1200" i="0">
                    <a:solidFill>
                      <a:srgbClr val="0070C0"/>
                    </a:solidFill>
                    <a:latin typeface="Cambria Math" panose="02040503050406030204" pitchFamily="18" charset="0"/>
                  </a:rPr>
                  <a:t>𝑟_</a:t>
                </a:r>
                <a:r>
                  <a:rPr lang="en-US" sz="1200" b="0" i="0">
                    <a:solidFill>
                      <a:srgbClr val="0070C0"/>
                    </a:solidFill>
                    <a:latin typeface="Cambria Math" panose="02040503050406030204" pitchFamily="18" charset="0"/>
                  </a:rPr>
                  <a:t>1</a:t>
                </a:r>
                <a:r>
                  <a:rPr lang="en-US" baseline="0" dirty="0"/>
                  <a:t>, so we have skipped </a:t>
                </a:r>
                <a:r>
                  <a:rPr lang="en-US" sz="1200" i="0">
                    <a:solidFill>
                      <a:srgbClr val="0070C0"/>
                    </a:solidFill>
                    <a:latin typeface="Cambria Math" panose="02040503050406030204" pitchFamily="18" charset="0"/>
                  </a:rPr>
                  <a:t>𝑟_</a:t>
                </a:r>
                <a:r>
                  <a:rPr lang="en-US" sz="1200" b="0" i="0">
                    <a:solidFill>
                      <a:srgbClr val="0070C0"/>
                    </a:solidFill>
                    <a:latin typeface="Cambria Math" panose="02040503050406030204" pitchFamily="18" charset="0"/>
                  </a:rPr>
                  <a:t>𝑜</a:t>
                </a:r>
                <a:r>
                  <a:rPr lang="en-US" baseline="0" dirty="0"/>
                  <a:t> to have a closer look at smaller values of </a:t>
                </a:r>
                <a:r>
                  <a:rPr lang="en-US" sz="1200" i="0">
                    <a:solidFill>
                      <a:srgbClr val="0070C0"/>
                    </a:solidFill>
                    <a:latin typeface="Cambria Math" panose="02040503050406030204" pitchFamily="18" charset="0"/>
                  </a:rPr>
                  <a:t>𝑟_</a:t>
                </a:r>
                <a:r>
                  <a:rPr lang="en-US" sz="1200" b="0" i="0">
                    <a:solidFill>
                      <a:srgbClr val="0070C0"/>
                    </a:solidFill>
                    <a:latin typeface="Cambria Math" panose="02040503050406030204" pitchFamily="18" charset="0"/>
                  </a:rPr>
                  <a:t>𝑘</a:t>
                </a:r>
                <a:r>
                  <a:rPr lang="en-US" baseline="0" dirty="0"/>
                  <a:t>. You can see that </a:t>
                </a:r>
                <a:r>
                  <a:rPr lang="en-US" sz="1200" i="0">
                    <a:solidFill>
                      <a:srgbClr val="0070C0"/>
                    </a:solidFill>
                    <a:latin typeface="Cambria Math" panose="02040503050406030204" pitchFamily="18" charset="0"/>
                  </a:rPr>
                  <a:t>𝑟_</a:t>
                </a:r>
                <a:r>
                  <a:rPr lang="en-US" sz="1200" b="0" i="0">
                    <a:solidFill>
                      <a:srgbClr val="0070C0"/>
                    </a:solidFill>
                    <a:latin typeface="Cambria Math" panose="02040503050406030204" pitchFamily="18" charset="0"/>
                  </a:rPr>
                  <a:t>1</a:t>
                </a:r>
                <a:r>
                  <a:rPr lang="en-US" baseline="0" dirty="0"/>
                  <a:t> is about 0.6, and </a:t>
                </a:r>
                <a:r>
                  <a:rPr lang="en-US" sz="1200" i="0">
                    <a:solidFill>
                      <a:srgbClr val="0070C0"/>
                    </a:solidFill>
                    <a:latin typeface="Cambria Math" panose="02040503050406030204" pitchFamily="18" charset="0"/>
                  </a:rPr>
                  <a:t>𝑟_</a:t>
                </a:r>
                <a:r>
                  <a:rPr lang="en-US" sz="1200" b="0" i="0">
                    <a:solidFill>
                      <a:srgbClr val="0070C0"/>
                    </a:solidFill>
                    <a:latin typeface="Cambria Math" panose="02040503050406030204" pitchFamily="18" charset="0"/>
                  </a:rPr>
                  <a:t>2</a:t>
                </a:r>
                <a:r>
                  <a:rPr lang="en-US" baseline="0" dirty="0"/>
                  <a:t> drops to about 0.25. Rest of </a:t>
                </a:r>
                <a:r>
                  <a:rPr lang="en-US" sz="1200" i="0">
                    <a:solidFill>
                      <a:srgbClr val="0070C0"/>
                    </a:solidFill>
                    <a:latin typeface="Cambria Math" panose="02040503050406030204" pitchFamily="18" charset="0"/>
                  </a:rPr>
                  <a:t>𝑟_</a:t>
                </a:r>
                <a:r>
                  <a:rPr lang="en-US" sz="1200" b="0" i="0">
                    <a:solidFill>
                      <a:srgbClr val="0070C0"/>
                    </a:solidFill>
                    <a:latin typeface="Cambria Math" panose="02040503050406030204" pitchFamily="18" charset="0"/>
                  </a:rPr>
                  <a:t>𝑘</a:t>
                </a:r>
                <a:r>
                  <a:rPr lang="en-US" baseline="0" dirty="0"/>
                  <a:t> values are within the 95% boundary for </a:t>
                </a:r>
                <a:r>
                  <a:rPr lang="en-US" baseline="0"/>
                  <a:t>white noise  </a:t>
                </a:r>
                <a:endParaRPr lang="en-US" baseline="0" dirty="0"/>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14</a:t>
            </a:fld>
            <a:endParaRPr lang="en-US"/>
          </a:p>
        </p:txBody>
      </p:sp>
    </p:spTree>
    <p:extLst>
      <p:ext uri="{BB962C8B-B14F-4D97-AF65-F5344CB8AC3E}">
        <p14:creationId xmlns:p14="http://schemas.microsoft.com/office/powerpoint/2010/main" val="1078218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nonstationary time series,</a:t>
                </a:r>
                <a:r>
                  <a:rPr lang="en-US" sz="1200" baseline="0" dirty="0"/>
                  <a:t> </a:t>
                </a:r>
                <a:r>
                  <a:rPr lang="en-US" sz="1200" dirty="0">
                    <a:solidFill>
                      <a:srgbClr val="0070C0"/>
                    </a:solidFill>
                  </a:rPr>
                  <a:t>values of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𝑘</m:t>
                        </m:r>
                      </m:sub>
                    </m:sSub>
                  </m:oMath>
                </a14:m>
                <a:r>
                  <a:rPr lang="en-US" sz="1200" dirty="0">
                    <a:solidFill>
                      <a:srgbClr val="0070C0"/>
                    </a:solidFill>
                  </a:rPr>
                  <a:t> will not come down to zero except for very large values of 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70C0"/>
                    </a:solidFill>
                  </a:rPr>
                  <a:t>In here on top we have a time series that has trend. Looking at the ACF plot, va</a:t>
                </a:r>
                <a:r>
                  <a:rPr lang="en-US" baseline="0" dirty="0"/>
                  <a:t>lues of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𝑘</m:t>
                        </m:r>
                      </m:sub>
                    </m:sSub>
                  </m:oMath>
                </a14:m>
                <a:r>
                  <a:rPr lang="en-US" baseline="0" dirty="0"/>
                  <a:t> slowly decrease, and are outside the boundary for white noise even when k is equal to 23, which is a large value for lags.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second plot shows a time series that has seasonal variation. You can see that there is a periodic pattern in the ACF function, </a:t>
                </a:r>
                <a14:m>
                  <m:oMath xmlns:m="http://schemas.openxmlformats.org/officeDocument/2006/math">
                    <m:sSub>
                      <m:sSubPr>
                        <m:ctrlPr>
                          <a:rPr lang="en-US" sz="1200" i="1" smtClean="0">
                            <a:solidFill>
                              <a:srgbClr val="0070C0"/>
                            </a:solidFill>
                            <a:latin typeface="Cambria Math" panose="02040503050406030204" pitchFamily="18" charset="0"/>
                          </a:rPr>
                        </m:ctrlPr>
                      </m:sSubPr>
                      <m:e>
                        <m:r>
                          <a:rPr lang="en-US" sz="1200" i="1">
                            <a:solidFill>
                              <a:srgbClr val="0070C0"/>
                            </a:solidFill>
                            <a:latin typeface="Cambria Math" panose="02040503050406030204" pitchFamily="18" charset="0"/>
                          </a:rPr>
                          <m:t>𝑟</m:t>
                        </m:r>
                      </m:e>
                      <m:sub>
                        <m:r>
                          <a:rPr lang="en-US" sz="1200" b="0" i="1" smtClean="0">
                            <a:solidFill>
                              <a:srgbClr val="0070C0"/>
                            </a:solidFill>
                            <a:latin typeface="Cambria Math" panose="02040503050406030204" pitchFamily="18" charset="0"/>
                          </a:rPr>
                          <m:t>𝑘</m:t>
                        </m:r>
                      </m:sub>
                    </m:sSub>
                  </m:oMath>
                </a14:m>
                <a:r>
                  <a:rPr lang="en-US" baseline="0" dirty="0"/>
                  <a:t> values decrease slowly but fall outside the boundary for white noise in a cyclic pattern. This cyclic pattern is an indicator of existing </a:t>
                </a:r>
                <a:r>
                  <a:rPr lang="en-US" baseline="0"/>
                  <a:t>seasonal variation</a:t>
                </a: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Top: Values of </a:t>
                </a:r>
                <a:r>
                  <a:rPr lang="en-US" sz="1200" i="0">
                    <a:solidFill>
                      <a:srgbClr val="0070C0"/>
                    </a:solidFill>
                    <a:latin typeface="Cambria Math" panose="02040503050406030204" pitchFamily="18" charset="0"/>
                  </a:rPr>
                  <a:t>𝑟_</a:t>
                </a:r>
                <a:r>
                  <a:rPr lang="en-US" sz="1200" b="0" i="0">
                    <a:solidFill>
                      <a:srgbClr val="0070C0"/>
                    </a:solidFill>
                    <a:latin typeface="Cambria Math" panose="02040503050406030204" pitchFamily="18" charset="0"/>
                  </a:rPr>
                  <a:t>𝑘</a:t>
                </a:r>
                <a:r>
                  <a:rPr lang="en-US" baseline="0" dirty="0"/>
                  <a:t> are outside the boundary for white noise but they gradually decrease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Bot: There is a periodic pattern in the ACF function, </a:t>
                </a:r>
                <a:r>
                  <a:rPr lang="en-US" sz="1200" i="0">
                    <a:solidFill>
                      <a:srgbClr val="0070C0"/>
                    </a:solidFill>
                    <a:latin typeface="Cambria Math" panose="02040503050406030204" pitchFamily="18" charset="0"/>
                  </a:rPr>
                  <a:t>𝑟_</a:t>
                </a:r>
                <a:r>
                  <a:rPr lang="en-US" sz="1200" b="0" i="0">
                    <a:solidFill>
                      <a:srgbClr val="0070C0"/>
                    </a:solidFill>
                    <a:latin typeface="Cambria Math" panose="02040503050406030204" pitchFamily="18" charset="0"/>
                  </a:rPr>
                  <a:t>𝑘</a:t>
                </a:r>
                <a:r>
                  <a:rPr lang="en-US" baseline="0" dirty="0"/>
                  <a:t> values decrease gradually but fall outside the boundary for white noise in a cyclic pattern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15</a:t>
            </a:fld>
            <a:endParaRPr lang="en-US"/>
          </a:p>
        </p:txBody>
      </p:sp>
    </p:spTree>
    <p:extLst>
      <p:ext uri="{BB962C8B-B14F-4D97-AF65-F5344CB8AC3E}">
        <p14:creationId xmlns:p14="http://schemas.microsoft.com/office/powerpoint/2010/main" val="2258768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16</a:t>
            </a:fld>
            <a:endParaRPr lang="en-US"/>
          </a:p>
        </p:txBody>
      </p:sp>
    </p:spTree>
    <p:extLst>
      <p:ext uri="{BB962C8B-B14F-4D97-AF65-F5344CB8AC3E}">
        <p14:creationId xmlns:p14="http://schemas.microsoft.com/office/powerpoint/2010/main" val="3116201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9C82B-4FE9-4026-A671-F42D8142A0B4}" type="slidenum">
              <a:rPr lang="en-US" smtClean="0"/>
              <a:t>17</a:t>
            </a:fld>
            <a:endParaRPr lang="en-US"/>
          </a:p>
        </p:txBody>
      </p:sp>
    </p:spTree>
    <p:extLst>
      <p:ext uri="{BB962C8B-B14F-4D97-AF65-F5344CB8AC3E}">
        <p14:creationId xmlns:p14="http://schemas.microsoft.com/office/powerpoint/2010/main" val="3028165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are assuming that for each season there is a possibly different intercept. If there is an upward trend along with seasonal variation, the trend is better to be estimated first. Although we can assume a linear or more complex models for each season, this increases the number of parameters to be estimated and thus is not preferred.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basic idea</a:t>
                </a:r>
                <a:r>
                  <a:rPr lang="en-US" baseline="0" dirty="0"/>
                  <a:t> is that t</a:t>
                </a:r>
                <a:r>
                  <a:rPr lang="en-US" dirty="0"/>
                  <a:t>he computer is presented with m example (inputs, outputs) </a:t>
                </a:r>
                <a:r>
                  <a:rPr lang="en-US" b="0" i="0">
                    <a:latin typeface="Cambria Math" panose="02040503050406030204" pitchFamily="18" charset="0"/>
                  </a:rPr>
                  <a:t>{(</a:t>
                </a:r>
                <a:r>
                  <a:rPr lang="en-US" i="0">
                    <a:latin typeface="Cambria Math" panose="02040503050406030204" pitchFamily="18" charset="0"/>
                  </a:rPr>
                  <a:t>𝑥_𝑖</a:t>
                </a:r>
                <a:r>
                  <a:rPr lang="en-US" b="0" i="0">
                    <a:latin typeface="Cambria Math" panose="02040503050406030204" pitchFamily="18" charset="0"/>
                  </a:rPr>
                  <a:t>,𝑦_𝑖 )}_(𝑖=1)^𝑚</a:t>
                </a:r>
                <a:r>
                  <a:rPr lang="en-US" dirty="0"/>
                  <a:t>, given by a “teacher”, and the goal is to learn a general rule that maps inputs to outputs. Behind the scene, this is achieved through sophisticated programing and a good deal of statistics, and requires </a:t>
                </a:r>
                <a:r>
                  <a:rPr lang="en-US" baseline="0" dirty="0"/>
                  <a:t>Optimization steps to minimize mapping errors.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Further, the general rule is used to predict outputs </a:t>
                </a:r>
                <a:r>
                  <a:rPr lang="en-US" i="0">
                    <a:latin typeface="Cambria Math" panose="02040503050406030204" pitchFamily="18" charset="0"/>
                  </a:rPr>
                  <a:t>𝑦_𝑖</a:t>
                </a:r>
                <a:r>
                  <a:rPr lang="en-US" dirty="0"/>
                  <a:t> given new inputs </a:t>
                </a:r>
                <a:r>
                  <a:rPr lang="en-US" i="0">
                    <a:latin typeface="Cambria Math" panose="02040503050406030204" pitchFamily="18" charset="0"/>
                  </a:rPr>
                  <a:t>𝑥_𝑖</a:t>
                </a:r>
                <a:r>
                  <a:rPr lang="en-US" dirty="0"/>
                  <a:t>. </a:t>
                </a:r>
              </a:p>
            </p:txBody>
          </p:sp>
        </mc:Fallback>
      </mc:AlternateContent>
      <p:sp>
        <p:nvSpPr>
          <p:cNvPr id="4" name="Slide Number Placeholder 3"/>
          <p:cNvSpPr>
            <a:spLocks noGrp="1"/>
          </p:cNvSpPr>
          <p:nvPr>
            <p:ph type="sldNum" sz="quarter" idx="10"/>
          </p:nvPr>
        </p:nvSpPr>
        <p:spPr/>
        <p:txBody>
          <a:bodyPr/>
          <a:lstStyle/>
          <a:p>
            <a:fld id="{3C061A47-1F96-4E91-A6A1-2571DEF234C8}" type="slidenum">
              <a:rPr lang="en-US" smtClean="0"/>
              <a:t>2</a:t>
            </a:fld>
            <a:endParaRPr lang="en-US"/>
          </a:p>
        </p:txBody>
      </p:sp>
    </p:spTree>
    <p:extLst>
      <p:ext uri="{BB962C8B-B14F-4D97-AF65-F5344CB8AC3E}">
        <p14:creationId xmlns:p14="http://schemas.microsoft.com/office/powerpoint/2010/main" val="3618561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 first example, we obviously have a cyclic pattern thus the time series is non-stationary and includes a seasonal variations component. To estimate the frequency of cyclic pattern, we count the number of full cycles. Here we have 25 full cycles. Dividing the length of the time series by 25, that is four give us the frequency of the cycles. The given expression is used to generate this seasonal variation and as you can see, we have four constants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Another non-stationary times series due to existing seasonal variation. We have 10 full cycles here, so frequency of seasonal variation is 12. We have used a different methods to simulate this time series, the formula is given, as you can see it utilizes a sin and cosine function which makes sense since sin and cosine generate cyclic patterns. You can also see 12 there, that’s what I’ve used for frequency, so we did a good job estimating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3</a:t>
            </a:fld>
            <a:endParaRPr lang="en-US"/>
          </a:p>
        </p:txBody>
      </p:sp>
    </p:spTree>
    <p:extLst>
      <p:ext uri="{BB962C8B-B14F-4D97-AF65-F5344CB8AC3E}">
        <p14:creationId xmlns:p14="http://schemas.microsoft.com/office/powerpoint/2010/main" val="2544235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4</a:t>
            </a:fld>
            <a:endParaRPr lang="en-US"/>
          </a:p>
        </p:txBody>
      </p:sp>
    </p:spTree>
    <p:extLst>
      <p:ext uri="{BB962C8B-B14F-4D97-AF65-F5344CB8AC3E}">
        <p14:creationId xmlns:p14="http://schemas.microsoft.com/office/powerpoint/2010/main" val="2382303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baseline="0" dirty="0"/>
              <a:t>β₀</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baseline="0" dirty="0"/>
              <a:t>β</a:t>
            </a: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5</a:t>
            </a:fld>
            <a:endParaRPr lang="en-US"/>
          </a:p>
        </p:txBody>
      </p:sp>
    </p:spTree>
    <p:extLst>
      <p:ext uri="{BB962C8B-B14F-4D97-AF65-F5344CB8AC3E}">
        <p14:creationId xmlns:p14="http://schemas.microsoft.com/office/powerpoint/2010/main" val="661342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6</a:t>
            </a:fld>
            <a:endParaRPr lang="en-US"/>
          </a:p>
        </p:txBody>
      </p:sp>
    </p:spTree>
    <p:extLst>
      <p:ext uri="{BB962C8B-B14F-4D97-AF65-F5344CB8AC3E}">
        <p14:creationId xmlns:p14="http://schemas.microsoft.com/office/powerpoint/2010/main" val="2022130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7</a:t>
            </a:fld>
            <a:endParaRPr lang="en-US"/>
          </a:p>
        </p:txBody>
      </p:sp>
    </p:spTree>
    <p:extLst>
      <p:ext uri="{BB962C8B-B14F-4D97-AF65-F5344CB8AC3E}">
        <p14:creationId xmlns:p14="http://schemas.microsoft.com/office/powerpoint/2010/main" val="1052091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baseline="0" dirty="0"/>
              <a:t>σ²</a:t>
            </a:r>
            <a:endParaRPr lang="en-US" baseline="0" dirty="0"/>
          </a:p>
        </p:txBody>
      </p:sp>
      <p:sp>
        <p:nvSpPr>
          <p:cNvPr id="4" name="Slide Number Placeholder 3"/>
          <p:cNvSpPr>
            <a:spLocks noGrp="1"/>
          </p:cNvSpPr>
          <p:nvPr>
            <p:ph type="sldNum" sz="quarter" idx="10"/>
          </p:nvPr>
        </p:nvSpPr>
        <p:spPr/>
        <p:txBody>
          <a:bodyPr/>
          <a:lstStyle/>
          <a:p>
            <a:fld id="{3C061A47-1F96-4E91-A6A1-2571DEF234C8}" type="slidenum">
              <a:rPr lang="en-US" smtClean="0"/>
              <a:t>8</a:t>
            </a:fld>
            <a:endParaRPr lang="en-US"/>
          </a:p>
        </p:txBody>
      </p:sp>
    </p:spTree>
    <p:extLst>
      <p:ext uri="{BB962C8B-B14F-4D97-AF65-F5344CB8AC3E}">
        <p14:creationId xmlns:p14="http://schemas.microsoft.com/office/powerpoint/2010/main" val="3132173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After one difference, a quadratic trend will be reduced to a linear trend, after two differences the trend will be gone</a:t>
            </a:r>
          </a:p>
        </p:txBody>
      </p:sp>
      <p:sp>
        <p:nvSpPr>
          <p:cNvPr id="4" name="Slide Number Placeholder 3"/>
          <p:cNvSpPr>
            <a:spLocks noGrp="1"/>
          </p:cNvSpPr>
          <p:nvPr>
            <p:ph type="sldNum" sz="quarter" idx="10"/>
          </p:nvPr>
        </p:nvSpPr>
        <p:spPr/>
        <p:txBody>
          <a:bodyPr/>
          <a:lstStyle/>
          <a:p>
            <a:fld id="{3C061A47-1F96-4E91-A6A1-2571DEF234C8}" type="slidenum">
              <a:rPr lang="en-US" smtClean="0"/>
              <a:t>9</a:t>
            </a:fld>
            <a:endParaRPr lang="en-US"/>
          </a:p>
        </p:txBody>
      </p:sp>
    </p:spTree>
    <p:extLst>
      <p:ext uri="{BB962C8B-B14F-4D97-AF65-F5344CB8AC3E}">
        <p14:creationId xmlns:p14="http://schemas.microsoft.com/office/powerpoint/2010/main" val="1720497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5BF89B-8BCA-4211-ACD3-B610F7337755}"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9264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1F1BB-18C6-4D3D-82E0-BA8430654618}"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19987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EC0616-5540-47BC-9C32-ED24344435CE}"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28392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09CC81-65E9-4742-9672-4E45489F510D}"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38942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A753FB-FB3E-409D-95FF-F4B00599611A}"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404126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CE6C14-D1E5-48F7-B7A8-285E823604D9}"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76844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0DC17-8F8C-4373-A4BF-C89A2BC4CEBA}" type="datetime1">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942041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F39116-D1D1-4F66-8FD1-05E16108D78C}" type="datetime1">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25915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25669-D5B4-49D8-9412-8E79523B110A}" type="datetime1">
              <a:rPr lang="en-US" smtClean="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23500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4F0ECC-4EAF-421F-AE06-79BAB61A5E3A}"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82505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512DB6-094E-46D4-91DB-93A8E461601A}"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9FA7F-0CA6-42CA-A077-320536EF702B}" type="slidenum">
              <a:rPr lang="en-US" smtClean="0"/>
              <a:t>‹#›</a:t>
            </a:fld>
            <a:endParaRPr lang="en-US"/>
          </a:p>
        </p:txBody>
      </p:sp>
    </p:spTree>
    <p:extLst>
      <p:ext uri="{BB962C8B-B14F-4D97-AF65-F5344CB8AC3E}">
        <p14:creationId xmlns:p14="http://schemas.microsoft.com/office/powerpoint/2010/main" val="37530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D58E3-E49C-4F7E-A9CC-F124A44FF2B3}" type="datetime1">
              <a:rPr lang="en-US" smtClean="0"/>
              <a:t>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9FA7F-0CA6-42CA-A077-320536EF702B}" type="slidenum">
              <a:rPr lang="en-US" smtClean="0"/>
              <a:t>‹#›</a:t>
            </a:fld>
            <a:endParaRPr lang="en-US"/>
          </a:p>
        </p:txBody>
      </p:sp>
    </p:spTree>
    <p:extLst>
      <p:ext uri="{BB962C8B-B14F-4D97-AF65-F5344CB8AC3E}">
        <p14:creationId xmlns:p14="http://schemas.microsoft.com/office/powerpoint/2010/main" val="47731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59.png"/><Relationship Id="rId3" Type="http://schemas.openxmlformats.org/officeDocument/2006/relationships/image" Target="../media/image46.png"/><Relationship Id="rId7" Type="http://schemas.openxmlformats.org/officeDocument/2006/relationships/image" Target="../media/image52.png"/><Relationship Id="rId12" Type="http://schemas.openxmlformats.org/officeDocument/2006/relationships/image" Target="../media/image58.png"/><Relationship Id="rId17" Type="http://schemas.openxmlformats.org/officeDocument/2006/relationships/image" Target="../media/image51.png"/><Relationship Id="rId2" Type="http://schemas.openxmlformats.org/officeDocument/2006/relationships/notesSlide" Target="../notesSlides/notesSlide10.xml"/><Relationship Id="rId16" Type="http://schemas.openxmlformats.org/officeDocument/2006/relationships/image" Target="../media/image48.png"/><Relationship Id="rId1" Type="http://schemas.openxmlformats.org/officeDocument/2006/relationships/slideLayout" Target="../slideLayouts/slideLayout2.xml"/><Relationship Id="rId11" Type="http://schemas.openxmlformats.org/officeDocument/2006/relationships/image" Target="../media/image57.png"/><Relationship Id="rId5" Type="http://schemas.openxmlformats.org/officeDocument/2006/relationships/image" Target="../media/image50.png"/><Relationship Id="rId15" Type="http://schemas.openxmlformats.org/officeDocument/2006/relationships/image" Target="../media/image43.png"/><Relationship Id="rId10" Type="http://schemas.openxmlformats.org/officeDocument/2006/relationships/image" Target="../media/image55.png"/><Relationship Id="rId4" Type="http://schemas.openxmlformats.org/officeDocument/2006/relationships/image" Target="../media/image47.png"/><Relationship Id="rId9" Type="http://schemas.openxmlformats.org/officeDocument/2006/relationships/image" Target="../media/image54.png"/><Relationship Id="rId14" Type="http://schemas.openxmlformats.org/officeDocument/2006/relationships/image" Target="../media/image38.png"/></Relationships>
</file>

<file path=ppt/slides/_rels/slide1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370.png"/><Relationship Id="rId7" Type="http://schemas.openxmlformats.org/officeDocument/2006/relationships/image" Target="../media/image5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30.png"/><Relationship Id="rId5" Type="http://schemas.openxmlformats.org/officeDocument/2006/relationships/image" Target="../media/image510.png"/><Relationship Id="rId4" Type="http://schemas.openxmlformats.org/officeDocument/2006/relationships/image" Target="../media/image380.png"/></Relationships>
</file>

<file path=ppt/slides/_rels/slide12.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5" Type="http://schemas.openxmlformats.org/officeDocument/2006/relationships/image" Target="../media/image7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s>
</file>

<file path=ppt/slides/_rels/slide13.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53.png"/><Relationship Id="rId7" Type="http://schemas.openxmlformats.org/officeDocument/2006/relationships/image" Target="../media/image7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4.png"/><Relationship Id="rId9" Type="http://schemas.openxmlformats.org/officeDocument/2006/relationships/image" Target="../media/image79.png"/></Relationships>
</file>

<file path=ppt/slides/_rels/slide14.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0.png"/></Relationships>
</file>

<file path=ppt/slides/_rels/slide15.xml.rels><?xml version="1.0" encoding="UTF-8" standalone="yes"?>
<Relationships xmlns="http://schemas.openxmlformats.org/package/2006/relationships"><Relationship Id="rId8" Type="http://schemas.openxmlformats.org/officeDocument/2006/relationships/image" Target="../media/image910.png"/><Relationship Id="rId3" Type="http://schemas.openxmlformats.org/officeDocument/2006/relationships/image" Target="../media/image87.png"/><Relationship Id="rId7" Type="http://schemas.openxmlformats.org/officeDocument/2006/relationships/image" Target="../media/image9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5.png"/><Relationship Id="rId9" Type="http://schemas.openxmlformats.org/officeDocument/2006/relationships/image" Target="../media/image92.png"/></Relationships>
</file>

<file path=ppt/slides/_rels/slide1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1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11.png"/><Relationship Id="rId5" Type="http://schemas.openxmlformats.org/officeDocument/2006/relationships/image" Target="../media/image170.png"/><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12"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0.png"/><Relationship Id="rId11" Type="http://schemas.openxmlformats.org/officeDocument/2006/relationships/image" Target="../media/image13.png"/><Relationship Id="rId5" Type="http://schemas.openxmlformats.org/officeDocument/2006/relationships/image" Target="../media/image29.png"/><Relationship Id="rId10" Type="http://schemas.openxmlformats.org/officeDocument/2006/relationships/image" Target="../media/image280.png"/><Relationship Id="rId4" Type="http://schemas.openxmlformats.org/officeDocument/2006/relationships/image" Target="../media/image28.png"/><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3.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8.png"/><Relationship Id="rId10" Type="http://schemas.openxmlformats.org/officeDocument/2006/relationships/image" Target="../media/image35.png"/><Relationship Id="rId4" Type="http://schemas.openxmlformats.org/officeDocument/2006/relationships/image" Target="../media/image27.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40.png"/><Relationship Id="rId11" Type="http://schemas.openxmlformats.org/officeDocument/2006/relationships/image" Target="../media/image45.png"/><Relationship Id="rId5" Type="http://schemas.openxmlformats.org/officeDocument/2006/relationships/image" Target="../media/image330.png"/><Relationship Id="rId10" Type="http://schemas.openxmlformats.org/officeDocument/2006/relationships/image" Target="../media/image44.png"/><Relationship Id="rId4" Type="http://schemas.openxmlformats.org/officeDocument/2006/relationships/image" Target="../media/image320.png"/><Relationship Id="rId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EE4F-EB8A-4BCF-B121-EF9A04ADA177}"/>
              </a:ext>
            </a:extLst>
          </p:cNvPr>
          <p:cNvSpPr>
            <a:spLocks noGrp="1"/>
          </p:cNvSpPr>
          <p:nvPr>
            <p:ph type="ctrTitle"/>
          </p:nvPr>
        </p:nvSpPr>
        <p:spPr>
          <a:xfrm>
            <a:off x="1524000" y="2235200"/>
            <a:ext cx="9144000" cy="2387600"/>
          </a:xfrm>
        </p:spPr>
        <p:txBody>
          <a:bodyPr/>
          <a:lstStyle/>
          <a:p>
            <a:r>
              <a:rPr lang="en-US" dirty="0">
                <a:solidFill>
                  <a:srgbClr val="990033"/>
                </a:solidFill>
              </a:rPr>
              <a:t>Estimating &amp; Removing Seasonal Variation</a:t>
            </a:r>
          </a:p>
        </p:txBody>
      </p:sp>
      <p:sp>
        <p:nvSpPr>
          <p:cNvPr id="4" name="TextBox 3">
            <a:extLst>
              <a:ext uri="{FF2B5EF4-FFF2-40B4-BE49-F238E27FC236}">
                <a16:creationId xmlns:a16="http://schemas.microsoft.com/office/drawing/2014/main" id="{7B61B846-6DA5-410D-A7A4-79819ED6816C}"/>
              </a:ext>
            </a:extLst>
          </p:cNvPr>
          <p:cNvSpPr txBox="1"/>
          <p:nvPr/>
        </p:nvSpPr>
        <p:spPr>
          <a:xfrm>
            <a:off x="7312984" y="5905757"/>
            <a:ext cx="4529830" cy="646331"/>
          </a:xfrm>
          <a:prstGeom prst="rect">
            <a:avLst/>
          </a:prstGeom>
          <a:noFill/>
        </p:spPr>
        <p:txBody>
          <a:bodyPr wrap="none" rtlCol="0">
            <a:spAutoFit/>
          </a:bodyPr>
          <a:lstStyle/>
          <a:p>
            <a:pPr algn="ctr"/>
            <a:r>
              <a:rPr lang="en-US" dirty="0"/>
              <a:t>Dr. Abolfazl Saghafi</a:t>
            </a:r>
          </a:p>
          <a:p>
            <a:pPr algn="ctr"/>
            <a:r>
              <a:rPr lang="en-US" dirty="0"/>
              <a:t>Assistant Professor of Statistics &amp; Data Science</a:t>
            </a:r>
          </a:p>
        </p:txBody>
      </p:sp>
      <p:pic>
        <p:nvPicPr>
          <p:cNvPr id="5" name="Picture 4">
            <a:extLst>
              <a:ext uri="{FF2B5EF4-FFF2-40B4-BE49-F238E27FC236}">
                <a16:creationId xmlns:a16="http://schemas.microsoft.com/office/drawing/2014/main" id="{75961C00-1B9D-476A-96E7-BE23B75F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550" y="344364"/>
            <a:ext cx="2956566" cy="1371848"/>
          </a:xfrm>
          <a:prstGeom prst="rect">
            <a:avLst/>
          </a:prstGeom>
        </p:spPr>
      </p:pic>
    </p:spTree>
    <p:extLst>
      <p:ext uri="{BB962C8B-B14F-4D97-AF65-F5344CB8AC3E}">
        <p14:creationId xmlns:p14="http://schemas.microsoft.com/office/powerpoint/2010/main" val="3166930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1B418CF-A1E2-40DB-B027-66BA44E6DC0E}"/>
                  </a:ext>
                </a:extLst>
              </p:cNvPr>
              <p:cNvSpPr txBox="1"/>
              <p:nvPr/>
            </p:nvSpPr>
            <p:spPr>
              <a:xfrm>
                <a:off x="777293" y="5776659"/>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0, 12</m:t>
                          </m:r>
                        </m:e>
                      </m:d>
                    </m:oMath>
                  </m:oMathPara>
                </a14:m>
                <a:endParaRPr lang="en-US" sz="2200" dirty="0"/>
              </a:p>
            </p:txBody>
          </p:sp>
        </mc:Choice>
        <mc:Fallback xmlns="">
          <p:sp>
            <p:nvSpPr>
              <p:cNvPr id="22" name="TextBox 21">
                <a:extLst>
                  <a:ext uri="{FF2B5EF4-FFF2-40B4-BE49-F238E27FC236}">
                    <a16:creationId xmlns:a16="http://schemas.microsoft.com/office/drawing/2014/main" id="{51B418CF-A1E2-40DB-B027-66BA44E6DC0E}"/>
                  </a:ext>
                </a:extLst>
              </p:cNvPr>
              <p:cNvSpPr txBox="1">
                <a:spLocks noRot="1" noChangeAspect="1" noMove="1" noResize="1" noEditPoints="1" noAdjustHandles="1" noChangeArrowheads="1" noChangeShapeType="1" noTextEdit="1"/>
              </p:cNvSpPr>
              <p:nvPr/>
            </p:nvSpPr>
            <p:spPr>
              <a:xfrm>
                <a:off x="777293" y="5776659"/>
                <a:ext cx="2303262" cy="4419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E35F9D9-3765-48E0-8079-8EB5338B9AA2}"/>
                  </a:ext>
                </a:extLst>
              </p:cNvPr>
              <p:cNvSpPr txBox="1"/>
              <p:nvPr/>
            </p:nvSpPr>
            <p:spPr>
              <a:xfrm>
                <a:off x="533893" y="4353498"/>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23" name="TextBox 22">
                <a:extLst>
                  <a:ext uri="{FF2B5EF4-FFF2-40B4-BE49-F238E27FC236}">
                    <a16:creationId xmlns:a16="http://schemas.microsoft.com/office/drawing/2014/main" id="{3E35F9D9-3765-48E0-8079-8EB5338B9AA2}"/>
                  </a:ext>
                </a:extLst>
              </p:cNvPr>
              <p:cNvSpPr txBox="1">
                <a:spLocks noRot="1" noChangeAspect="1" noMove="1" noResize="1" noEditPoints="1" noAdjustHandles="1" noChangeArrowheads="1" noChangeShapeType="1" noTextEdit="1"/>
              </p:cNvSpPr>
              <p:nvPr/>
            </p:nvSpPr>
            <p:spPr>
              <a:xfrm>
                <a:off x="533893" y="4353498"/>
                <a:ext cx="2199382" cy="461665"/>
              </a:xfrm>
              <a:prstGeom prst="rect">
                <a:avLst/>
              </a:prstGeom>
              <a:blipFill>
                <a:blip r:embed="rId4"/>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40A2DAF-C405-4794-BF54-8C95B2D30FE2}"/>
                  </a:ext>
                </a:extLst>
              </p:cNvPr>
              <p:cNvSpPr txBox="1"/>
              <p:nvPr/>
            </p:nvSpPr>
            <p:spPr>
              <a:xfrm>
                <a:off x="3082723" y="4366390"/>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𝑡</m:t>
                      </m:r>
                      <m:r>
                        <a:rPr lang="en-US" sz="2400" b="0" i="1" smtClean="0">
                          <a:latin typeface="Cambria Math" panose="02040503050406030204" pitchFamily="18" charset="0"/>
                        </a:rPr>
                        <m:t>=1,2,…,120</m:t>
                      </m:r>
                    </m:oMath>
                  </m:oMathPara>
                </a14:m>
                <a:endParaRPr lang="en-US" sz="2400" dirty="0"/>
              </a:p>
            </p:txBody>
          </p:sp>
        </mc:Choice>
        <mc:Fallback xmlns="">
          <p:sp>
            <p:nvSpPr>
              <p:cNvPr id="27" name="TextBox 26">
                <a:extLst>
                  <a:ext uri="{FF2B5EF4-FFF2-40B4-BE49-F238E27FC236}">
                    <a16:creationId xmlns:a16="http://schemas.microsoft.com/office/drawing/2014/main" id="{540A2DAF-C405-4794-BF54-8C95B2D30FE2}"/>
                  </a:ext>
                </a:extLst>
              </p:cNvPr>
              <p:cNvSpPr txBox="1">
                <a:spLocks noRot="1" noChangeAspect="1" noMove="1" noResize="1" noEditPoints="1" noAdjustHandles="1" noChangeArrowheads="1" noChangeShapeType="1" noTextEdit="1"/>
              </p:cNvSpPr>
              <p:nvPr/>
            </p:nvSpPr>
            <p:spPr>
              <a:xfrm>
                <a:off x="3082723" y="4366390"/>
                <a:ext cx="2199382"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DD98C21-D0B4-497B-860B-4FBE232B4EC9}"/>
                  </a:ext>
                </a:extLst>
              </p:cNvPr>
              <p:cNvSpPr txBox="1"/>
              <p:nvPr/>
            </p:nvSpPr>
            <p:spPr>
              <a:xfrm>
                <a:off x="448822" y="4854299"/>
                <a:ext cx="5263467"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=13+25</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𝑡</m:t>
                                  </m:r>
                                </m:num>
                                <m:den>
                                  <m:r>
                                    <a:rPr lang="en-US" sz="2400" b="0" i="1" smtClean="0">
                                      <a:latin typeface="Cambria Math" panose="02040503050406030204" pitchFamily="18" charset="0"/>
                                      <a:ea typeface="Cambria Math" panose="02040503050406030204" pitchFamily="18" charset="0"/>
                                    </a:rPr>
                                    <m:t>12</m:t>
                                  </m:r>
                                </m:den>
                              </m:f>
                            </m:e>
                          </m:d>
                          <m:r>
                            <a:rPr lang="en-US" sz="2400" b="0" i="1" smtClean="0">
                              <a:latin typeface="Cambria Math" panose="02040503050406030204" pitchFamily="18" charset="0"/>
                            </a:rPr>
                            <m:t>−5</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i="1">
                                      <a:latin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𝑡</m:t>
                                      </m:r>
                                    </m:num>
                                    <m:den>
                                      <m:r>
                                        <a:rPr lang="en-US" sz="2400" i="1">
                                          <a:latin typeface="Cambria Math" panose="02040503050406030204" pitchFamily="18" charset="0"/>
                                          <a:ea typeface="Cambria Math" panose="02040503050406030204" pitchFamily="18" charset="0"/>
                                        </a:rPr>
                                        <m:t>12</m:t>
                                      </m:r>
                                    </m:den>
                                  </m:f>
                                </m:e>
                              </m:d>
                            </m:e>
                          </m:func>
                        </m:e>
                      </m:func>
                    </m:oMath>
                  </m:oMathPara>
                </a14:m>
                <a:endParaRPr lang="en-US" sz="2400" dirty="0"/>
              </a:p>
            </p:txBody>
          </p:sp>
        </mc:Choice>
        <mc:Fallback xmlns="">
          <p:sp>
            <p:nvSpPr>
              <p:cNvPr id="14" name="TextBox 13">
                <a:extLst>
                  <a:ext uri="{FF2B5EF4-FFF2-40B4-BE49-F238E27FC236}">
                    <a16:creationId xmlns:a16="http://schemas.microsoft.com/office/drawing/2014/main" id="{DDD98C21-D0B4-497B-860B-4FBE232B4EC9}"/>
                  </a:ext>
                </a:extLst>
              </p:cNvPr>
              <p:cNvSpPr txBox="1">
                <a:spLocks noRot="1" noChangeAspect="1" noMove="1" noResize="1" noEditPoints="1" noAdjustHandles="1" noChangeArrowheads="1" noChangeShapeType="1" noTextEdit="1"/>
              </p:cNvSpPr>
              <p:nvPr/>
            </p:nvSpPr>
            <p:spPr>
              <a:xfrm>
                <a:off x="448822" y="4854299"/>
                <a:ext cx="5263467" cy="92217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9FE624A-061A-41EA-B3A0-7A93E4B076B5}"/>
                  </a:ext>
                </a:extLst>
              </p:cNvPr>
              <p:cNvSpPr txBox="1"/>
              <p:nvPr/>
            </p:nvSpPr>
            <p:spPr>
              <a:xfrm>
                <a:off x="5949522" y="933130"/>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0, 5</m:t>
                          </m:r>
                        </m:e>
                      </m:d>
                    </m:oMath>
                  </m:oMathPara>
                </a14:m>
                <a:endParaRPr lang="en-US" sz="2200" dirty="0"/>
              </a:p>
            </p:txBody>
          </p:sp>
        </mc:Choice>
        <mc:Fallback xmlns="">
          <p:sp>
            <p:nvSpPr>
              <p:cNvPr id="17" name="TextBox 16">
                <a:extLst>
                  <a:ext uri="{FF2B5EF4-FFF2-40B4-BE49-F238E27FC236}">
                    <a16:creationId xmlns:a16="http://schemas.microsoft.com/office/drawing/2014/main" id="{F9FE624A-061A-41EA-B3A0-7A93E4B076B5}"/>
                  </a:ext>
                </a:extLst>
              </p:cNvPr>
              <p:cNvSpPr txBox="1">
                <a:spLocks noRot="1" noChangeAspect="1" noMove="1" noResize="1" noEditPoints="1" noAdjustHandles="1" noChangeArrowheads="1" noChangeShapeType="1" noTextEdit="1"/>
              </p:cNvSpPr>
              <p:nvPr/>
            </p:nvSpPr>
            <p:spPr>
              <a:xfrm>
                <a:off x="5949522" y="933130"/>
                <a:ext cx="2303262" cy="44191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D3FA828-7AAE-43E1-978F-305F29CC6F3E}"/>
                  </a:ext>
                </a:extLst>
              </p:cNvPr>
              <p:cNvSpPr txBox="1"/>
              <p:nvPr/>
            </p:nvSpPr>
            <p:spPr>
              <a:xfrm>
                <a:off x="5817066" y="268228"/>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24" name="TextBox 23">
                <a:extLst>
                  <a:ext uri="{FF2B5EF4-FFF2-40B4-BE49-F238E27FC236}">
                    <a16:creationId xmlns:a16="http://schemas.microsoft.com/office/drawing/2014/main" id="{FD3FA828-7AAE-43E1-978F-305F29CC6F3E}"/>
                  </a:ext>
                </a:extLst>
              </p:cNvPr>
              <p:cNvSpPr txBox="1">
                <a:spLocks noRot="1" noChangeAspect="1" noMove="1" noResize="1" noEditPoints="1" noAdjustHandles="1" noChangeArrowheads="1" noChangeShapeType="1" noTextEdit="1"/>
              </p:cNvSpPr>
              <p:nvPr/>
            </p:nvSpPr>
            <p:spPr>
              <a:xfrm>
                <a:off x="5817066" y="268228"/>
                <a:ext cx="2199382"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3113FB3-3323-4AF4-A303-59A9CF053B91}"/>
                  </a:ext>
                </a:extLst>
              </p:cNvPr>
              <p:cNvSpPr txBox="1"/>
              <p:nvPr/>
            </p:nvSpPr>
            <p:spPr>
              <a:xfrm>
                <a:off x="5949522" y="1597600"/>
                <a:ext cx="169931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𝑡</m:t>
                          </m:r>
                          <m:r>
                            <a:rPr lang="en-US" sz="2400" b="0" i="1" smtClean="0">
                              <a:latin typeface="Cambria Math" panose="02040503050406030204" pitchFamily="18" charset="0"/>
                            </a:rPr>
                            <m:t>+4</m:t>
                          </m:r>
                        </m:sub>
                      </m:sSub>
                    </m:oMath>
                  </m:oMathPara>
                </a14:m>
                <a:endParaRPr lang="en-US" sz="2400" dirty="0"/>
              </a:p>
            </p:txBody>
          </p:sp>
        </mc:Choice>
        <mc:Fallback xmlns="">
          <p:sp>
            <p:nvSpPr>
              <p:cNvPr id="26" name="TextBox 25">
                <a:extLst>
                  <a:ext uri="{FF2B5EF4-FFF2-40B4-BE49-F238E27FC236}">
                    <a16:creationId xmlns:a16="http://schemas.microsoft.com/office/drawing/2014/main" id="{93113FB3-3323-4AF4-A303-59A9CF053B91}"/>
                  </a:ext>
                </a:extLst>
              </p:cNvPr>
              <p:cNvSpPr txBox="1">
                <a:spLocks noRot="1" noChangeAspect="1" noMove="1" noResize="1" noEditPoints="1" noAdjustHandles="1" noChangeArrowheads="1" noChangeShapeType="1" noTextEdit="1"/>
              </p:cNvSpPr>
              <p:nvPr/>
            </p:nvSpPr>
            <p:spPr>
              <a:xfrm>
                <a:off x="5949522" y="1597600"/>
                <a:ext cx="1699319" cy="461665"/>
              </a:xfrm>
              <a:prstGeom prst="rect">
                <a:avLst/>
              </a:prstGeom>
              <a:blipFill>
                <a:blip r:embed="rId11"/>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AA2983D-9FA0-4528-9850-D41FD5AF5D84}"/>
                  </a:ext>
                </a:extLst>
              </p:cNvPr>
              <p:cNvSpPr txBox="1"/>
              <p:nvPr/>
            </p:nvSpPr>
            <p:spPr>
              <a:xfrm>
                <a:off x="8365896" y="281120"/>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𝑡</m:t>
                      </m:r>
                      <m:r>
                        <a:rPr lang="en-US" sz="2400" b="0" i="1" smtClean="0">
                          <a:latin typeface="Cambria Math" panose="02040503050406030204" pitchFamily="18" charset="0"/>
                        </a:rPr>
                        <m:t>=1,2,…,100</m:t>
                      </m:r>
                    </m:oMath>
                  </m:oMathPara>
                </a14:m>
                <a:endParaRPr lang="en-US" sz="2400" dirty="0"/>
              </a:p>
            </p:txBody>
          </p:sp>
        </mc:Choice>
        <mc:Fallback xmlns="">
          <p:sp>
            <p:nvSpPr>
              <p:cNvPr id="28" name="TextBox 27">
                <a:extLst>
                  <a:ext uri="{FF2B5EF4-FFF2-40B4-BE49-F238E27FC236}">
                    <a16:creationId xmlns:a16="http://schemas.microsoft.com/office/drawing/2014/main" id="{AAA2983D-9FA0-4528-9850-D41FD5AF5D84}"/>
                  </a:ext>
                </a:extLst>
              </p:cNvPr>
              <p:cNvSpPr txBox="1">
                <a:spLocks noRot="1" noChangeAspect="1" noMove="1" noResize="1" noEditPoints="1" noAdjustHandles="1" noChangeArrowheads="1" noChangeShapeType="1" noTextEdit="1"/>
              </p:cNvSpPr>
              <p:nvPr/>
            </p:nvSpPr>
            <p:spPr>
              <a:xfrm>
                <a:off x="8365896" y="281120"/>
                <a:ext cx="2199382"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E650E22-597F-4C56-A397-A0E9D8411D31}"/>
                  </a:ext>
                </a:extLst>
              </p:cNvPr>
              <p:cNvSpPr txBox="1"/>
              <p:nvPr/>
            </p:nvSpPr>
            <p:spPr>
              <a:xfrm>
                <a:off x="7877444" y="1098979"/>
                <a:ext cx="3648969" cy="15263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3</m:t>
                                </m:r>
                              </m:e>
                              <m:e>
                                <m:r>
                                  <a:rPr lang="en-US" sz="2400" b="0" i="1" smtClean="0">
                                    <a:latin typeface="Cambria Math" panose="02040503050406030204" pitchFamily="18" charset="0"/>
                                  </a:rPr>
                                  <m:t>𝑡</m:t>
                                </m:r>
                                <m:r>
                                  <a:rPr lang="en-US" sz="2400" b="0" i="1" smtClean="0">
                                    <a:latin typeface="Cambria Math" panose="02040503050406030204" pitchFamily="18" charset="0"/>
                                  </a:rPr>
                                  <m:t>=1,5,..,97</m:t>
                                </m:r>
                              </m:e>
                            </m:mr>
                            <m:mr>
                              <m:e>
                                <m:r>
                                  <a:rPr lang="en-US" sz="2400" b="0" i="1" smtClean="0">
                                    <a:latin typeface="Cambria Math" panose="02040503050406030204" pitchFamily="18" charset="0"/>
                                  </a:rPr>
                                  <m:t>28</m:t>
                                </m:r>
                              </m:e>
                              <m:e>
                                <m:r>
                                  <a:rPr lang="en-US" sz="2400" i="1">
                                    <a:latin typeface="Cambria Math" panose="02040503050406030204" pitchFamily="18" charset="0"/>
                                  </a:rPr>
                                  <m:t>𝑡</m:t>
                                </m:r>
                                <m:r>
                                  <a:rPr lang="en-US" sz="2400" i="1">
                                    <a:latin typeface="Cambria Math" panose="02040503050406030204" pitchFamily="18" charset="0"/>
                                  </a:rPr>
                                  <m:t>=2,6,..,98</m:t>
                                </m:r>
                              </m:e>
                            </m:mr>
                            <m:mr>
                              <m:e>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2</m:t>
                                      </m:r>
                                      <m:r>
                                        <a:rPr lang="en-US" sz="2400" b="0" i="1" smtClean="0">
                                          <a:latin typeface="Cambria Math" panose="02040503050406030204" pitchFamily="18" charset="0"/>
                                        </a:rPr>
                                        <m:t>0</m:t>
                                      </m:r>
                                    </m:e>
                                  </m:mr>
                                  <m:mr>
                                    <m:e>
                                      <m:r>
                                        <a:rPr lang="en-US" sz="2400" b="0" i="1" smtClean="0">
                                          <a:latin typeface="Cambria Math" panose="02040503050406030204" pitchFamily="18" charset="0"/>
                                        </a:rPr>
                                        <m:t>1</m:t>
                                      </m:r>
                                    </m:e>
                                  </m:mr>
                                </m:m>
                              </m:e>
                              <m:e>
                                <m:m>
                                  <m:mPr>
                                    <m:mcs>
                                      <m:mc>
                                        <m:mcPr>
                                          <m:count m:val="1"/>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𝑡</m:t>
                                      </m:r>
                                      <m:r>
                                        <a:rPr lang="en-US" sz="2400" i="1">
                                          <a:latin typeface="Cambria Math" panose="02040503050406030204" pitchFamily="18" charset="0"/>
                                        </a:rPr>
                                        <m:t>=3,7,..,99</m:t>
                                      </m:r>
                                    </m:e>
                                  </m:mr>
                                  <m:mr>
                                    <m:e>
                                      <m:r>
                                        <a:rPr lang="en-US" sz="2400" i="1">
                                          <a:latin typeface="Cambria Math" panose="02040503050406030204" pitchFamily="18" charset="0"/>
                                        </a:rPr>
                                        <m:t>𝑡</m:t>
                                      </m:r>
                                      <m:r>
                                        <a:rPr lang="en-US" sz="2400" i="1">
                                          <a:latin typeface="Cambria Math" panose="02040503050406030204" pitchFamily="18" charset="0"/>
                                        </a:rPr>
                                        <m:t>=4,8,..,100</m:t>
                                      </m:r>
                                    </m:e>
                                  </m:mr>
                                </m:m>
                              </m:e>
                            </m:mr>
                          </m:m>
                        </m:e>
                      </m:d>
                    </m:oMath>
                  </m:oMathPara>
                </a14:m>
                <a:endParaRPr lang="en-US" sz="2400" dirty="0"/>
              </a:p>
            </p:txBody>
          </p:sp>
        </mc:Choice>
        <mc:Fallback xmlns="">
          <p:sp>
            <p:nvSpPr>
              <p:cNvPr id="29" name="TextBox 28">
                <a:extLst>
                  <a:ext uri="{FF2B5EF4-FFF2-40B4-BE49-F238E27FC236}">
                    <a16:creationId xmlns:a16="http://schemas.microsoft.com/office/drawing/2014/main" id="{BE650E22-597F-4C56-A397-A0E9D8411D31}"/>
                  </a:ext>
                </a:extLst>
              </p:cNvPr>
              <p:cNvSpPr txBox="1">
                <a:spLocks noRot="1" noChangeAspect="1" noMove="1" noResize="1" noEditPoints="1" noAdjustHandles="1" noChangeArrowheads="1" noChangeShapeType="1" noTextEdit="1"/>
              </p:cNvSpPr>
              <p:nvPr/>
            </p:nvSpPr>
            <p:spPr>
              <a:xfrm>
                <a:off x="7877444" y="1098979"/>
                <a:ext cx="3648969" cy="1526315"/>
              </a:xfrm>
              <a:prstGeom prst="rect">
                <a:avLst/>
              </a:prstGeom>
              <a:blipFill>
                <a:blip r:embed="rId13"/>
                <a:stretch>
                  <a:fillRect/>
                </a:stretch>
              </a:blipFill>
            </p:spPr>
            <p:txBody>
              <a:bodyPr/>
              <a:lstStyle/>
              <a:p>
                <a:r>
                  <a:rPr lang="en-US">
                    <a:noFill/>
                  </a:rPr>
                  <a:t> </a:t>
                </a:r>
              </a:p>
            </p:txBody>
          </p:sp>
        </mc:Fallback>
      </mc:AlternateContent>
      <p:pic>
        <p:nvPicPr>
          <p:cNvPr id="4" name="Picture 3" descr="Chart&#10;&#10;Description automatically generated">
            <a:extLst>
              <a:ext uri="{FF2B5EF4-FFF2-40B4-BE49-F238E27FC236}">
                <a16:creationId xmlns:a16="http://schemas.microsoft.com/office/drawing/2014/main" id="{E7FC44F4-24DB-4DAB-8B4A-405DD0EE3E0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9850" y="218402"/>
            <a:ext cx="5308613" cy="1780327"/>
          </a:xfrm>
          <a:prstGeom prst="rect">
            <a:avLst/>
          </a:prstGeom>
        </p:spPr>
      </p:pic>
      <p:pic>
        <p:nvPicPr>
          <p:cNvPr id="7" name="Picture 6" descr="Chart&#10;&#10;Description automatically generated">
            <a:extLst>
              <a:ext uri="{FF2B5EF4-FFF2-40B4-BE49-F238E27FC236}">
                <a16:creationId xmlns:a16="http://schemas.microsoft.com/office/drawing/2014/main" id="{CEF33635-CAA7-4CDE-AAAA-33F27EF9F5D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79850" y="2017769"/>
            <a:ext cx="5308613" cy="1812697"/>
          </a:xfrm>
          <a:prstGeom prst="rect">
            <a:avLst/>
          </a:prstGeom>
        </p:spPr>
      </p:pic>
      <p:pic>
        <p:nvPicPr>
          <p:cNvPr id="9" name="Picture 8" descr="Chart&#10;&#10;Description automatically generated">
            <a:extLst>
              <a:ext uri="{FF2B5EF4-FFF2-40B4-BE49-F238E27FC236}">
                <a16:creationId xmlns:a16="http://schemas.microsoft.com/office/drawing/2014/main" id="{DFE76F84-A3FC-4D71-BD56-74F5F94F51F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096000" y="2742440"/>
            <a:ext cx="5807070" cy="1949226"/>
          </a:xfrm>
          <a:prstGeom prst="rect">
            <a:avLst/>
          </a:prstGeom>
        </p:spPr>
      </p:pic>
      <p:pic>
        <p:nvPicPr>
          <p:cNvPr id="11" name="Picture 10" descr="A picture containing chart&#10;&#10;Description automatically generated">
            <a:extLst>
              <a:ext uri="{FF2B5EF4-FFF2-40B4-BE49-F238E27FC236}">
                <a16:creationId xmlns:a16="http://schemas.microsoft.com/office/drawing/2014/main" id="{35479561-2060-4530-92FA-F9FD20316E5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061737" y="4626866"/>
            <a:ext cx="5841333" cy="1953919"/>
          </a:xfrm>
          <a:prstGeom prst="rect">
            <a:avLst/>
          </a:prstGeom>
        </p:spPr>
      </p:pic>
    </p:spTree>
    <p:extLst>
      <p:ext uri="{BB962C8B-B14F-4D97-AF65-F5344CB8AC3E}">
        <p14:creationId xmlns:p14="http://schemas.microsoft.com/office/powerpoint/2010/main" val="318494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1000"/>
                                        <p:tgtEl>
                                          <p:spTgt spid="23"/>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7"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a:extLst>
              <a:ext uri="{FF2B5EF4-FFF2-40B4-BE49-F238E27FC236}">
                <a16:creationId xmlns:a16="http://schemas.microsoft.com/office/drawing/2014/main" id="{3F4EBA4E-C52F-4284-A188-C7EDBA8AB233}"/>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Correlation</a:t>
            </a:r>
          </a:p>
        </p:txBody>
      </p:sp>
      <p:sp>
        <p:nvSpPr>
          <p:cNvPr id="4" name="TextBox 3">
            <a:extLst>
              <a:ext uri="{FF2B5EF4-FFF2-40B4-BE49-F238E27FC236}">
                <a16:creationId xmlns:a16="http://schemas.microsoft.com/office/drawing/2014/main" id="{0FA6D981-F731-4D69-B10E-022F5D7591A2}"/>
              </a:ext>
            </a:extLst>
          </p:cNvPr>
          <p:cNvSpPr txBox="1"/>
          <p:nvPr/>
        </p:nvSpPr>
        <p:spPr>
          <a:xfrm>
            <a:off x="838200" y="1477060"/>
            <a:ext cx="5988485" cy="1569660"/>
          </a:xfrm>
          <a:prstGeom prst="rect">
            <a:avLst/>
          </a:prstGeom>
          <a:noFill/>
        </p:spPr>
        <p:txBody>
          <a:bodyPr wrap="square">
            <a:spAutoFit/>
          </a:bodyPr>
          <a:lstStyle/>
          <a:p>
            <a:r>
              <a:rPr lang="en-US" sz="2400" dirty="0">
                <a:solidFill>
                  <a:srgbClr val="CC00CC"/>
                </a:solidFill>
              </a:rPr>
              <a:t>Pearson correlation coefficient</a:t>
            </a:r>
            <a:r>
              <a:rPr lang="en-US" sz="2400" dirty="0"/>
              <a:t>, is a common statistic that measures the </a:t>
            </a:r>
            <a:r>
              <a:rPr lang="en-US" sz="2400" dirty="0">
                <a:solidFill>
                  <a:srgbClr val="00B050"/>
                </a:solidFill>
              </a:rPr>
              <a:t>direction</a:t>
            </a:r>
            <a:r>
              <a:rPr lang="en-US" sz="2400" dirty="0"/>
              <a:t> and </a:t>
            </a:r>
            <a:r>
              <a:rPr lang="en-US" sz="2400" dirty="0">
                <a:solidFill>
                  <a:srgbClr val="00B050"/>
                </a:solidFill>
              </a:rPr>
              <a:t>strength</a:t>
            </a:r>
            <a:r>
              <a:rPr lang="en-US" sz="2400" dirty="0"/>
              <a:t> of </a:t>
            </a:r>
            <a:r>
              <a:rPr lang="en-US" sz="2400" dirty="0">
                <a:solidFill>
                  <a:srgbClr val="00B050"/>
                </a:solidFill>
              </a:rPr>
              <a:t>linear association</a:t>
            </a:r>
            <a:r>
              <a:rPr lang="en-US" sz="2400" dirty="0">
                <a:solidFill>
                  <a:schemeClr val="accent5">
                    <a:lumMod val="75000"/>
                  </a:schemeClr>
                </a:solidFill>
              </a:rPr>
              <a:t> </a:t>
            </a:r>
            <a:r>
              <a:rPr lang="en-US" sz="2400" dirty="0"/>
              <a:t>between </a:t>
            </a:r>
            <a:r>
              <a:rPr lang="en-US" sz="2400" dirty="0">
                <a:solidFill>
                  <a:srgbClr val="7030A0"/>
                </a:solidFill>
              </a:rPr>
              <a:t>two sets of data</a:t>
            </a:r>
            <a:r>
              <a:rPr lang="en-US" sz="2400" dirty="0">
                <a:solidFill>
                  <a:schemeClr val="accent5">
                    <a:lumMod val="75000"/>
                  </a:schemeClr>
                </a:solidFill>
              </a:rPr>
              <a:t>.</a:t>
            </a:r>
            <a:endParaRPr lang="en-US" sz="24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EB54E5C-412A-4B4F-ACCC-5E9C529A86DA}"/>
                  </a:ext>
                </a:extLst>
              </p:cNvPr>
              <p:cNvSpPr/>
              <p:nvPr/>
            </p:nvSpPr>
            <p:spPr>
              <a:xfrm>
                <a:off x="954064" y="3501436"/>
                <a:ext cx="5988485" cy="769441"/>
              </a:xfrm>
              <a:prstGeom prst="rect">
                <a:avLst/>
              </a:prstGeom>
            </p:spPr>
            <p:txBody>
              <a:bodyPr wrap="square">
                <a:spAutoFit/>
              </a:bodyPr>
              <a:lstStyle/>
              <a:p>
                <a14:m>
                  <m:oMath xmlns:m="http://schemas.openxmlformats.org/officeDocument/2006/math">
                    <m:sSub>
                      <m:sSubPr>
                        <m:ctrlPr>
                          <a:rPr lang="en-US" sz="2200" i="1" smtClean="0">
                            <a:solidFill>
                              <a:srgbClr val="0070C0"/>
                            </a:solidFill>
                            <a:latin typeface="Cambria Math" panose="02040503050406030204" pitchFamily="18" charset="0"/>
                          </a:rPr>
                        </m:ctrlPr>
                      </m:sSubPr>
                      <m:e>
                        <m:r>
                          <a:rPr lang="en-US" sz="2200" b="0" i="1" smtClean="0">
                            <a:solidFill>
                              <a:srgbClr val="0070C0"/>
                            </a:solidFill>
                            <a:latin typeface="Cambria Math" panose="02040503050406030204" pitchFamily="18" charset="0"/>
                          </a:rPr>
                          <m:t>𝑥</m:t>
                        </m:r>
                      </m:e>
                      <m:sub>
                        <m:r>
                          <a:rPr lang="en-US" sz="2200" b="0" i="1" smtClean="0">
                            <a:solidFill>
                              <a:srgbClr val="0070C0"/>
                            </a:solidFill>
                            <a:latin typeface="Cambria Math" panose="02040503050406030204" pitchFamily="18" charset="0"/>
                          </a:rPr>
                          <m:t>𝑖</m:t>
                        </m:r>
                      </m:sub>
                    </m:sSub>
                  </m:oMath>
                </a14:m>
                <a:r>
                  <a:rPr lang="en-US" sz="2200" dirty="0">
                    <a:solidFill>
                      <a:srgbClr val="0070C0"/>
                    </a:solidFill>
                    <a:ea typeface="Times New Roman" panose="02020603050405020304" pitchFamily="18" charset="0"/>
                  </a:rPr>
                  <a:t>:	99	57	62	69	74	77</a:t>
                </a:r>
              </a:p>
              <a:p>
                <a14:m>
                  <m:oMath xmlns:m="http://schemas.openxmlformats.org/officeDocument/2006/math">
                    <m:sSub>
                      <m:sSubPr>
                        <m:ctrlPr>
                          <a:rPr lang="en-US" sz="2200" i="1" smtClean="0">
                            <a:solidFill>
                              <a:srgbClr val="FF0000"/>
                            </a:solidFill>
                            <a:latin typeface="Cambria Math" panose="02040503050406030204" pitchFamily="18" charset="0"/>
                          </a:rPr>
                        </m:ctrlPr>
                      </m:sSubPr>
                      <m:e>
                        <m:r>
                          <a:rPr lang="en-US" sz="2200" b="0" i="1" smtClean="0">
                            <a:solidFill>
                              <a:srgbClr val="FF0000"/>
                            </a:solidFill>
                            <a:latin typeface="Cambria Math" panose="02040503050406030204" pitchFamily="18" charset="0"/>
                          </a:rPr>
                          <m:t>𝑦</m:t>
                        </m:r>
                      </m:e>
                      <m:sub>
                        <m:r>
                          <a:rPr lang="en-US" sz="2200" b="0" i="1" smtClean="0">
                            <a:solidFill>
                              <a:srgbClr val="FF0000"/>
                            </a:solidFill>
                            <a:latin typeface="Cambria Math" panose="02040503050406030204" pitchFamily="18" charset="0"/>
                          </a:rPr>
                          <m:t>𝑖</m:t>
                        </m:r>
                      </m:sub>
                    </m:sSub>
                  </m:oMath>
                </a14:m>
                <a:r>
                  <a:rPr lang="en-US" sz="2200" dirty="0">
                    <a:solidFill>
                      <a:srgbClr val="FF0000"/>
                    </a:solidFill>
                    <a:ea typeface="Times New Roman" panose="02020603050405020304" pitchFamily="18" charset="0"/>
                  </a:rPr>
                  <a:t>:	94 	57	62	69	66	76</a:t>
                </a:r>
              </a:p>
            </p:txBody>
          </p:sp>
        </mc:Choice>
        <mc:Fallback xmlns="">
          <p:sp>
            <p:nvSpPr>
              <p:cNvPr id="3" name="Rectangle 2">
                <a:extLst>
                  <a:ext uri="{FF2B5EF4-FFF2-40B4-BE49-F238E27FC236}">
                    <a16:creationId xmlns:a16="http://schemas.microsoft.com/office/drawing/2014/main" id="{6EB54E5C-412A-4B4F-ACCC-5E9C529A86DA}"/>
                  </a:ext>
                </a:extLst>
              </p:cNvPr>
              <p:cNvSpPr>
                <a:spLocks noRot="1" noChangeAspect="1" noMove="1" noResize="1" noEditPoints="1" noAdjustHandles="1" noChangeArrowheads="1" noChangeShapeType="1" noTextEdit="1"/>
              </p:cNvSpPr>
              <p:nvPr/>
            </p:nvSpPr>
            <p:spPr>
              <a:xfrm>
                <a:off x="954064" y="3501436"/>
                <a:ext cx="5988485" cy="769441"/>
              </a:xfrm>
              <a:prstGeom prst="rect">
                <a:avLst/>
              </a:prstGeom>
              <a:blipFill>
                <a:blip r:embed="rId3"/>
                <a:stretch>
                  <a:fillRect l="-204" t="-4724" r="-713" b="-14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95116CA-3428-45F2-8437-8B313E4144A1}"/>
                  </a:ext>
                </a:extLst>
              </p:cNvPr>
              <p:cNvSpPr txBox="1"/>
              <p:nvPr/>
            </p:nvSpPr>
            <p:spPr>
              <a:xfrm>
                <a:off x="856987" y="3044732"/>
                <a:ext cx="6176375" cy="461665"/>
              </a:xfrm>
              <a:prstGeom prst="rect">
                <a:avLst/>
              </a:prstGeom>
              <a:noFill/>
            </p:spPr>
            <p:txBody>
              <a:bodyPr wrap="square">
                <a:spAutoFit/>
              </a:bodyPr>
              <a:lstStyle/>
              <a:p>
                <a:r>
                  <a:rPr lang="en-US" sz="2400" dirty="0"/>
                  <a:t>Given paired observations </a:t>
                </a:r>
                <a14:m>
                  <m:oMath xmlns:m="http://schemas.openxmlformats.org/officeDocument/2006/math">
                    <m:d>
                      <m:dPr>
                        <m:ctrlPr>
                          <a:rPr lang="en-US" sz="2400" b="0" i="1" smtClean="0">
                            <a:latin typeface="Cambria Math" panose="02040503050406030204" pitchFamily="18" charset="0"/>
                          </a:rPr>
                        </m:ctrlPr>
                      </m:dPr>
                      <m:e>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𝑥</m:t>
                            </m:r>
                          </m:e>
                          <m:sub>
                            <m:r>
                              <a:rPr lang="en-US" sz="2400" i="1">
                                <a:solidFill>
                                  <a:srgbClr val="0070C0"/>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𝑦</m:t>
                            </m:r>
                          </m:e>
                          <m:sub>
                            <m:r>
                              <a:rPr lang="en-US" sz="2400" i="1">
                                <a:solidFill>
                                  <a:srgbClr val="FF0000"/>
                                </a:solidFill>
                                <a:latin typeface="Cambria Math" panose="02040503050406030204" pitchFamily="18" charset="0"/>
                              </a:rPr>
                              <m:t>𝑖</m:t>
                            </m:r>
                          </m:sub>
                        </m:sSub>
                      </m:e>
                    </m:d>
                  </m:oMath>
                </a14:m>
                <a:endParaRPr lang="en-US" sz="2400" dirty="0"/>
              </a:p>
            </p:txBody>
          </p:sp>
        </mc:Choice>
        <mc:Fallback xmlns="">
          <p:sp>
            <p:nvSpPr>
              <p:cNvPr id="8" name="TextBox 7">
                <a:extLst>
                  <a:ext uri="{FF2B5EF4-FFF2-40B4-BE49-F238E27FC236}">
                    <a16:creationId xmlns:a16="http://schemas.microsoft.com/office/drawing/2014/main" id="{A95116CA-3428-45F2-8437-8B313E4144A1}"/>
                  </a:ext>
                </a:extLst>
              </p:cNvPr>
              <p:cNvSpPr txBox="1">
                <a:spLocks noRot="1" noChangeAspect="1" noMove="1" noResize="1" noEditPoints="1" noAdjustHandles="1" noChangeArrowheads="1" noChangeShapeType="1" noTextEdit="1"/>
              </p:cNvSpPr>
              <p:nvPr/>
            </p:nvSpPr>
            <p:spPr>
              <a:xfrm>
                <a:off x="856987" y="3044732"/>
                <a:ext cx="6176375" cy="461665"/>
              </a:xfrm>
              <a:prstGeom prst="rect">
                <a:avLst/>
              </a:prstGeom>
              <a:blipFill>
                <a:blip r:embed="rId4"/>
                <a:stretch>
                  <a:fillRect l="-1579" t="-10526" b="-2894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16C5621-0522-4165-B6BE-2D26B2C94761}"/>
              </a:ext>
            </a:extLst>
          </p:cNvPr>
          <p:cNvSpPr txBox="1"/>
          <p:nvPr/>
        </p:nvSpPr>
        <p:spPr>
          <a:xfrm>
            <a:off x="838200" y="4274158"/>
            <a:ext cx="6007272" cy="461665"/>
          </a:xfrm>
          <a:prstGeom prst="rect">
            <a:avLst/>
          </a:prstGeom>
          <a:noFill/>
        </p:spPr>
        <p:txBody>
          <a:bodyPr wrap="square">
            <a:spAutoFit/>
          </a:bodyPr>
          <a:lstStyle/>
          <a:p>
            <a:r>
              <a:rPr lang="en-US" sz="2400" dirty="0"/>
              <a:t>it is computed as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4B0C8692-86D1-4AD8-B2A9-48964AAE12A0}"/>
                  </a:ext>
                </a:extLst>
              </p:cNvPr>
              <p:cNvSpPr/>
              <p:nvPr/>
            </p:nvSpPr>
            <p:spPr>
              <a:xfrm>
                <a:off x="856987" y="4779399"/>
                <a:ext cx="5108665" cy="120430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𝑥𝑦</m:t>
                          </m:r>
                        </m:sub>
                      </m:sSub>
                      <m:r>
                        <a:rPr lang="en-US" sz="2200" i="0">
                          <a:latin typeface="Cambria Math" panose="02040503050406030204" pitchFamily="18" charset="0"/>
                        </a:rPr>
                        <m:t>=</m:t>
                      </m:r>
                      <m:f>
                        <m:fPr>
                          <m:ctrlPr>
                            <a:rPr lang="en-US" sz="2200" i="1">
                              <a:latin typeface="Cambria Math" panose="02040503050406030204" pitchFamily="18" charset="0"/>
                            </a:rPr>
                          </m:ctrlPr>
                        </m:fPr>
                        <m:num>
                          <m:nary>
                            <m:naryPr>
                              <m:chr m:val="∑"/>
                              <m:limLoc m:val="subSup"/>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i="0">
                                  <a:latin typeface="Cambria Math" panose="02040503050406030204" pitchFamily="18" charset="0"/>
                                </a:rPr>
                                <m:t>=1</m:t>
                              </m:r>
                            </m:sub>
                            <m:sup>
                              <m:r>
                                <a:rPr lang="en-US" sz="2200" b="0" i="1" smtClean="0">
                                  <a:latin typeface="Cambria Math" panose="02040503050406030204" pitchFamily="18" charset="0"/>
                                </a:rPr>
                                <m:t>𝑁</m:t>
                              </m:r>
                            </m:sup>
                            <m:e>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r>
                                    <a:rPr lang="en-US" sz="2200" b="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b="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𝑦</m:t>
                                      </m:r>
                                    </m:e>
                                  </m:acc>
                                </m:e>
                              </m:d>
                            </m:e>
                          </m:nary>
                        </m:num>
                        <m:den>
                          <m:rad>
                            <m:radPr>
                              <m:degHide m:val="on"/>
                              <m:ctrlPr>
                                <a:rPr lang="en-US" sz="2200" i="1" smtClean="0">
                                  <a:latin typeface="Cambria Math" panose="02040503050406030204" pitchFamily="18" charset="0"/>
                                </a:rPr>
                              </m:ctrlPr>
                            </m:radPr>
                            <m:deg/>
                            <m:e>
                              <m:nary>
                                <m:naryPr>
                                  <m:chr m:val="∑"/>
                                  <m:limLoc m:val="subSup"/>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a:latin typeface="Cambria Math" panose="02040503050406030204" pitchFamily="18" charset="0"/>
                                    </a:rPr>
                                    <m:t>=1</m:t>
                                  </m:r>
                                </m:sub>
                                <m:sup>
                                  <m:r>
                                    <a:rPr lang="en-US" sz="2200" b="0" i="1" smtClean="0">
                                      <a:latin typeface="Cambria Math" panose="02040503050406030204" pitchFamily="18" charset="0"/>
                                    </a:rPr>
                                    <m:t>𝑁</m:t>
                                  </m:r>
                                </m:sup>
                                <m:e>
                                  <m:sSup>
                                    <m:sSupPr>
                                      <m:ctrlPr>
                                        <a:rPr lang="en-US" sz="2200" i="1" smtClean="0">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e>
                                    <m:sup>
                                      <m:r>
                                        <a:rPr lang="en-US" sz="2200" b="0" i="1" smtClean="0">
                                          <a:latin typeface="Cambria Math" panose="02040503050406030204" pitchFamily="18" charset="0"/>
                                        </a:rPr>
                                        <m:t>2</m:t>
                                      </m:r>
                                    </m:sup>
                                  </m:sSup>
                                </m:e>
                              </m:nary>
                            </m:e>
                          </m:rad>
                          <m:rad>
                            <m:radPr>
                              <m:degHide m:val="on"/>
                              <m:ctrlPr>
                                <a:rPr lang="en-US" sz="2200" i="1">
                                  <a:latin typeface="Cambria Math" panose="02040503050406030204" pitchFamily="18" charset="0"/>
                                </a:rPr>
                              </m:ctrlPr>
                            </m:radPr>
                            <m:deg/>
                            <m:e>
                              <m:nary>
                                <m:naryPr>
                                  <m:chr m:val="∑"/>
                                  <m:limLoc m:val="subSup"/>
                                  <m:ctrlPr>
                                    <a:rPr lang="en-US" sz="2200" i="1">
                                      <a:latin typeface="Cambria Math" panose="02040503050406030204" pitchFamily="18" charset="0"/>
                                    </a:rPr>
                                  </m:ctrlPr>
                                </m:naryPr>
                                <m:sub>
                                  <m:r>
                                    <a:rPr lang="en-US" sz="2200" i="1">
                                      <a:latin typeface="Cambria Math" panose="02040503050406030204" pitchFamily="18" charset="0"/>
                                    </a:rPr>
                                    <m:t>𝑖</m:t>
                                  </m:r>
                                  <m:r>
                                    <a:rPr lang="en-US" sz="2200">
                                      <a:latin typeface="Cambria Math" panose="02040503050406030204" pitchFamily="18" charset="0"/>
                                    </a:rPr>
                                    <m:t>=1</m:t>
                                  </m:r>
                                </m:sub>
                                <m:sup>
                                  <m:r>
                                    <a:rPr lang="en-US" sz="2200" b="0" i="1" smtClean="0">
                                      <a:latin typeface="Cambria Math" panose="02040503050406030204" pitchFamily="18" charset="0"/>
                                    </a:rPr>
                                    <m:t>𝑁</m:t>
                                  </m:r>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i="1">
                                                  <a:latin typeface="Cambria Math" panose="02040503050406030204" pitchFamily="18" charset="0"/>
                                                </a:rPr>
                                                <m:t>𝑖</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b="0" i="1" smtClean="0">
                                                  <a:latin typeface="Cambria Math" panose="02040503050406030204" pitchFamily="18" charset="0"/>
                                                </a:rPr>
                                                <m:t>𝑦</m:t>
                                              </m:r>
                                            </m:e>
                                          </m:acc>
                                        </m:e>
                                      </m:d>
                                    </m:e>
                                    <m:sup>
                                      <m:r>
                                        <a:rPr lang="en-US" sz="2200" i="1">
                                          <a:latin typeface="Cambria Math" panose="02040503050406030204" pitchFamily="18" charset="0"/>
                                        </a:rPr>
                                        <m:t>2</m:t>
                                      </m:r>
                                    </m:sup>
                                  </m:sSup>
                                </m:e>
                              </m:nary>
                            </m:e>
                          </m:rad>
                        </m:den>
                      </m:f>
                    </m:oMath>
                  </m:oMathPara>
                </a14:m>
                <a:endParaRPr lang="en-US" sz="2200" dirty="0"/>
              </a:p>
            </p:txBody>
          </p:sp>
        </mc:Choice>
        <mc:Fallback xmlns="">
          <p:sp>
            <p:nvSpPr>
              <p:cNvPr id="16" name="Rectangle 15">
                <a:extLst>
                  <a:ext uri="{FF2B5EF4-FFF2-40B4-BE49-F238E27FC236}">
                    <a16:creationId xmlns:a16="http://schemas.microsoft.com/office/drawing/2014/main" id="{4B0C8692-86D1-4AD8-B2A9-48964AAE12A0}"/>
                  </a:ext>
                </a:extLst>
              </p:cNvPr>
              <p:cNvSpPr>
                <a:spLocks noRot="1" noChangeAspect="1" noMove="1" noResize="1" noEditPoints="1" noAdjustHandles="1" noChangeArrowheads="1" noChangeShapeType="1" noTextEdit="1"/>
              </p:cNvSpPr>
              <p:nvPr/>
            </p:nvSpPr>
            <p:spPr>
              <a:xfrm>
                <a:off x="856987" y="4779399"/>
                <a:ext cx="5108665" cy="120430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3C315DCC-1BEF-4318-BC17-8CB24FD0BB91}"/>
                  </a:ext>
                </a:extLst>
              </p:cNvPr>
              <p:cNvSpPr/>
              <p:nvPr/>
            </p:nvSpPr>
            <p:spPr>
              <a:xfrm>
                <a:off x="5375752" y="4860843"/>
                <a:ext cx="1444668" cy="1102418"/>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i="0" smtClean="0">
                          <a:latin typeface="Cambria Math" panose="02040503050406030204" pitchFamily="18" charset="0"/>
                        </a:rPr>
                        <m:t>=</m:t>
                      </m:r>
                      <m:f>
                        <m:fPr>
                          <m:ctrlPr>
                            <a:rPr lang="en-US" sz="2200" i="1">
                              <a:latin typeface="Cambria Math" panose="02040503050406030204" pitchFamily="18" charset="0"/>
                            </a:rPr>
                          </m:ctrlPr>
                        </m:fPr>
                        <m:num>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𝑠</m:t>
                              </m:r>
                            </m:e>
                            <m:sub>
                              <m:r>
                                <a:rPr lang="en-US" sz="2200" b="0" i="1" smtClean="0">
                                  <a:latin typeface="Cambria Math" panose="02040503050406030204" pitchFamily="18" charset="0"/>
                                </a:rPr>
                                <m:t>𝑥𝑦</m:t>
                              </m:r>
                            </m:sub>
                          </m:sSub>
                        </m:num>
                        <m:den>
                          <m:rad>
                            <m:radPr>
                              <m:degHide m:val="on"/>
                              <m:ctrlPr>
                                <a:rPr lang="en-US" sz="2200" i="1" smtClean="0">
                                  <a:latin typeface="Cambria Math" panose="02040503050406030204" pitchFamily="18" charset="0"/>
                                </a:rPr>
                              </m:ctrlPr>
                            </m:radPr>
                            <m:deg/>
                            <m:e>
                              <m:sSubSup>
                                <m:sSubSupPr>
                                  <m:ctrlPr>
                                    <a:rPr lang="en-US" sz="2200" i="1" smtClean="0">
                                      <a:latin typeface="Cambria Math" panose="02040503050406030204" pitchFamily="18" charset="0"/>
                                    </a:rPr>
                                  </m:ctrlPr>
                                </m:sSubSupPr>
                                <m:e>
                                  <m:r>
                                    <a:rPr lang="en-US" sz="2200" b="0" i="1" smtClean="0">
                                      <a:latin typeface="Cambria Math" panose="02040503050406030204" pitchFamily="18" charset="0"/>
                                    </a:rPr>
                                    <m:t>𝑠</m:t>
                                  </m:r>
                                </m:e>
                                <m:sub>
                                  <m:r>
                                    <a:rPr lang="en-US" sz="2200" b="0" i="1" smtClean="0">
                                      <a:latin typeface="Cambria Math" panose="02040503050406030204" pitchFamily="18" charset="0"/>
                                    </a:rPr>
                                    <m:t>𝑥</m:t>
                                  </m:r>
                                </m:sub>
                                <m:sup>
                                  <m:r>
                                    <a:rPr lang="en-US" sz="2200" b="0" i="1" smtClean="0">
                                      <a:latin typeface="Cambria Math" panose="02040503050406030204" pitchFamily="18" charset="0"/>
                                    </a:rPr>
                                    <m:t>2</m:t>
                                  </m:r>
                                </m:sup>
                              </m:sSubSup>
                            </m:e>
                          </m:rad>
                          <m:rad>
                            <m:radPr>
                              <m:degHide m:val="on"/>
                              <m:ctrlPr>
                                <a:rPr lang="en-US" sz="2200" i="1">
                                  <a:latin typeface="Cambria Math" panose="02040503050406030204" pitchFamily="18" charset="0"/>
                                </a:rPr>
                              </m:ctrlPr>
                            </m:radPr>
                            <m:deg/>
                            <m:e>
                              <m:sSubSup>
                                <m:sSubSupPr>
                                  <m:ctrlPr>
                                    <a:rPr lang="en-US" sz="2200" i="1">
                                      <a:latin typeface="Cambria Math" panose="02040503050406030204" pitchFamily="18" charset="0"/>
                                    </a:rPr>
                                  </m:ctrlPr>
                                </m:sSubSupPr>
                                <m:e>
                                  <m:r>
                                    <a:rPr lang="en-US" sz="2200" i="1">
                                      <a:latin typeface="Cambria Math" panose="02040503050406030204" pitchFamily="18" charset="0"/>
                                    </a:rPr>
                                    <m:t>𝑠</m:t>
                                  </m:r>
                                </m:e>
                                <m:sub>
                                  <m:r>
                                    <a:rPr lang="en-US" sz="2200" b="0" i="1" smtClean="0">
                                      <a:latin typeface="Cambria Math" panose="02040503050406030204" pitchFamily="18" charset="0"/>
                                    </a:rPr>
                                    <m:t>𝑦</m:t>
                                  </m:r>
                                </m:sub>
                                <m:sup>
                                  <m:r>
                                    <a:rPr lang="en-US" sz="2200" i="1">
                                      <a:latin typeface="Cambria Math" panose="02040503050406030204" pitchFamily="18" charset="0"/>
                                    </a:rPr>
                                    <m:t>2</m:t>
                                  </m:r>
                                </m:sup>
                              </m:sSubSup>
                            </m:e>
                          </m:rad>
                        </m:den>
                      </m:f>
                    </m:oMath>
                  </m:oMathPara>
                </a14:m>
                <a:endParaRPr lang="en-US" sz="2200" dirty="0"/>
              </a:p>
            </p:txBody>
          </p:sp>
        </mc:Choice>
        <mc:Fallback xmlns="">
          <p:sp>
            <p:nvSpPr>
              <p:cNvPr id="18" name="Rectangle 17">
                <a:extLst>
                  <a:ext uri="{FF2B5EF4-FFF2-40B4-BE49-F238E27FC236}">
                    <a16:creationId xmlns:a16="http://schemas.microsoft.com/office/drawing/2014/main" id="{3C315DCC-1BEF-4318-BC17-8CB24FD0BB91}"/>
                  </a:ext>
                </a:extLst>
              </p:cNvPr>
              <p:cNvSpPr>
                <a:spLocks noRot="1" noChangeAspect="1" noMove="1" noResize="1" noEditPoints="1" noAdjustHandles="1" noChangeArrowheads="1" noChangeShapeType="1" noTextEdit="1"/>
              </p:cNvSpPr>
              <p:nvPr/>
            </p:nvSpPr>
            <p:spPr>
              <a:xfrm>
                <a:off x="5375752" y="4860843"/>
                <a:ext cx="1444668" cy="110241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CA4959F-2D67-40D6-928D-1B2C6ED14BFB}"/>
                  </a:ext>
                </a:extLst>
              </p:cNvPr>
              <p:cNvSpPr txBox="1"/>
              <p:nvPr/>
            </p:nvSpPr>
            <p:spPr>
              <a:xfrm>
                <a:off x="7039626" y="315021"/>
                <a:ext cx="4833431" cy="3369127"/>
              </a:xfrm>
              <a:prstGeom prst="rect">
                <a:avLst/>
              </a:prstGeom>
              <a:solidFill>
                <a:srgbClr val="CCCCFF"/>
              </a:solidFill>
            </p:spPr>
            <p:txBody>
              <a:bodyPr wrap="square">
                <a:spAutoFit/>
              </a:bodyPr>
              <a:lstStyle/>
              <a:p>
                <a:r>
                  <a:rPr lang="en-US" sz="2200" dirty="0">
                    <a:solidFill>
                      <a:srgbClr val="CC00CC"/>
                    </a:solidFill>
                  </a:rPr>
                  <a:t>Note</a:t>
                </a:r>
                <a:r>
                  <a:rPr lang="en-US" sz="2200" dirty="0"/>
                  <a:t>:</a:t>
                </a:r>
              </a:p>
              <a:p>
                <a:r>
                  <a:rPr lang="en-US" sz="2200" dirty="0"/>
                  <a:t>• </a:t>
                </a:r>
                <a14:m>
                  <m:oMath xmlns:m="http://schemas.openxmlformats.org/officeDocument/2006/math">
                    <m:r>
                      <a:rPr lang="en-US" sz="2200" i="1">
                        <a:latin typeface="Cambria Math" panose="02040503050406030204" pitchFamily="18" charset="0"/>
                      </a:rPr>
                      <m:t>−1</m:t>
                    </m:r>
                    <m:r>
                      <a:rPr lang="en-US" sz="2200" i="1">
                        <a:latin typeface="Cambria Math" panose="02040503050406030204" pitchFamily="18" charset="0"/>
                        <a:ea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𝑥𝑦</m:t>
                        </m:r>
                      </m:sub>
                    </m:sSub>
                    <m:r>
                      <a:rPr lang="en-US" sz="2200" i="1">
                        <a:latin typeface="Cambria Math" panose="02040503050406030204" pitchFamily="18" charset="0"/>
                        <a:ea typeface="Cambria Math" panose="02040503050406030204" pitchFamily="18" charset="0"/>
                      </a:rPr>
                      <m:t>≤1</m:t>
                    </m:r>
                  </m:oMath>
                </a14:m>
                <a:endParaRPr lang="en-US" sz="2200" dirty="0"/>
              </a:p>
              <a:p>
                <a:pPr>
                  <a:lnSpc>
                    <a:spcPts val="1200"/>
                  </a:lnSpc>
                </a:pPr>
                <a:endParaRPr lang="en-US" sz="2200" dirty="0"/>
              </a:p>
              <a:p>
                <a:r>
                  <a:rPr lang="en-US" sz="2200" dirty="0"/>
                  <a:t>• If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𝑥𝑦</m:t>
                        </m:r>
                      </m:sub>
                    </m:sSub>
                    <m:r>
                      <a:rPr lang="en-US" sz="2200" i="1">
                        <a:latin typeface="Cambria Math" panose="02040503050406030204" pitchFamily="18" charset="0"/>
                      </a:rPr>
                      <m:t>=1</m:t>
                    </m:r>
                  </m:oMath>
                </a14:m>
                <a:r>
                  <a:rPr lang="en-US" sz="2200" dirty="0"/>
                  <a:t> then there is a perfect positive linear relation between </a:t>
                </a:r>
                <a14:m>
                  <m:oMath xmlns:m="http://schemas.openxmlformats.org/officeDocument/2006/math">
                    <m:d>
                      <m:dPr>
                        <m:ctrlPr>
                          <a:rPr lang="en-US" sz="2200" i="1">
                            <a:latin typeface="Cambria Math" panose="02040503050406030204" pitchFamily="18" charset="0"/>
                          </a:rPr>
                        </m:ctrlPr>
                      </m:dPr>
                      <m:e>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rPr>
                              <m:t>𝑥</m:t>
                            </m:r>
                          </m:e>
                          <m:sub>
                            <m:r>
                              <a:rPr lang="en-US" sz="2200" i="1">
                                <a:solidFill>
                                  <a:srgbClr val="0070C0"/>
                                </a:solidFill>
                                <a:latin typeface="Cambria Math" panose="02040503050406030204" pitchFamily="18" charset="0"/>
                              </a:rPr>
                              <m:t>𝑖</m:t>
                            </m:r>
                          </m:sub>
                        </m:sSub>
                        <m:r>
                          <a:rPr lang="en-US" sz="2200" i="1">
                            <a:latin typeface="Cambria Math" panose="02040503050406030204" pitchFamily="18" charset="0"/>
                          </a:rPr>
                          <m:t>,</m:t>
                        </m:r>
                        <m:sSub>
                          <m:sSubPr>
                            <m:ctrlPr>
                              <a:rPr lang="en-US" sz="2200" i="1">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rPr>
                              <m:t>𝑦</m:t>
                            </m:r>
                          </m:e>
                          <m:sub>
                            <m:r>
                              <a:rPr lang="en-US" sz="2200" i="1">
                                <a:solidFill>
                                  <a:srgbClr val="FF0000"/>
                                </a:solidFill>
                                <a:latin typeface="Cambria Math" panose="02040503050406030204" pitchFamily="18" charset="0"/>
                              </a:rPr>
                              <m:t>𝑖</m:t>
                            </m:r>
                          </m:sub>
                        </m:sSub>
                      </m:e>
                    </m:d>
                  </m:oMath>
                </a14:m>
                <a:endParaRPr lang="en-US" sz="2200" dirty="0"/>
              </a:p>
              <a:p>
                <a:pPr>
                  <a:lnSpc>
                    <a:spcPts val="1200"/>
                  </a:lnSpc>
                </a:pPr>
                <a:endParaRPr lang="en-US" sz="2200" dirty="0"/>
              </a:p>
              <a:p>
                <a:r>
                  <a:rPr lang="en-US" sz="2200" dirty="0"/>
                  <a:t>• If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𝑥𝑦</m:t>
                        </m:r>
                      </m:sub>
                    </m:sSub>
                    <m:r>
                      <a:rPr lang="en-US" sz="2200" i="1">
                        <a:latin typeface="Cambria Math" panose="02040503050406030204" pitchFamily="18" charset="0"/>
                      </a:rPr>
                      <m:t>=</m:t>
                    </m:r>
                    <m:r>
                      <a:rPr lang="en-US" sz="2200" b="0" i="1" smtClean="0">
                        <a:latin typeface="Cambria Math" panose="02040503050406030204" pitchFamily="18" charset="0"/>
                      </a:rPr>
                      <m:t>−</m:t>
                    </m:r>
                    <m:r>
                      <a:rPr lang="en-US" sz="2200" i="1">
                        <a:latin typeface="Cambria Math" panose="02040503050406030204" pitchFamily="18" charset="0"/>
                      </a:rPr>
                      <m:t>1</m:t>
                    </m:r>
                  </m:oMath>
                </a14:m>
                <a:r>
                  <a:rPr lang="en-US" sz="2200" dirty="0"/>
                  <a:t> then there is a perfect negative linear relation between </a:t>
                </a:r>
                <a14:m>
                  <m:oMath xmlns:m="http://schemas.openxmlformats.org/officeDocument/2006/math">
                    <m:d>
                      <m:dPr>
                        <m:ctrlPr>
                          <a:rPr lang="en-US" sz="2200" i="1">
                            <a:latin typeface="Cambria Math" panose="02040503050406030204" pitchFamily="18" charset="0"/>
                          </a:rPr>
                        </m:ctrlPr>
                      </m:dPr>
                      <m:e>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rPr>
                              <m:t>𝑥</m:t>
                            </m:r>
                          </m:e>
                          <m:sub>
                            <m:r>
                              <a:rPr lang="en-US" sz="2200" i="1">
                                <a:solidFill>
                                  <a:srgbClr val="0070C0"/>
                                </a:solidFill>
                                <a:latin typeface="Cambria Math" panose="02040503050406030204" pitchFamily="18" charset="0"/>
                              </a:rPr>
                              <m:t>𝑖</m:t>
                            </m:r>
                          </m:sub>
                        </m:sSub>
                        <m:r>
                          <a:rPr lang="en-US" sz="2200" i="1">
                            <a:latin typeface="Cambria Math" panose="02040503050406030204" pitchFamily="18" charset="0"/>
                          </a:rPr>
                          <m:t>,</m:t>
                        </m:r>
                        <m:sSub>
                          <m:sSubPr>
                            <m:ctrlPr>
                              <a:rPr lang="en-US" sz="2200" i="1">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rPr>
                              <m:t>𝑦</m:t>
                            </m:r>
                          </m:e>
                          <m:sub>
                            <m:r>
                              <a:rPr lang="en-US" sz="2200" i="1">
                                <a:solidFill>
                                  <a:srgbClr val="FF0000"/>
                                </a:solidFill>
                                <a:latin typeface="Cambria Math" panose="02040503050406030204" pitchFamily="18" charset="0"/>
                              </a:rPr>
                              <m:t>𝑖</m:t>
                            </m:r>
                          </m:sub>
                        </m:sSub>
                      </m:e>
                    </m:d>
                  </m:oMath>
                </a14:m>
                <a:endParaRPr lang="en-US" sz="2200" dirty="0"/>
              </a:p>
              <a:p>
                <a:pPr>
                  <a:lnSpc>
                    <a:spcPts val="1200"/>
                  </a:lnSpc>
                </a:pPr>
                <a:endParaRPr lang="en-US" sz="2200" dirty="0"/>
              </a:p>
              <a:p>
                <a:r>
                  <a:rPr lang="en-US" sz="2200" dirty="0"/>
                  <a:t>• If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𝑥𝑦</m:t>
                        </m:r>
                      </m:sub>
                    </m:sSub>
                    <m:r>
                      <a:rPr lang="en-US" sz="2200" i="1">
                        <a:latin typeface="Cambria Math" panose="02040503050406030204" pitchFamily="18" charset="0"/>
                      </a:rPr>
                      <m:t>=</m:t>
                    </m:r>
                    <m:r>
                      <a:rPr lang="en-US" sz="2200" b="0" i="1" smtClean="0">
                        <a:latin typeface="Cambria Math" panose="02040503050406030204" pitchFamily="18" charset="0"/>
                      </a:rPr>
                      <m:t>0</m:t>
                    </m:r>
                  </m:oMath>
                </a14:m>
                <a:r>
                  <a:rPr lang="en-US" sz="2200" dirty="0"/>
                  <a:t> and </a:t>
                </a:r>
                <a14:m>
                  <m:oMath xmlns:m="http://schemas.openxmlformats.org/officeDocument/2006/math">
                    <m:d>
                      <m:dPr>
                        <m:ctrlPr>
                          <a:rPr lang="en-US" sz="2200" i="1">
                            <a:latin typeface="Cambria Math" panose="02040503050406030204" pitchFamily="18" charset="0"/>
                          </a:rPr>
                        </m:ctrlPr>
                      </m:dPr>
                      <m:e>
                        <m:sSub>
                          <m:sSubPr>
                            <m:ctrlPr>
                              <a:rPr lang="en-US" sz="2200" i="1">
                                <a:solidFill>
                                  <a:srgbClr val="0070C0"/>
                                </a:solidFill>
                                <a:latin typeface="Cambria Math" panose="02040503050406030204" pitchFamily="18" charset="0"/>
                              </a:rPr>
                            </m:ctrlPr>
                          </m:sSubPr>
                          <m:e>
                            <m:r>
                              <a:rPr lang="en-US" sz="2200" i="1">
                                <a:solidFill>
                                  <a:srgbClr val="0070C0"/>
                                </a:solidFill>
                                <a:latin typeface="Cambria Math" panose="02040503050406030204" pitchFamily="18" charset="0"/>
                              </a:rPr>
                              <m:t>𝑥</m:t>
                            </m:r>
                          </m:e>
                          <m:sub>
                            <m:r>
                              <a:rPr lang="en-US" sz="2200" i="1">
                                <a:solidFill>
                                  <a:srgbClr val="0070C0"/>
                                </a:solidFill>
                                <a:latin typeface="Cambria Math" panose="02040503050406030204" pitchFamily="18" charset="0"/>
                              </a:rPr>
                              <m:t>𝑖</m:t>
                            </m:r>
                          </m:sub>
                        </m:sSub>
                        <m:r>
                          <a:rPr lang="en-US" sz="2200" i="1">
                            <a:latin typeface="Cambria Math" panose="02040503050406030204" pitchFamily="18" charset="0"/>
                          </a:rPr>
                          <m:t>,</m:t>
                        </m:r>
                        <m:sSub>
                          <m:sSubPr>
                            <m:ctrlPr>
                              <a:rPr lang="en-US" sz="2200" i="1">
                                <a:solidFill>
                                  <a:srgbClr val="FF0000"/>
                                </a:solidFill>
                                <a:latin typeface="Cambria Math" panose="02040503050406030204" pitchFamily="18" charset="0"/>
                              </a:rPr>
                            </m:ctrlPr>
                          </m:sSubPr>
                          <m:e>
                            <m:r>
                              <a:rPr lang="en-US" sz="2200" i="1">
                                <a:solidFill>
                                  <a:srgbClr val="FF0000"/>
                                </a:solidFill>
                                <a:latin typeface="Cambria Math" panose="02040503050406030204" pitchFamily="18" charset="0"/>
                              </a:rPr>
                              <m:t>𝑦</m:t>
                            </m:r>
                          </m:e>
                          <m:sub>
                            <m:r>
                              <a:rPr lang="en-US" sz="2200" i="1">
                                <a:solidFill>
                                  <a:srgbClr val="FF0000"/>
                                </a:solidFill>
                                <a:latin typeface="Cambria Math" panose="02040503050406030204" pitchFamily="18" charset="0"/>
                              </a:rPr>
                              <m:t>𝑖</m:t>
                            </m:r>
                          </m:sub>
                        </m:sSub>
                      </m:e>
                    </m:d>
                  </m:oMath>
                </a14:m>
                <a:r>
                  <a:rPr lang="en-US" sz="2200" dirty="0"/>
                  <a:t> are normally distributed, then they are independent</a:t>
                </a:r>
              </a:p>
            </p:txBody>
          </p:sp>
        </mc:Choice>
        <mc:Fallback xmlns="">
          <p:sp>
            <p:nvSpPr>
              <p:cNvPr id="19" name="TextBox 18">
                <a:extLst>
                  <a:ext uri="{FF2B5EF4-FFF2-40B4-BE49-F238E27FC236}">
                    <a16:creationId xmlns:a16="http://schemas.microsoft.com/office/drawing/2014/main" id="{0CA4959F-2D67-40D6-928D-1B2C6ED14BFB}"/>
                  </a:ext>
                </a:extLst>
              </p:cNvPr>
              <p:cNvSpPr txBox="1">
                <a:spLocks noRot="1" noChangeAspect="1" noMove="1" noResize="1" noEditPoints="1" noAdjustHandles="1" noChangeArrowheads="1" noChangeShapeType="1" noTextEdit="1"/>
              </p:cNvSpPr>
              <p:nvPr/>
            </p:nvSpPr>
            <p:spPr>
              <a:xfrm>
                <a:off x="7039626" y="315021"/>
                <a:ext cx="4833431" cy="3369127"/>
              </a:xfrm>
              <a:prstGeom prst="rect">
                <a:avLst/>
              </a:prstGeom>
              <a:blipFill>
                <a:blip r:embed="rId7"/>
                <a:stretch>
                  <a:fillRect l="-1639" t="-1268" b="-27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C23BDEA-71C3-4739-85FD-A928630DBF4A}"/>
                  </a:ext>
                </a:extLst>
              </p:cNvPr>
              <p:cNvSpPr txBox="1"/>
              <p:nvPr/>
            </p:nvSpPr>
            <p:spPr>
              <a:xfrm>
                <a:off x="7058413" y="4012906"/>
                <a:ext cx="4814644" cy="1660647"/>
              </a:xfrm>
              <a:prstGeom prst="rect">
                <a:avLst/>
              </a:prstGeom>
              <a:solidFill>
                <a:srgbClr val="CCECFF"/>
              </a:solidFill>
            </p:spPr>
            <p:txBody>
              <a:bodyPr wrap="square" rtlCol="0">
                <a:spAutoFit/>
              </a:bodyPr>
              <a:lstStyle/>
              <a:p>
                <a:r>
                  <a:rPr lang="en-US" sz="2200" dirty="0">
                    <a:solidFill>
                      <a:srgbClr val="FF0000"/>
                    </a:solidFill>
                  </a:rPr>
                  <a:t>Note:</a:t>
                </a:r>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𝑠</m:t>
                        </m:r>
                      </m:e>
                      <m:sub>
                        <m:r>
                          <a:rPr lang="en-US" sz="2200" i="1">
                            <a:latin typeface="Cambria Math" panose="02040503050406030204" pitchFamily="18" charset="0"/>
                          </a:rPr>
                          <m:t>𝑥𝑦</m:t>
                        </m:r>
                      </m:sub>
                    </m:sSub>
                  </m:oMath>
                </a14:m>
                <a:r>
                  <a:rPr lang="en-US" sz="2200" dirty="0"/>
                  <a:t>, </a:t>
                </a:r>
                <a14:m>
                  <m:oMath xmlns:m="http://schemas.openxmlformats.org/officeDocument/2006/math">
                    <m:sSubSup>
                      <m:sSubSupPr>
                        <m:ctrlPr>
                          <a:rPr lang="en-US" sz="2200" i="1" smtClean="0">
                            <a:latin typeface="Cambria Math" panose="02040503050406030204" pitchFamily="18" charset="0"/>
                          </a:rPr>
                        </m:ctrlPr>
                      </m:sSubSupPr>
                      <m:e>
                        <m:r>
                          <a:rPr lang="en-US" sz="2200" b="0" i="1" smtClean="0">
                            <a:latin typeface="Cambria Math" panose="02040503050406030204" pitchFamily="18" charset="0"/>
                          </a:rPr>
                          <m:t>𝑠</m:t>
                        </m:r>
                      </m:e>
                      <m:sub>
                        <m:r>
                          <a:rPr lang="en-US" sz="2200" b="0" i="1" smtClean="0">
                            <a:latin typeface="Cambria Math" panose="02040503050406030204" pitchFamily="18" charset="0"/>
                          </a:rPr>
                          <m:t>𝑥</m:t>
                        </m:r>
                      </m:sub>
                      <m:sup>
                        <m:r>
                          <a:rPr lang="en-US" sz="2200" b="0" i="1" smtClean="0">
                            <a:latin typeface="Cambria Math" panose="02040503050406030204" pitchFamily="18" charset="0"/>
                          </a:rPr>
                          <m:t>2</m:t>
                        </m:r>
                      </m:sup>
                    </m:sSubSup>
                  </m:oMath>
                </a14:m>
                <a:r>
                  <a:rPr lang="en-US" sz="2200" dirty="0"/>
                  <a:t>, </a:t>
                </a:r>
                <a14:m>
                  <m:oMath xmlns:m="http://schemas.openxmlformats.org/officeDocument/2006/math">
                    <m:sSubSup>
                      <m:sSubSupPr>
                        <m:ctrlPr>
                          <a:rPr lang="en-US" sz="2200" i="1">
                            <a:latin typeface="Cambria Math" panose="02040503050406030204" pitchFamily="18" charset="0"/>
                          </a:rPr>
                        </m:ctrlPr>
                      </m:sSubSupPr>
                      <m:e>
                        <m:r>
                          <a:rPr lang="en-US" sz="2200" i="1">
                            <a:latin typeface="Cambria Math" panose="02040503050406030204" pitchFamily="18" charset="0"/>
                          </a:rPr>
                          <m:t>𝑠</m:t>
                        </m:r>
                      </m:e>
                      <m:sub>
                        <m:r>
                          <a:rPr lang="en-US" sz="2200" b="0" i="1" smtClean="0">
                            <a:latin typeface="Cambria Math" panose="02040503050406030204" pitchFamily="18" charset="0"/>
                          </a:rPr>
                          <m:t>𝑦</m:t>
                        </m:r>
                      </m:sub>
                      <m:sup>
                        <m:r>
                          <a:rPr lang="en-US" sz="2200" i="1">
                            <a:latin typeface="Cambria Math" panose="02040503050406030204" pitchFamily="18" charset="0"/>
                          </a:rPr>
                          <m:t>2</m:t>
                        </m:r>
                      </m:sup>
                    </m:sSubSup>
                  </m:oMath>
                </a14:m>
                <a:r>
                  <a:rPr lang="en-US" sz="2200" dirty="0"/>
                  <a:t> are SAMPLE covariance, and variances</a:t>
                </a:r>
              </a:p>
              <a:p>
                <a:pPr>
                  <a:lnSpc>
                    <a:spcPts val="1200"/>
                  </a:lnSpc>
                </a:pPr>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𝑥𝑦</m:t>
                        </m:r>
                      </m:sub>
                    </m:sSub>
                  </m:oMath>
                </a14:m>
                <a:r>
                  <a:rPr lang="en-US" sz="2200" dirty="0"/>
                  <a:t> is SAMPLE correlation coefficient</a:t>
                </a:r>
              </a:p>
            </p:txBody>
          </p:sp>
        </mc:Choice>
        <mc:Fallback xmlns="">
          <p:sp>
            <p:nvSpPr>
              <p:cNvPr id="20" name="TextBox 19">
                <a:extLst>
                  <a:ext uri="{FF2B5EF4-FFF2-40B4-BE49-F238E27FC236}">
                    <a16:creationId xmlns:a16="http://schemas.microsoft.com/office/drawing/2014/main" id="{BC23BDEA-71C3-4739-85FD-A928630DBF4A}"/>
                  </a:ext>
                </a:extLst>
              </p:cNvPr>
              <p:cNvSpPr txBox="1">
                <a:spLocks noRot="1" noChangeAspect="1" noMove="1" noResize="1" noEditPoints="1" noAdjustHandles="1" noChangeArrowheads="1" noChangeShapeType="1" noTextEdit="1"/>
              </p:cNvSpPr>
              <p:nvPr/>
            </p:nvSpPr>
            <p:spPr>
              <a:xfrm>
                <a:off x="7058413" y="4012906"/>
                <a:ext cx="4814644" cy="1660647"/>
              </a:xfrm>
              <a:prstGeom prst="rect">
                <a:avLst/>
              </a:prstGeom>
              <a:blipFill>
                <a:blip r:embed="rId8"/>
                <a:stretch>
                  <a:fillRect l="-1646" t="-2198" b="-5128"/>
                </a:stretch>
              </a:blipFill>
            </p:spPr>
            <p:txBody>
              <a:bodyPr/>
              <a:lstStyle/>
              <a:p>
                <a:r>
                  <a:rPr lang="en-US">
                    <a:noFill/>
                  </a:rPr>
                  <a:t> </a:t>
                </a:r>
              </a:p>
            </p:txBody>
          </p:sp>
        </mc:Fallback>
      </mc:AlternateContent>
    </p:spTree>
    <p:extLst>
      <p:ext uri="{BB962C8B-B14F-4D97-AF65-F5344CB8AC3E}">
        <p14:creationId xmlns:p14="http://schemas.microsoft.com/office/powerpoint/2010/main" val="186060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10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1000"/>
                                        <p:tgtEl>
                                          <p:spTgt spid="18"/>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10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2" grpId="0"/>
      <p:bldP spid="16" grpId="0"/>
      <p:bldP spid="18" grpId="0"/>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a:extLst>
              <a:ext uri="{FF2B5EF4-FFF2-40B4-BE49-F238E27FC236}">
                <a16:creationId xmlns:a16="http://schemas.microsoft.com/office/drawing/2014/main" id="{3F4EBA4E-C52F-4284-A188-C7EDBA8AB233}"/>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ACF</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A6D981-F731-4D69-B10E-022F5D7591A2}"/>
                  </a:ext>
                </a:extLst>
              </p:cNvPr>
              <p:cNvSpPr txBox="1"/>
              <p:nvPr/>
            </p:nvSpPr>
            <p:spPr>
              <a:xfrm>
                <a:off x="838200" y="1477060"/>
                <a:ext cx="7190984" cy="1206677"/>
              </a:xfrm>
              <a:prstGeom prst="rect">
                <a:avLst/>
              </a:prstGeom>
              <a:noFill/>
            </p:spPr>
            <p:txBody>
              <a:bodyPr wrap="square">
                <a:spAutoFit/>
              </a:bodyPr>
              <a:lstStyle/>
              <a:p>
                <a:r>
                  <a:rPr lang="en-US" sz="2400" dirty="0"/>
                  <a:t>For time series </a:t>
                </a:r>
                <a14:m>
                  <m:oMath xmlns:m="http://schemas.openxmlformats.org/officeDocument/2006/math">
                    <m:sSubSup>
                      <m:sSubSupPr>
                        <m:ctrlPr>
                          <a:rPr lang="en-US" sz="2400" i="1" smtClean="0">
                            <a:latin typeface="Cambria Math" panose="02040503050406030204" pitchFamily="18" charset="0"/>
                          </a:rPr>
                        </m:ctrlPr>
                      </m:sSub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e>
                        </m:d>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sSubSup>
                  </m:oMath>
                </a14:m>
                <a:r>
                  <a:rPr lang="en-US" sz="2400" dirty="0"/>
                  <a:t>, </a:t>
                </a:r>
                <a:r>
                  <a:rPr lang="en-US" sz="2400" dirty="0">
                    <a:solidFill>
                      <a:srgbClr val="CC00CC"/>
                    </a:solidFill>
                  </a:rPr>
                  <a:t>Auto Correlation Function</a:t>
                </a:r>
                <a:r>
                  <a:rPr lang="en-US" sz="2400" dirty="0"/>
                  <a:t> (</a:t>
                </a:r>
                <a:r>
                  <a:rPr lang="en-US" sz="2400" dirty="0">
                    <a:solidFill>
                      <a:srgbClr val="CC00CC"/>
                    </a:solidFill>
                  </a:rPr>
                  <a:t>ACF</a:t>
                </a:r>
                <a:r>
                  <a:rPr lang="en-US" sz="2400" dirty="0"/>
                  <a:t>) is sample correlation computed at different lags among paired observations using</a:t>
                </a:r>
              </a:p>
            </p:txBody>
          </p:sp>
        </mc:Choice>
        <mc:Fallback xmlns="">
          <p:sp>
            <p:nvSpPr>
              <p:cNvPr id="4" name="TextBox 3">
                <a:extLst>
                  <a:ext uri="{FF2B5EF4-FFF2-40B4-BE49-F238E27FC236}">
                    <a16:creationId xmlns:a16="http://schemas.microsoft.com/office/drawing/2014/main" id="{0FA6D981-F731-4D69-B10E-022F5D7591A2}"/>
                  </a:ext>
                </a:extLst>
              </p:cNvPr>
              <p:cNvSpPr txBox="1">
                <a:spLocks noRot="1" noChangeAspect="1" noMove="1" noResize="1" noEditPoints="1" noAdjustHandles="1" noChangeArrowheads="1" noChangeShapeType="1" noTextEdit="1"/>
              </p:cNvSpPr>
              <p:nvPr/>
            </p:nvSpPr>
            <p:spPr>
              <a:xfrm>
                <a:off x="838200" y="1477060"/>
                <a:ext cx="7190984" cy="1206677"/>
              </a:xfrm>
              <a:prstGeom prst="rect">
                <a:avLst/>
              </a:prstGeom>
              <a:blipFill>
                <a:blip r:embed="rId3"/>
                <a:stretch>
                  <a:fillRect l="-1357" t="-3535" r="-594"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4B0C8692-86D1-4AD8-B2A9-48964AAE12A0}"/>
                  </a:ext>
                </a:extLst>
              </p:cNvPr>
              <p:cNvSpPr/>
              <p:nvPr/>
            </p:nvSpPr>
            <p:spPr>
              <a:xfrm>
                <a:off x="1182664" y="2733841"/>
                <a:ext cx="3902903" cy="87395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𝑘</m:t>
                          </m:r>
                        </m:sub>
                      </m:sSub>
                      <m:r>
                        <a:rPr lang="en-US" sz="2200" i="0">
                          <a:latin typeface="Cambria Math" panose="02040503050406030204" pitchFamily="18" charset="0"/>
                        </a:rPr>
                        <m:t>=</m:t>
                      </m:r>
                      <m:f>
                        <m:fPr>
                          <m:ctrlPr>
                            <a:rPr lang="en-US" sz="2200" i="1">
                              <a:latin typeface="Cambria Math" panose="02040503050406030204" pitchFamily="18" charset="0"/>
                            </a:rPr>
                          </m:ctrlPr>
                        </m:fPr>
                        <m:num>
                          <m:nary>
                            <m:naryPr>
                              <m:chr m:val="∑"/>
                              <m:limLoc m:val="subSup"/>
                              <m:ctrlPr>
                                <a:rPr lang="en-US" sz="2200" i="1">
                                  <a:latin typeface="Cambria Math" panose="02040503050406030204" pitchFamily="18" charset="0"/>
                                </a:rPr>
                              </m:ctrlPr>
                            </m:naryPr>
                            <m:sub>
                              <m:r>
                                <m:rPr>
                                  <m:sty m:val="p"/>
                                  <m:brk m:alnAt="1"/>
                                </m:rPr>
                                <a:rPr lang="en-US" sz="2200" b="0" i="0" smtClean="0">
                                  <a:latin typeface="Cambria Math" panose="02040503050406030204" pitchFamily="18" charset="0"/>
                                </a:rPr>
                                <m:t>t</m:t>
                              </m:r>
                              <m:r>
                                <a:rPr lang="en-US" sz="2200" i="0">
                                  <a:latin typeface="Cambria Math" panose="02040503050406030204" pitchFamily="18" charset="0"/>
                                </a:rPr>
                                <m:t>=1</m:t>
                              </m:r>
                            </m:sub>
                            <m:sup>
                              <m:r>
                                <a:rPr lang="en-US" sz="2200" b="0" i="1" smtClean="0">
                                  <a:latin typeface="Cambria Math" panose="02040503050406030204" pitchFamily="18" charset="0"/>
                                </a:rPr>
                                <m:t>𝑁</m:t>
                              </m:r>
                              <m:r>
                                <a:rPr lang="en-US" sz="2200" b="0" i="1" smtClean="0">
                                  <a:latin typeface="Cambria Math" panose="02040503050406030204" pitchFamily="18" charset="0"/>
                                </a:rPr>
                                <m:t>−</m:t>
                              </m:r>
                              <m:r>
                                <a:rPr lang="en-US" sz="2200" b="0" i="1" smtClean="0">
                                  <a:latin typeface="Cambria Math" panose="02040503050406030204" pitchFamily="18" charset="0"/>
                                </a:rPr>
                                <m:t>𝑘</m:t>
                              </m:r>
                            </m:sup>
                            <m:e>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𝑡</m:t>
                                      </m:r>
                                    </m:sub>
                                  </m:sSub>
                                  <m:r>
                                    <a:rPr lang="en-US" sz="2200" b="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d>
                                <m:dPr>
                                  <m:ctrlPr>
                                    <a:rPr lang="en-US" sz="2200" b="0" i="1" smtClean="0">
                                      <a:latin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𝑘</m:t>
                                      </m:r>
                                    </m:sub>
                                  </m:sSub>
                                  <m:r>
                                    <a:rPr lang="en-US" sz="2200" b="0" i="1" smtClean="0">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e>
                          </m:nary>
                        </m:num>
                        <m:den>
                          <m:nary>
                            <m:naryPr>
                              <m:chr m:val="∑"/>
                              <m:limLoc m:val="subSup"/>
                              <m:ctrlPr>
                                <a:rPr lang="en-US" sz="2200" i="1">
                                  <a:latin typeface="Cambria Math" panose="02040503050406030204" pitchFamily="18" charset="0"/>
                                </a:rPr>
                              </m:ctrlPr>
                            </m:naryPr>
                            <m:sub>
                              <m:r>
                                <m:rPr>
                                  <m:sty m:val="p"/>
                                  <m:brk m:alnAt="1"/>
                                </m:rPr>
                                <a:rPr lang="en-US" sz="2200" b="0" i="0" smtClean="0">
                                  <a:latin typeface="Cambria Math" panose="02040503050406030204" pitchFamily="18" charset="0"/>
                                </a:rPr>
                                <m:t>t</m:t>
                              </m:r>
                              <m:r>
                                <a:rPr lang="en-US" sz="2200">
                                  <a:latin typeface="Cambria Math" panose="02040503050406030204" pitchFamily="18" charset="0"/>
                                </a:rPr>
                                <m:t>=1</m:t>
                              </m:r>
                            </m:sub>
                            <m:sup>
                              <m:r>
                                <a:rPr lang="en-US" sz="2200" b="0" i="1" smtClean="0">
                                  <a:latin typeface="Cambria Math" panose="02040503050406030204" pitchFamily="18" charset="0"/>
                                </a:rPr>
                                <m:t>𝑁</m:t>
                              </m:r>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b="0" i="1" smtClean="0">
                                              <a:latin typeface="Cambria Math" panose="02040503050406030204" pitchFamily="18" charset="0"/>
                                            </a:rPr>
                                            <m:t>𝑡</m:t>
                                          </m:r>
                                        </m:sub>
                                      </m:sSub>
                                      <m:r>
                                        <a:rPr lang="en-US" sz="2200" i="1">
                                          <a:latin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𝑥</m:t>
                                          </m:r>
                                        </m:e>
                                      </m:acc>
                                    </m:e>
                                  </m:d>
                                </m:e>
                                <m:sup>
                                  <m:r>
                                    <a:rPr lang="en-US" sz="2200" i="1">
                                      <a:latin typeface="Cambria Math" panose="02040503050406030204" pitchFamily="18" charset="0"/>
                                    </a:rPr>
                                    <m:t>2</m:t>
                                  </m:r>
                                </m:sup>
                              </m:sSup>
                            </m:e>
                          </m:nary>
                        </m:den>
                      </m:f>
                    </m:oMath>
                  </m:oMathPara>
                </a14:m>
                <a:endParaRPr lang="en-US" sz="2200" dirty="0"/>
              </a:p>
            </p:txBody>
          </p:sp>
        </mc:Choice>
        <mc:Fallback xmlns="">
          <p:sp>
            <p:nvSpPr>
              <p:cNvPr id="16" name="Rectangle 15">
                <a:extLst>
                  <a:ext uri="{FF2B5EF4-FFF2-40B4-BE49-F238E27FC236}">
                    <a16:creationId xmlns:a16="http://schemas.microsoft.com/office/drawing/2014/main" id="{4B0C8692-86D1-4AD8-B2A9-48964AAE12A0}"/>
                  </a:ext>
                </a:extLst>
              </p:cNvPr>
              <p:cNvSpPr>
                <a:spLocks noRot="1" noChangeAspect="1" noMove="1" noResize="1" noEditPoints="1" noAdjustHandles="1" noChangeArrowheads="1" noChangeShapeType="1" noTextEdit="1"/>
              </p:cNvSpPr>
              <p:nvPr/>
            </p:nvSpPr>
            <p:spPr>
              <a:xfrm>
                <a:off x="1182664" y="2733841"/>
                <a:ext cx="3902903" cy="87395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3C315DCC-1BEF-4318-BC17-8CB24FD0BB91}"/>
                  </a:ext>
                </a:extLst>
              </p:cNvPr>
              <p:cNvSpPr/>
              <p:nvPr/>
            </p:nvSpPr>
            <p:spPr>
              <a:xfrm>
                <a:off x="4795380" y="2832181"/>
                <a:ext cx="912314" cy="72737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i="0" smtClean="0">
                          <a:latin typeface="Cambria Math" panose="02040503050406030204" pitchFamily="18" charset="0"/>
                        </a:rPr>
                        <m:t>=</m:t>
                      </m:r>
                      <m:f>
                        <m:fPr>
                          <m:ctrlPr>
                            <a:rPr lang="en-US" sz="2200" i="1">
                              <a:latin typeface="Cambria Math" panose="02040503050406030204" pitchFamily="18" charset="0"/>
                            </a:rPr>
                          </m:ctrlPr>
                        </m:fPr>
                        <m:num>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𝑘</m:t>
                              </m:r>
                            </m:sub>
                          </m:sSub>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0</m:t>
                              </m:r>
                            </m:sub>
                          </m:sSub>
                        </m:den>
                      </m:f>
                    </m:oMath>
                  </m:oMathPara>
                </a14:m>
                <a:endParaRPr lang="en-US" sz="2200" dirty="0"/>
              </a:p>
            </p:txBody>
          </p:sp>
        </mc:Choice>
        <mc:Fallback xmlns="">
          <p:sp>
            <p:nvSpPr>
              <p:cNvPr id="18" name="Rectangle 17">
                <a:extLst>
                  <a:ext uri="{FF2B5EF4-FFF2-40B4-BE49-F238E27FC236}">
                    <a16:creationId xmlns:a16="http://schemas.microsoft.com/office/drawing/2014/main" id="{3C315DCC-1BEF-4318-BC17-8CB24FD0BB91}"/>
                  </a:ext>
                </a:extLst>
              </p:cNvPr>
              <p:cNvSpPr>
                <a:spLocks noRot="1" noChangeAspect="1" noMove="1" noResize="1" noEditPoints="1" noAdjustHandles="1" noChangeArrowheads="1" noChangeShapeType="1" noTextEdit="1"/>
              </p:cNvSpPr>
              <p:nvPr/>
            </p:nvSpPr>
            <p:spPr>
              <a:xfrm>
                <a:off x="4795380" y="2832181"/>
                <a:ext cx="912314" cy="727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B34518A-BC11-4144-A520-4162F3AAB7A5}"/>
                  </a:ext>
                </a:extLst>
              </p:cNvPr>
              <p:cNvSpPr/>
              <p:nvPr/>
            </p:nvSpPr>
            <p:spPr>
              <a:xfrm>
                <a:off x="6096000" y="2955375"/>
                <a:ext cx="1741118"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=0,1,2,…</m:t>
                      </m:r>
                    </m:oMath>
                  </m:oMathPara>
                </a14:m>
                <a:endParaRPr lang="en-US" sz="2200" dirty="0"/>
              </a:p>
            </p:txBody>
          </p:sp>
        </mc:Choice>
        <mc:Fallback xmlns="">
          <p:sp>
            <p:nvSpPr>
              <p:cNvPr id="2" name="Rectangle 1">
                <a:extLst>
                  <a:ext uri="{FF2B5EF4-FFF2-40B4-BE49-F238E27FC236}">
                    <a16:creationId xmlns:a16="http://schemas.microsoft.com/office/drawing/2014/main" id="{EB34518A-BC11-4144-A520-4162F3AAB7A5}"/>
                  </a:ext>
                </a:extLst>
              </p:cNvPr>
              <p:cNvSpPr>
                <a:spLocks noRot="1" noChangeAspect="1" noMove="1" noResize="1" noEditPoints="1" noAdjustHandles="1" noChangeArrowheads="1" noChangeShapeType="1" noTextEdit="1"/>
              </p:cNvSpPr>
              <p:nvPr/>
            </p:nvSpPr>
            <p:spPr>
              <a:xfrm>
                <a:off x="6096000" y="2955375"/>
                <a:ext cx="1741118" cy="430887"/>
              </a:xfrm>
              <a:prstGeom prst="rect">
                <a:avLst/>
              </a:prstGeom>
              <a:blipFill>
                <a:blip r:embed="rId6"/>
                <a:stretch>
                  <a:fillRect l="-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DA5D8D7-CAB1-49E2-8EC8-E2DDD5C92C24}"/>
                  </a:ext>
                </a:extLst>
              </p:cNvPr>
              <p:cNvSpPr txBox="1"/>
              <p:nvPr/>
            </p:nvSpPr>
            <p:spPr>
              <a:xfrm>
                <a:off x="8229599" y="340073"/>
                <a:ext cx="3630931" cy="2971519"/>
              </a:xfrm>
              <a:prstGeom prst="rect">
                <a:avLst/>
              </a:prstGeom>
              <a:solidFill>
                <a:srgbClr val="CCFFCC"/>
              </a:solidFill>
            </p:spPr>
            <p:txBody>
              <a:bodyPr wrap="square" rtlCol="0">
                <a:spAutoFit/>
              </a:bodyPr>
              <a:lstStyle/>
              <a:p>
                <a:r>
                  <a:rPr lang="en-US" sz="2200" dirty="0">
                    <a:solidFill>
                      <a:srgbClr val="FF0000"/>
                    </a:solidFill>
                  </a:rPr>
                  <a:t>Note:</a:t>
                </a:r>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=1</m:t>
                    </m:r>
                  </m:oMath>
                </a14:m>
                <a:endParaRPr lang="en-US" sz="2200" dirty="0"/>
              </a:p>
              <a:p>
                <a:pPr>
                  <a:lnSpc>
                    <a:spcPts val="1200"/>
                  </a:lnSpc>
                </a:pPr>
                <a:endParaRPr lang="en-US" sz="2200" dirty="0"/>
              </a:p>
              <a:p>
                <a:r>
                  <a:rPr lang="en-US" sz="2200" dirty="0"/>
                  <a:t>●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0</m:t>
                        </m:r>
                      </m:sub>
                    </m:sSub>
                  </m:oMath>
                </a14:m>
                <a:r>
                  <a:rPr lang="en-US" sz="2200" dirty="0"/>
                  <a:t> is sample variance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𝑡</m:t>
                        </m:r>
                      </m:sub>
                    </m:sSub>
                  </m:oMath>
                </a14:m>
                <a:endParaRPr lang="en-US" sz="2200" dirty="0"/>
              </a:p>
              <a:p>
                <a:pPr>
                  <a:lnSpc>
                    <a:spcPts val="1200"/>
                  </a:lnSpc>
                </a:pPr>
                <a:endParaRPr lang="en-US" sz="2200" dirty="0"/>
              </a:p>
              <a:p>
                <a:r>
                  <a:rPr lang="en-US" sz="2200" dirty="0"/>
                  <a:t>● Plot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b="0" i="1" smtClean="0">
                            <a:latin typeface="Cambria Math" panose="02040503050406030204" pitchFamily="18" charset="0"/>
                          </a:rPr>
                          <m:t>𝑘</m:t>
                        </m:r>
                      </m:sub>
                    </m:sSub>
                    <m:r>
                      <a:rPr lang="en-US" sz="2200" i="1">
                        <a:latin typeface="Cambria Math" panose="02040503050406030204" pitchFamily="18" charset="0"/>
                      </a:rPr>
                      <m:t> </m:t>
                    </m:r>
                  </m:oMath>
                </a14:m>
                <a:r>
                  <a:rPr lang="en-US" sz="2200" dirty="0"/>
                  <a:t>for different values of k is known as </a:t>
                </a:r>
                <a:r>
                  <a:rPr lang="en-US" sz="2200" dirty="0">
                    <a:solidFill>
                      <a:srgbClr val="00B050"/>
                    </a:solidFill>
                  </a:rPr>
                  <a:t>correlogram</a:t>
                </a:r>
              </a:p>
              <a:p>
                <a:pPr>
                  <a:lnSpc>
                    <a:spcPts val="1200"/>
                  </a:lnSpc>
                </a:pPr>
                <a:endParaRPr lang="en-US" sz="2200" dirty="0"/>
              </a:p>
              <a:p>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𝑟</m:t>
                        </m:r>
                      </m:e>
                      <m:sub>
                        <m:r>
                          <a:rPr lang="en-US" sz="2200" i="1">
                            <a:latin typeface="Cambria Math" panose="02040503050406030204" pitchFamily="18" charset="0"/>
                          </a:rPr>
                          <m:t>𝑘</m:t>
                        </m:r>
                      </m:sub>
                    </m:sSub>
                  </m:oMath>
                </a14:m>
                <a:r>
                  <a:rPr lang="en-US" sz="2200" dirty="0"/>
                  <a:t> is usually computed for up to </a:t>
                </a:r>
                <a14:m>
                  <m:oMath xmlns:m="http://schemas.openxmlformats.org/officeDocument/2006/math">
                    <m:r>
                      <a:rPr lang="en-US" sz="2200" b="0" i="1" smtClean="0">
                        <a:latin typeface="Cambria Math" panose="02040503050406030204" pitchFamily="18" charset="0"/>
                      </a:rPr>
                      <m:t>𝑘</m:t>
                    </m:r>
                    <m:r>
                      <a:rPr lang="en-US" sz="2200" b="0" i="1" smtClean="0">
                        <a:latin typeface="Cambria Math" panose="02040503050406030204" pitchFamily="18" charset="0"/>
                      </a:rPr>
                      <m:t>=</m:t>
                    </m:r>
                    <m:rad>
                      <m:radPr>
                        <m:degHide m:val="on"/>
                        <m:ctrlPr>
                          <a:rPr lang="en-US" sz="2200" b="0" i="1" smtClean="0">
                            <a:latin typeface="Cambria Math" panose="02040503050406030204" pitchFamily="18" charset="0"/>
                          </a:rPr>
                        </m:ctrlPr>
                      </m:radPr>
                      <m:deg/>
                      <m:e>
                        <m:r>
                          <a:rPr lang="en-US" sz="2200" b="0" i="1" smtClean="0">
                            <a:latin typeface="Cambria Math" panose="02040503050406030204" pitchFamily="18" charset="0"/>
                          </a:rPr>
                          <m:t>𝑁</m:t>
                        </m:r>
                      </m:e>
                    </m:rad>
                  </m:oMath>
                </a14:m>
                <a:endParaRPr lang="en-US" sz="2200" dirty="0"/>
              </a:p>
            </p:txBody>
          </p:sp>
        </mc:Choice>
        <mc:Fallback xmlns="">
          <p:sp>
            <p:nvSpPr>
              <p:cNvPr id="13" name="TextBox 12">
                <a:extLst>
                  <a:ext uri="{FF2B5EF4-FFF2-40B4-BE49-F238E27FC236}">
                    <a16:creationId xmlns:a16="http://schemas.microsoft.com/office/drawing/2014/main" id="{2DA5D8D7-CAB1-49E2-8EC8-E2DDD5C92C24}"/>
                  </a:ext>
                </a:extLst>
              </p:cNvPr>
              <p:cNvSpPr txBox="1">
                <a:spLocks noRot="1" noChangeAspect="1" noMove="1" noResize="1" noEditPoints="1" noAdjustHandles="1" noChangeArrowheads="1" noChangeShapeType="1" noTextEdit="1"/>
              </p:cNvSpPr>
              <p:nvPr/>
            </p:nvSpPr>
            <p:spPr>
              <a:xfrm>
                <a:off x="8229599" y="340073"/>
                <a:ext cx="3630931" cy="2971519"/>
              </a:xfrm>
              <a:prstGeom prst="rect">
                <a:avLst/>
              </a:prstGeom>
              <a:blipFill>
                <a:blip r:embed="rId7"/>
                <a:stretch>
                  <a:fillRect l="-2181" t="-1437" b="-26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64E8628-1882-48A4-A425-ACEAE046A7D8}"/>
                  </a:ext>
                </a:extLst>
              </p:cNvPr>
              <p:cNvSpPr txBox="1"/>
              <p:nvPr/>
            </p:nvSpPr>
            <p:spPr>
              <a:xfrm>
                <a:off x="1133082" y="4146372"/>
                <a:ext cx="8787531" cy="461665"/>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oMath>
                </a14:m>
                <a:r>
                  <a:rPr lang="en-US" sz="2400" dirty="0"/>
                  <a:t>:	22	26	24	28	29	27	31	32	33</a:t>
                </a:r>
              </a:p>
            </p:txBody>
          </p:sp>
        </mc:Choice>
        <mc:Fallback xmlns="">
          <p:sp>
            <p:nvSpPr>
              <p:cNvPr id="14" name="TextBox 13">
                <a:extLst>
                  <a:ext uri="{FF2B5EF4-FFF2-40B4-BE49-F238E27FC236}">
                    <a16:creationId xmlns:a16="http://schemas.microsoft.com/office/drawing/2014/main" id="{A64E8628-1882-48A4-A425-ACEAE046A7D8}"/>
                  </a:ext>
                </a:extLst>
              </p:cNvPr>
              <p:cNvSpPr txBox="1">
                <a:spLocks noRot="1" noChangeAspect="1" noMove="1" noResize="1" noEditPoints="1" noAdjustHandles="1" noChangeArrowheads="1" noChangeShapeType="1" noTextEdit="1"/>
              </p:cNvSpPr>
              <p:nvPr/>
            </p:nvSpPr>
            <p:spPr>
              <a:xfrm>
                <a:off x="1133082" y="4146372"/>
                <a:ext cx="8787531" cy="461665"/>
              </a:xfrm>
              <a:prstGeom prst="rect">
                <a:avLst/>
              </a:prstGeom>
              <a:blipFill>
                <a:blip r:embed="rId8"/>
                <a:stretch>
                  <a:fillRect t="-10526" r="-278" b="-289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E4A6B8D-3124-4AB9-96C6-4C9B2C8682E7}"/>
              </a:ext>
            </a:extLst>
          </p:cNvPr>
          <p:cNvSpPr txBox="1"/>
          <p:nvPr/>
        </p:nvSpPr>
        <p:spPr>
          <a:xfrm>
            <a:off x="838200" y="3662394"/>
            <a:ext cx="2355937" cy="461665"/>
          </a:xfrm>
          <a:prstGeom prst="rect">
            <a:avLst/>
          </a:prstGeom>
          <a:noFill/>
        </p:spPr>
        <p:txBody>
          <a:bodyPr wrap="square">
            <a:spAutoFit/>
          </a:bodyPr>
          <a:lstStyle/>
          <a:p>
            <a:r>
              <a:rPr lang="en-US" sz="2400" dirty="0"/>
              <a:t>For example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6E3E20E-767B-4C60-B174-B08230E6DEF7}"/>
                  </a:ext>
                </a:extLst>
              </p:cNvPr>
              <p:cNvSpPr txBox="1"/>
              <p:nvPr/>
            </p:nvSpPr>
            <p:spPr>
              <a:xfrm>
                <a:off x="1157325" y="4666102"/>
                <a:ext cx="9915683" cy="461665"/>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oMath>
                </a14:m>
                <a:r>
                  <a:rPr lang="en-US" sz="2400" dirty="0"/>
                  <a:t>:		22	26	24	28	29	27	31	32	33</a:t>
                </a:r>
              </a:p>
            </p:txBody>
          </p:sp>
        </mc:Choice>
        <mc:Fallback xmlns="">
          <p:sp>
            <p:nvSpPr>
              <p:cNvPr id="21" name="TextBox 20">
                <a:extLst>
                  <a:ext uri="{FF2B5EF4-FFF2-40B4-BE49-F238E27FC236}">
                    <a16:creationId xmlns:a16="http://schemas.microsoft.com/office/drawing/2014/main" id="{F6E3E20E-767B-4C60-B174-B08230E6DEF7}"/>
                  </a:ext>
                </a:extLst>
              </p:cNvPr>
              <p:cNvSpPr txBox="1">
                <a:spLocks noRot="1" noChangeAspect="1" noMove="1" noResize="1" noEditPoints="1" noAdjustHandles="1" noChangeArrowheads="1" noChangeShapeType="1" noTextEdit="1"/>
              </p:cNvSpPr>
              <p:nvPr/>
            </p:nvSpPr>
            <p:spPr>
              <a:xfrm>
                <a:off x="1157325" y="4666102"/>
                <a:ext cx="9915683" cy="461665"/>
              </a:xfrm>
              <a:prstGeom prst="rect">
                <a:avLst/>
              </a:prstGeom>
              <a:blipFill>
                <a:blip r:embed="rId9"/>
                <a:stretch>
                  <a:fillRect t="-10526" b="-28947"/>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1A16865A-5F50-455D-B11B-1D2942C07657}"/>
              </a:ext>
            </a:extLst>
          </p:cNvPr>
          <p:cNvSpPr/>
          <p:nvPr/>
        </p:nvSpPr>
        <p:spPr>
          <a:xfrm>
            <a:off x="2792259" y="4146372"/>
            <a:ext cx="7190984" cy="981395"/>
          </a:xfrm>
          <a:prstGeom prst="rect">
            <a:avLst/>
          </a:prstGeom>
          <a:solidFill>
            <a:srgbClr val="FFCC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778E67A-010D-48DC-9CFF-70B09D9EE3EC}"/>
                  </a:ext>
                </a:extLst>
              </p:cNvPr>
              <p:cNvSpPr txBox="1"/>
              <p:nvPr/>
            </p:nvSpPr>
            <p:spPr>
              <a:xfrm>
                <a:off x="290186" y="4435269"/>
                <a:ext cx="548014" cy="461665"/>
              </a:xfrm>
              <a:prstGeom prst="rect">
                <a:avLst/>
              </a:prstGeom>
              <a:solidFill>
                <a:srgbClr val="FFCCF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solidFill>
                                <a:schemeClr val="tx1"/>
                              </a:solidFill>
                              <a:latin typeface="Cambria Math" panose="02040503050406030204" pitchFamily="18" charset="0"/>
                            </a:rPr>
                            <m:t>1</m:t>
                          </m:r>
                        </m:sub>
                      </m:sSub>
                    </m:oMath>
                  </m:oMathPara>
                </a14:m>
                <a:endParaRPr lang="en-US" sz="2400" dirty="0"/>
              </a:p>
            </p:txBody>
          </p:sp>
        </mc:Choice>
        <mc:Fallback xmlns="">
          <p:sp>
            <p:nvSpPr>
              <p:cNvPr id="22" name="TextBox 21">
                <a:extLst>
                  <a:ext uri="{FF2B5EF4-FFF2-40B4-BE49-F238E27FC236}">
                    <a16:creationId xmlns:a16="http://schemas.microsoft.com/office/drawing/2014/main" id="{8778E67A-010D-48DC-9CFF-70B09D9EE3EC}"/>
                  </a:ext>
                </a:extLst>
              </p:cNvPr>
              <p:cNvSpPr txBox="1">
                <a:spLocks noRot="1" noChangeAspect="1" noMove="1" noResize="1" noEditPoints="1" noAdjustHandles="1" noChangeArrowheads="1" noChangeShapeType="1" noTextEdit="1"/>
              </p:cNvSpPr>
              <p:nvPr/>
            </p:nvSpPr>
            <p:spPr>
              <a:xfrm>
                <a:off x="290186" y="4435269"/>
                <a:ext cx="548014" cy="461665"/>
              </a:xfrm>
              <a:prstGeom prst="rect">
                <a:avLst/>
              </a:prstGeom>
              <a:blipFill>
                <a:blip r:embed="rId10"/>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1826A3B-6C78-4049-ABFF-159860CEDE7F}"/>
                  </a:ext>
                </a:extLst>
              </p:cNvPr>
              <p:cNvSpPr txBox="1"/>
              <p:nvPr/>
            </p:nvSpPr>
            <p:spPr>
              <a:xfrm>
                <a:off x="1143753" y="5187418"/>
                <a:ext cx="10716777" cy="461665"/>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r>
                          <a:rPr lang="en-US" sz="2400" b="0" i="1" smtClean="0">
                            <a:latin typeface="Cambria Math" panose="02040503050406030204" pitchFamily="18" charset="0"/>
                          </a:rPr>
                          <m:t>+2</m:t>
                        </m:r>
                      </m:sub>
                    </m:sSub>
                  </m:oMath>
                </a14:m>
                <a:r>
                  <a:rPr lang="en-US" sz="2400" dirty="0"/>
                  <a:t>:			22	26	24	28	29	27	31	32	33</a:t>
                </a:r>
              </a:p>
            </p:txBody>
          </p:sp>
        </mc:Choice>
        <mc:Fallback xmlns="">
          <p:sp>
            <p:nvSpPr>
              <p:cNvPr id="23" name="TextBox 22">
                <a:extLst>
                  <a:ext uri="{FF2B5EF4-FFF2-40B4-BE49-F238E27FC236}">
                    <a16:creationId xmlns:a16="http://schemas.microsoft.com/office/drawing/2014/main" id="{61826A3B-6C78-4049-ABFF-159860CEDE7F}"/>
                  </a:ext>
                </a:extLst>
              </p:cNvPr>
              <p:cNvSpPr txBox="1">
                <a:spLocks noRot="1" noChangeAspect="1" noMove="1" noResize="1" noEditPoints="1" noAdjustHandles="1" noChangeArrowheads="1" noChangeShapeType="1" noTextEdit="1"/>
              </p:cNvSpPr>
              <p:nvPr/>
            </p:nvSpPr>
            <p:spPr>
              <a:xfrm>
                <a:off x="1143753" y="5187418"/>
                <a:ext cx="10716777" cy="461665"/>
              </a:xfrm>
              <a:prstGeom prst="rect">
                <a:avLst/>
              </a:prstGeom>
              <a:blipFill>
                <a:blip r:embed="rId11"/>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0B48F5-EB75-4754-A2E0-114A07AA12C8}"/>
                  </a:ext>
                </a:extLst>
              </p:cNvPr>
              <p:cNvSpPr txBox="1"/>
              <p:nvPr/>
            </p:nvSpPr>
            <p:spPr>
              <a:xfrm>
                <a:off x="290186" y="4997143"/>
                <a:ext cx="548014" cy="461665"/>
              </a:xfrm>
              <a:prstGeom prst="rect">
                <a:avLst/>
              </a:prstGeom>
              <a:solidFill>
                <a:srgbClr val="CCECF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2</m:t>
                          </m:r>
                        </m:sub>
                      </m:sSub>
                    </m:oMath>
                  </m:oMathPara>
                </a14:m>
                <a:endParaRPr lang="en-US" sz="2400" dirty="0"/>
              </a:p>
            </p:txBody>
          </p:sp>
        </mc:Choice>
        <mc:Fallback xmlns="">
          <p:sp>
            <p:nvSpPr>
              <p:cNvPr id="10" name="TextBox 9">
                <a:extLst>
                  <a:ext uri="{FF2B5EF4-FFF2-40B4-BE49-F238E27FC236}">
                    <a16:creationId xmlns:a16="http://schemas.microsoft.com/office/drawing/2014/main" id="{5C0B48F5-EB75-4754-A2E0-114A07AA12C8}"/>
                  </a:ext>
                </a:extLst>
              </p:cNvPr>
              <p:cNvSpPr txBox="1">
                <a:spLocks noRot="1" noChangeAspect="1" noMove="1" noResize="1" noEditPoints="1" noAdjustHandles="1" noChangeArrowheads="1" noChangeShapeType="1" noTextEdit="1"/>
              </p:cNvSpPr>
              <p:nvPr/>
            </p:nvSpPr>
            <p:spPr>
              <a:xfrm>
                <a:off x="290186" y="4997143"/>
                <a:ext cx="548014" cy="461665"/>
              </a:xfrm>
              <a:prstGeom prst="rect">
                <a:avLst/>
              </a:prstGeom>
              <a:blipFill>
                <a:blip r:embed="rId12"/>
                <a:stretch>
                  <a:fillRect b="-1333"/>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B161B9D-E55D-4514-AF02-5E40407212F1}"/>
              </a:ext>
            </a:extLst>
          </p:cNvPr>
          <p:cNvSpPr/>
          <p:nvPr/>
        </p:nvSpPr>
        <p:spPr>
          <a:xfrm>
            <a:off x="3605840" y="5127767"/>
            <a:ext cx="6364877" cy="597865"/>
          </a:xfrm>
          <a:prstGeom prst="rect">
            <a:avLst/>
          </a:prstGeom>
          <a:solidFill>
            <a:srgbClr val="CCEC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06D9000-CD1E-478F-A055-134FF118708F}"/>
              </a:ext>
            </a:extLst>
          </p:cNvPr>
          <p:cNvSpPr/>
          <p:nvPr/>
        </p:nvSpPr>
        <p:spPr>
          <a:xfrm>
            <a:off x="3605840" y="4102476"/>
            <a:ext cx="6364877" cy="597865"/>
          </a:xfrm>
          <a:prstGeom prst="rect">
            <a:avLst/>
          </a:prstGeom>
          <a:solidFill>
            <a:srgbClr val="CCEC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FCC302E1-3DA5-490E-BA29-8FD0B9A1291C}"/>
                  </a:ext>
                </a:extLst>
              </p:cNvPr>
              <p:cNvSpPr/>
              <p:nvPr/>
            </p:nvSpPr>
            <p:spPr>
              <a:xfrm>
                <a:off x="1270347" y="5813131"/>
                <a:ext cx="395615"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m:t>
                      </m:r>
                    </m:oMath>
                  </m:oMathPara>
                </a14:m>
                <a:endParaRPr lang="en-US" sz="2200" dirty="0"/>
              </a:p>
            </p:txBody>
          </p:sp>
        </mc:Choice>
        <mc:Fallback xmlns="">
          <p:sp>
            <p:nvSpPr>
              <p:cNvPr id="29" name="Rectangle 28">
                <a:extLst>
                  <a:ext uri="{FF2B5EF4-FFF2-40B4-BE49-F238E27FC236}">
                    <a16:creationId xmlns:a16="http://schemas.microsoft.com/office/drawing/2014/main" id="{FCC302E1-3DA5-490E-BA29-8FD0B9A1291C}"/>
                  </a:ext>
                </a:extLst>
              </p:cNvPr>
              <p:cNvSpPr>
                <a:spLocks noRot="1" noChangeAspect="1" noMove="1" noResize="1" noEditPoints="1" noAdjustHandles="1" noChangeArrowheads="1" noChangeShapeType="1" noTextEdit="1"/>
              </p:cNvSpPr>
              <p:nvPr/>
            </p:nvSpPr>
            <p:spPr>
              <a:xfrm>
                <a:off x="1270347" y="5813131"/>
                <a:ext cx="395615" cy="43088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DA60918-C7A5-4529-81FE-CC19437E08C6}"/>
                  </a:ext>
                </a:extLst>
              </p:cNvPr>
              <p:cNvSpPr txBox="1"/>
              <p:nvPr/>
            </p:nvSpPr>
            <p:spPr>
              <a:xfrm>
                <a:off x="290186" y="6044966"/>
                <a:ext cx="54801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𝑘</m:t>
                          </m:r>
                        </m:sub>
                      </m:sSub>
                    </m:oMath>
                  </m:oMathPara>
                </a14:m>
                <a:endParaRPr lang="en-US" sz="2400" dirty="0"/>
              </a:p>
            </p:txBody>
          </p:sp>
        </mc:Choice>
        <mc:Fallback xmlns="">
          <p:sp>
            <p:nvSpPr>
              <p:cNvPr id="31" name="TextBox 30">
                <a:extLst>
                  <a:ext uri="{FF2B5EF4-FFF2-40B4-BE49-F238E27FC236}">
                    <a16:creationId xmlns:a16="http://schemas.microsoft.com/office/drawing/2014/main" id="{5DA60918-C7A5-4529-81FE-CC19437E08C6}"/>
                  </a:ext>
                </a:extLst>
              </p:cNvPr>
              <p:cNvSpPr txBox="1">
                <a:spLocks noRot="1" noChangeAspect="1" noMove="1" noResize="1" noEditPoints="1" noAdjustHandles="1" noChangeArrowheads="1" noChangeShapeType="1" noTextEdit="1"/>
              </p:cNvSpPr>
              <p:nvPr/>
            </p:nvSpPr>
            <p:spPr>
              <a:xfrm>
                <a:off x="290186" y="6044966"/>
                <a:ext cx="548014" cy="461665"/>
              </a:xfrm>
              <a:prstGeom prst="rect">
                <a:avLst/>
              </a:prstGeom>
              <a:blipFill>
                <a:blip r:embed="rId14"/>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F4785A7-D88C-4A09-A88F-BFA371D02289}"/>
                  </a:ext>
                </a:extLst>
              </p:cNvPr>
              <p:cNvSpPr txBox="1"/>
              <p:nvPr/>
            </p:nvSpPr>
            <p:spPr>
              <a:xfrm>
                <a:off x="1095504" y="6240990"/>
                <a:ext cx="91231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oMath>
                  </m:oMathPara>
                </a14:m>
                <a:endParaRPr lang="en-US" sz="2400" dirty="0"/>
              </a:p>
            </p:txBody>
          </p:sp>
        </mc:Choice>
        <mc:Fallback xmlns="">
          <p:sp>
            <p:nvSpPr>
              <p:cNvPr id="33" name="TextBox 32">
                <a:extLst>
                  <a:ext uri="{FF2B5EF4-FFF2-40B4-BE49-F238E27FC236}">
                    <a16:creationId xmlns:a16="http://schemas.microsoft.com/office/drawing/2014/main" id="{0F4785A7-D88C-4A09-A88F-BFA371D02289}"/>
                  </a:ext>
                </a:extLst>
              </p:cNvPr>
              <p:cNvSpPr txBox="1">
                <a:spLocks noRot="1" noChangeAspect="1" noMove="1" noResize="1" noEditPoints="1" noAdjustHandles="1" noChangeArrowheads="1" noChangeShapeType="1" noTextEdit="1"/>
              </p:cNvSpPr>
              <p:nvPr/>
            </p:nvSpPr>
            <p:spPr>
              <a:xfrm>
                <a:off x="1095504" y="6240990"/>
                <a:ext cx="912314" cy="461665"/>
              </a:xfrm>
              <a:prstGeom prst="rect">
                <a:avLst/>
              </a:prstGeom>
              <a:blipFill>
                <a:blip r:embed="rId15"/>
                <a:stretch>
                  <a:fillRect b="-1316"/>
                </a:stretch>
              </a:blipFill>
            </p:spPr>
            <p:txBody>
              <a:bodyPr/>
              <a:lstStyle/>
              <a:p>
                <a:r>
                  <a:rPr lang="en-US">
                    <a:noFill/>
                  </a:rPr>
                  <a:t> </a:t>
                </a:r>
              </a:p>
            </p:txBody>
          </p:sp>
        </mc:Fallback>
      </mc:AlternateContent>
    </p:spTree>
    <p:extLst>
      <p:ext uri="{BB962C8B-B14F-4D97-AF65-F5344CB8AC3E}">
        <p14:creationId xmlns:p14="http://schemas.microsoft.com/office/powerpoint/2010/main" val="376259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2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2000"/>
                                        <p:tgtEl>
                                          <p:spTgt spid="7"/>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1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20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2000"/>
                                        <p:tgtEl>
                                          <p:spTgt spid="1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2000"/>
                                        <p:tgtEl>
                                          <p:spTgt spid="27"/>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10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up)">
                                      <p:cBhvr>
                                        <p:cTn id="48" dur="1000"/>
                                        <p:tgtEl>
                                          <p:spTgt spid="29"/>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1000"/>
                                        <p:tgtEl>
                                          <p:spTgt spid="33"/>
                                        </p:tgtEl>
                                      </p:cBhvr>
                                    </p:animEffect>
                                  </p:childTnLst>
                                </p:cTn>
                              </p:par>
                            </p:childTnLst>
                          </p:cTn>
                        </p:par>
                        <p:par>
                          <p:cTn id="53" fill="hold">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10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left)">
                                      <p:cBhvr>
                                        <p:cTn id="6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3" grpId="0" animBg="1"/>
      <p:bldP spid="14" grpId="0"/>
      <p:bldP spid="21" grpId="0"/>
      <p:bldP spid="7" grpId="0" animBg="1"/>
      <p:bldP spid="22" grpId="0" animBg="1"/>
      <p:bldP spid="23" grpId="0"/>
      <p:bldP spid="10" grpId="0" animBg="1"/>
      <p:bldP spid="15" grpId="0" animBg="1"/>
      <p:bldP spid="27" grpId="0" animBg="1"/>
      <p:bldP spid="29" grpId="0"/>
      <p:bldP spid="31"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pic>
        <p:nvPicPr>
          <p:cNvPr id="4" name="Picture 3">
            <a:extLst>
              <a:ext uri="{FF2B5EF4-FFF2-40B4-BE49-F238E27FC236}">
                <a16:creationId xmlns:a16="http://schemas.microsoft.com/office/drawing/2014/main" id="{2C06C0CC-32F0-4663-B6EA-90E95C6A4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8089" y="365125"/>
            <a:ext cx="6820556" cy="1839456"/>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BC08E67C-97EB-46EE-AA97-8CBE3E6A28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089" y="2242159"/>
            <a:ext cx="6820556" cy="1875880"/>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56FD7D6-6C67-4E9F-AEDE-01CBB95CEEA7}"/>
                  </a:ext>
                </a:extLst>
              </p:cNvPr>
              <p:cNvSpPr txBox="1"/>
              <p:nvPr/>
            </p:nvSpPr>
            <p:spPr>
              <a:xfrm>
                <a:off x="838200" y="1669562"/>
                <a:ext cx="3959474" cy="461665"/>
              </a:xfrm>
              <a:prstGeom prst="rect">
                <a:avLst/>
              </a:prstGeom>
              <a:noFill/>
            </p:spPr>
            <p:txBody>
              <a:bodyPr wrap="square">
                <a:spAutoFit/>
              </a:bodyPr>
              <a:lstStyle/>
              <a:p>
                <a:r>
                  <a:rPr lang="en-US" sz="2400" dirty="0"/>
                  <a:t>Consider </a:t>
                </a:r>
                <a:r>
                  <a:rPr lang="en-US" sz="2400" dirty="0">
                    <a:solidFill>
                      <a:srgbClr val="CC00CC"/>
                    </a:solidFill>
                  </a:rPr>
                  <a:t>white noise </a:t>
                </a:r>
                <a:r>
                  <a:rPr lang="en-US" sz="2400" dirty="0"/>
                  <a:t>series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endParaRPr lang="en-US" sz="2400" dirty="0"/>
              </a:p>
            </p:txBody>
          </p:sp>
        </mc:Choice>
        <mc:Fallback xmlns="">
          <p:sp>
            <p:nvSpPr>
              <p:cNvPr id="17" name="TextBox 16">
                <a:extLst>
                  <a:ext uri="{FF2B5EF4-FFF2-40B4-BE49-F238E27FC236}">
                    <a16:creationId xmlns:a16="http://schemas.microsoft.com/office/drawing/2014/main" id="{E56FD7D6-6C67-4E9F-AEDE-01CBB95CEEA7}"/>
                  </a:ext>
                </a:extLst>
              </p:cNvPr>
              <p:cNvSpPr txBox="1">
                <a:spLocks noRot="1" noChangeAspect="1" noMove="1" noResize="1" noEditPoints="1" noAdjustHandles="1" noChangeArrowheads="1" noChangeShapeType="1" noTextEdit="1"/>
              </p:cNvSpPr>
              <p:nvPr/>
            </p:nvSpPr>
            <p:spPr>
              <a:xfrm>
                <a:off x="838200" y="1669562"/>
                <a:ext cx="3959474" cy="461665"/>
              </a:xfrm>
              <a:prstGeom prst="rect">
                <a:avLst/>
              </a:prstGeom>
              <a:blipFill>
                <a:blip r:embed="rId5"/>
                <a:stretch>
                  <a:fillRect l="-2465" t="-10526" b="-2894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756C399D-3D2D-414C-AFCD-F96B234E2D18}"/>
              </a:ext>
            </a:extLst>
          </p:cNvPr>
          <p:cNvSpPr txBox="1"/>
          <p:nvPr/>
        </p:nvSpPr>
        <p:spPr>
          <a:xfrm>
            <a:off x="856666" y="2227852"/>
            <a:ext cx="4141424" cy="830997"/>
          </a:xfrm>
          <a:prstGeom prst="rect">
            <a:avLst/>
          </a:prstGeom>
          <a:noFill/>
        </p:spPr>
        <p:txBody>
          <a:bodyPr wrap="square">
            <a:spAutoFit/>
          </a:bodyPr>
          <a:lstStyle/>
          <a:p>
            <a:r>
              <a:rPr lang="en-US" sz="2400" dirty="0"/>
              <a:t>The ACF for all white noise series will look like this: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4DF1F16-9533-4D03-867E-128090A2B7A2}"/>
                  </a:ext>
                </a:extLst>
              </p:cNvPr>
              <p:cNvSpPr txBox="1"/>
              <p:nvPr/>
            </p:nvSpPr>
            <p:spPr>
              <a:xfrm>
                <a:off x="838200" y="3155474"/>
                <a:ext cx="135385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0</m:t>
                          </m:r>
                        </m:sub>
                      </m:sSub>
                      <m:r>
                        <a:rPr lang="en-US" sz="2400" i="1">
                          <a:latin typeface="Cambria Math" panose="02040503050406030204" pitchFamily="18" charset="0"/>
                        </a:rPr>
                        <m:t>=1</m:t>
                      </m:r>
                    </m:oMath>
                  </m:oMathPara>
                </a14:m>
                <a:endParaRPr lang="en-US" sz="2400" dirty="0"/>
              </a:p>
            </p:txBody>
          </p:sp>
        </mc:Choice>
        <mc:Fallback xmlns="">
          <p:sp>
            <p:nvSpPr>
              <p:cNvPr id="23" name="TextBox 22">
                <a:extLst>
                  <a:ext uri="{FF2B5EF4-FFF2-40B4-BE49-F238E27FC236}">
                    <a16:creationId xmlns:a16="http://schemas.microsoft.com/office/drawing/2014/main" id="{44DF1F16-9533-4D03-867E-128090A2B7A2}"/>
                  </a:ext>
                </a:extLst>
              </p:cNvPr>
              <p:cNvSpPr txBox="1">
                <a:spLocks noRot="1" noChangeAspect="1" noMove="1" noResize="1" noEditPoints="1" noAdjustHandles="1" noChangeArrowheads="1" noChangeShapeType="1" noTextEdit="1"/>
              </p:cNvSpPr>
              <p:nvPr/>
            </p:nvSpPr>
            <p:spPr>
              <a:xfrm>
                <a:off x="838200" y="3155474"/>
                <a:ext cx="1353855" cy="461665"/>
              </a:xfrm>
              <a:prstGeom prst="rect">
                <a:avLst/>
              </a:prstGeom>
              <a:blipFill>
                <a:blip r:embed="rId6"/>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DDC1FEF-A9FE-4695-BF11-D119315E8E0B}"/>
                  </a:ext>
                </a:extLst>
              </p:cNvPr>
              <p:cNvSpPr txBox="1"/>
              <p:nvPr/>
            </p:nvSpPr>
            <p:spPr>
              <a:xfrm>
                <a:off x="838200" y="3713764"/>
                <a:ext cx="4141424" cy="882934"/>
              </a:xfrm>
              <a:prstGeom prst="rect">
                <a:avLst/>
              </a:prstGeom>
              <a:solidFill>
                <a:srgbClr val="FFCCFF"/>
              </a:solidFill>
            </p:spPr>
            <p:txBody>
              <a:bodyPr wrap="square">
                <a:spAutoFit/>
              </a:bodyPr>
              <a:lstStyle/>
              <a:p>
                <a:r>
                  <a:rPr lang="en-US" sz="2400" dirty="0"/>
                  <a:t>95%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𝑘</m:t>
                        </m:r>
                      </m:sub>
                    </m:sSub>
                    <m:r>
                      <a:rPr lang="en-US" sz="2400" i="1">
                        <a:latin typeface="Cambria Math" panose="02040503050406030204" pitchFamily="18" charset="0"/>
                      </a:rPr>
                      <m:t> </m:t>
                    </m:r>
                  </m:oMath>
                </a14:m>
                <a:r>
                  <a:rPr lang="en-US" sz="2400" dirty="0"/>
                  <a:t>values will fall within boundary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1.96/</m:t>
                    </m:r>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0" i="1" smtClean="0">
                            <a:latin typeface="Cambria Math" panose="02040503050406030204" pitchFamily="18" charset="0"/>
                            <a:ea typeface="Cambria Math" panose="02040503050406030204" pitchFamily="18" charset="0"/>
                          </a:rPr>
                          <m:t>𝑁</m:t>
                        </m:r>
                      </m:e>
                    </m:rad>
                  </m:oMath>
                </a14:m>
                <a:endParaRPr lang="en-US" sz="2400" dirty="0"/>
              </a:p>
            </p:txBody>
          </p:sp>
        </mc:Choice>
        <mc:Fallback xmlns="">
          <p:sp>
            <p:nvSpPr>
              <p:cNvPr id="26" name="TextBox 25">
                <a:extLst>
                  <a:ext uri="{FF2B5EF4-FFF2-40B4-BE49-F238E27FC236}">
                    <a16:creationId xmlns:a16="http://schemas.microsoft.com/office/drawing/2014/main" id="{7DDC1FEF-A9FE-4695-BF11-D119315E8E0B}"/>
                  </a:ext>
                </a:extLst>
              </p:cNvPr>
              <p:cNvSpPr txBox="1">
                <a:spLocks noRot="1" noChangeAspect="1" noMove="1" noResize="1" noEditPoints="1" noAdjustHandles="1" noChangeArrowheads="1" noChangeShapeType="1" noTextEdit="1"/>
              </p:cNvSpPr>
              <p:nvPr/>
            </p:nvSpPr>
            <p:spPr>
              <a:xfrm>
                <a:off x="838200" y="3713764"/>
                <a:ext cx="4141424" cy="882934"/>
              </a:xfrm>
              <a:prstGeom prst="rect">
                <a:avLst/>
              </a:prstGeom>
              <a:blipFill>
                <a:blip r:embed="rId7"/>
                <a:stretch>
                  <a:fillRect l="-2356" t="-5517" r="-295" b="-13103"/>
                </a:stretch>
              </a:blipFill>
            </p:spPr>
            <p:txBody>
              <a:bodyPr/>
              <a:lstStyle/>
              <a:p>
                <a:r>
                  <a:rPr lang="en-US">
                    <a:noFill/>
                  </a:rPr>
                  <a:t> </a:t>
                </a:r>
              </a:p>
            </p:txBody>
          </p:sp>
        </mc:Fallback>
      </mc:AlternateContent>
      <p:pic>
        <p:nvPicPr>
          <p:cNvPr id="11" name="Picture 10" descr="A picture containing text, antenna&#10;&#10;Description automatically generated">
            <a:extLst>
              <a:ext uri="{FF2B5EF4-FFF2-40B4-BE49-F238E27FC236}">
                <a16:creationId xmlns:a16="http://schemas.microsoft.com/office/drawing/2014/main" id="{BC977781-E7BB-444C-8530-58A38543E34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3202" y="5007487"/>
            <a:ext cx="5056245" cy="1243673"/>
          </a:xfrm>
          <a:prstGeom prst="rect">
            <a:avLst/>
          </a:prstGeom>
        </p:spPr>
      </p:pic>
      <p:pic>
        <p:nvPicPr>
          <p:cNvPr id="14" name="Picture 13" descr="A picture containing diagram&#10;&#10;Description automatically generated">
            <a:extLst>
              <a:ext uri="{FF2B5EF4-FFF2-40B4-BE49-F238E27FC236}">
                <a16:creationId xmlns:a16="http://schemas.microsoft.com/office/drawing/2014/main" id="{CB7CE5E8-F5A3-4628-AB98-0BF8CA9E20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46045" y="5045065"/>
            <a:ext cx="5348515" cy="1243673"/>
          </a:xfrm>
          <a:prstGeom prst="rect">
            <a:avLst/>
          </a:prstGeom>
        </p:spPr>
      </p:pic>
    </p:spTree>
    <p:extLst>
      <p:ext uri="{BB962C8B-B14F-4D97-AF65-F5344CB8AC3E}">
        <p14:creationId xmlns:p14="http://schemas.microsoft.com/office/powerpoint/2010/main" val="19523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10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10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1000"/>
                                        <p:tgtEl>
                                          <p:spTgt spid="11"/>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Stationary TS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56FD7D6-6C67-4E9F-AEDE-01CBB95CEEA7}"/>
                  </a:ext>
                </a:extLst>
              </p:cNvPr>
              <p:cNvSpPr txBox="1"/>
              <p:nvPr/>
            </p:nvSpPr>
            <p:spPr>
              <a:xfrm>
                <a:off x="838201" y="1338529"/>
                <a:ext cx="3445700" cy="3416320"/>
              </a:xfrm>
              <a:prstGeom prst="rect">
                <a:avLst/>
              </a:prstGeom>
              <a:noFill/>
            </p:spPr>
            <p:txBody>
              <a:bodyPr wrap="square">
                <a:spAutoFit/>
              </a:bodyPr>
              <a:lstStyle/>
              <a:p>
                <a:r>
                  <a:rPr lang="en-US" sz="2400" dirty="0"/>
                  <a:t>Stationary time series exhibit short-term correlation characterized by a </a:t>
                </a:r>
                <a:r>
                  <a:rPr lang="en-US" sz="2400" dirty="0">
                    <a:solidFill>
                      <a:srgbClr val="0070C0"/>
                    </a:solidFill>
                  </a:rPr>
                  <a:t>fairly large value of </a:t>
                </a:r>
                <a14:m>
                  <m:oMath xmlns:m="http://schemas.openxmlformats.org/officeDocument/2006/math">
                    <m:sSub>
                      <m:sSubPr>
                        <m:ctrlPr>
                          <a:rPr lang="en-US" sz="2400" i="1" smtClean="0">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𝑟</m:t>
                        </m:r>
                      </m:e>
                      <m:sub>
                        <m:r>
                          <a:rPr lang="en-US" sz="2400" b="0" i="1" smtClean="0">
                            <a:solidFill>
                              <a:srgbClr val="0070C0"/>
                            </a:solidFill>
                            <a:latin typeface="Cambria Math" panose="02040503050406030204" pitchFamily="18" charset="0"/>
                          </a:rPr>
                          <m:t>1</m:t>
                        </m:r>
                      </m:sub>
                    </m:sSub>
                  </m:oMath>
                </a14:m>
                <a:r>
                  <a:rPr lang="en-US" sz="2400" dirty="0">
                    <a:solidFill>
                      <a:srgbClr val="0070C0"/>
                    </a:solidFill>
                  </a:rPr>
                  <a:t> </a:t>
                </a:r>
                <a:r>
                  <a:rPr lang="en-US" sz="2400" dirty="0"/>
                  <a:t>followed by one or two further coeﬃcients, which, while greater than zero, </a:t>
                </a:r>
                <a:r>
                  <a:rPr lang="en-US" sz="2400" dirty="0">
                    <a:solidFill>
                      <a:srgbClr val="CC00CC"/>
                    </a:solidFill>
                  </a:rPr>
                  <a:t>tend to get successively smaller</a:t>
                </a:r>
                <a:r>
                  <a:rPr lang="en-US" sz="2400" dirty="0"/>
                  <a:t>. </a:t>
                </a:r>
              </a:p>
            </p:txBody>
          </p:sp>
        </mc:Choice>
        <mc:Fallback xmlns="">
          <p:sp>
            <p:nvSpPr>
              <p:cNvPr id="17" name="TextBox 16">
                <a:extLst>
                  <a:ext uri="{FF2B5EF4-FFF2-40B4-BE49-F238E27FC236}">
                    <a16:creationId xmlns:a16="http://schemas.microsoft.com/office/drawing/2014/main" id="{E56FD7D6-6C67-4E9F-AEDE-01CBB95CEEA7}"/>
                  </a:ext>
                </a:extLst>
              </p:cNvPr>
              <p:cNvSpPr txBox="1">
                <a:spLocks noRot="1" noChangeAspect="1" noMove="1" noResize="1" noEditPoints="1" noAdjustHandles="1" noChangeArrowheads="1" noChangeShapeType="1" noTextEdit="1"/>
              </p:cNvSpPr>
              <p:nvPr/>
            </p:nvSpPr>
            <p:spPr>
              <a:xfrm>
                <a:off x="838201" y="1338529"/>
                <a:ext cx="3445700" cy="3416320"/>
              </a:xfrm>
              <a:prstGeom prst="rect">
                <a:avLst/>
              </a:prstGeom>
              <a:blipFill>
                <a:blip r:embed="rId3"/>
                <a:stretch>
                  <a:fillRect l="-2832" t="-1429" r="-1593" b="-3214"/>
                </a:stretch>
              </a:blipFill>
            </p:spPr>
            <p:txBody>
              <a:bodyPr/>
              <a:lstStyle/>
              <a:p>
                <a:r>
                  <a:rPr lang="en-US">
                    <a:noFill/>
                  </a:rPr>
                  <a:t> </a:t>
                </a:r>
              </a:p>
            </p:txBody>
          </p:sp>
        </mc:Fallback>
      </mc:AlternateContent>
      <p:pic>
        <p:nvPicPr>
          <p:cNvPr id="10" name="Picture 9" descr="A picture containing text, antenna, chime, tool&#10;&#10;Description automatically generated">
            <a:extLst>
              <a:ext uri="{FF2B5EF4-FFF2-40B4-BE49-F238E27FC236}">
                <a16:creationId xmlns:a16="http://schemas.microsoft.com/office/drawing/2014/main" id="{6CFB1108-C753-43B1-BF12-F3879F439F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221" y="365125"/>
            <a:ext cx="6542231" cy="1538831"/>
          </a:xfrm>
          <a:prstGeom prst="rect">
            <a:avLst/>
          </a:prstGeom>
        </p:spPr>
      </p:pic>
      <p:pic>
        <p:nvPicPr>
          <p:cNvPr id="13" name="Picture 12">
            <a:extLst>
              <a:ext uri="{FF2B5EF4-FFF2-40B4-BE49-F238E27FC236}">
                <a16:creationId xmlns:a16="http://schemas.microsoft.com/office/drawing/2014/main" id="{78863F41-F176-44BC-98DC-054D320C28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0747" y="1898443"/>
            <a:ext cx="6542231" cy="1741078"/>
          </a:xfrm>
          <a:prstGeom prst="rect">
            <a:avLst/>
          </a:prstGeom>
        </p:spPr>
      </p:pic>
      <p:pic>
        <p:nvPicPr>
          <p:cNvPr id="16" name="Picture 15" descr="Chart&#10;&#10;Description automatically generated">
            <a:extLst>
              <a:ext uri="{FF2B5EF4-FFF2-40B4-BE49-F238E27FC236}">
                <a16:creationId xmlns:a16="http://schemas.microsoft.com/office/drawing/2014/main" id="{1DFFE77F-761C-402B-BE6F-7A82345B47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4318" y="3783770"/>
            <a:ext cx="5815293" cy="1363694"/>
          </a:xfrm>
          <a:prstGeom prst="rect">
            <a:avLst/>
          </a:prstGeom>
        </p:spPr>
      </p:pic>
      <p:pic>
        <p:nvPicPr>
          <p:cNvPr id="19" name="Picture 18" descr="A picture containing table&#10;&#10;Description automatically generated">
            <a:extLst>
              <a:ext uri="{FF2B5EF4-FFF2-40B4-BE49-F238E27FC236}">
                <a16:creationId xmlns:a16="http://schemas.microsoft.com/office/drawing/2014/main" id="{7C0BE569-DCCB-4BE1-9302-B8E0EE3BAD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75159" y="5158101"/>
            <a:ext cx="5815293" cy="1575302"/>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8B41B2B-0F28-4680-A2EC-FBA16466DDDA}"/>
                  </a:ext>
                </a:extLst>
              </p:cNvPr>
              <p:cNvSpPr txBox="1"/>
              <p:nvPr/>
            </p:nvSpPr>
            <p:spPr>
              <a:xfrm>
                <a:off x="838200" y="4919306"/>
                <a:ext cx="3445700" cy="1200329"/>
              </a:xfrm>
              <a:prstGeom prst="rect">
                <a:avLst/>
              </a:prstGeom>
              <a:noFill/>
            </p:spPr>
            <p:txBody>
              <a:bodyPr wrap="square">
                <a:spAutoFit/>
              </a:bodyPr>
              <a:lstStyle/>
              <a:p>
                <a:r>
                  <a:rPr lang="en-US" sz="2400" dirty="0"/>
                  <a:t>Values of </a:t>
                </a:r>
                <a14:m>
                  <m:oMath xmlns:m="http://schemas.openxmlformats.org/officeDocument/2006/math">
                    <m:sSub>
                      <m:sSubPr>
                        <m:ctrlPr>
                          <a:rPr lang="en-US" sz="2400" i="1" smtClean="0">
                            <a:solidFill>
                              <a:srgbClr val="00B050"/>
                            </a:solidFill>
                            <a:latin typeface="Cambria Math" panose="02040503050406030204" pitchFamily="18" charset="0"/>
                          </a:rPr>
                        </m:ctrlPr>
                      </m:sSubPr>
                      <m:e>
                        <m:r>
                          <a:rPr lang="en-US" sz="2400" i="1">
                            <a:solidFill>
                              <a:srgbClr val="00B050"/>
                            </a:solidFill>
                            <a:latin typeface="Cambria Math" panose="02040503050406030204" pitchFamily="18" charset="0"/>
                          </a:rPr>
                          <m:t>𝑟</m:t>
                        </m:r>
                      </m:e>
                      <m:sub>
                        <m:r>
                          <a:rPr lang="en-US" sz="2400" b="0" i="1" smtClean="0">
                            <a:solidFill>
                              <a:srgbClr val="00B050"/>
                            </a:solidFill>
                            <a:latin typeface="Cambria Math" panose="02040503050406030204" pitchFamily="18" charset="0"/>
                          </a:rPr>
                          <m:t>𝑘</m:t>
                        </m:r>
                      </m:sub>
                    </m:sSub>
                  </m:oMath>
                </a14:m>
                <a:r>
                  <a:rPr lang="en-US" sz="2400" dirty="0">
                    <a:solidFill>
                      <a:srgbClr val="00B050"/>
                    </a:solidFill>
                  </a:rPr>
                  <a:t> for longer lags tend to be approximately zero</a:t>
                </a:r>
                <a:r>
                  <a:rPr lang="en-US" sz="2400" dirty="0"/>
                  <a:t>.</a:t>
                </a:r>
              </a:p>
            </p:txBody>
          </p:sp>
        </mc:Choice>
        <mc:Fallback xmlns="">
          <p:sp>
            <p:nvSpPr>
              <p:cNvPr id="2" name="TextBox 1">
                <a:extLst>
                  <a:ext uri="{FF2B5EF4-FFF2-40B4-BE49-F238E27FC236}">
                    <a16:creationId xmlns:a16="http://schemas.microsoft.com/office/drawing/2014/main" id="{18B41B2B-0F28-4680-A2EC-FBA16466DDDA}"/>
                  </a:ext>
                </a:extLst>
              </p:cNvPr>
              <p:cNvSpPr txBox="1">
                <a:spLocks noRot="1" noChangeAspect="1" noMove="1" noResize="1" noEditPoints="1" noAdjustHandles="1" noChangeArrowheads="1" noChangeShapeType="1" noTextEdit="1"/>
              </p:cNvSpPr>
              <p:nvPr/>
            </p:nvSpPr>
            <p:spPr>
              <a:xfrm>
                <a:off x="838200" y="4919306"/>
                <a:ext cx="3445700" cy="1200329"/>
              </a:xfrm>
              <a:prstGeom prst="rect">
                <a:avLst/>
              </a:prstGeom>
              <a:blipFill>
                <a:blip r:embed="rId8"/>
                <a:stretch>
                  <a:fillRect l="-2832" t="-4061" b="-10660"/>
                </a:stretch>
              </a:blipFill>
            </p:spPr>
            <p:txBody>
              <a:bodyPr/>
              <a:lstStyle/>
              <a:p>
                <a:r>
                  <a:rPr lang="en-US">
                    <a:noFill/>
                  </a:rPr>
                  <a:t> </a:t>
                </a:r>
              </a:p>
            </p:txBody>
          </p:sp>
        </mc:Fallback>
      </mc:AlternateContent>
    </p:spTree>
    <p:extLst>
      <p:ext uri="{BB962C8B-B14F-4D97-AF65-F5344CB8AC3E}">
        <p14:creationId xmlns:p14="http://schemas.microsoft.com/office/powerpoint/2010/main" val="106690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Nonstationary TS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56FD7D6-6C67-4E9F-AEDE-01CBB95CEEA7}"/>
                  </a:ext>
                </a:extLst>
              </p:cNvPr>
              <p:cNvSpPr txBox="1"/>
              <p:nvPr/>
            </p:nvSpPr>
            <p:spPr>
              <a:xfrm>
                <a:off x="838200" y="3151614"/>
                <a:ext cx="4034424" cy="1569660"/>
              </a:xfrm>
              <a:prstGeom prst="rect">
                <a:avLst/>
              </a:prstGeom>
              <a:noFill/>
            </p:spPr>
            <p:txBody>
              <a:bodyPr wrap="square">
                <a:spAutoFit/>
              </a:bodyPr>
              <a:lstStyle/>
              <a:p>
                <a:r>
                  <a:rPr lang="en-US" sz="2400" dirty="0"/>
                  <a:t>For nonstationary time series the </a:t>
                </a:r>
                <a:r>
                  <a:rPr lang="en-US" sz="2400" dirty="0">
                    <a:solidFill>
                      <a:srgbClr val="0070C0"/>
                    </a:solidFill>
                  </a:rPr>
                  <a:t>values of </a:t>
                </a:r>
                <a14:m>
                  <m:oMath xmlns:m="http://schemas.openxmlformats.org/officeDocument/2006/math">
                    <m:sSub>
                      <m:sSubPr>
                        <m:ctrlPr>
                          <a:rPr lang="en-US" sz="2400" i="1" smtClean="0">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𝑟</m:t>
                        </m:r>
                      </m:e>
                      <m:sub>
                        <m:r>
                          <a:rPr lang="en-US" sz="2400" b="0" i="1" smtClean="0">
                            <a:solidFill>
                              <a:srgbClr val="0070C0"/>
                            </a:solidFill>
                            <a:latin typeface="Cambria Math" panose="02040503050406030204" pitchFamily="18" charset="0"/>
                          </a:rPr>
                          <m:t>𝑘</m:t>
                        </m:r>
                      </m:sub>
                    </m:sSub>
                  </m:oMath>
                </a14:m>
                <a:r>
                  <a:rPr lang="en-US" sz="2400" dirty="0">
                    <a:solidFill>
                      <a:srgbClr val="0070C0"/>
                    </a:solidFill>
                  </a:rPr>
                  <a:t> will not come down to zero except for very large values of k</a:t>
                </a:r>
                <a:r>
                  <a:rPr lang="en-US" sz="2400" dirty="0"/>
                  <a:t>.</a:t>
                </a:r>
              </a:p>
            </p:txBody>
          </p:sp>
        </mc:Choice>
        <mc:Fallback xmlns="">
          <p:sp>
            <p:nvSpPr>
              <p:cNvPr id="17" name="TextBox 16">
                <a:extLst>
                  <a:ext uri="{FF2B5EF4-FFF2-40B4-BE49-F238E27FC236}">
                    <a16:creationId xmlns:a16="http://schemas.microsoft.com/office/drawing/2014/main" id="{E56FD7D6-6C67-4E9F-AEDE-01CBB95CEEA7}"/>
                  </a:ext>
                </a:extLst>
              </p:cNvPr>
              <p:cNvSpPr txBox="1">
                <a:spLocks noRot="1" noChangeAspect="1" noMove="1" noResize="1" noEditPoints="1" noAdjustHandles="1" noChangeArrowheads="1" noChangeShapeType="1" noTextEdit="1"/>
              </p:cNvSpPr>
              <p:nvPr/>
            </p:nvSpPr>
            <p:spPr>
              <a:xfrm>
                <a:off x="838200" y="3151614"/>
                <a:ext cx="4034424" cy="1569660"/>
              </a:xfrm>
              <a:prstGeom prst="rect">
                <a:avLst/>
              </a:prstGeom>
              <a:blipFill>
                <a:blip r:embed="rId3"/>
                <a:stretch>
                  <a:fillRect l="-2421" t="-3113" b="-8171"/>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1C3CC3A3-190E-45AF-8327-7599A79616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4082" y="365125"/>
            <a:ext cx="6222338" cy="1467533"/>
          </a:xfrm>
          <a:prstGeom prst="rect">
            <a:avLst/>
          </a:prstGeom>
        </p:spPr>
      </p:pic>
      <p:pic>
        <p:nvPicPr>
          <p:cNvPr id="5" name="Picture 4" descr="A picture containing timeline&#10;&#10;Description automatically generated">
            <a:extLst>
              <a:ext uri="{FF2B5EF4-FFF2-40B4-BE49-F238E27FC236}">
                <a16:creationId xmlns:a16="http://schemas.microsoft.com/office/drawing/2014/main" id="{7683F56E-C32F-4910-B0CD-FEA598076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4082" y="1896238"/>
            <a:ext cx="6222338" cy="1643636"/>
          </a:xfrm>
          <a:prstGeom prst="rect">
            <a:avLst/>
          </a:prstGeom>
        </p:spPr>
      </p:pic>
      <p:pic>
        <p:nvPicPr>
          <p:cNvPr id="7" name="Picture 6" descr="Chart&#10;&#10;Description automatically generated">
            <a:extLst>
              <a:ext uri="{FF2B5EF4-FFF2-40B4-BE49-F238E27FC236}">
                <a16:creationId xmlns:a16="http://schemas.microsoft.com/office/drawing/2014/main" id="{4BD0DF2B-744E-4FDE-996F-B47B5E4204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8614" y="3583046"/>
            <a:ext cx="6447806" cy="1525287"/>
          </a:xfrm>
          <a:prstGeom prst="rect">
            <a:avLst/>
          </a:prstGeom>
        </p:spPr>
      </p:pic>
      <p:pic>
        <p:nvPicPr>
          <p:cNvPr id="10" name="Picture 9">
            <a:extLst>
              <a:ext uri="{FF2B5EF4-FFF2-40B4-BE49-F238E27FC236}">
                <a16:creationId xmlns:a16="http://schemas.microsoft.com/office/drawing/2014/main" id="{542EA694-0A8E-4F43-B099-D5EE5342E4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8614" y="5108333"/>
            <a:ext cx="6447806" cy="1724615"/>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A3E588D-4E07-43B2-AFAF-90C6B3C19445}"/>
                  </a:ext>
                </a:extLst>
              </p:cNvPr>
              <p:cNvSpPr txBox="1"/>
              <p:nvPr/>
            </p:nvSpPr>
            <p:spPr>
              <a:xfrm>
                <a:off x="838200" y="1468379"/>
                <a:ext cx="4034424" cy="1569660"/>
              </a:xfrm>
              <a:prstGeom prst="rect">
                <a:avLst/>
              </a:prstGeom>
              <a:noFill/>
            </p:spPr>
            <p:txBody>
              <a:bodyPr wrap="square">
                <a:spAutoFit/>
              </a:bodyPr>
              <a:lstStyle/>
              <a:p>
                <a:r>
                  <a:rPr lang="en-US" sz="2400" dirty="0"/>
                  <a:t>This is an example of a nonstationary timeseries that has a trend</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1" name="TextBox 10">
                <a:extLst>
                  <a:ext uri="{FF2B5EF4-FFF2-40B4-BE49-F238E27FC236}">
                    <a16:creationId xmlns:a16="http://schemas.microsoft.com/office/drawing/2014/main" id="{BA3E588D-4E07-43B2-AFAF-90C6B3C19445}"/>
                  </a:ext>
                </a:extLst>
              </p:cNvPr>
              <p:cNvSpPr txBox="1">
                <a:spLocks noRot="1" noChangeAspect="1" noMove="1" noResize="1" noEditPoints="1" noAdjustHandles="1" noChangeArrowheads="1" noChangeShapeType="1" noTextEdit="1"/>
              </p:cNvSpPr>
              <p:nvPr/>
            </p:nvSpPr>
            <p:spPr>
              <a:xfrm>
                <a:off x="838200" y="1468379"/>
                <a:ext cx="4034424" cy="1569660"/>
              </a:xfrm>
              <a:prstGeom prst="rect">
                <a:avLst/>
              </a:prstGeom>
              <a:blipFill>
                <a:blip r:embed="rId8"/>
                <a:stretch>
                  <a:fillRect l="-2421" t="-3113" b="-19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7728D20-94EC-4320-B3DA-D26EF54CCFCA}"/>
                  </a:ext>
                </a:extLst>
              </p:cNvPr>
              <p:cNvSpPr txBox="1"/>
              <p:nvPr/>
            </p:nvSpPr>
            <p:spPr>
              <a:xfrm>
                <a:off x="838200" y="4834849"/>
                <a:ext cx="4034424" cy="1569660"/>
              </a:xfrm>
              <a:prstGeom prst="rect">
                <a:avLst/>
              </a:prstGeom>
              <a:noFill/>
            </p:spPr>
            <p:txBody>
              <a:bodyPr wrap="square">
                <a:spAutoFit/>
              </a:bodyPr>
              <a:lstStyle/>
              <a:p>
                <a:r>
                  <a:rPr lang="en-US" sz="2400" dirty="0"/>
                  <a:t>This is an example of a nonstationary timeseries that has seasonality</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3" name="TextBox 12">
                <a:extLst>
                  <a:ext uri="{FF2B5EF4-FFF2-40B4-BE49-F238E27FC236}">
                    <a16:creationId xmlns:a16="http://schemas.microsoft.com/office/drawing/2014/main" id="{97728D20-94EC-4320-B3DA-D26EF54CCFCA}"/>
                  </a:ext>
                </a:extLst>
              </p:cNvPr>
              <p:cNvSpPr txBox="1">
                <a:spLocks noRot="1" noChangeAspect="1" noMove="1" noResize="1" noEditPoints="1" noAdjustHandles="1" noChangeArrowheads="1" noChangeShapeType="1" noTextEdit="1"/>
              </p:cNvSpPr>
              <p:nvPr/>
            </p:nvSpPr>
            <p:spPr>
              <a:xfrm>
                <a:off x="838200" y="4834849"/>
                <a:ext cx="4034424" cy="1569660"/>
              </a:xfrm>
              <a:prstGeom prst="rect">
                <a:avLst/>
              </a:prstGeom>
              <a:blipFill>
                <a:blip r:embed="rId9"/>
                <a:stretch>
                  <a:fillRect l="-2421" t="-3101"/>
                </a:stretch>
              </a:blipFill>
            </p:spPr>
            <p:txBody>
              <a:bodyPr/>
              <a:lstStyle/>
              <a:p>
                <a:r>
                  <a:rPr lang="en-US">
                    <a:noFill/>
                  </a:rPr>
                  <a:t> </a:t>
                </a:r>
              </a:p>
            </p:txBody>
          </p:sp>
        </mc:Fallback>
      </mc:AlternateContent>
    </p:spTree>
    <p:extLst>
      <p:ext uri="{BB962C8B-B14F-4D97-AF65-F5344CB8AC3E}">
        <p14:creationId xmlns:p14="http://schemas.microsoft.com/office/powerpoint/2010/main" val="44463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199" y="1518348"/>
                <a:ext cx="6306519" cy="769441"/>
              </a:xfrm>
              <a:prstGeom prst="rect">
                <a:avLst/>
              </a:prstGeom>
              <a:noFill/>
            </p:spPr>
            <p:txBody>
              <a:bodyPr wrap="square" rtlCol="0">
                <a:spAutoFit/>
              </a:bodyPr>
              <a:lstStyle/>
              <a:p>
                <a:r>
                  <a:rPr lang="en-US" sz="2200" b="1" dirty="0"/>
                  <a:t>1.</a:t>
                </a:r>
                <a:r>
                  <a:rPr lang="en-US" sz="2200" dirty="0"/>
                  <a:t> Load “sims.csv” data into your session and answer the following questions for simulated time series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9</m:t>
                        </m:r>
                        <m:r>
                          <a:rPr lang="en-US" sz="2200" b="0" i="1" smtClean="0">
                            <a:latin typeface="Cambria Math" panose="02040503050406030204" pitchFamily="18" charset="0"/>
                          </a:rPr>
                          <m:t>𝑡</m:t>
                        </m:r>
                      </m:sub>
                    </m:sSub>
                  </m:oMath>
                </a14:m>
                <a:r>
                  <a:rPr lang="en-US" sz="2200" i="1" dirty="0">
                    <a:ea typeface="Cambria Math" panose="02040503050406030204" pitchFamily="18" charset="0"/>
                  </a:rPr>
                  <a:t>.</a:t>
                </a: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199" y="1518348"/>
                <a:ext cx="6306519" cy="769441"/>
              </a:xfrm>
              <a:prstGeom prst="rect">
                <a:avLst/>
              </a:prstGeom>
              <a:blipFill>
                <a:blip r:embed="rId3"/>
                <a:stretch>
                  <a:fillRect l="-1159" t="-5556" b="-1587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8274804" cy="3139321"/>
          </a:xfrm>
          <a:prstGeom prst="rect">
            <a:avLst/>
          </a:prstGeom>
          <a:noFill/>
        </p:spPr>
        <p:txBody>
          <a:bodyPr wrap="square" rtlCol="0">
            <a:spAutoFit/>
          </a:bodyPr>
          <a:lstStyle/>
          <a:p>
            <a:r>
              <a:rPr lang="en-US" sz="2200" dirty="0"/>
              <a:t>a. Graph a time plot and describe the existing seasonal variation.</a:t>
            </a:r>
          </a:p>
          <a:p>
            <a:r>
              <a:rPr lang="en-US" sz="2200" dirty="0"/>
              <a:t>b. Estimate the frequency then the seasonal variation using a method that seems right in this case. </a:t>
            </a:r>
          </a:p>
          <a:p>
            <a:r>
              <a:rPr lang="en-US" sz="2200" dirty="0"/>
              <a:t>c. Perform moving average of window 15 and graph the results along the actual series, then comment. </a:t>
            </a:r>
            <a:endParaRPr lang="en-US" sz="2200" dirty="0">
              <a:ea typeface="Cambria Math" panose="02040503050406030204" pitchFamily="18" charset="0"/>
            </a:endParaRPr>
          </a:p>
          <a:p>
            <a:r>
              <a:rPr lang="en-US" sz="2200" dirty="0"/>
              <a:t>d. Achieve stationarity through differencing. Graph the final time series and comment. </a:t>
            </a:r>
          </a:p>
          <a:p>
            <a:r>
              <a:rPr lang="en-US" sz="2200" dirty="0">
                <a:ea typeface="Cambria Math" panose="02040503050406030204" pitchFamily="18" charset="0"/>
              </a:rPr>
              <a:t>e. Given results from a-d estimate all the components of this time series and write it down. </a:t>
            </a:r>
            <a:endParaRPr lang="en-US" sz="2200" i="1" dirty="0">
              <a:ea typeface="Cambria Math" panose="020405030504060302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31E333-D377-4BE9-963C-46EEC44D338C}"/>
                  </a:ext>
                </a:extLst>
              </p:cNvPr>
              <p:cNvSpPr txBox="1"/>
              <p:nvPr/>
            </p:nvSpPr>
            <p:spPr>
              <a:xfrm>
                <a:off x="838199" y="5856579"/>
                <a:ext cx="6635859" cy="430887"/>
              </a:xfrm>
              <a:prstGeom prst="rect">
                <a:avLst/>
              </a:prstGeom>
              <a:noFill/>
            </p:spPr>
            <p:txBody>
              <a:bodyPr wrap="square">
                <a:spAutoFit/>
              </a:bodyPr>
              <a:lstStyle/>
              <a:p>
                <a:r>
                  <a:rPr lang="en-US" sz="2200" b="1" dirty="0"/>
                  <a:t>2.</a:t>
                </a:r>
                <a:r>
                  <a:rPr lang="en-US" sz="2200" dirty="0"/>
                  <a:t> Repeat the same steps for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10</m:t>
                        </m:r>
                        <m:r>
                          <a:rPr lang="en-US" sz="2200" b="0" i="1" smtClean="0">
                            <a:latin typeface="Cambria Math" panose="02040503050406030204" pitchFamily="18" charset="0"/>
                          </a:rPr>
                          <m:t>𝑡</m:t>
                        </m:r>
                      </m:sub>
                    </m:sSub>
                    <m:r>
                      <a:rPr lang="en-US" sz="2200" b="0" i="1" smtClean="0">
                        <a:latin typeface="Cambria Math" panose="02040503050406030204" pitchFamily="18" charset="0"/>
                      </a:rPr>
                      <m:t> </m:t>
                    </m:r>
                  </m:oMath>
                </a14:m>
                <a:r>
                  <a:rPr lang="en-US" sz="2200" dirty="0"/>
                  <a:t>in “sims.csv” dataset.</a:t>
                </a:r>
              </a:p>
            </p:txBody>
          </p:sp>
        </mc:Choice>
        <mc:Fallback xmlns="">
          <p:sp>
            <p:nvSpPr>
              <p:cNvPr id="10" name="TextBox 9">
                <a:extLst>
                  <a:ext uri="{FF2B5EF4-FFF2-40B4-BE49-F238E27FC236}">
                    <a16:creationId xmlns:a16="http://schemas.microsoft.com/office/drawing/2014/main" id="{1D31E333-D377-4BE9-963C-46EEC44D338C}"/>
                  </a:ext>
                </a:extLst>
              </p:cNvPr>
              <p:cNvSpPr txBox="1">
                <a:spLocks noRot="1" noChangeAspect="1" noMove="1" noResize="1" noEditPoints="1" noAdjustHandles="1" noChangeArrowheads="1" noChangeShapeType="1" noTextEdit="1"/>
              </p:cNvSpPr>
              <p:nvPr/>
            </p:nvSpPr>
            <p:spPr>
              <a:xfrm>
                <a:off x="838199" y="5856579"/>
                <a:ext cx="6635859" cy="430887"/>
              </a:xfrm>
              <a:prstGeom prst="rect">
                <a:avLst/>
              </a:prstGeom>
              <a:blipFill>
                <a:blip r:embed="rId4"/>
                <a:stretch>
                  <a:fillRect l="-1102" t="-10000" b="-28571"/>
                </a:stretch>
              </a:blipFill>
            </p:spPr>
            <p:txBody>
              <a:bodyPr/>
              <a:lstStyle/>
              <a:p>
                <a:r>
                  <a:rPr lang="en-US">
                    <a:noFill/>
                  </a:rPr>
                  <a:t> </a:t>
                </a:r>
              </a:p>
            </p:txBody>
          </p:sp>
        </mc:Fallback>
      </mc:AlternateContent>
    </p:spTree>
    <p:extLst>
      <p:ext uri="{BB962C8B-B14F-4D97-AF65-F5344CB8AC3E}">
        <p14:creationId xmlns:p14="http://schemas.microsoft.com/office/powerpoint/2010/main" val="3606557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C3D-AB9A-4255-B1BD-5B955DB42379}"/>
              </a:ext>
            </a:extLst>
          </p:cNvPr>
          <p:cNvSpPr>
            <a:spLocks noGrp="1"/>
          </p:cNvSpPr>
          <p:nvPr>
            <p:ph type="title"/>
          </p:nvPr>
        </p:nvSpPr>
        <p:spPr>
          <a:xfrm>
            <a:off x="838200" y="365125"/>
            <a:ext cx="6025738" cy="1325563"/>
          </a:xfrm>
        </p:spPr>
        <p:txBody>
          <a:bodyPr>
            <a:normAutofit/>
          </a:bodyPr>
          <a:lstStyle/>
          <a:p>
            <a:r>
              <a:rPr lang="en-US" sz="3600" dirty="0">
                <a:solidFill>
                  <a:srgbClr val="990033"/>
                </a:solidFill>
              </a:rPr>
              <a:t>Practice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1C3533-1C7C-477F-87F1-28256B37E4D3}"/>
                  </a:ext>
                </a:extLst>
              </p:cNvPr>
              <p:cNvSpPr txBox="1"/>
              <p:nvPr/>
            </p:nvSpPr>
            <p:spPr>
              <a:xfrm>
                <a:off x="838200" y="1518348"/>
                <a:ext cx="6025738" cy="769441"/>
              </a:xfrm>
              <a:prstGeom prst="rect">
                <a:avLst/>
              </a:prstGeom>
              <a:noFill/>
            </p:spPr>
            <p:txBody>
              <a:bodyPr wrap="square" rtlCol="0">
                <a:spAutoFit/>
              </a:bodyPr>
              <a:lstStyle/>
              <a:p>
                <a:r>
                  <a:rPr lang="en-US" sz="2200" b="1" dirty="0"/>
                  <a:t>3.</a:t>
                </a:r>
                <a:r>
                  <a:rPr lang="en-US" sz="2200" dirty="0"/>
                  <a:t> Generate ACF plot of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10</m:t>
                        </m:r>
                        <m:r>
                          <a:rPr lang="en-US" sz="2200" b="0" i="1" smtClean="0">
                            <a:latin typeface="Cambria Math" panose="02040503050406030204" pitchFamily="18" charset="0"/>
                          </a:rPr>
                          <m:t>𝑡</m:t>
                        </m:r>
                      </m:sub>
                    </m:sSub>
                  </m:oMath>
                </a14:m>
                <a:r>
                  <a:rPr lang="en-US" sz="2200" dirty="0"/>
                  <a:t> from sims.csv dataset in results of steps a-d and interpret the outcome.</a:t>
                </a:r>
                <a:endParaRPr lang="en-US" sz="2200" i="1" dirty="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671C3533-1C7C-477F-87F1-28256B37E4D3}"/>
                  </a:ext>
                </a:extLst>
              </p:cNvPr>
              <p:cNvSpPr txBox="1">
                <a:spLocks noRot="1" noChangeAspect="1" noMove="1" noResize="1" noEditPoints="1" noAdjustHandles="1" noChangeArrowheads="1" noChangeShapeType="1" noTextEdit="1"/>
              </p:cNvSpPr>
              <p:nvPr/>
            </p:nvSpPr>
            <p:spPr>
              <a:xfrm>
                <a:off x="838200" y="1518348"/>
                <a:ext cx="6025738" cy="769441"/>
              </a:xfrm>
              <a:prstGeom prst="rect">
                <a:avLst/>
              </a:prstGeom>
              <a:blipFill>
                <a:blip r:embed="rId3"/>
                <a:stretch>
                  <a:fillRect l="-1316" t="-5556" b="-158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0F991A-81AD-4F4D-ACAC-5B88390A7076}"/>
                  </a:ext>
                </a:extLst>
              </p:cNvPr>
              <p:cNvSpPr txBox="1"/>
              <p:nvPr/>
            </p:nvSpPr>
            <p:spPr>
              <a:xfrm>
                <a:off x="838199" y="2413024"/>
                <a:ext cx="6025738" cy="769441"/>
              </a:xfrm>
              <a:prstGeom prst="rect">
                <a:avLst/>
              </a:prstGeom>
              <a:noFill/>
            </p:spPr>
            <p:txBody>
              <a:bodyPr wrap="square" rtlCol="0">
                <a:spAutoFit/>
              </a:bodyPr>
              <a:lstStyle/>
              <a:p>
                <a:r>
                  <a:rPr lang="en-US" sz="2200" b="1" dirty="0"/>
                  <a:t>4.</a:t>
                </a:r>
                <a:r>
                  <a:rPr lang="en-US" sz="2200" dirty="0"/>
                  <a:t> Repeat practice problem 3 for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7</m:t>
                        </m:r>
                        <m:r>
                          <a:rPr lang="en-US" sz="2200" b="0" i="1" smtClean="0">
                            <a:latin typeface="Cambria Math" panose="02040503050406030204" pitchFamily="18" charset="0"/>
                          </a:rPr>
                          <m:t>𝑡</m:t>
                        </m:r>
                      </m:sub>
                    </m:sSub>
                  </m:oMath>
                </a14:m>
                <a:r>
                  <a:rPr lang="en-US" sz="2200" dirty="0"/>
                  <a:t> data. Parts a-d are described in W2 practice problems.</a:t>
                </a:r>
                <a:endParaRPr lang="en-US" sz="2200" i="1" dirty="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C80F991A-81AD-4F4D-ACAC-5B88390A7076}"/>
                  </a:ext>
                </a:extLst>
              </p:cNvPr>
              <p:cNvSpPr txBox="1">
                <a:spLocks noRot="1" noChangeAspect="1" noMove="1" noResize="1" noEditPoints="1" noAdjustHandles="1" noChangeArrowheads="1" noChangeShapeType="1" noTextEdit="1"/>
              </p:cNvSpPr>
              <p:nvPr/>
            </p:nvSpPr>
            <p:spPr>
              <a:xfrm>
                <a:off x="838199" y="2413024"/>
                <a:ext cx="6025738" cy="769441"/>
              </a:xfrm>
              <a:prstGeom prst="rect">
                <a:avLst/>
              </a:prstGeom>
              <a:blipFill>
                <a:blip r:embed="rId4"/>
                <a:stretch>
                  <a:fillRect l="-1213" t="-5556" r="-1416" b="-15079"/>
                </a:stretch>
              </a:blipFill>
            </p:spPr>
            <p:txBody>
              <a:bodyPr/>
              <a:lstStyle/>
              <a:p>
                <a:r>
                  <a:rPr lang="en-US">
                    <a:noFill/>
                  </a:rPr>
                  <a:t> </a:t>
                </a:r>
              </a:p>
            </p:txBody>
          </p:sp>
        </mc:Fallback>
      </mc:AlternateContent>
    </p:spTree>
    <p:extLst>
      <p:ext uri="{BB962C8B-B14F-4D97-AF65-F5344CB8AC3E}">
        <p14:creationId xmlns:p14="http://schemas.microsoft.com/office/powerpoint/2010/main" val="132542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Seasonal Variation</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EB53E8C-C0D8-44AA-AEE9-48115D8523A2}"/>
                  </a:ext>
                </a:extLst>
              </p:cNvPr>
              <p:cNvSpPr txBox="1"/>
              <p:nvPr/>
            </p:nvSpPr>
            <p:spPr>
              <a:xfrm>
                <a:off x="838199" y="1511813"/>
                <a:ext cx="6434139" cy="1200329"/>
              </a:xfrm>
              <a:prstGeom prst="rect">
                <a:avLst/>
              </a:prstGeom>
              <a:noFill/>
            </p:spPr>
            <p:txBody>
              <a:bodyPr wrap="square">
                <a:spAutoFit/>
              </a:bodyPr>
              <a:lstStyle/>
              <a:p>
                <a:r>
                  <a:rPr lang="en-US" sz="2400" dirty="0"/>
                  <a:t>Suppose time series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𝑡</m:t>
                        </m:r>
                      </m:sub>
                    </m:sSub>
                  </m:oMath>
                </a14:m>
                <a:r>
                  <a:rPr lang="en-US" sz="2400" dirty="0"/>
                  <a:t> is composed of seasonal variation shown by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oMath>
                </a14:m>
                <a:r>
                  <a:rPr lang="en-US" sz="2400" dirty="0"/>
                  <a:t> and white noise. That is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21" name="TextBox 20">
                <a:extLst>
                  <a:ext uri="{FF2B5EF4-FFF2-40B4-BE49-F238E27FC236}">
                    <a16:creationId xmlns:a16="http://schemas.microsoft.com/office/drawing/2014/main" id="{4EB53E8C-C0D8-44AA-AEE9-48115D8523A2}"/>
                  </a:ext>
                </a:extLst>
              </p:cNvPr>
              <p:cNvSpPr txBox="1">
                <a:spLocks noRot="1" noChangeAspect="1" noMove="1" noResize="1" noEditPoints="1" noAdjustHandles="1" noChangeArrowheads="1" noChangeShapeType="1" noTextEdit="1"/>
              </p:cNvSpPr>
              <p:nvPr/>
            </p:nvSpPr>
            <p:spPr>
              <a:xfrm>
                <a:off x="838199" y="1511813"/>
                <a:ext cx="6434139" cy="1200329"/>
              </a:xfrm>
              <a:prstGeom prst="rect">
                <a:avLst/>
              </a:prstGeom>
              <a:blipFill>
                <a:blip r:embed="rId3"/>
                <a:stretch>
                  <a:fillRect l="-1420" t="-4061"/>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846BE514-DF4F-4767-99C1-539F8EBC7D2F}"/>
              </a:ext>
            </a:extLst>
          </p:cNvPr>
          <p:cNvSpPr txBox="1"/>
          <p:nvPr/>
        </p:nvSpPr>
        <p:spPr>
          <a:xfrm>
            <a:off x="838199" y="3913347"/>
            <a:ext cx="6434139" cy="830997"/>
          </a:xfrm>
          <a:prstGeom prst="rect">
            <a:avLst/>
          </a:prstGeom>
          <a:noFill/>
        </p:spPr>
        <p:txBody>
          <a:bodyPr wrap="square">
            <a:spAutoFit/>
          </a:bodyPr>
          <a:lstStyle/>
          <a:p>
            <a:r>
              <a:rPr lang="en-US" sz="2400" dirty="0"/>
              <a:t>Suppose the frequency is m, the seasonal effect is then formulated as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2433108-865E-4AF2-A8DD-63B83E6D2807}"/>
                  </a:ext>
                </a:extLst>
              </p:cNvPr>
              <p:cNvSpPr txBox="1"/>
              <p:nvPr/>
            </p:nvSpPr>
            <p:spPr>
              <a:xfrm>
                <a:off x="2297255" y="4694910"/>
                <a:ext cx="2889107" cy="461665"/>
              </a:xfrm>
              <a:prstGeom prst="rect">
                <a:avLst/>
              </a:prstGeom>
              <a:noFill/>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sub>
                    </m:sSub>
                  </m:oMath>
                </a14:m>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oMath>
                </a14:m>
                <a:endParaRPr lang="en-US" sz="2400" dirty="0"/>
              </a:p>
            </p:txBody>
          </p:sp>
        </mc:Choice>
        <mc:Fallback xmlns="">
          <p:sp>
            <p:nvSpPr>
              <p:cNvPr id="12" name="TextBox 11">
                <a:extLst>
                  <a:ext uri="{FF2B5EF4-FFF2-40B4-BE49-F238E27FC236}">
                    <a16:creationId xmlns:a16="http://schemas.microsoft.com/office/drawing/2014/main" id="{B2433108-865E-4AF2-A8DD-63B83E6D2807}"/>
                  </a:ext>
                </a:extLst>
              </p:cNvPr>
              <p:cNvSpPr txBox="1">
                <a:spLocks noRot="1" noChangeAspect="1" noMove="1" noResize="1" noEditPoints="1" noAdjustHandles="1" noChangeArrowheads="1" noChangeShapeType="1" noTextEdit="1"/>
              </p:cNvSpPr>
              <p:nvPr/>
            </p:nvSpPr>
            <p:spPr>
              <a:xfrm>
                <a:off x="2297255" y="4694910"/>
                <a:ext cx="2889107" cy="461665"/>
              </a:xfrm>
              <a:prstGeom prst="rect">
                <a:avLst/>
              </a:prstGeom>
              <a:blipFill>
                <a:blip r:embed="rId4"/>
                <a:stretch>
                  <a:fillRect b="-2632"/>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FCACF747-5EAA-4B81-BCF6-FDB9502B6B30}"/>
              </a:ext>
            </a:extLst>
          </p:cNvPr>
          <p:cNvSpPr txBox="1"/>
          <p:nvPr/>
        </p:nvSpPr>
        <p:spPr>
          <a:xfrm>
            <a:off x="7543801" y="339212"/>
            <a:ext cx="4319835" cy="4462760"/>
          </a:xfrm>
          <a:prstGeom prst="rect">
            <a:avLst/>
          </a:prstGeom>
          <a:solidFill>
            <a:srgbClr val="CCFFCC"/>
          </a:solidFill>
        </p:spPr>
        <p:txBody>
          <a:bodyPr wrap="square" rtlCol="0">
            <a:spAutoFit/>
          </a:bodyPr>
          <a:lstStyle/>
          <a:p>
            <a:r>
              <a:rPr lang="en-US" sz="2400" dirty="0">
                <a:solidFill>
                  <a:srgbClr val="FF0000"/>
                </a:solidFill>
              </a:rPr>
              <a:t>Summary:</a:t>
            </a:r>
          </a:p>
          <a:p>
            <a:r>
              <a:rPr lang="en-US" sz="2400" dirty="0"/>
              <a:t>● Frequency of cycles is estimated by dividing the series length to number of full cycles</a:t>
            </a:r>
          </a:p>
          <a:p>
            <a:pPr>
              <a:lnSpc>
                <a:spcPts val="1200"/>
              </a:lnSpc>
            </a:pPr>
            <a:endParaRPr lang="en-US" sz="2400" dirty="0"/>
          </a:p>
          <a:p>
            <a:r>
              <a:rPr lang="en-US" sz="2400" dirty="0"/>
              <a:t>● We assume a constant intercept for the time series in each frequency</a:t>
            </a:r>
          </a:p>
          <a:p>
            <a:pPr>
              <a:lnSpc>
                <a:spcPts val="1200"/>
              </a:lnSpc>
            </a:pPr>
            <a:endParaRPr lang="en-US" sz="2400" dirty="0"/>
          </a:p>
          <a:p>
            <a:r>
              <a:rPr lang="en-US" sz="2400" dirty="0"/>
              <a:t>● Seasonal variation could exist along with trend, each can be estimated separately or altogether</a:t>
            </a:r>
          </a:p>
        </p:txBody>
      </p:sp>
      <p:sp>
        <p:nvSpPr>
          <p:cNvPr id="5" name="TextBox 4">
            <a:extLst>
              <a:ext uri="{FF2B5EF4-FFF2-40B4-BE49-F238E27FC236}">
                <a16:creationId xmlns:a16="http://schemas.microsoft.com/office/drawing/2014/main" id="{D69FA6DF-E2B5-4781-B0CF-016D30ACE9B9}"/>
              </a:ext>
            </a:extLst>
          </p:cNvPr>
          <p:cNvSpPr txBox="1"/>
          <p:nvPr/>
        </p:nvSpPr>
        <p:spPr>
          <a:xfrm>
            <a:off x="838199" y="2666814"/>
            <a:ext cx="6434139" cy="1200329"/>
          </a:xfrm>
          <a:prstGeom prst="rect">
            <a:avLst/>
          </a:prstGeom>
          <a:noFill/>
        </p:spPr>
        <p:txBody>
          <a:bodyPr wrap="square">
            <a:spAutoFit/>
          </a:bodyPr>
          <a:lstStyle/>
          <a:p>
            <a:r>
              <a:rPr lang="en-US" sz="2400" dirty="0"/>
              <a:t>The frequency of seasonal variation is estimated by dividing the total length of the series by number of full cycles. </a:t>
            </a:r>
          </a:p>
        </p:txBody>
      </p:sp>
      <p:sp>
        <p:nvSpPr>
          <p:cNvPr id="11" name="TextBox 10">
            <a:extLst>
              <a:ext uri="{FF2B5EF4-FFF2-40B4-BE49-F238E27FC236}">
                <a16:creationId xmlns:a16="http://schemas.microsoft.com/office/drawing/2014/main" id="{4D5F7661-8DF8-4D73-B949-D00666EDD598}"/>
              </a:ext>
            </a:extLst>
          </p:cNvPr>
          <p:cNvSpPr txBox="1"/>
          <p:nvPr/>
        </p:nvSpPr>
        <p:spPr>
          <a:xfrm>
            <a:off x="838198" y="5118714"/>
            <a:ext cx="6434139" cy="461665"/>
          </a:xfrm>
          <a:prstGeom prst="rect">
            <a:avLst/>
          </a:prstGeom>
          <a:noFill/>
        </p:spPr>
        <p:txBody>
          <a:bodyPr wrap="square">
            <a:spAutoFit/>
          </a:bodyPr>
          <a:lstStyle/>
          <a:p>
            <a:r>
              <a:rPr lang="en-US" sz="2400" dirty="0"/>
              <a:t>where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7F9B566-DCE4-4F05-988F-1DCE468C3833}"/>
                  </a:ext>
                </a:extLst>
              </p:cNvPr>
              <p:cNvSpPr txBox="1"/>
              <p:nvPr/>
            </p:nvSpPr>
            <p:spPr>
              <a:xfrm>
                <a:off x="1992456" y="5384598"/>
                <a:ext cx="5089383" cy="1271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e>
                              <m:e>
                                <m:r>
                                  <a:rPr lang="en-US" sz="2400" i="1">
                                    <a:latin typeface="Cambria Math" panose="02040503050406030204" pitchFamily="18" charset="0"/>
                                  </a:rPr>
                                  <m:t>𝑡</m:t>
                                </m:r>
                                <m:r>
                                  <a:rPr lang="en-US" sz="2400" i="1">
                                    <a:latin typeface="Cambria Math" panose="02040503050406030204" pitchFamily="18" charset="0"/>
                                  </a:rPr>
                                  <m:t>=1,</m:t>
                                </m:r>
                                <m:r>
                                  <a:rPr lang="en-US" sz="2400" i="1">
                                    <a:latin typeface="Cambria Math" panose="02040503050406030204" pitchFamily="18" charset="0"/>
                                  </a:rPr>
                                  <m:t>𝑚</m:t>
                                </m:r>
                                <m:r>
                                  <a:rPr lang="en-US" sz="2400" i="1">
                                    <a:latin typeface="Cambria Math" panose="02040503050406030204" pitchFamily="18" charset="0"/>
                                  </a:rPr>
                                  <m:t>+1,2</m:t>
                                </m:r>
                                <m:r>
                                  <a:rPr lang="en-US" sz="2400" i="1">
                                    <a:latin typeface="Cambria Math" panose="02040503050406030204" pitchFamily="18" charset="0"/>
                                  </a:rPr>
                                  <m:t>𝑚</m:t>
                                </m:r>
                                <m:r>
                                  <a:rPr lang="en-US" sz="2400" i="1">
                                    <a:latin typeface="Cambria Math" panose="02040503050406030204" pitchFamily="18" charset="0"/>
                                  </a:rPr>
                                  <m:t>+1,…</m:t>
                                </m:r>
                              </m:e>
                            </m:mr>
                            <m:mr>
                              <m:e>
                                <m:r>
                                  <a:rPr lang="en-US" sz="2400" i="1" smtClean="0">
                                    <a:latin typeface="Cambria Math" panose="02040503050406030204" pitchFamily="18" charset="0"/>
                                  </a:rPr>
                                  <m:t>⋮</m:t>
                                </m:r>
                              </m:e>
                              <m:e>
                                <m:r>
                                  <a:rPr lang="en-US" sz="2400" b="0" i="1" smtClean="0">
                                    <a:latin typeface="Cambria Math" panose="02040503050406030204" pitchFamily="18" charset="0"/>
                                  </a:rPr>
                                  <m:t>⋮</m:t>
                                </m:r>
                              </m:e>
                            </m:mr>
                            <m:m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𝑚</m:t>
                                    </m:r>
                                  </m:sub>
                                </m:sSub>
                              </m:e>
                              <m:e>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𝑚</m:t>
                                </m:r>
                                <m:r>
                                  <a:rPr lang="en-US" sz="2400" b="0" i="1" smtClean="0">
                                    <a:latin typeface="Cambria Math" panose="02040503050406030204" pitchFamily="18" charset="0"/>
                                  </a:rPr>
                                  <m:t>,</m:t>
                                </m:r>
                                <m:r>
                                  <a:rPr lang="en-US" sz="2400" i="1">
                                    <a:latin typeface="Cambria Math" panose="02040503050406030204" pitchFamily="18" charset="0"/>
                                  </a:rPr>
                                  <m:t>2</m:t>
                                </m:r>
                                <m:r>
                                  <a:rPr lang="en-US" sz="2400" i="1">
                                    <a:latin typeface="Cambria Math" panose="02040503050406030204" pitchFamily="18" charset="0"/>
                                  </a:rPr>
                                  <m:t>𝑚</m:t>
                                </m:r>
                                <m:r>
                                  <a:rPr lang="en-US" sz="2400" b="0" i="1" smtClean="0">
                                    <a:latin typeface="Cambria Math" panose="02040503050406030204" pitchFamily="18" charset="0"/>
                                  </a:rPr>
                                  <m:t>, 3</m:t>
                                </m:r>
                                <m:r>
                                  <a:rPr lang="en-US" sz="2400" b="0" i="1" smtClean="0">
                                    <a:latin typeface="Cambria Math" panose="02040503050406030204" pitchFamily="18" charset="0"/>
                                  </a:rPr>
                                  <m:t>𝑚</m:t>
                                </m:r>
                                <m:r>
                                  <a:rPr lang="en-US" sz="2400" b="0" i="1" smtClean="0">
                                    <a:latin typeface="Cambria Math" panose="02040503050406030204" pitchFamily="18" charset="0"/>
                                  </a:rPr>
                                  <m:t>,…</m:t>
                                </m:r>
                              </m:e>
                            </m:mr>
                          </m:m>
                        </m:e>
                      </m:d>
                    </m:oMath>
                  </m:oMathPara>
                </a14:m>
                <a:endParaRPr lang="en-US" sz="2400" dirty="0"/>
              </a:p>
            </p:txBody>
          </p:sp>
        </mc:Choice>
        <mc:Fallback xmlns="">
          <p:sp>
            <p:nvSpPr>
              <p:cNvPr id="15" name="TextBox 14">
                <a:extLst>
                  <a:ext uri="{FF2B5EF4-FFF2-40B4-BE49-F238E27FC236}">
                    <a16:creationId xmlns:a16="http://schemas.microsoft.com/office/drawing/2014/main" id="{D7F9B566-DCE4-4F05-988F-1DCE468C3833}"/>
                  </a:ext>
                </a:extLst>
              </p:cNvPr>
              <p:cNvSpPr txBox="1">
                <a:spLocks noRot="1" noChangeAspect="1" noMove="1" noResize="1" noEditPoints="1" noAdjustHandles="1" noChangeArrowheads="1" noChangeShapeType="1" noTextEdit="1"/>
              </p:cNvSpPr>
              <p:nvPr/>
            </p:nvSpPr>
            <p:spPr>
              <a:xfrm>
                <a:off x="1992456" y="5384598"/>
                <a:ext cx="5089383" cy="1271438"/>
              </a:xfrm>
              <a:prstGeom prst="rect">
                <a:avLst/>
              </a:prstGeom>
              <a:blipFill>
                <a:blip r:embed="rId5"/>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DC3A6F86-DB4C-47D7-A82D-8D41BC24E54D}"/>
              </a:ext>
            </a:extLst>
          </p:cNvPr>
          <p:cNvSpPr txBox="1"/>
          <p:nvPr/>
        </p:nvSpPr>
        <p:spPr>
          <a:xfrm>
            <a:off x="7543801" y="5017674"/>
            <a:ext cx="4319835" cy="1200329"/>
          </a:xfrm>
          <a:prstGeom prst="rect">
            <a:avLst/>
          </a:prstGeom>
          <a:noFill/>
        </p:spPr>
        <p:txBody>
          <a:bodyPr wrap="square">
            <a:spAutoFit/>
          </a:bodyPr>
          <a:lstStyle/>
          <a:p>
            <a:r>
              <a:rPr lang="en-US" sz="2400" dirty="0"/>
              <a:t>This means that there is an intercept to be estimated for each level of the cycle.</a:t>
            </a:r>
          </a:p>
        </p:txBody>
      </p:sp>
    </p:spTree>
    <p:extLst>
      <p:ext uri="{BB962C8B-B14F-4D97-AF65-F5344CB8AC3E}">
        <p14:creationId xmlns:p14="http://schemas.microsoft.com/office/powerpoint/2010/main" val="170179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1000"/>
                                        <p:tgtEl>
                                          <p:spTgt spid="15"/>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20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animBg="1"/>
      <p:bldP spid="5" grpId="0"/>
      <p:bldP spid="11"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D2930E7-988A-418B-81EA-89CA2AB61593}"/>
                  </a:ext>
                </a:extLst>
              </p:cNvPr>
              <p:cNvSpPr txBox="1"/>
              <p:nvPr/>
            </p:nvSpPr>
            <p:spPr>
              <a:xfrm>
                <a:off x="519109" y="1224915"/>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0, 5</m:t>
                          </m:r>
                        </m:e>
                      </m:d>
                    </m:oMath>
                  </m:oMathPara>
                </a14:m>
                <a:endParaRPr lang="en-US" sz="2200" dirty="0"/>
              </a:p>
            </p:txBody>
          </p:sp>
        </mc:Choice>
        <mc:Fallback xmlns="">
          <p:sp>
            <p:nvSpPr>
              <p:cNvPr id="22" name="TextBox 21">
                <a:extLst>
                  <a:ext uri="{FF2B5EF4-FFF2-40B4-BE49-F238E27FC236}">
                    <a16:creationId xmlns:a16="http://schemas.microsoft.com/office/drawing/2014/main" id="{ED2930E7-988A-418B-81EA-89CA2AB61593}"/>
                  </a:ext>
                </a:extLst>
              </p:cNvPr>
              <p:cNvSpPr txBox="1">
                <a:spLocks noRot="1" noChangeAspect="1" noMove="1" noResize="1" noEditPoints="1" noAdjustHandles="1" noChangeArrowheads="1" noChangeShapeType="1" noTextEdit="1"/>
              </p:cNvSpPr>
              <p:nvPr/>
            </p:nvSpPr>
            <p:spPr>
              <a:xfrm>
                <a:off x="519109" y="1224915"/>
                <a:ext cx="2303262" cy="4419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E2947A-E613-4823-91F2-F5B9D6DA231A}"/>
                  </a:ext>
                </a:extLst>
              </p:cNvPr>
              <p:cNvSpPr txBox="1"/>
              <p:nvPr/>
            </p:nvSpPr>
            <p:spPr>
              <a:xfrm>
                <a:off x="386653" y="502861"/>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5" name="TextBox 14">
                <a:extLst>
                  <a:ext uri="{FF2B5EF4-FFF2-40B4-BE49-F238E27FC236}">
                    <a16:creationId xmlns:a16="http://schemas.microsoft.com/office/drawing/2014/main" id="{F9E2947A-E613-4823-91F2-F5B9D6DA231A}"/>
                  </a:ext>
                </a:extLst>
              </p:cNvPr>
              <p:cNvSpPr txBox="1">
                <a:spLocks noRot="1" noChangeAspect="1" noMove="1" noResize="1" noEditPoints="1" noAdjustHandles="1" noChangeArrowheads="1" noChangeShapeType="1" noTextEdit="1"/>
              </p:cNvSpPr>
              <p:nvPr/>
            </p:nvSpPr>
            <p:spPr>
              <a:xfrm>
                <a:off x="386653" y="502861"/>
                <a:ext cx="2199382" cy="461665"/>
              </a:xfrm>
              <a:prstGeom prst="rect">
                <a:avLst/>
              </a:prstGeom>
              <a:blipFill>
                <a:blip r:embed="rId4"/>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04A7024-E4BD-4BDE-91BB-0103A1F55AB9}"/>
                  </a:ext>
                </a:extLst>
              </p:cNvPr>
              <p:cNvSpPr txBox="1"/>
              <p:nvPr/>
            </p:nvSpPr>
            <p:spPr>
              <a:xfrm>
                <a:off x="519109" y="1946537"/>
                <a:ext cx="169931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𝑡</m:t>
                          </m:r>
                          <m:r>
                            <a:rPr lang="en-US" sz="2400" b="0" i="1" smtClean="0">
                              <a:latin typeface="Cambria Math" panose="02040503050406030204" pitchFamily="18" charset="0"/>
                            </a:rPr>
                            <m:t>+4</m:t>
                          </m:r>
                        </m:sub>
                      </m:sSub>
                    </m:oMath>
                  </m:oMathPara>
                </a14:m>
                <a:endParaRPr lang="en-US" sz="2400" dirty="0"/>
              </a:p>
            </p:txBody>
          </p:sp>
        </mc:Choice>
        <mc:Fallback xmlns="">
          <p:sp>
            <p:nvSpPr>
              <p:cNvPr id="17" name="TextBox 16">
                <a:extLst>
                  <a:ext uri="{FF2B5EF4-FFF2-40B4-BE49-F238E27FC236}">
                    <a16:creationId xmlns:a16="http://schemas.microsoft.com/office/drawing/2014/main" id="{B04A7024-E4BD-4BDE-91BB-0103A1F55AB9}"/>
                  </a:ext>
                </a:extLst>
              </p:cNvPr>
              <p:cNvSpPr txBox="1">
                <a:spLocks noRot="1" noChangeAspect="1" noMove="1" noResize="1" noEditPoints="1" noAdjustHandles="1" noChangeArrowheads="1" noChangeShapeType="1" noTextEdit="1"/>
              </p:cNvSpPr>
              <p:nvPr/>
            </p:nvSpPr>
            <p:spPr>
              <a:xfrm>
                <a:off x="519109" y="1946537"/>
                <a:ext cx="1699319" cy="461665"/>
              </a:xfrm>
              <a:prstGeom prst="rect">
                <a:avLst/>
              </a:prstGeom>
              <a:blipFill>
                <a:blip r:embed="rId5"/>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983B815-1E13-42DC-9907-63CDA6D4032B}"/>
                  </a:ext>
                </a:extLst>
              </p:cNvPr>
              <p:cNvSpPr txBox="1"/>
              <p:nvPr/>
            </p:nvSpPr>
            <p:spPr>
              <a:xfrm>
                <a:off x="2935483" y="515753"/>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𝑡</m:t>
                      </m:r>
                      <m:r>
                        <a:rPr lang="en-US" sz="2400" b="0" i="1" smtClean="0">
                          <a:latin typeface="Cambria Math" panose="02040503050406030204" pitchFamily="18" charset="0"/>
                        </a:rPr>
                        <m:t>=1,2,…,100</m:t>
                      </m:r>
                    </m:oMath>
                  </m:oMathPara>
                </a14:m>
                <a:endParaRPr lang="en-US" sz="2400" dirty="0"/>
              </a:p>
            </p:txBody>
          </p:sp>
        </mc:Choice>
        <mc:Fallback xmlns="">
          <p:sp>
            <p:nvSpPr>
              <p:cNvPr id="18" name="TextBox 17">
                <a:extLst>
                  <a:ext uri="{FF2B5EF4-FFF2-40B4-BE49-F238E27FC236}">
                    <a16:creationId xmlns:a16="http://schemas.microsoft.com/office/drawing/2014/main" id="{0983B815-1E13-42DC-9907-63CDA6D4032B}"/>
                  </a:ext>
                </a:extLst>
              </p:cNvPr>
              <p:cNvSpPr txBox="1">
                <a:spLocks noRot="1" noChangeAspect="1" noMove="1" noResize="1" noEditPoints="1" noAdjustHandles="1" noChangeArrowheads="1" noChangeShapeType="1" noTextEdit="1"/>
              </p:cNvSpPr>
              <p:nvPr/>
            </p:nvSpPr>
            <p:spPr>
              <a:xfrm>
                <a:off x="2935483" y="515753"/>
                <a:ext cx="2199382"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83FB574-7E1A-4D98-BD18-4C5B7A7F0E99}"/>
                  </a:ext>
                </a:extLst>
              </p:cNvPr>
              <p:cNvSpPr txBox="1"/>
              <p:nvPr/>
            </p:nvSpPr>
            <p:spPr>
              <a:xfrm>
                <a:off x="386653" y="3866973"/>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25" name="TextBox 24">
                <a:extLst>
                  <a:ext uri="{FF2B5EF4-FFF2-40B4-BE49-F238E27FC236}">
                    <a16:creationId xmlns:a16="http://schemas.microsoft.com/office/drawing/2014/main" id="{F83FB574-7E1A-4D98-BD18-4C5B7A7F0E99}"/>
                  </a:ext>
                </a:extLst>
              </p:cNvPr>
              <p:cNvSpPr txBox="1">
                <a:spLocks noRot="1" noChangeAspect="1" noMove="1" noResize="1" noEditPoints="1" noAdjustHandles="1" noChangeArrowheads="1" noChangeShapeType="1" noTextEdit="1"/>
              </p:cNvSpPr>
              <p:nvPr/>
            </p:nvSpPr>
            <p:spPr>
              <a:xfrm>
                <a:off x="386653" y="3866973"/>
                <a:ext cx="2199382" cy="461665"/>
              </a:xfrm>
              <a:prstGeom prst="rect">
                <a:avLst/>
              </a:prstGeom>
              <a:blipFill>
                <a:blip r:embed="rId7"/>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5E3B951-FA1D-4DA1-84AC-9FD1EE584F9A}"/>
                  </a:ext>
                </a:extLst>
              </p:cNvPr>
              <p:cNvSpPr txBox="1"/>
              <p:nvPr/>
            </p:nvSpPr>
            <p:spPr>
              <a:xfrm>
                <a:off x="2935483" y="3879865"/>
                <a:ext cx="250606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𝑡</m:t>
                      </m:r>
                      <m:r>
                        <a:rPr lang="en-US" sz="2400" b="0" i="1" smtClean="0">
                          <a:latin typeface="Cambria Math" panose="02040503050406030204" pitchFamily="18" charset="0"/>
                        </a:rPr>
                        <m:t>=1,2,…,120</m:t>
                      </m:r>
                    </m:oMath>
                  </m:oMathPara>
                </a14:m>
                <a:endParaRPr lang="en-US" sz="2400" dirty="0"/>
              </a:p>
            </p:txBody>
          </p:sp>
        </mc:Choice>
        <mc:Fallback xmlns="">
          <p:sp>
            <p:nvSpPr>
              <p:cNvPr id="27" name="TextBox 26">
                <a:extLst>
                  <a:ext uri="{FF2B5EF4-FFF2-40B4-BE49-F238E27FC236}">
                    <a16:creationId xmlns:a16="http://schemas.microsoft.com/office/drawing/2014/main" id="{85E3B951-FA1D-4DA1-84AC-9FD1EE584F9A}"/>
                  </a:ext>
                </a:extLst>
              </p:cNvPr>
              <p:cNvSpPr txBox="1">
                <a:spLocks noRot="1" noChangeAspect="1" noMove="1" noResize="1" noEditPoints="1" noAdjustHandles="1" noChangeArrowheads="1" noChangeShapeType="1" noTextEdit="1"/>
              </p:cNvSpPr>
              <p:nvPr/>
            </p:nvSpPr>
            <p:spPr>
              <a:xfrm>
                <a:off x="2935483" y="3879865"/>
                <a:ext cx="2506064" cy="461665"/>
              </a:xfrm>
              <a:prstGeom prst="rect">
                <a:avLst/>
              </a:prstGeom>
              <a:blipFill>
                <a:blip r:embed="rId8"/>
                <a:stretch>
                  <a:fillRect/>
                </a:stretch>
              </a:blipFill>
            </p:spPr>
            <p:txBody>
              <a:bodyPr/>
              <a:lstStyle/>
              <a:p>
                <a:r>
                  <a:rPr lang="en-US">
                    <a:noFill/>
                  </a:rPr>
                  <a:t> </a:t>
                </a:r>
              </a:p>
            </p:txBody>
          </p:sp>
        </mc:Fallback>
      </mc:AlternateContent>
      <p:pic>
        <p:nvPicPr>
          <p:cNvPr id="3" name="Picture 2" descr="Graphical user interface, line chart&#10;&#10;Description automatically generated">
            <a:extLst>
              <a:ext uri="{FF2B5EF4-FFF2-40B4-BE49-F238E27FC236}">
                <a16:creationId xmlns:a16="http://schemas.microsoft.com/office/drawing/2014/main" id="{E6D200D8-90E6-483C-B9B7-80760A9394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35008" y="442777"/>
            <a:ext cx="5456943" cy="2631920"/>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F967A36-2049-4ACC-8E2C-4EE3178F4A9E}"/>
                  </a:ext>
                </a:extLst>
              </p:cNvPr>
              <p:cNvSpPr txBox="1"/>
              <p:nvPr/>
            </p:nvSpPr>
            <p:spPr>
              <a:xfrm>
                <a:off x="2447031" y="1447916"/>
                <a:ext cx="3648969" cy="15263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3</m:t>
                                </m:r>
                              </m:e>
                              <m:e>
                                <m:r>
                                  <a:rPr lang="en-US" sz="2400" b="0" i="1" smtClean="0">
                                    <a:latin typeface="Cambria Math" panose="02040503050406030204" pitchFamily="18" charset="0"/>
                                  </a:rPr>
                                  <m:t>𝑡</m:t>
                                </m:r>
                                <m:r>
                                  <a:rPr lang="en-US" sz="2400" b="0" i="1" smtClean="0">
                                    <a:latin typeface="Cambria Math" panose="02040503050406030204" pitchFamily="18" charset="0"/>
                                  </a:rPr>
                                  <m:t>=1,5,..,97</m:t>
                                </m:r>
                              </m:e>
                            </m:mr>
                            <m:mr>
                              <m:e>
                                <m:r>
                                  <a:rPr lang="en-US" sz="2400" b="0" i="1" smtClean="0">
                                    <a:latin typeface="Cambria Math" panose="02040503050406030204" pitchFamily="18" charset="0"/>
                                  </a:rPr>
                                  <m:t>28</m:t>
                                </m:r>
                              </m:e>
                              <m:e>
                                <m:r>
                                  <a:rPr lang="en-US" sz="2400" i="1">
                                    <a:latin typeface="Cambria Math" panose="02040503050406030204" pitchFamily="18" charset="0"/>
                                  </a:rPr>
                                  <m:t>𝑡</m:t>
                                </m:r>
                                <m:r>
                                  <a:rPr lang="en-US" sz="2400" i="1">
                                    <a:latin typeface="Cambria Math" panose="02040503050406030204" pitchFamily="18" charset="0"/>
                                  </a:rPr>
                                  <m:t>=2,6,..,98</m:t>
                                </m:r>
                              </m:e>
                            </m:mr>
                            <m:mr>
                              <m:e>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2</m:t>
                                      </m:r>
                                      <m:r>
                                        <a:rPr lang="en-US" sz="2400" b="0" i="1" smtClean="0">
                                          <a:latin typeface="Cambria Math" panose="02040503050406030204" pitchFamily="18" charset="0"/>
                                        </a:rPr>
                                        <m:t>0</m:t>
                                      </m:r>
                                    </m:e>
                                  </m:mr>
                                  <m:mr>
                                    <m:e>
                                      <m:r>
                                        <a:rPr lang="en-US" sz="2400" b="0" i="1" smtClean="0">
                                          <a:latin typeface="Cambria Math" panose="02040503050406030204" pitchFamily="18" charset="0"/>
                                        </a:rPr>
                                        <m:t>1</m:t>
                                      </m:r>
                                    </m:e>
                                  </m:mr>
                                </m:m>
                              </m:e>
                              <m:e>
                                <m:m>
                                  <m:mPr>
                                    <m:mcs>
                                      <m:mc>
                                        <m:mcPr>
                                          <m:count m:val="1"/>
                                          <m:mcJc m:val="center"/>
                                        </m:mcPr>
                                      </m:mc>
                                    </m:mcs>
                                    <m:ctrlPr>
                                      <a:rPr lang="en-US" sz="2400" b="0" i="1" smtClean="0">
                                        <a:latin typeface="Cambria Math" panose="02040503050406030204" pitchFamily="18" charset="0"/>
                                      </a:rPr>
                                    </m:ctrlPr>
                                  </m:mPr>
                                  <m:mr>
                                    <m:e>
                                      <m:r>
                                        <a:rPr lang="en-US" sz="2400" i="1">
                                          <a:latin typeface="Cambria Math" panose="02040503050406030204" pitchFamily="18" charset="0"/>
                                        </a:rPr>
                                        <m:t>𝑡</m:t>
                                      </m:r>
                                      <m:r>
                                        <a:rPr lang="en-US" sz="2400" i="1">
                                          <a:latin typeface="Cambria Math" panose="02040503050406030204" pitchFamily="18" charset="0"/>
                                        </a:rPr>
                                        <m:t>=3,7,..,99</m:t>
                                      </m:r>
                                    </m:e>
                                  </m:mr>
                                  <m:mr>
                                    <m:e>
                                      <m:r>
                                        <a:rPr lang="en-US" sz="2400" i="1">
                                          <a:latin typeface="Cambria Math" panose="02040503050406030204" pitchFamily="18" charset="0"/>
                                        </a:rPr>
                                        <m:t>𝑡</m:t>
                                      </m:r>
                                      <m:r>
                                        <a:rPr lang="en-US" sz="2400" i="1">
                                          <a:latin typeface="Cambria Math" panose="02040503050406030204" pitchFamily="18" charset="0"/>
                                        </a:rPr>
                                        <m:t>=4,8,..,100</m:t>
                                      </m:r>
                                    </m:e>
                                  </m:mr>
                                </m:m>
                              </m:e>
                            </m:mr>
                          </m:m>
                        </m:e>
                      </m:d>
                    </m:oMath>
                  </m:oMathPara>
                </a14:m>
                <a:endParaRPr lang="en-US" sz="2400" dirty="0"/>
              </a:p>
            </p:txBody>
          </p:sp>
        </mc:Choice>
        <mc:Fallback xmlns="">
          <p:sp>
            <p:nvSpPr>
              <p:cNvPr id="16" name="TextBox 15">
                <a:extLst>
                  <a:ext uri="{FF2B5EF4-FFF2-40B4-BE49-F238E27FC236}">
                    <a16:creationId xmlns:a16="http://schemas.microsoft.com/office/drawing/2014/main" id="{9F967A36-2049-4ACC-8E2C-4EE3178F4A9E}"/>
                  </a:ext>
                </a:extLst>
              </p:cNvPr>
              <p:cNvSpPr txBox="1">
                <a:spLocks noRot="1" noChangeAspect="1" noMove="1" noResize="1" noEditPoints="1" noAdjustHandles="1" noChangeArrowheads="1" noChangeShapeType="1" noTextEdit="1"/>
              </p:cNvSpPr>
              <p:nvPr/>
            </p:nvSpPr>
            <p:spPr>
              <a:xfrm>
                <a:off x="2447031" y="1447916"/>
                <a:ext cx="3648969" cy="1526315"/>
              </a:xfrm>
              <a:prstGeom prst="rect">
                <a:avLst/>
              </a:prstGeom>
              <a:blipFill>
                <a:blip r:embed="rId10"/>
                <a:stretch>
                  <a:fillRect/>
                </a:stretch>
              </a:blipFill>
            </p:spPr>
            <p:txBody>
              <a:bodyPr/>
              <a:lstStyle/>
              <a:p>
                <a:r>
                  <a:rPr lang="en-US">
                    <a:noFill/>
                  </a:rPr>
                  <a:t> </a:t>
                </a:r>
              </a:p>
            </p:txBody>
          </p:sp>
        </mc:Fallback>
      </mc:AlternateContent>
      <p:pic>
        <p:nvPicPr>
          <p:cNvPr id="9" name="Picture 8" descr="Chart&#10;&#10;Description automatically generated">
            <a:extLst>
              <a:ext uri="{FF2B5EF4-FFF2-40B4-BE49-F238E27FC236}">
                <a16:creationId xmlns:a16="http://schemas.microsoft.com/office/drawing/2014/main" id="{CF04FE67-A6C2-4022-A15A-F29546B2533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5008" y="3684607"/>
            <a:ext cx="5409320" cy="2598177"/>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B396D38-83F2-419F-B0C2-632AEB0C9020}"/>
                  </a:ext>
                </a:extLst>
              </p:cNvPr>
              <p:cNvSpPr txBox="1"/>
              <p:nvPr/>
            </p:nvSpPr>
            <p:spPr>
              <a:xfrm>
                <a:off x="465821" y="4533468"/>
                <a:ext cx="2303262" cy="4419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𝜀</m:t>
                          </m:r>
                        </m:e>
                        <m:sub>
                          <m:r>
                            <a:rPr lang="en-US" sz="2200" i="1">
                              <a:latin typeface="Cambria Math" panose="02040503050406030204" pitchFamily="18" charset="0"/>
                            </a:rPr>
                            <m:t>𝑡</m:t>
                          </m:r>
                        </m:sub>
                      </m:sSub>
                      <m:r>
                        <a:rPr lang="en-US" sz="2200" b="0" i="1" smtClean="0">
                          <a:latin typeface="Cambria Math" panose="02040503050406030204" pitchFamily="18" charset="0"/>
                        </a:rPr>
                        <m:t> </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ea typeface="Cambria Math" panose="02040503050406030204" pitchFamily="18" charset="0"/>
                            </a:rPr>
                            <m:t>~</m:t>
                          </m:r>
                        </m:e>
                        <m:sup>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𝑑</m:t>
                          </m:r>
                        </m:sup>
                      </m:sSup>
                      <m:r>
                        <a:rPr lang="en-US" sz="2200" b="0" i="1" smtClean="0">
                          <a:latin typeface="Cambria Math" panose="02040503050406030204" pitchFamily="18" charset="0"/>
                        </a:rPr>
                        <m:t> </m:t>
                      </m:r>
                      <m:r>
                        <a:rPr lang="en-US" sz="2200" b="0" i="1" smtClean="0">
                          <a:latin typeface="Cambria Math" panose="02040503050406030204" pitchFamily="18" charset="0"/>
                        </a:rPr>
                        <m:t>𝑁</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0, 12</m:t>
                          </m:r>
                        </m:e>
                      </m:d>
                    </m:oMath>
                  </m:oMathPara>
                </a14:m>
                <a:endParaRPr lang="en-US" sz="2200" dirty="0"/>
              </a:p>
            </p:txBody>
          </p:sp>
        </mc:Choice>
        <mc:Fallback xmlns="">
          <p:sp>
            <p:nvSpPr>
              <p:cNvPr id="21" name="TextBox 20">
                <a:extLst>
                  <a:ext uri="{FF2B5EF4-FFF2-40B4-BE49-F238E27FC236}">
                    <a16:creationId xmlns:a16="http://schemas.microsoft.com/office/drawing/2014/main" id="{9B396D38-83F2-419F-B0C2-632AEB0C9020}"/>
                  </a:ext>
                </a:extLst>
              </p:cNvPr>
              <p:cNvSpPr txBox="1">
                <a:spLocks noRot="1" noChangeAspect="1" noMove="1" noResize="1" noEditPoints="1" noAdjustHandles="1" noChangeArrowheads="1" noChangeShapeType="1" noTextEdit="1"/>
              </p:cNvSpPr>
              <p:nvPr/>
            </p:nvSpPr>
            <p:spPr>
              <a:xfrm>
                <a:off x="465821" y="4533468"/>
                <a:ext cx="2303262" cy="44191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CF32FEE-3282-445F-A792-B13E8C965D5D}"/>
                  </a:ext>
                </a:extLst>
              </p:cNvPr>
              <p:cNvSpPr txBox="1"/>
              <p:nvPr/>
            </p:nvSpPr>
            <p:spPr>
              <a:xfrm>
                <a:off x="465821" y="5022841"/>
                <a:ext cx="5263467"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r>
                        <a:rPr lang="en-US" sz="2400" b="0" i="1" smtClean="0">
                          <a:solidFill>
                            <a:srgbClr val="0070C0"/>
                          </a:solidFill>
                          <a:latin typeface="Cambria Math" panose="02040503050406030204" pitchFamily="18" charset="0"/>
                        </a:rPr>
                        <m:t>13</m:t>
                      </m:r>
                      <m:r>
                        <a:rPr lang="en-US" sz="2400" b="0" i="1" smtClean="0">
                          <a:latin typeface="Cambria Math" panose="02040503050406030204" pitchFamily="18" charset="0"/>
                        </a:rPr>
                        <m:t>+25</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𝑡</m:t>
                                  </m:r>
                                </m:num>
                                <m:den>
                                  <m:r>
                                    <a:rPr lang="en-US" sz="2400" b="0" i="1" smtClean="0">
                                      <a:solidFill>
                                        <a:srgbClr val="FF0000"/>
                                      </a:solidFill>
                                      <a:latin typeface="Cambria Math" panose="02040503050406030204" pitchFamily="18" charset="0"/>
                                      <a:ea typeface="Cambria Math" panose="02040503050406030204" pitchFamily="18" charset="0"/>
                                    </a:rPr>
                                    <m:t>12</m:t>
                                  </m:r>
                                </m:den>
                              </m:f>
                            </m:e>
                          </m:d>
                          <m:r>
                            <a:rPr lang="en-US" sz="2400" b="0" i="1" smtClean="0">
                              <a:latin typeface="Cambria Math" panose="02040503050406030204" pitchFamily="18" charset="0"/>
                            </a:rPr>
                            <m:t>−5</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i="1">
                                      <a:latin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𝑡</m:t>
                                      </m:r>
                                    </m:num>
                                    <m:den>
                                      <m:r>
                                        <a:rPr lang="en-US" sz="2400" i="1" smtClean="0">
                                          <a:solidFill>
                                            <a:srgbClr val="FF0000"/>
                                          </a:solidFill>
                                          <a:latin typeface="Cambria Math" panose="02040503050406030204" pitchFamily="18" charset="0"/>
                                          <a:ea typeface="Cambria Math" panose="02040503050406030204" pitchFamily="18" charset="0"/>
                                        </a:rPr>
                                        <m:t>12</m:t>
                                      </m:r>
                                    </m:den>
                                  </m:f>
                                </m:e>
                              </m:d>
                            </m:e>
                          </m:func>
                        </m:e>
                      </m:func>
                    </m:oMath>
                  </m:oMathPara>
                </a14:m>
                <a:endParaRPr lang="en-US" sz="2400" dirty="0"/>
              </a:p>
            </p:txBody>
          </p:sp>
        </mc:Choice>
        <mc:Fallback xmlns="">
          <p:sp>
            <p:nvSpPr>
              <p:cNvPr id="24" name="TextBox 23">
                <a:extLst>
                  <a:ext uri="{FF2B5EF4-FFF2-40B4-BE49-F238E27FC236}">
                    <a16:creationId xmlns:a16="http://schemas.microsoft.com/office/drawing/2014/main" id="{DCF32FEE-3282-445F-A792-B13E8C965D5D}"/>
                  </a:ext>
                </a:extLst>
              </p:cNvPr>
              <p:cNvSpPr txBox="1">
                <a:spLocks noRot="1" noChangeAspect="1" noMove="1" noResize="1" noEditPoints="1" noAdjustHandles="1" noChangeArrowheads="1" noChangeShapeType="1" noTextEdit="1"/>
              </p:cNvSpPr>
              <p:nvPr/>
            </p:nvSpPr>
            <p:spPr>
              <a:xfrm>
                <a:off x="465821" y="5022841"/>
                <a:ext cx="5263467" cy="922176"/>
              </a:xfrm>
              <a:prstGeom prst="rect">
                <a:avLst/>
              </a:prstGeom>
              <a:blipFill>
                <a:blip r:embed="rId13"/>
                <a:stretch>
                  <a:fillRect/>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A3C7376C-A300-4CA0-9A89-834BA558B518}"/>
              </a:ext>
            </a:extLst>
          </p:cNvPr>
          <p:cNvCxnSpPr/>
          <p:nvPr/>
        </p:nvCxnSpPr>
        <p:spPr>
          <a:xfrm>
            <a:off x="6660472" y="4773479"/>
            <a:ext cx="50292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2168E67-AF4F-43FE-8B20-312B67B2A412}"/>
              </a:ext>
            </a:extLst>
          </p:cNvPr>
          <p:cNvSpPr txBox="1"/>
          <p:nvPr/>
        </p:nvSpPr>
        <p:spPr>
          <a:xfrm>
            <a:off x="11017351" y="113551"/>
            <a:ext cx="830692" cy="461665"/>
          </a:xfrm>
          <a:prstGeom prst="rect">
            <a:avLst/>
          </a:prstGeom>
          <a:noFill/>
        </p:spPr>
        <p:txBody>
          <a:bodyPr wrap="square">
            <a:spAutoFit/>
          </a:bodyPr>
          <a:lstStyle/>
          <a:p>
            <a:r>
              <a:rPr lang="en-US" sz="2400" dirty="0">
                <a:solidFill>
                  <a:srgbClr val="FF0000"/>
                </a:solidFill>
              </a:rPr>
              <a:t>m=4</a:t>
            </a:r>
          </a:p>
        </p:txBody>
      </p:sp>
    </p:spTree>
    <p:extLst>
      <p:ext uri="{BB962C8B-B14F-4D97-AF65-F5344CB8AC3E}">
        <p14:creationId xmlns:p14="http://schemas.microsoft.com/office/powerpoint/2010/main" val="59036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1000"/>
                                        <p:tgtEl>
                                          <p:spTgt spid="9"/>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1000"/>
                                        <p:tgtEl>
                                          <p:spTgt spid="25"/>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10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1000"/>
                                        <p:tgtEl>
                                          <p:spTgt spid="24"/>
                                        </p:tgtEl>
                                      </p:cBhvr>
                                    </p:animEffect>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7" grpId="0"/>
      <p:bldP spid="25" grpId="0"/>
      <p:bldP spid="27" grpId="0"/>
      <p:bldP spid="16" grpId="0"/>
      <p:bldP spid="21" grpId="0"/>
      <p:bldP spid="24"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199" y="365125"/>
            <a:ext cx="6219825" cy="1325563"/>
          </a:xfrm>
        </p:spPr>
        <p:txBody>
          <a:bodyPr>
            <a:normAutofit/>
          </a:bodyPr>
          <a:lstStyle/>
          <a:p>
            <a:r>
              <a:rPr lang="en-US" sz="3600" dirty="0">
                <a:solidFill>
                  <a:srgbClr val="990033"/>
                </a:solidFill>
              </a:rPr>
              <a:t>1. Estimating Seasonal Variation</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6D72369-0E85-4913-9960-2DBB1225D914}"/>
                  </a:ext>
                </a:extLst>
              </p:cNvPr>
              <p:cNvSpPr txBox="1"/>
              <p:nvPr/>
            </p:nvSpPr>
            <p:spPr>
              <a:xfrm>
                <a:off x="838201" y="1532641"/>
                <a:ext cx="5791200" cy="1200329"/>
              </a:xfrm>
              <a:prstGeom prst="rect">
                <a:avLst/>
              </a:prstGeom>
              <a:noFill/>
            </p:spPr>
            <p:txBody>
              <a:bodyPr wrap="square">
                <a:spAutoFit/>
              </a:bodyPr>
              <a:lstStyle/>
              <a:p>
                <a:r>
                  <a:rPr lang="en-US" sz="2400" dirty="0"/>
                  <a:t>Suppose we have a time series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that is only composed of seasonal variation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oMath>
                </a14:m>
                <a:r>
                  <a:rPr lang="en-US" sz="2400" dirty="0"/>
                  <a:t> and additive white noise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𝑡</m:t>
                        </m:r>
                      </m:sub>
                    </m:sSub>
                  </m:oMath>
                </a14:m>
                <a:r>
                  <a:rPr lang="en-US" sz="2400" dirty="0"/>
                  <a:t>. That is </a:t>
                </a:r>
              </a:p>
            </p:txBody>
          </p:sp>
        </mc:Choice>
        <mc:Fallback xmlns="">
          <p:sp>
            <p:nvSpPr>
              <p:cNvPr id="42" name="TextBox 41">
                <a:extLst>
                  <a:ext uri="{FF2B5EF4-FFF2-40B4-BE49-F238E27FC236}">
                    <a16:creationId xmlns:a16="http://schemas.microsoft.com/office/drawing/2014/main" id="{F6D72369-0E85-4913-9960-2DBB1225D914}"/>
                  </a:ext>
                </a:extLst>
              </p:cNvPr>
              <p:cNvSpPr txBox="1">
                <a:spLocks noRot="1" noChangeAspect="1" noMove="1" noResize="1" noEditPoints="1" noAdjustHandles="1" noChangeArrowheads="1" noChangeShapeType="1" noTextEdit="1"/>
              </p:cNvSpPr>
              <p:nvPr/>
            </p:nvSpPr>
            <p:spPr>
              <a:xfrm>
                <a:off x="838201" y="1532641"/>
                <a:ext cx="5791200" cy="1200329"/>
              </a:xfrm>
              <a:prstGeom prst="rect">
                <a:avLst/>
              </a:prstGeom>
              <a:blipFill>
                <a:blip r:embed="rId3"/>
                <a:stretch>
                  <a:fillRect l="-1684" t="-4061" r="-221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447AA2F-438E-4213-947C-F50D7F4DE16E}"/>
                  </a:ext>
                </a:extLst>
              </p:cNvPr>
              <p:cNvSpPr txBox="1"/>
              <p:nvPr/>
            </p:nvSpPr>
            <p:spPr>
              <a:xfrm>
                <a:off x="2050256" y="2732970"/>
                <a:ext cx="198765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2" name="TextBox 1">
                <a:extLst>
                  <a:ext uri="{FF2B5EF4-FFF2-40B4-BE49-F238E27FC236}">
                    <a16:creationId xmlns:a16="http://schemas.microsoft.com/office/drawing/2014/main" id="{1447AA2F-438E-4213-947C-F50D7F4DE16E}"/>
                  </a:ext>
                </a:extLst>
              </p:cNvPr>
              <p:cNvSpPr txBox="1">
                <a:spLocks noRot="1" noChangeAspect="1" noMove="1" noResize="1" noEditPoints="1" noAdjustHandles="1" noChangeArrowheads="1" noChangeShapeType="1" noTextEdit="1"/>
              </p:cNvSpPr>
              <p:nvPr/>
            </p:nvSpPr>
            <p:spPr>
              <a:xfrm>
                <a:off x="2050256" y="2732970"/>
                <a:ext cx="1987657" cy="461665"/>
              </a:xfrm>
              <a:prstGeom prst="rect">
                <a:avLst/>
              </a:prstGeom>
              <a:blipFill>
                <a:blip r:embed="rId4"/>
                <a:stretch>
                  <a:fillRect b="-131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6AD0047-81EA-4B96-A3EB-84811860D4AA}"/>
              </a:ext>
            </a:extLst>
          </p:cNvPr>
          <p:cNvSpPr txBox="1"/>
          <p:nvPr/>
        </p:nvSpPr>
        <p:spPr>
          <a:xfrm>
            <a:off x="838200" y="3300321"/>
            <a:ext cx="5791200" cy="830997"/>
          </a:xfrm>
          <a:prstGeom prst="rect">
            <a:avLst/>
          </a:prstGeom>
          <a:noFill/>
        </p:spPr>
        <p:txBody>
          <a:bodyPr wrap="square">
            <a:spAutoFit/>
          </a:bodyPr>
          <a:lstStyle/>
          <a:p>
            <a:r>
              <a:rPr lang="en-US" sz="2400" dirty="0"/>
              <a:t>(</a:t>
            </a:r>
            <a:r>
              <a:rPr lang="en-US" sz="2400" dirty="0" err="1"/>
              <a:t>i</a:t>
            </a:r>
            <a:r>
              <a:rPr lang="en-US" sz="2400" dirty="0"/>
              <a:t>) m is estimated by visual inspection of the time plot. </a:t>
            </a:r>
          </a:p>
        </p:txBody>
      </p:sp>
      <p:sp>
        <p:nvSpPr>
          <p:cNvPr id="4" name="TextBox 3">
            <a:extLst>
              <a:ext uri="{FF2B5EF4-FFF2-40B4-BE49-F238E27FC236}">
                <a16:creationId xmlns:a16="http://schemas.microsoft.com/office/drawing/2014/main" id="{05535E95-5648-46FB-B4B8-FE3FB1BCA0B0}"/>
              </a:ext>
            </a:extLst>
          </p:cNvPr>
          <p:cNvSpPr txBox="1"/>
          <p:nvPr/>
        </p:nvSpPr>
        <p:spPr>
          <a:xfrm>
            <a:off x="838200" y="4342603"/>
            <a:ext cx="5791200" cy="1938992"/>
          </a:xfrm>
          <a:prstGeom prst="rect">
            <a:avLst/>
          </a:prstGeom>
          <a:noFill/>
        </p:spPr>
        <p:txBody>
          <a:bodyPr wrap="square">
            <a:spAutoFit/>
          </a:bodyPr>
          <a:lstStyle/>
          <a:p>
            <a:r>
              <a:rPr lang="en-US" sz="2400" dirty="0"/>
              <a:t>(ii) Assuming that seasonal variation is composed of constant intercepts for each frequency, these constants can be easily estimated by averaging values for each season. That is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21CB79-ED56-4258-86C4-18339B407755}"/>
                  </a:ext>
                </a:extLst>
              </p:cNvPr>
              <p:cNvSpPr txBox="1"/>
              <p:nvPr/>
            </p:nvSpPr>
            <p:spPr>
              <a:xfrm>
                <a:off x="7125227" y="339212"/>
                <a:ext cx="4738410" cy="3922164"/>
              </a:xfrm>
              <a:prstGeom prst="rect">
                <a:avLst/>
              </a:prstGeom>
              <a:solidFill>
                <a:srgbClr val="CCECFF"/>
              </a:solidFill>
            </p:spPr>
            <p:txBody>
              <a:bodyPr wrap="square" rtlCol="0">
                <a:spAutoFit/>
              </a:bodyPr>
              <a:lstStyle/>
              <a:p>
                <a:r>
                  <a:rPr lang="en-US" sz="2400" dirty="0">
                    <a:solidFill>
                      <a:srgbClr val="FF0000"/>
                    </a:solidFill>
                  </a:rPr>
                  <a:t>Summary:</a:t>
                </a:r>
              </a:p>
              <a:p>
                <a:r>
                  <a:rPr lang="en-US" sz="2400" dirty="0"/>
                  <a:t>● Decide on the frequency m</a:t>
                </a:r>
              </a:p>
              <a:p>
                <a:pPr>
                  <a:lnSpc>
                    <a:spcPts val="1200"/>
                  </a:lnSpc>
                </a:pPr>
                <a:endParaRPr lang="en-US" sz="2400" dirty="0"/>
              </a:p>
              <a:p>
                <a:r>
                  <a:rPr lang="en-US" sz="2400" dirty="0"/>
                  <a:t>● Compute average of time series values in each frequency cycle</a:t>
                </a:r>
              </a:p>
              <a:p>
                <a:pPr>
                  <a:lnSpc>
                    <a:spcPts val="1200"/>
                  </a:lnSpc>
                </a:pPr>
                <a:endParaRPr lang="en-US" sz="2400" dirty="0"/>
              </a:p>
              <a:p>
                <a:r>
                  <a:rPr lang="en-US" sz="2400" dirty="0"/>
                  <a:t>● Compute the difference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𝑠</m:t>
                            </m:r>
                          </m:e>
                        </m:acc>
                      </m:e>
                      <m:sub>
                        <m:r>
                          <a:rPr lang="en-US" sz="2400" i="1">
                            <a:latin typeface="Cambria Math" panose="02040503050406030204" pitchFamily="18" charset="0"/>
                          </a:rPr>
                          <m:t>𝑡</m:t>
                        </m:r>
                      </m:sub>
                    </m:sSub>
                  </m:oMath>
                </a14:m>
                <a:r>
                  <a:rPr lang="en-US" sz="2400" dirty="0"/>
                  <a:t> that is residuals</a:t>
                </a:r>
              </a:p>
              <a:p>
                <a:pPr>
                  <a:lnSpc>
                    <a:spcPts val="1200"/>
                  </a:lnSpc>
                </a:pPr>
                <a:endParaRPr lang="en-US" sz="2400" dirty="0"/>
              </a:p>
              <a:p>
                <a:r>
                  <a:rPr lang="en-US" sz="2400" dirty="0"/>
                  <a:t>● We can perform residual analysis on this difference to conform initial assumption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endParaRPr lang="en-US" sz="2400" dirty="0"/>
              </a:p>
            </p:txBody>
          </p:sp>
        </mc:Choice>
        <mc:Fallback xmlns="">
          <p:sp>
            <p:nvSpPr>
              <p:cNvPr id="10" name="TextBox 9">
                <a:extLst>
                  <a:ext uri="{FF2B5EF4-FFF2-40B4-BE49-F238E27FC236}">
                    <a16:creationId xmlns:a16="http://schemas.microsoft.com/office/drawing/2014/main" id="{F921CB79-ED56-4258-86C4-18339B407755}"/>
                  </a:ext>
                </a:extLst>
              </p:cNvPr>
              <p:cNvSpPr txBox="1">
                <a:spLocks noRot="1" noChangeAspect="1" noMove="1" noResize="1" noEditPoints="1" noAdjustHandles="1" noChangeArrowheads="1" noChangeShapeType="1" noTextEdit="1"/>
              </p:cNvSpPr>
              <p:nvPr/>
            </p:nvSpPr>
            <p:spPr>
              <a:xfrm>
                <a:off x="7125227" y="339212"/>
                <a:ext cx="4738410" cy="3922164"/>
              </a:xfrm>
              <a:prstGeom prst="rect">
                <a:avLst/>
              </a:prstGeom>
              <a:blipFill>
                <a:blip r:embed="rId5"/>
                <a:stretch>
                  <a:fillRect l="-2059" t="-1244" b="-15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D6D4DD-5C5D-4F5D-BFF0-FCCFBCBADC1F}"/>
                  </a:ext>
                </a:extLst>
              </p:cNvPr>
              <p:cNvSpPr txBox="1"/>
              <p:nvPr/>
            </p:nvSpPr>
            <p:spPr>
              <a:xfrm>
                <a:off x="4105115" y="2753960"/>
                <a:ext cx="198765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sub>
                      </m:sSub>
                    </m:oMath>
                  </m:oMathPara>
                </a14:m>
                <a:endParaRPr lang="en-US" sz="2400" dirty="0"/>
              </a:p>
            </p:txBody>
          </p:sp>
        </mc:Choice>
        <mc:Fallback xmlns="">
          <p:sp>
            <p:nvSpPr>
              <p:cNvPr id="11" name="TextBox 10">
                <a:extLst>
                  <a:ext uri="{FF2B5EF4-FFF2-40B4-BE49-F238E27FC236}">
                    <a16:creationId xmlns:a16="http://schemas.microsoft.com/office/drawing/2014/main" id="{0ED6D4DD-5C5D-4F5D-BFF0-FCCFBCBADC1F}"/>
                  </a:ext>
                </a:extLst>
              </p:cNvPr>
              <p:cNvSpPr txBox="1">
                <a:spLocks noRot="1" noChangeAspect="1" noMove="1" noResize="1" noEditPoints="1" noAdjustHandles="1" noChangeArrowheads="1" noChangeShapeType="1" noTextEdit="1"/>
              </p:cNvSpPr>
              <p:nvPr/>
            </p:nvSpPr>
            <p:spPr>
              <a:xfrm>
                <a:off x="4105115" y="2753960"/>
                <a:ext cx="1987657" cy="461665"/>
              </a:xfrm>
              <a:prstGeom prst="rect">
                <a:avLst/>
              </a:prstGeom>
              <a:blipFill>
                <a:blip r:embed="rId6"/>
                <a:stretch>
                  <a:fillRect b="-2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783C84-909C-4F80-9AC6-E20E5C49ED6A}"/>
                  </a:ext>
                </a:extLst>
              </p:cNvPr>
              <p:cNvSpPr txBox="1"/>
              <p:nvPr/>
            </p:nvSpPr>
            <p:spPr>
              <a:xfrm>
                <a:off x="6629400" y="4676380"/>
                <a:ext cx="5089383" cy="1271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𝑠</m:t>
                              </m:r>
                            </m:e>
                          </m:acc>
                        </m:e>
                        <m:sub>
                          <m:r>
                            <a:rPr lang="en-US" sz="2400" i="1">
                              <a:latin typeface="Cambria Math" panose="02040503050406030204" pitchFamily="18" charset="0"/>
                            </a:rPr>
                            <m:t>𝑡</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e>
                              <m:e>
                                <m:r>
                                  <a:rPr lang="en-US" sz="2400" i="1">
                                    <a:latin typeface="Cambria Math" panose="02040503050406030204" pitchFamily="18" charset="0"/>
                                  </a:rPr>
                                  <m:t>𝑡</m:t>
                                </m:r>
                                <m:r>
                                  <a:rPr lang="en-US" sz="2400" i="1">
                                    <a:latin typeface="Cambria Math" panose="02040503050406030204" pitchFamily="18" charset="0"/>
                                  </a:rPr>
                                  <m:t>=1,</m:t>
                                </m:r>
                                <m:r>
                                  <a:rPr lang="en-US" sz="2400" i="1">
                                    <a:latin typeface="Cambria Math" panose="02040503050406030204" pitchFamily="18" charset="0"/>
                                  </a:rPr>
                                  <m:t>𝑚</m:t>
                                </m:r>
                                <m:r>
                                  <a:rPr lang="en-US" sz="2400" i="1">
                                    <a:latin typeface="Cambria Math" panose="02040503050406030204" pitchFamily="18" charset="0"/>
                                  </a:rPr>
                                  <m:t>+1,2</m:t>
                                </m:r>
                                <m:r>
                                  <a:rPr lang="en-US" sz="2400" i="1">
                                    <a:latin typeface="Cambria Math" panose="02040503050406030204" pitchFamily="18" charset="0"/>
                                  </a:rPr>
                                  <m:t>𝑚</m:t>
                                </m:r>
                                <m:r>
                                  <a:rPr lang="en-US" sz="2400" i="1">
                                    <a:latin typeface="Cambria Math" panose="02040503050406030204" pitchFamily="18" charset="0"/>
                                  </a:rPr>
                                  <m:t>+1,…</m:t>
                                </m:r>
                              </m:e>
                            </m:mr>
                            <m:mr>
                              <m:e>
                                <m:r>
                                  <a:rPr lang="en-US" sz="2400" i="1" smtClean="0">
                                    <a:latin typeface="Cambria Math" panose="02040503050406030204" pitchFamily="18" charset="0"/>
                                  </a:rPr>
                                  <m:t>⋮</m:t>
                                </m:r>
                              </m:e>
                              <m:e>
                                <m:r>
                                  <a:rPr lang="en-US" sz="2400" b="0" i="1" smtClean="0">
                                    <a:latin typeface="Cambria Math" panose="02040503050406030204" pitchFamily="18" charset="0"/>
                                  </a:rPr>
                                  <m:t>⋮</m:t>
                                </m:r>
                              </m:e>
                            </m:mr>
                            <m:mr>
                              <m:e>
                                <m:sSub>
                                  <m:sSubPr>
                                    <m:ctrlPr>
                                      <a:rPr lang="en-US" sz="2400" i="1">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sub>
                                </m:sSub>
                              </m:e>
                              <m:e>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𝑚</m:t>
                                </m:r>
                                <m:r>
                                  <a:rPr lang="en-US" sz="2400" b="0" i="1" smtClean="0">
                                    <a:latin typeface="Cambria Math" panose="02040503050406030204" pitchFamily="18" charset="0"/>
                                  </a:rPr>
                                  <m:t>,</m:t>
                                </m:r>
                                <m:r>
                                  <a:rPr lang="en-US" sz="2400" i="1">
                                    <a:latin typeface="Cambria Math" panose="02040503050406030204" pitchFamily="18" charset="0"/>
                                  </a:rPr>
                                  <m:t>2</m:t>
                                </m:r>
                                <m:r>
                                  <a:rPr lang="en-US" sz="2400" i="1">
                                    <a:latin typeface="Cambria Math" panose="02040503050406030204" pitchFamily="18" charset="0"/>
                                  </a:rPr>
                                  <m:t>𝑚</m:t>
                                </m:r>
                                <m:r>
                                  <a:rPr lang="en-US" sz="2400" b="0" i="1" smtClean="0">
                                    <a:latin typeface="Cambria Math" panose="02040503050406030204" pitchFamily="18" charset="0"/>
                                  </a:rPr>
                                  <m:t>, 3</m:t>
                                </m:r>
                                <m:r>
                                  <a:rPr lang="en-US" sz="2400" b="0" i="1" smtClean="0">
                                    <a:latin typeface="Cambria Math" panose="02040503050406030204" pitchFamily="18" charset="0"/>
                                  </a:rPr>
                                  <m:t>𝑚</m:t>
                                </m:r>
                                <m:r>
                                  <a:rPr lang="en-US" sz="2400" b="0" i="1" smtClean="0">
                                    <a:latin typeface="Cambria Math" panose="02040503050406030204" pitchFamily="18" charset="0"/>
                                  </a:rPr>
                                  <m:t>,…</m:t>
                                </m:r>
                              </m:e>
                            </m:mr>
                          </m:m>
                        </m:e>
                      </m:d>
                    </m:oMath>
                  </m:oMathPara>
                </a14:m>
                <a:endParaRPr lang="en-US" sz="2400" dirty="0"/>
              </a:p>
            </p:txBody>
          </p:sp>
        </mc:Choice>
        <mc:Fallback xmlns="">
          <p:sp>
            <p:nvSpPr>
              <p:cNvPr id="12" name="TextBox 11">
                <a:extLst>
                  <a:ext uri="{FF2B5EF4-FFF2-40B4-BE49-F238E27FC236}">
                    <a16:creationId xmlns:a16="http://schemas.microsoft.com/office/drawing/2014/main" id="{73783C84-909C-4F80-9AC6-E20E5C49ED6A}"/>
                  </a:ext>
                </a:extLst>
              </p:cNvPr>
              <p:cNvSpPr txBox="1">
                <a:spLocks noRot="1" noChangeAspect="1" noMove="1" noResize="1" noEditPoints="1" noAdjustHandles="1" noChangeArrowheads="1" noChangeShapeType="1" noTextEdit="1"/>
              </p:cNvSpPr>
              <p:nvPr/>
            </p:nvSpPr>
            <p:spPr>
              <a:xfrm>
                <a:off x="6629400" y="4676380"/>
                <a:ext cx="5089383" cy="1271438"/>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6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10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0" grpId="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199" y="365125"/>
            <a:ext cx="6219825" cy="1325563"/>
          </a:xfrm>
        </p:spPr>
        <p:txBody>
          <a:bodyPr>
            <a:normAutofit/>
          </a:bodyPr>
          <a:lstStyle/>
          <a:p>
            <a:r>
              <a:rPr lang="en-US" sz="3600" dirty="0">
                <a:solidFill>
                  <a:srgbClr val="990033"/>
                </a:solidFill>
              </a:rPr>
              <a:t>2. Estimating Seasonal Variation</a:t>
            </a:r>
          </a:p>
        </p:txBody>
      </p:sp>
      <p:sp>
        <p:nvSpPr>
          <p:cNvPr id="42" name="TextBox 41">
            <a:extLst>
              <a:ext uri="{FF2B5EF4-FFF2-40B4-BE49-F238E27FC236}">
                <a16:creationId xmlns:a16="http://schemas.microsoft.com/office/drawing/2014/main" id="{F6D72369-0E85-4913-9960-2DBB1225D914}"/>
              </a:ext>
            </a:extLst>
          </p:cNvPr>
          <p:cNvSpPr txBox="1"/>
          <p:nvPr/>
        </p:nvSpPr>
        <p:spPr>
          <a:xfrm>
            <a:off x="838201" y="1532641"/>
            <a:ext cx="5791200" cy="1200329"/>
          </a:xfrm>
          <a:prstGeom prst="rect">
            <a:avLst/>
          </a:prstGeom>
          <a:noFill/>
        </p:spPr>
        <p:txBody>
          <a:bodyPr wrap="square">
            <a:spAutoFit/>
          </a:bodyPr>
          <a:lstStyle/>
          <a:p>
            <a:r>
              <a:rPr lang="en-US" sz="2400" dirty="0"/>
              <a:t>There is </a:t>
            </a:r>
            <a:r>
              <a:rPr lang="en-US" sz="2400" dirty="0">
                <a:solidFill>
                  <a:srgbClr val="FF0000"/>
                </a:solidFill>
              </a:rPr>
              <a:t>a second way </a:t>
            </a:r>
            <a:r>
              <a:rPr lang="en-US" sz="2400" dirty="0"/>
              <a:t>to estimate seasonal variation that requires regression and is preferred when frequency is more than 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447AA2F-438E-4213-947C-F50D7F4DE16E}"/>
                  </a:ext>
                </a:extLst>
              </p:cNvPr>
              <p:cNvSpPr txBox="1"/>
              <p:nvPr/>
            </p:nvSpPr>
            <p:spPr>
              <a:xfrm>
                <a:off x="2050256" y="2732970"/>
                <a:ext cx="198765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2" name="TextBox 1">
                <a:extLst>
                  <a:ext uri="{FF2B5EF4-FFF2-40B4-BE49-F238E27FC236}">
                    <a16:creationId xmlns:a16="http://schemas.microsoft.com/office/drawing/2014/main" id="{1447AA2F-438E-4213-947C-F50D7F4DE16E}"/>
                  </a:ext>
                </a:extLst>
              </p:cNvPr>
              <p:cNvSpPr txBox="1">
                <a:spLocks noRot="1" noChangeAspect="1" noMove="1" noResize="1" noEditPoints="1" noAdjustHandles="1" noChangeArrowheads="1" noChangeShapeType="1" noTextEdit="1"/>
              </p:cNvSpPr>
              <p:nvPr/>
            </p:nvSpPr>
            <p:spPr>
              <a:xfrm>
                <a:off x="2050256" y="2732970"/>
                <a:ext cx="1987657" cy="461665"/>
              </a:xfrm>
              <a:prstGeom prst="rect">
                <a:avLst/>
              </a:prstGeom>
              <a:blipFill>
                <a:blip r:embed="rId3"/>
                <a:stretch>
                  <a:fillRect b="-131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6AD0047-81EA-4B96-A3EB-84811860D4AA}"/>
              </a:ext>
            </a:extLst>
          </p:cNvPr>
          <p:cNvSpPr txBox="1"/>
          <p:nvPr/>
        </p:nvSpPr>
        <p:spPr>
          <a:xfrm>
            <a:off x="838200" y="3300321"/>
            <a:ext cx="5791200" cy="830997"/>
          </a:xfrm>
          <a:prstGeom prst="rect">
            <a:avLst/>
          </a:prstGeom>
          <a:noFill/>
        </p:spPr>
        <p:txBody>
          <a:bodyPr wrap="square">
            <a:spAutoFit/>
          </a:bodyPr>
          <a:lstStyle/>
          <a:p>
            <a:r>
              <a:rPr lang="en-US" sz="2400" dirty="0"/>
              <a:t>(</a:t>
            </a:r>
            <a:r>
              <a:rPr lang="en-US" sz="2400" dirty="0" err="1"/>
              <a:t>i</a:t>
            </a:r>
            <a:r>
              <a:rPr lang="en-US" sz="2400" dirty="0"/>
              <a:t>) m is estimated by visual inspection of the time plot.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535E95-5648-46FB-B4B8-FE3FB1BCA0B0}"/>
                  </a:ext>
                </a:extLst>
              </p:cNvPr>
              <p:cNvSpPr txBox="1"/>
              <p:nvPr/>
            </p:nvSpPr>
            <p:spPr>
              <a:xfrm>
                <a:off x="838200" y="4342603"/>
                <a:ext cx="5791200" cy="2128788"/>
              </a:xfrm>
              <a:prstGeom prst="rect">
                <a:avLst/>
              </a:prstGeom>
              <a:noFill/>
            </p:spPr>
            <p:txBody>
              <a:bodyPr wrap="square">
                <a:spAutoFit/>
              </a:bodyPr>
              <a:lstStyle/>
              <a:p>
                <a:r>
                  <a:rPr lang="en-US" sz="2400" dirty="0"/>
                  <a:t>(ii) Compute two new column variables </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𝑡</m:t>
                                </m:r>
                              </m:num>
                              <m:den>
                                <m:r>
                                  <a:rPr lang="en-US" sz="2400" b="0" i="1" smtClean="0">
                                    <a:solidFill>
                                      <a:schemeClr val="tx1"/>
                                    </a:solidFill>
                                    <a:latin typeface="Cambria Math" panose="02040503050406030204" pitchFamily="18" charset="0"/>
                                    <a:ea typeface="Cambria Math" panose="02040503050406030204" pitchFamily="18" charset="0"/>
                                  </a:rPr>
                                  <m:t>𝑚</m:t>
                                </m:r>
                              </m:den>
                            </m:f>
                          </m:e>
                        </m:d>
                      </m:e>
                    </m:func>
                  </m:oMath>
                </a14:m>
                <a:r>
                  <a:rPr lang="en-US" sz="2400" dirty="0"/>
                  <a:t> and </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𝑡</m:t>
                                </m:r>
                              </m:num>
                              <m:den>
                                <m:r>
                                  <a:rPr lang="en-US" sz="2400" b="0" i="1" smtClean="0">
                                    <a:solidFill>
                                      <a:schemeClr val="tx1"/>
                                    </a:solidFill>
                                    <a:latin typeface="Cambria Math" panose="02040503050406030204" pitchFamily="18" charset="0"/>
                                    <a:ea typeface="Cambria Math" panose="02040503050406030204" pitchFamily="18" charset="0"/>
                                  </a:rPr>
                                  <m:t>𝑚</m:t>
                                </m:r>
                              </m:den>
                            </m:f>
                          </m:e>
                        </m:d>
                      </m:e>
                    </m:func>
                  </m:oMath>
                </a14:m>
                <a:r>
                  <a:rPr lang="en-US" sz="2400" dirty="0"/>
                  <a:t>. Then estimate parameters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oMath>
                </a14:m>
                <a:r>
                  <a:rPr lang="en-US" sz="2400" dirty="0"/>
                  <a:t> using regression model</a:t>
                </a:r>
              </a:p>
              <a:p>
                <a:pPr>
                  <a:lnSpc>
                    <a:spcPts val="1500"/>
                  </a:lnSpc>
                </a:pPr>
                <a:endParaRPr lang="en-US" sz="2400" dirty="0"/>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1</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𝑡</m:t>
                                </m:r>
                              </m:num>
                              <m:den>
                                <m:r>
                                  <a:rPr lang="en-US" sz="2400" b="0" i="1" smtClean="0">
                                    <a:solidFill>
                                      <a:schemeClr val="tx1"/>
                                    </a:solidFill>
                                    <a:latin typeface="Cambria Math" panose="02040503050406030204" pitchFamily="18" charset="0"/>
                                    <a:ea typeface="Cambria Math" panose="02040503050406030204" pitchFamily="18" charset="0"/>
                                  </a:rPr>
                                  <m:t>𝑚</m:t>
                                </m:r>
                              </m:den>
                            </m:f>
                          </m:e>
                        </m:d>
                        <m:r>
                          <a:rPr lang="en-US" sz="2400" b="0" i="1" smtClean="0">
                            <a:solidFill>
                              <a:schemeClr val="tx1"/>
                            </a:solidFill>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ea typeface="Cambria Math" panose="02040503050406030204" pitchFamily="18" charset="0"/>
                              </a:rPr>
                              <m:t>2</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𝑡</m:t>
                                    </m:r>
                                  </m:num>
                                  <m:den>
                                    <m:r>
                                      <a:rPr lang="en-US" sz="2400" b="0" i="1" smtClean="0">
                                        <a:solidFill>
                                          <a:schemeClr val="tx1"/>
                                        </a:solidFill>
                                        <a:latin typeface="Cambria Math" panose="02040503050406030204" pitchFamily="18" charset="0"/>
                                        <a:ea typeface="Cambria Math" panose="02040503050406030204" pitchFamily="18" charset="0"/>
                                      </a:rPr>
                                      <m:t>𝑚</m:t>
                                    </m:r>
                                  </m:den>
                                </m:f>
                              </m:e>
                            </m:d>
                          </m:e>
                        </m:func>
                      </m:e>
                    </m:func>
                    <m:r>
                      <a:rPr lang="en-US" sz="2400" b="0" i="1" smtClean="0">
                        <a:solidFill>
                          <a:schemeClr val="tx1"/>
                        </a:solidFill>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endParaRPr lang="en-US" sz="2400" dirty="0"/>
              </a:p>
            </p:txBody>
          </p:sp>
        </mc:Choice>
        <mc:Fallback xmlns="">
          <p:sp>
            <p:nvSpPr>
              <p:cNvPr id="4" name="TextBox 3">
                <a:extLst>
                  <a:ext uri="{FF2B5EF4-FFF2-40B4-BE49-F238E27FC236}">
                    <a16:creationId xmlns:a16="http://schemas.microsoft.com/office/drawing/2014/main" id="{05535E95-5648-46FB-B4B8-FE3FB1BCA0B0}"/>
                  </a:ext>
                </a:extLst>
              </p:cNvPr>
              <p:cNvSpPr txBox="1">
                <a:spLocks noRot="1" noChangeAspect="1" noMove="1" noResize="1" noEditPoints="1" noAdjustHandles="1" noChangeArrowheads="1" noChangeShapeType="1" noTextEdit="1"/>
              </p:cNvSpPr>
              <p:nvPr/>
            </p:nvSpPr>
            <p:spPr>
              <a:xfrm>
                <a:off x="838200" y="4342603"/>
                <a:ext cx="5791200" cy="2128788"/>
              </a:xfrm>
              <a:prstGeom prst="rect">
                <a:avLst/>
              </a:prstGeom>
              <a:blipFill>
                <a:blip r:embed="rId4"/>
                <a:stretch>
                  <a:fillRect l="-1684" t="-2286" r="-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21CB79-ED56-4258-86C4-18339B407755}"/>
                  </a:ext>
                </a:extLst>
              </p:cNvPr>
              <p:cNvSpPr txBox="1"/>
              <p:nvPr/>
            </p:nvSpPr>
            <p:spPr>
              <a:xfrm>
                <a:off x="7125227" y="339212"/>
                <a:ext cx="4738410" cy="5690019"/>
              </a:xfrm>
              <a:prstGeom prst="rect">
                <a:avLst/>
              </a:prstGeom>
              <a:solidFill>
                <a:srgbClr val="FFCCFF"/>
              </a:solidFill>
            </p:spPr>
            <p:txBody>
              <a:bodyPr wrap="square" rtlCol="0">
                <a:spAutoFit/>
              </a:bodyPr>
              <a:lstStyle/>
              <a:p>
                <a:r>
                  <a:rPr lang="en-US" sz="2400" dirty="0">
                    <a:solidFill>
                      <a:srgbClr val="FF0000"/>
                    </a:solidFill>
                  </a:rPr>
                  <a:t>Summary:</a:t>
                </a:r>
              </a:p>
              <a:p>
                <a:r>
                  <a:rPr lang="en-US" sz="2400" dirty="0"/>
                  <a:t>● Decide on the frequency m</a:t>
                </a:r>
              </a:p>
              <a:p>
                <a:pPr>
                  <a:lnSpc>
                    <a:spcPts val="1200"/>
                  </a:lnSpc>
                </a:pPr>
                <a:endParaRPr lang="en-US" sz="2400" dirty="0"/>
              </a:p>
              <a:p>
                <a:r>
                  <a:rPr lang="en-US" sz="2400" dirty="0"/>
                  <a:t>● Generate predictor variables </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𝑡</m:t>
                                </m:r>
                              </m:num>
                              <m:den>
                                <m:r>
                                  <a:rPr lang="en-US" sz="2400" i="1">
                                    <a:latin typeface="Cambria Math" panose="02040503050406030204" pitchFamily="18" charset="0"/>
                                    <a:ea typeface="Cambria Math" panose="02040503050406030204" pitchFamily="18" charset="0"/>
                                  </a:rPr>
                                  <m:t>𝑚</m:t>
                                </m:r>
                              </m:den>
                            </m:f>
                          </m:e>
                        </m:d>
                      </m:e>
                    </m:func>
                  </m:oMath>
                </a14:m>
                <a:r>
                  <a:rPr lang="en-US" sz="2400" dirty="0"/>
                  <a:t> and </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𝑡</m:t>
                                </m:r>
                              </m:num>
                              <m:den>
                                <m:r>
                                  <a:rPr lang="en-US" sz="2400" i="1">
                                    <a:latin typeface="Cambria Math" panose="02040503050406030204" pitchFamily="18" charset="0"/>
                                    <a:ea typeface="Cambria Math" panose="02040503050406030204" pitchFamily="18" charset="0"/>
                                  </a:rPr>
                                  <m:t>𝑚</m:t>
                                </m:r>
                              </m:den>
                            </m:f>
                          </m:e>
                        </m:d>
                      </m:e>
                    </m:func>
                  </m:oMath>
                </a14:m>
                <a:endParaRPr lang="en-US" sz="2400" dirty="0"/>
              </a:p>
              <a:p>
                <a:pPr>
                  <a:lnSpc>
                    <a:spcPts val="1200"/>
                  </a:lnSpc>
                </a:pPr>
                <a:endParaRPr lang="en-US" sz="2400" dirty="0"/>
              </a:p>
              <a:p>
                <a:r>
                  <a:rPr lang="en-US" sz="2400" dirty="0"/>
                  <a:t>● Regress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𝑡</m:t>
                        </m:r>
                      </m:sub>
                    </m:sSub>
                  </m:oMath>
                </a14:m>
                <a:r>
                  <a:rPr lang="en-US" sz="2400" dirty="0"/>
                  <a:t> on </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d>
                          <m:dPr>
                            <m:ctrlPr>
                              <a:rPr lang="en-US" sz="2400" i="1">
                                <a:latin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𝑡</m:t>
                                </m:r>
                              </m:num>
                              <m:den>
                                <m:r>
                                  <a:rPr lang="en-US" sz="2400" i="1">
                                    <a:latin typeface="Cambria Math" panose="02040503050406030204" pitchFamily="18" charset="0"/>
                                    <a:ea typeface="Cambria Math" panose="02040503050406030204" pitchFamily="18" charset="0"/>
                                  </a:rPr>
                                  <m:t>𝑚</m:t>
                                </m:r>
                              </m:den>
                            </m:f>
                          </m:e>
                        </m:d>
                      </m:e>
                    </m:func>
                  </m:oMath>
                </a14:m>
                <a:r>
                  <a:rPr lang="en-US" sz="2400" dirty="0"/>
                  <a:t> and </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d>
                          <m:dPr>
                            <m:ctrlPr>
                              <a:rPr lang="en-US" sz="2400" i="1">
                                <a:latin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rPr>
                                  <m:t>2</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𝑡</m:t>
                                </m:r>
                              </m:num>
                              <m:den>
                                <m:r>
                                  <a:rPr lang="en-US" sz="2400" i="1">
                                    <a:latin typeface="Cambria Math" panose="02040503050406030204" pitchFamily="18" charset="0"/>
                                    <a:ea typeface="Cambria Math" panose="02040503050406030204" pitchFamily="18" charset="0"/>
                                  </a:rPr>
                                  <m:t>𝑚</m:t>
                                </m:r>
                              </m:den>
                            </m:f>
                          </m:e>
                        </m:d>
                      </m:e>
                    </m:func>
                  </m:oMath>
                </a14:m>
                <a:r>
                  <a:rPr lang="en-US" sz="2400" dirty="0"/>
                  <a:t> while including intercept</a:t>
                </a:r>
              </a:p>
              <a:p>
                <a:pPr>
                  <a:lnSpc>
                    <a:spcPts val="1200"/>
                  </a:lnSpc>
                </a:pPr>
                <a:endParaRPr lang="en-US" sz="2400" dirty="0"/>
              </a:p>
              <a:p>
                <a:r>
                  <a:rPr lang="en-US" sz="2400" dirty="0"/>
                  <a:t>● Using Sin and Cosine functions as predictors works since seasonal variation has a cyclic pattern</a:t>
                </a:r>
              </a:p>
              <a:p>
                <a:pPr>
                  <a:lnSpc>
                    <a:spcPts val="1200"/>
                  </a:lnSpc>
                </a:pPr>
                <a:endParaRPr lang="en-US" sz="2400" dirty="0"/>
              </a:p>
              <a:p>
                <a:r>
                  <a:rPr lang="en-US" sz="2400" dirty="0"/>
                  <a:t>● This method requires estimation of 3 parameters and is preferable when frequency is more than 4</a:t>
                </a:r>
              </a:p>
            </p:txBody>
          </p:sp>
        </mc:Choice>
        <mc:Fallback xmlns="">
          <p:sp>
            <p:nvSpPr>
              <p:cNvPr id="10" name="TextBox 9">
                <a:extLst>
                  <a:ext uri="{FF2B5EF4-FFF2-40B4-BE49-F238E27FC236}">
                    <a16:creationId xmlns:a16="http://schemas.microsoft.com/office/drawing/2014/main" id="{F921CB79-ED56-4258-86C4-18339B407755}"/>
                  </a:ext>
                </a:extLst>
              </p:cNvPr>
              <p:cNvSpPr txBox="1">
                <a:spLocks noRot="1" noChangeAspect="1" noMove="1" noResize="1" noEditPoints="1" noAdjustHandles="1" noChangeArrowheads="1" noChangeShapeType="1" noTextEdit="1"/>
              </p:cNvSpPr>
              <p:nvPr/>
            </p:nvSpPr>
            <p:spPr>
              <a:xfrm>
                <a:off x="7125227" y="339212"/>
                <a:ext cx="4738410" cy="5690019"/>
              </a:xfrm>
              <a:prstGeom prst="rect">
                <a:avLst/>
              </a:prstGeom>
              <a:blipFill>
                <a:blip r:embed="rId5"/>
                <a:stretch>
                  <a:fillRect l="-2059" t="-857" b="-15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D6D4DD-5C5D-4F5D-BFF0-FCCFBCBADC1F}"/>
                  </a:ext>
                </a:extLst>
              </p:cNvPr>
              <p:cNvSpPr txBox="1"/>
              <p:nvPr/>
            </p:nvSpPr>
            <p:spPr>
              <a:xfrm>
                <a:off x="4105115" y="2753960"/>
                <a:ext cx="198765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sub>
                      </m:sSub>
                    </m:oMath>
                  </m:oMathPara>
                </a14:m>
                <a:endParaRPr lang="en-US" sz="2400" dirty="0"/>
              </a:p>
            </p:txBody>
          </p:sp>
        </mc:Choice>
        <mc:Fallback xmlns="">
          <p:sp>
            <p:nvSpPr>
              <p:cNvPr id="11" name="TextBox 10">
                <a:extLst>
                  <a:ext uri="{FF2B5EF4-FFF2-40B4-BE49-F238E27FC236}">
                    <a16:creationId xmlns:a16="http://schemas.microsoft.com/office/drawing/2014/main" id="{0ED6D4DD-5C5D-4F5D-BFF0-FCCFBCBADC1F}"/>
                  </a:ext>
                </a:extLst>
              </p:cNvPr>
              <p:cNvSpPr txBox="1">
                <a:spLocks noRot="1" noChangeAspect="1" noMove="1" noResize="1" noEditPoints="1" noAdjustHandles="1" noChangeArrowheads="1" noChangeShapeType="1" noTextEdit="1"/>
              </p:cNvSpPr>
              <p:nvPr/>
            </p:nvSpPr>
            <p:spPr>
              <a:xfrm>
                <a:off x="4105115" y="2753960"/>
                <a:ext cx="1987657" cy="461665"/>
              </a:xfrm>
              <a:prstGeom prst="rect">
                <a:avLst/>
              </a:prstGeom>
              <a:blipFill>
                <a:blip r:embed="rId6"/>
                <a:stretch>
                  <a:fillRect b="-2667"/>
                </a:stretch>
              </a:blipFill>
            </p:spPr>
            <p:txBody>
              <a:bodyPr/>
              <a:lstStyle/>
              <a:p>
                <a:r>
                  <a:rPr lang="en-US">
                    <a:noFill/>
                  </a:rPr>
                  <a:t> </a:t>
                </a:r>
              </a:p>
            </p:txBody>
          </p:sp>
        </mc:Fallback>
      </mc:AlternateContent>
    </p:spTree>
    <p:extLst>
      <p:ext uri="{BB962C8B-B14F-4D97-AF65-F5344CB8AC3E}">
        <p14:creationId xmlns:p14="http://schemas.microsoft.com/office/powerpoint/2010/main" val="341410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86F5A70-5DCD-4FA2-A4C0-1CFA27650A56}"/>
                  </a:ext>
                </a:extLst>
              </p:cNvPr>
              <p:cNvSpPr txBox="1"/>
              <p:nvPr/>
            </p:nvSpPr>
            <p:spPr>
              <a:xfrm>
                <a:off x="838199" y="1669562"/>
                <a:ext cx="5257799" cy="461665"/>
              </a:xfrm>
              <a:prstGeom prst="rect">
                <a:avLst/>
              </a:prstGeom>
              <a:noFill/>
            </p:spPr>
            <p:txBody>
              <a:bodyPr wrap="square">
                <a:spAutoFit/>
              </a:bodyPr>
              <a:lstStyle/>
              <a:p>
                <a:r>
                  <a:rPr lang="en-US" sz="2400" dirty="0"/>
                  <a:t>The simulated time series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is given.  </a:t>
                </a:r>
              </a:p>
            </p:txBody>
          </p:sp>
        </mc:Choice>
        <mc:Fallback xmlns="">
          <p:sp>
            <p:nvSpPr>
              <p:cNvPr id="16" name="TextBox 15">
                <a:extLst>
                  <a:ext uri="{FF2B5EF4-FFF2-40B4-BE49-F238E27FC236}">
                    <a16:creationId xmlns:a16="http://schemas.microsoft.com/office/drawing/2014/main" id="{F86F5A70-5DCD-4FA2-A4C0-1CFA27650A56}"/>
                  </a:ext>
                </a:extLst>
              </p:cNvPr>
              <p:cNvSpPr txBox="1">
                <a:spLocks noRot="1" noChangeAspect="1" noMove="1" noResize="1" noEditPoints="1" noAdjustHandles="1" noChangeArrowheads="1" noChangeShapeType="1" noTextEdit="1"/>
              </p:cNvSpPr>
              <p:nvPr/>
            </p:nvSpPr>
            <p:spPr>
              <a:xfrm>
                <a:off x="838199" y="1669562"/>
                <a:ext cx="5257799" cy="461665"/>
              </a:xfrm>
              <a:prstGeom prst="rect">
                <a:avLst/>
              </a:prstGeom>
              <a:blipFill>
                <a:blip r:embed="rId3"/>
                <a:stretch>
                  <a:fillRect l="-1738" t="-10526" b="-28947"/>
                </a:stretch>
              </a:blipFill>
            </p:spPr>
            <p:txBody>
              <a:bodyPr/>
              <a:lstStyle/>
              <a:p>
                <a:r>
                  <a:rPr lang="en-US">
                    <a:noFill/>
                  </a:rPr>
                  <a:t> </a:t>
                </a:r>
              </a:p>
            </p:txBody>
          </p:sp>
        </mc:Fallback>
      </mc:AlternateContent>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sp>
        <p:nvSpPr>
          <p:cNvPr id="5" name="TextBox 4">
            <a:extLst>
              <a:ext uri="{FF2B5EF4-FFF2-40B4-BE49-F238E27FC236}">
                <a16:creationId xmlns:a16="http://schemas.microsoft.com/office/drawing/2014/main" id="{84F8CB4B-BB1F-4724-91B4-938F3CCE0FA0}"/>
              </a:ext>
            </a:extLst>
          </p:cNvPr>
          <p:cNvSpPr txBox="1"/>
          <p:nvPr/>
        </p:nvSpPr>
        <p:spPr>
          <a:xfrm>
            <a:off x="856666" y="2181523"/>
            <a:ext cx="5257799" cy="830997"/>
          </a:xfrm>
          <a:prstGeom prst="rect">
            <a:avLst/>
          </a:prstGeom>
          <a:noFill/>
        </p:spPr>
        <p:txBody>
          <a:bodyPr wrap="square">
            <a:spAutoFit/>
          </a:bodyPr>
          <a:lstStyle/>
          <a:p>
            <a:r>
              <a:rPr lang="en-US" sz="2400" dirty="0"/>
              <a:t>It is obviously non-stationary with seasonal variation, frequency is 100/25</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3D1AF4F-120D-4AA7-840D-53B2FC4E936E}"/>
                  </a:ext>
                </a:extLst>
              </p:cNvPr>
              <p:cNvSpPr txBox="1"/>
              <p:nvPr/>
            </p:nvSpPr>
            <p:spPr>
              <a:xfrm>
                <a:off x="856666" y="3062816"/>
                <a:ext cx="5257799" cy="830997"/>
              </a:xfrm>
              <a:prstGeom prst="rect">
                <a:avLst/>
              </a:prstGeom>
              <a:noFill/>
            </p:spPr>
            <p:txBody>
              <a:bodyPr wrap="square">
                <a:spAutoFit/>
              </a:bodyPr>
              <a:lstStyle/>
              <a:p>
                <a:r>
                  <a:rPr lang="en-US" sz="2400" dirty="0"/>
                  <a:t>Assuming the series is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r>
                  <a:rPr lang="en-US" sz="2400" dirty="0"/>
                  <a:t>, we can estimate seasonal variation as</a:t>
                </a:r>
              </a:p>
            </p:txBody>
          </p:sp>
        </mc:Choice>
        <mc:Fallback xmlns="">
          <p:sp>
            <p:nvSpPr>
              <p:cNvPr id="9" name="TextBox 8">
                <a:extLst>
                  <a:ext uri="{FF2B5EF4-FFF2-40B4-BE49-F238E27FC236}">
                    <a16:creationId xmlns:a16="http://schemas.microsoft.com/office/drawing/2014/main" id="{03D1AF4F-120D-4AA7-840D-53B2FC4E936E}"/>
                  </a:ext>
                </a:extLst>
              </p:cNvPr>
              <p:cNvSpPr txBox="1">
                <a:spLocks noRot="1" noChangeAspect="1" noMove="1" noResize="1" noEditPoints="1" noAdjustHandles="1" noChangeArrowheads="1" noChangeShapeType="1" noTextEdit="1"/>
              </p:cNvSpPr>
              <p:nvPr/>
            </p:nvSpPr>
            <p:spPr>
              <a:xfrm>
                <a:off x="856666" y="3062816"/>
                <a:ext cx="5257799" cy="830997"/>
              </a:xfrm>
              <a:prstGeom prst="rect">
                <a:avLst/>
              </a:prstGeom>
              <a:blipFill>
                <a:blip r:embed="rId4"/>
                <a:stretch>
                  <a:fillRect l="-1856"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E648217-CEE5-43A2-AB8D-0EA5BC090383}"/>
                  </a:ext>
                </a:extLst>
              </p:cNvPr>
              <p:cNvSpPr txBox="1"/>
              <p:nvPr/>
            </p:nvSpPr>
            <p:spPr>
              <a:xfrm>
                <a:off x="552448" y="4073970"/>
                <a:ext cx="510540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𝑠</m:t>
                              </m:r>
                            </m:e>
                          </m:acc>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11.77, 29.14, 19.28, 1.17</m:t>
                          </m:r>
                        </m:e>
                      </m:d>
                    </m:oMath>
                  </m:oMathPara>
                </a14:m>
                <a:endParaRPr lang="en-US" sz="2400" dirty="0"/>
              </a:p>
            </p:txBody>
          </p:sp>
        </mc:Choice>
        <mc:Fallback xmlns="">
          <p:sp>
            <p:nvSpPr>
              <p:cNvPr id="15" name="TextBox 14">
                <a:extLst>
                  <a:ext uri="{FF2B5EF4-FFF2-40B4-BE49-F238E27FC236}">
                    <a16:creationId xmlns:a16="http://schemas.microsoft.com/office/drawing/2014/main" id="{1E648217-CEE5-43A2-AB8D-0EA5BC090383}"/>
                  </a:ext>
                </a:extLst>
              </p:cNvPr>
              <p:cNvSpPr txBox="1">
                <a:spLocks noRot="1" noChangeAspect="1" noMove="1" noResize="1" noEditPoints="1" noAdjustHandles="1" noChangeArrowheads="1" noChangeShapeType="1" noTextEdit="1"/>
              </p:cNvSpPr>
              <p:nvPr/>
            </p:nvSpPr>
            <p:spPr>
              <a:xfrm>
                <a:off x="552448" y="4073970"/>
                <a:ext cx="5105401" cy="461665"/>
              </a:xfrm>
              <a:prstGeom prst="rect">
                <a:avLst/>
              </a:prstGeom>
              <a:blipFill>
                <a:blip r:embed="rId5"/>
                <a:stretch>
                  <a:fillRect t="-3947"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D33338D-EF4A-417C-B560-1D53A12E85F9}"/>
                  </a:ext>
                </a:extLst>
              </p:cNvPr>
              <p:cNvSpPr txBox="1"/>
              <p:nvPr/>
            </p:nvSpPr>
            <p:spPr>
              <a:xfrm>
                <a:off x="552448" y="5219434"/>
                <a:ext cx="220503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𝜎</m:t>
                          </m:r>
                        </m:e>
                      </m:acc>
                      <m:r>
                        <a:rPr lang="en-US" sz="2400" b="0" i="1" smtClean="0">
                          <a:latin typeface="Cambria Math" panose="02040503050406030204" pitchFamily="18" charset="0"/>
                          <a:ea typeface="Cambria Math" panose="02040503050406030204" pitchFamily="18" charset="0"/>
                        </a:rPr>
                        <m:t>=5.39</m:t>
                      </m:r>
                    </m:oMath>
                  </m:oMathPara>
                </a14:m>
                <a:endParaRPr lang="en-US" sz="2400" dirty="0"/>
              </a:p>
            </p:txBody>
          </p:sp>
        </mc:Choice>
        <mc:Fallback xmlns="">
          <p:sp>
            <p:nvSpPr>
              <p:cNvPr id="20" name="TextBox 19">
                <a:extLst>
                  <a:ext uri="{FF2B5EF4-FFF2-40B4-BE49-F238E27FC236}">
                    <a16:creationId xmlns:a16="http://schemas.microsoft.com/office/drawing/2014/main" id="{BD33338D-EF4A-417C-B560-1D53A12E85F9}"/>
                  </a:ext>
                </a:extLst>
              </p:cNvPr>
              <p:cNvSpPr txBox="1">
                <a:spLocks noRot="1" noChangeAspect="1" noMove="1" noResize="1" noEditPoints="1" noAdjustHandles="1" noChangeArrowheads="1" noChangeShapeType="1" noTextEdit="1"/>
              </p:cNvSpPr>
              <p:nvPr/>
            </p:nvSpPr>
            <p:spPr>
              <a:xfrm>
                <a:off x="552448" y="5219434"/>
                <a:ext cx="2205039" cy="461665"/>
              </a:xfrm>
              <a:prstGeom prst="rect">
                <a:avLst/>
              </a:prstGeom>
              <a:blipFill>
                <a:blip r:embed="rId6"/>
                <a:stretch>
                  <a:fillRect t="-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FEF695B-A667-45E1-A1E8-D0381EA9B11F}"/>
                  </a:ext>
                </a:extLst>
              </p:cNvPr>
              <p:cNvSpPr txBox="1"/>
              <p:nvPr/>
            </p:nvSpPr>
            <p:spPr>
              <a:xfrm>
                <a:off x="856666" y="5756843"/>
                <a:ext cx="5257799" cy="830997"/>
              </a:xfrm>
              <a:prstGeom prst="rect">
                <a:avLst/>
              </a:prstGeom>
              <a:noFill/>
            </p:spPr>
            <p:txBody>
              <a:bodyPr wrap="square">
                <a:spAutoFit/>
              </a:bodyPr>
              <a:lstStyle/>
              <a:p>
                <a:r>
                  <a:rPr lang="en-US" sz="2400" dirty="0"/>
                  <a:t>Residual analysis should be performed to confirm that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𝜀</m:t>
                            </m:r>
                          </m:e>
                        </m:acc>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oMath>
                </a14:m>
                <a:r>
                  <a:rPr lang="en-US" sz="2400" dirty="0"/>
                  <a:t>is white noise</a:t>
                </a:r>
              </a:p>
            </p:txBody>
          </p:sp>
        </mc:Choice>
        <mc:Fallback xmlns="">
          <p:sp>
            <p:nvSpPr>
              <p:cNvPr id="21" name="TextBox 20">
                <a:extLst>
                  <a:ext uri="{FF2B5EF4-FFF2-40B4-BE49-F238E27FC236}">
                    <a16:creationId xmlns:a16="http://schemas.microsoft.com/office/drawing/2014/main" id="{4FEF695B-A667-45E1-A1E8-D0381EA9B11F}"/>
                  </a:ext>
                </a:extLst>
              </p:cNvPr>
              <p:cNvSpPr txBox="1">
                <a:spLocks noRot="1" noChangeAspect="1" noMove="1" noResize="1" noEditPoints="1" noAdjustHandles="1" noChangeArrowheads="1" noChangeShapeType="1" noTextEdit="1"/>
              </p:cNvSpPr>
              <p:nvPr/>
            </p:nvSpPr>
            <p:spPr>
              <a:xfrm>
                <a:off x="856666" y="5756843"/>
                <a:ext cx="5257799" cy="830997"/>
              </a:xfrm>
              <a:prstGeom prst="rect">
                <a:avLst/>
              </a:prstGeom>
              <a:blipFill>
                <a:blip r:embed="rId9"/>
                <a:stretch>
                  <a:fillRect l="-1856"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65AEC79-14DF-4CB1-BDAB-76BEF2A2B4A9}"/>
                  </a:ext>
                </a:extLst>
              </p:cNvPr>
              <p:cNvSpPr txBox="1"/>
              <p:nvPr/>
            </p:nvSpPr>
            <p:spPr>
              <a:xfrm>
                <a:off x="838198" y="4715792"/>
                <a:ext cx="5257799" cy="461665"/>
              </a:xfrm>
              <a:prstGeom prst="rect">
                <a:avLst/>
              </a:prstGeom>
              <a:noFill/>
            </p:spPr>
            <p:txBody>
              <a:bodyPr wrap="square">
                <a:spAutoFit/>
              </a:bodyPr>
              <a:lstStyle/>
              <a:p>
                <a:r>
                  <a:rPr lang="en-US" sz="2400" dirty="0"/>
                  <a:t>The difference will then be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𝜀</m:t>
                            </m:r>
                          </m:e>
                        </m:acc>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𝑠</m:t>
                            </m:r>
                          </m:e>
                        </m:acc>
                      </m:e>
                      <m:sub>
                        <m:r>
                          <a:rPr lang="en-US" sz="2400" i="1">
                            <a:latin typeface="Cambria Math" panose="02040503050406030204" pitchFamily="18" charset="0"/>
                          </a:rPr>
                          <m:t>𝑡</m:t>
                        </m:r>
                      </m:sub>
                    </m:sSub>
                  </m:oMath>
                </a14:m>
                <a:endParaRPr lang="en-US" sz="2400" dirty="0"/>
              </a:p>
            </p:txBody>
          </p:sp>
        </mc:Choice>
        <mc:Fallback xmlns="">
          <p:sp>
            <p:nvSpPr>
              <p:cNvPr id="2" name="TextBox 1">
                <a:extLst>
                  <a:ext uri="{FF2B5EF4-FFF2-40B4-BE49-F238E27FC236}">
                    <a16:creationId xmlns:a16="http://schemas.microsoft.com/office/drawing/2014/main" id="{065AEC79-14DF-4CB1-BDAB-76BEF2A2B4A9}"/>
                  </a:ext>
                </a:extLst>
              </p:cNvPr>
              <p:cNvSpPr txBox="1">
                <a:spLocks noRot="1" noChangeAspect="1" noMove="1" noResize="1" noEditPoints="1" noAdjustHandles="1" noChangeArrowheads="1" noChangeShapeType="1" noTextEdit="1"/>
              </p:cNvSpPr>
              <p:nvPr/>
            </p:nvSpPr>
            <p:spPr>
              <a:xfrm>
                <a:off x="838198" y="4715792"/>
                <a:ext cx="5257799" cy="461665"/>
              </a:xfrm>
              <a:prstGeom prst="rect">
                <a:avLst/>
              </a:prstGeom>
              <a:blipFill>
                <a:blip r:embed="rId10"/>
                <a:stretch>
                  <a:fillRect l="-1738" t="-10667" r="-1854" b="-30667"/>
                </a:stretch>
              </a:blipFill>
            </p:spPr>
            <p:txBody>
              <a:bodyPr/>
              <a:lstStyle/>
              <a:p>
                <a:r>
                  <a:rPr lang="en-US">
                    <a:noFill/>
                  </a:rPr>
                  <a:t> </a:t>
                </a:r>
              </a:p>
            </p:txBody>
          </p:sp>
        </mc:Fallback>
      </mc:AlternateContent>
      <p:pic>
        <p:nvPicPr>
          <p:cNvPr id="4" name="Picture 3" descr="Graphical user interface, line chart&#10;&#10;Description automatically generated">
            <a:extLst>
              <a:ext uri="{FF2B5EF4-FFF2-40B4-BE49-F238E27FC236}">
                <a16:creationId xmlns:a16="http://schemas.microsoft.com/office/drawing/2014/main" id="{D9694B0E-AD6A-4FF6-B5FC-4FEDB73B094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35008" y="442777"/>
            <a:ext cx="5456943" cy="2631920"/>
          </a:xfrm>
          <a:prstGeom prst="rect">
            <a:avLst/>
          </a:prstGeom>
        </p:spPr>
      </p:pic>
      <p:pic>
        <p:nvPicPr>
          <p:cNvPr id="7" name="Picture 6" descr="Chart, line chart&#10;&#10;Description automatically generated">
            <a:extLst>
              <a:ext uri="{FF2B5EF4-FFF2-40B4-BE49-F238E27FC236}">
                <a16:creationId xmlns:a16="http://schemas.microsoft.com/office/drawing/2014/main" id="{29383F79-79FA-442E-BA5C-EA54D30F9C1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349296" y="4002530"/>
            <a:ext cx="5442655" cy="2601627"/>
          </a:xfrm>
          <a:prstGeom prst="rect">
            <a:avLst/>
          </a:prstGeom>
        </p:spPr>
      </p:pic>
    </p:spTree>
    <p:extLst>
      <p:ext uri="{BB962C8B-B14F-4D97-AF65-F5344CB8AC3E}">
        <p14:creationId xmlns:p14="http://schemas.microsoft.com/office/powerpoint/2010/main" val="21591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000"/>
                                        <p:tgtEl>
                                          <p:spTgt spid="2"/>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1000"/>
                                        <p:tgtEl>
                                          <p:spTgt spid="20"/>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5" grpId="0"/>
      <p:bldP spid="20" grpId="0"/>
      <p:bldP spid="21"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86F5A70-5DCD-4FA2-A4C0-1CFA27650A56}"/>
                  </a:ext>
                </a:extLst>
              </p:cNvPr>
              <p:cNvSpPr txBox="1"/>
              <p:nvPr/>
            </p:nvSpPr>
            <p:spPr>
              <a:xfrm>
                <a:off x="838199" y="1420335"/>
                <a:ext cx="5257799" cy="830997"/>
              </a:xfrm>
              <a:prstGeom prst="rect">
                <a:avLst/>
              </a:prstGeom>
              <a:noFill/>
            </p:spPr>
            <p:txBody>
              <a:bodyPr wrap="square">
                <a:spAutoFit/>
              </a:bodyPr>
              <a:lstStyle/>
              <a:p>
                <a:r>
                  <a:rPr lang="en-US" sz="2400" dirty="0"/>
                  <a:t>Estimate components of time series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using given chart and output. </a:t>
                </a:r>
              </a:p>
            </p:txBody>
          </p:sp>
        </mc:Choice>
        <mc:Fallback xmlns="">
          <p:sp>
            <p:nvSpPr>
              <p:cNvPr id="16" name="TextBox 15">
                <a:extLst>
                  <a:ext uri="{FF2B5EF4-FFF2-40B4-BE49-F238E27FC236}">
                    <a16:creationId xmlns:a16="http://schemas.microsoft.com/office/drawing/2014/main" id="{F86F5A70-5DCD-4FA2-A4C0-1CFA27650A56}"/>
                  </a:ext>
                </a:extLst>
              </p:cNvPr>
              <p:cNvSpPr txBox="1">
                <a:spLocks noRot="1" noChangeAspect="1" noMove="1" noResize="1" noEditPoints="1" noAdjustHandles="1" noChangeArrowheads="1" noChangeShapeType="1" noTextEdit="1"/>
              </p:cNvSpPr>
              <p:nvPr/>
            </p:nvSpPr>
            <p:spPr>
              <a:xfrm>
                <a:off x="838199" y="1420335"/>
                <a:ext cx="5257799" cy="830997"/>
              </a:xfrm>
              <a:prstGeom prst="rect">
                <a:avLst/>
              </a:prstGeom>
              <a:blipFill>
                <a:blip r:embed="rId3"/>
                <a:stretch>
                  <a:fillRect l="-1738" t="-5882" b="-16176"/>
                </a:stretch>
              </a:blipFill>
            </p:spPr>
            <p:txBody>
              <a:bodyPr/>
              <a:lstStyle/>
              <a:p>
                <a:r>
                  <a:rPr lang="en-US">
                    <a:noFill/>
                  </a:rPr>
                  <a:t> </a:t>
                </a:r>
              </a:p>
            </p:txBody>
          </p:sp>
        </mc:Fallback>
      </mc:AlternateContent>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B511EC-438B-41E4-AEEA-6B29388717C9}"/>
                  </a:ext>
                </a:extLst>
              </p:cNvPr>
              <p:cNvSpPr txBox="1"/>
              <p:nvPr/>
            </p:nvSpPr>
            <p:spPr>
              <a:xfrm>
                <a:off x="823910" y="2310795"/>
                <a:ext cx="5257799" cy="1200329"/>
              </a:xfrm>
              <a:prstGeom prst="rect">
                <a:avLst/>
              </a:prstGeom>
              <a:noFill/>
            </p:spPr>
            <p:txBody>
              <a:bodyPr wrap="square">
                <a:spAutoFit/>
              </a:bodyPr>
              <a:lstStyle/>
              <a:p>
                <a:r>
                  <a:rPr lang="en-US" sz="2400" dirty="0"/>
                  <a:t>Assuming that it is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r>
                  <a:rPr lang="en-US" sz="2400" dirty="0"/>
                  <a:t>, frequency is estimated to be 120/10=12. We can estimate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i="1">
                        <a:latin typeface="Cambria Math" panose="02040503050406030204" pitchFamily="18" charset="0"/>
                      </a:rPr>
                      <m:t> </m:t>
                    </m:r>
                  </m:oMath>
                </a14:m>
                <a:r>
                  <a:rPr lang="en-US" sz="2400" dirty="0"/>
                  <a:t>as</a:t>
                </a:r>
              </a:p>
            </p:txBody>
          </p:sp>
        </mc:Choice>
        <mc:Fallback xmlns="">
          <p:sp>
            <p:nvSpPr>
              <p:cNvPr id="7" name="TextBox 6">
                <a:extLst>
                  <a:ext uri="{FF2B5EF4-FFF2-40B4-BE49-F238E27FC236}">
                    <a16:creationId xmlns:a16="http://schemas.microsoft.com/office/drawing/2014/main" id="{E6B511EC-438B-41E4-AEEA-6B29388717C9}"/>
                  </a:ext>
                </a:extLst>
              </p:cNvPr>
              <p:cNvSpPr txBox="1">
                <a:spLocks noRot="1" noChangeAspect="1" noMove="1" noResize="1" noEditPoints="1" noAdjustHandles="1" noChangeArrowheads="1" noChangeShapeType="1" noTextEdit="1"/>
              </p:cNvSpPr>
              <p:nvPr/>
            </p:nvSpPr>
            <p:spPr>
              <a:xfrm>
                <a:off x="823910" y="2310795"/>
                <a:ext cx="5257799" cy="1200329"/>
              </a:xfrm>
              <a:prstGeom prst="rect">
                <a:avLst/>
              </a:prstGeom>
              <a:blipFill>
                <a:blip r:embed="rId4"/>
                <a:stretch>
                  <a:fillRect l="-1738" t="-4061" r="-1854"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D2F417-CA39-44D0-B50B-D690A04C26C5}"/>
                  </a:ext>
                </a:extLst>
              </p:cNvPr>
              <p:cNvSpPr txBox="1"/>
              <p:nvPr/>
            </p:nvSpPr>
            <p:spPr>
              <a:xfrm>
                <a:off x="823911" y="3616580"/>
                <a:ext cx="711993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𝑠</m:t>
                              </m:r>
                            </m:e>
                          </m:acc>
                        </m:e>
                        <m:sub>
                          <m:r>
                            <a:rPr lang="en-US" sz="2400" i="1">
                              <a:latin typeface="Cambria Math" panose="02040503050406030204" pitchFamily="18" charset="0"/>
                            </a:rPr>
                            <m:t>𝑡</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27, 19, 10, −1, −11, −10, −3, 4, 16, 30, 34, 43</m:t>
                          </m:r>
                        </m:e>
                      </m:d>
                    </m:oMath>
                  </m:oMathPara>
                </a14:m>
                <a:endParaRPr lang="en-US" sz="2400" dirty="0"/>
              </a:p>
            </p:txBody>
          </p:sp>
        </mc:Choice>
        <mc:Fallback xmlns="">
          <p:sp>
            <p:nvSpPr>
              <p:cNvPr id="8" name="TextBox 7">
                <a:extLst>
                  <a:ext uri="{FF2B5EF4-FFF2-40B4-BE49-F238E27FC236}">
                    <a16:creationId xmlns:a16="http://schemas.microsoft.com/office/drawing/2014/main" id="{4AD2F417-CA39-44D0-B50B-D690A04C26C5}"/>
                  </a:ext>
                </a:extLst>
              </p:cNvPr>
              <p:cNvSpPr txBox="1">
                <a:spLocks noRot="1" noChangeAspect="1" noMove="1" noResize="1" noEditPoints="1" noAdjustHandles="1" noChangeArrowheads="1" noChangeShapeType="1" noTextEdit="1"/>
              </p:cNvSpPr>
              <p:nvPr/>
            </p:nvSpPr>
            <p:spPr>
              <a:xfrm>
                <a:off x="823911" y="3616580"/>
                <a:ext cx="7119939" cy="461665"/>
              </a:xfrm>
              <a:prstGeom prst="rect">
                <a:avLst/>
              </a:prstGeom>
              <a:blipFill>
                <a:blip r:embed="rId5"/>
                <a:stretch>
                  <a:fillRect t="-3947"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2498C08-8EA7-4321-9B63-74E35E39F873}"/>
                  </a:ext>
                </a:extLst>
              </p:cNvPr>
              <p:cNvSpPr txBox="1"/>
              <p:nvPr/>
            </p:nvSpPr>
            <p:spPr>
              <a:xfrm>
                <a:off x="699924" y="4739722"/>
                <a:ext cx="220503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𝜎</m:t>
                          </m:r>
                        </m:e>
                      </m:ac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12.03</m:t>
                      </m:r>
                    </m:oMath>
                  </m:oMathPara>
                </a14:m>
                <a:endParaRPr lang="en-US" sz="2400" dirty="0"/>
              </a:p>
            </p:txBody>
          </p:sp>
        </mc:Choice>
        <mc:Fallback xmlns="">
          <p:sp>
            <p:nvSpPr>
              <p:cNvPr id="10" name="TextBox 9">
                <a:extLst>
                  <a:ext uri="{FF2B5EF4-FFF2-40B4-BE49-F238E27FC236}">
                    <a16:creationId xmlns:a16="http://schemas.microsoft.com/office/drawing/2014/main" id="{62498C08-8EA7-4321-9B63-74E35E39F873}"/>
                  </a:ext>
                </a:extLst>
              </p:cNvPr>
              <p:cNvSpPr txBox="1">
                <a:spLocks noRot="1" noChangeAspect="1" noMove="1" noResize="1" noEditPoints="1" noAdjustHandles="1" noChangeArrowheads="1" noChangeShapeType="1" noTextEdit="1"/>
              </p:cNvSpPr>
              <p:nvPr/>
            </p:nvSpPr>
            <p:spPr>
              <a:xfrm>
                <a:off x="699924" y="4739722"/>
                <a:ext cx="2205039" cy="461665"/>
              </a:xfrm>
              <a:prstGeom prst="rect">
                <a:avLst/>
              </a:prstGeom>
              <a:blipFill>
                <a:blip r:embed="rId6"/>
                <a:stretch>
                  <a:fillRect t="-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AEC9DAC-C8DC-4562-A5B2-B2CA12B8DD9D}"/>
                  </a:ext>
                </a:extLst>
              </p:cNvPr>
              <p:cNvSpPr txBox="1"/>
              <p:nvPr/>
            </p:nvSpPr>
            <p:spPr>
              <a:xfrm>
                <a:off x="823911" y="5424145"/>
                <a:ext cx="6067427" cy="1200329"/>
              </a:xfrm>
              <a:prstGeom prst="rect">
                <a:avLst/>
              </a:prstGeom>
              <a:noFill/>
            </p:spPr>
            <p:txBody>
              <a:bodyPr wrap="square">
                <a:spAutoFit/>
              </a:bodyPr>
              <a:lstStyle/>
              <a:p>
                <a:r>
                  <a:rPr lang="en-US" sz="2400" dirty="0"/>
                  <a:t>Residual analysis should be performed to confirm that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𝜀</m:t>
                            </m:r>
                          </m:e>
                        </m:acc>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oMath>
                </a14:m>
                <a:r>
                  <a:rPr lang="en-US" sz="2400" dirty="0"/>
                  <a:t>is white noise, thus confirm the initial model assumption</a:t>
                </a:r>
              </a:p>
            </p:txBody>
          </p:sp>
        </mc:Choice>
        <mc:Fallback xmlns="">
          <p:sp>
            <p:nvSpPr>
              <p:cNvPr id="14" name="TextBox 13">
                <a:extLst>
                  <a:ext uri="{FF2B5EF4-FFF2-40B4-BE49-F238E27FC236}">
                    <a16:creationId xmlns:a16="http://schemas.microsoft.com/office/drawing/2014/main" id="{0AEC9DAC-C8DC-4562-A5B2-B2CA12B8DD9D}"/>
                  </a:ext>
                </a:extLst>
              </p:cNvPr>
              <p:cNvSpPr txBox="1">
                <a:spLocks noRot="1" noChangeAspect="1" noMove="1" noResize="1" noEditPoints="1" noAdjustHandles="1" noChangeArrowheads="1" noChangeShapeType="1" noTextEdit="1"/>
              </p:cNvSpPr>
              <p:nvPr/>
            </p:nvSpPr>
            <p:spPr>
              <a:xfrm>
                <a:off x="823911" y="5424145"/>
                <a:ext cx="6067427" cy="1200329"/>
              </a:xfrm>
              <a:prstGeom prst="rect">
                <a:avLst/>
              </a:prstGeom>
              <a:blipFill>
                <a:blip r:embed="rId9"/>
                <a:stretch>
                  <a:fillRect l="-1508" t="-4061" r="-1307"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F182C9-26D8-4038-808D-AA89D7901FB3}"/>
                  </a:ext>
                </a:extLst>
              </p:cNvPr>
              <p:cNvSpPr txBox="1"/>
              <p:nvPr/>
            </p:nvSpPr>
            <p:spPr>
              <a:xfrm>
                <a:off x="823911" y="4151346"/>
                <a:ext cx="5257799" cy="461665"/>
              </a:xfrm>
              <a:prstGeom prst="rect">
                <a:avLst/>
              </a:prstGeom>
              <a:noFill/>
            </p:spPr>
            <p:txBody>
              <a:bodyPr wrap="square">
                <a:spAutoFit/>
              </a:bodyPr>
              <a:lstStyle/>
              <a:p>
                <a:r>
                  <a:rPr lang="en-US" sz="2400" dirty="0"/>
                  <a:t>The difference will then be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𝜀</m:t>
                            </m:r>
                          </m:e>
                        </m:acc>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𝑠</m:t>
                            </m:r>
                          </m:e>
                        </m:acc>
                      </m:e>
                      <m:sub>
                        <m:r>
                          <a:rPr lang="en-US" sz="2400" i="1">
                            <a:latin typeface="Cambria Math" panose="02040503050406030204" pitchFamily="18" charset="0"/>
                          </a:rPr>
                          <m:t>𝑡</m:t>
                        </m:r>
                      </m:sub>
                    </m:sSub>
                  </m:oMath>
                </a14:m>
                <a:endParaRPr lang="en-US" sz="2400" dirty="0"/>
              </a:p>
            </p:txBody>
          </p:sp>
        </mc:Choice>
        <mc:Fallback xmlns="">
          <p:sp>
            <p:nvSpPr>
              <p:cNvPr id="3" name="TextBox 2">
                <a:extLst>
                  <a:ext uri="{FF2B5EF4-FFF2-40B4-BE49-F238E27FC236}">
                    <a16:creationId xmlns:a16="http://schemas.microsoft.com/office/drawing/2014/main" id="{51F182C9-26D8-4038-808D-AA89D7901FB3}"/>
                  </a:ext>
                </a:extLst>
              </p:cNvPr>
              <p:cNvSpPr txBox="1">
                <a:spLocks noRot="1" noChangeAspect="1" noMove="1" noResize="1" noEditPoints="1" noAdjustHandles="1" noChangeArrowheads="1" noChangeShapeType="1" noTextEdit="1"/>
              </p:cNvSpPr>
              <p:nvPr/>
            </p:nvSpPr>
            <p:spPr>
              <a:xfrm>
                <a:off x="823911" y="4151346"/>
                <a:ext cx="5257799" cy="461665"/>
              </a:xfrm>
              <a:prstGeom prst="rect">
                <a:avLst/>
              </a:prstGeom>
              <a:blipFill>
                <a:blip r:embed="rId10"/>
                <a:stretch>
                  <a:fillRect l="-1738" t="-10526" r="-1854" b="-28947"/>
                </a:stretch>
              </a:blipFill>
            </p:spPr>
            <p:txBody>
              <a:bodyPr/>
              <a:lstStyle/>
              <a:p>
                <a:r>
                  <a:rPr lang="en-US">
                    <a:noFill/>
                  </a:rPr>
                  <a:t> </a:t>
                </a:r>
              </a:p>
            </p:txBody>
          </p:sp>
        </mc:Fallback>
      </mc:AlternateContent>
      <p:pic>
        <p:nvPicPr>
          <p:cNvPr id="4" name="Picture 3" descr="Chart&#10;&#10;Description automatically generated">
            <a:extLst>
              <a:ext uri="{FF2B5EF4-FFF2-40B4-BE49-F238E27FC236}">
                <a16:creationId xmlns:a16="http://schemas.microsoft.com/office/drawing/2014/main" id="{286AB2D5-4EE5-48C1-8C36-EF7283B6887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63583" y="416551"/>
            <a:ext cx="5409320" cy="2598177"/>
          </a:xfrm>
          <a:prstGeom prst="rect">
            <a:avLst/>
          </a:prstGeom>
        </p:spPr>
      </p:pic>
      <p:pic>
        <p:nvPicPr>
          <p:cNvPr id="9" name="Picture 8" descr="Chart, line chart&#10;&#10;Description automatically generated">
            <a:extLst>
              <a:ext uri="{FF2B5EF4-FFF2-40B4-BE49-F238E27FC236}">
                <a16:creationId xmlns:a16="http://schemas.microsoft.com/office/drawing/2014/main" id="{FCFBCEBD-4F6B-4962-938E-3EA26C97F7C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175267" y="4329112"/>
            <a:ext cx="4597636" cy="2190789"/>
          </a:xfrm>
          <a:prstGeom prst="rect">
            <a:avLst/>
          </a:prstGeom>
        </p:spPr>
      </p:pic>
    </p:spTree>
    <p:extLst>
      <p:ext uri="{BB962C8B-B14F-4D97-AF65-F5344CB8AC3E}">
        <p14:creationId xmlns:p14="http://schemas.microsoft.com/office/powerpoint/2010/main" val="41317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1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000"/>
                                        <p:tgtEl>
                                          <p:spTgt spid="10"/>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4"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a:extLst>
              <a:ext uri="{FF2B5EF4-FFF2-40B4-BE49-F238E27FC236}">
                <a16:creationId xmlns:a16="http://schemas.microsoft.com/office/drawing/2014/main" id="{3A0A73E7-2C5E-4F02-8210-205EAE38B3D6}"/>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Example</a:t>
            </a:r>
          </a:p>
        </p:txBody>
      </p:sp>
      <p:pic>
        <p:nvPicPr>
          <p:cNvPr id="4" name="Picture 3" descr="Chart&#10;&#10;Description automatically generated">
            <a:extLst>
              <a:ext uri="{FF2B5EF4-FFF2-40B4-BE49-F238E27FC236}">
                <a16:creationId xmlns:a16="http://schemas.microsoft.com/office/drawing/2014/main" id="{286AB2D5-4EE5-48C1-8C36-EF7283B68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3583" y="416551"/>
            <a:ext cx="5409320" cy="259817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0C950D-C358-4589-953E-AB89F6441B95}"/>
                  </a:ext>
                </a:extLst>
              </p:cNvPr>
              <p:cNvSpPr txBox="1"/>
              <p:nvPr/>
            </p:nvSpPr>
            <p:spPr>
              <a:xfrm>
                <a:off x="838199" y="1420335"/>
                <a:ext cx="5257799" cy="830997"/>
              </a:xfrm>
              <a:prstGeom prst="rect">
                <a:avLst/>
              </a:prstGeom>
              <a:noFill/>
            </p:spPr>
            <p:txBody>
              <a:bodyPr wrap="square">
                <a:spAutoFit/>
              </a:bodyPr>
              <a:lstStyle/>
              <a:p>
                <a:r>
                  <a:rPr lang="en-US" sz="2400" dirty="0"/>
                  <a:t>Estimate components of time series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oMath>
                </a14:m>
                <a:r>
                  <a:rPr lang="en-US" sz="2400" dirty="0"/>
                  <a:t> using given chart and output. </a:t>
                </a:r>
              </a:p>
            </p:txBody>
          </p:sp>
        </mc:Choice>
        <mc:Fallback xmlns="">
          <p:sp>
            <p:nvSpPr>
              <p:cNvPr id="6" name="TextBox 5">
                <a:extLst>
                  <a:ext uri="{FF2B5EF4-FFF2-40B4-BE49-F238E27FC236}">
                    <a16:creationId xmlns:a16="http://schemas.microsoft.com/office/drawing/2014/main" id="{BE0C950D-C358-4589-953E-AB89F6441B95}"/>
                  </a:ext>
                </a:extLst>
              </p:cNvPr>
              <p:cNvSpPr txBox="1">
                <a:spLocks noRot="1" noChangeAspect="1" noMove="1" noResize="1" noEditPoints="1" noAdjustHandles="1" noChangeArrowheads="1" noChangeShapeType="1" noTextEdit="1"/>
              </p:cNvSpPr>
              <p:nvPr/>
            </p:nvSpPr>
            <p:spPr>
              <a:xfrm>
                <a:off x="838199" y="1420335"/>
                <a:ext cx="5257799" cy="830997"/>
              </a:xfrm>
              <a:prstGeom prst="rect">
                <a:avLst/>
              </a:prstGeom>
              <a:blipFill>
                <a:blip r:embed="rId4"/>
                <a:stretch>
                  <a:fillRect l="-1738"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2912EF1-D71E-4A50-990D-2559C799F77F}"/>
                  </a:ext>
                </a:extLst>
              </p:cNvPr>
              <p:cNvSpPr txBox="1"/>
              <p:nvPr/>
            </p:nvSpPr>
            <p:spPr>
              <a:xfrm>
                <a:off x="823910" y="2310795"/>
                <a:ext cx="5257799" cy="1200329"/>
              </a:xfrm>
              <a:prstGeom prst="rect">
                <a:avLst/>
              </a:prstGeom>
              <a:noFill/>
            </p:spPr>
            <p:txBody>
              <a:bodyPr wrap="square">
                <a:spAutoFit/>
              </a:bodyPr>
              <a:lstStyle/>
              <a:p>
                <a:r>
                  <a:rPr lang="en-US" sz="2400" dirty="0"/>
                  <a:t>Assuming that it is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a14:m>
                <a:r>
                  <a:rPr lang="en-US" sz="2400" dirty="0"/>
                  <a:t>, frequency is estimated to be 120/10=12. We can estimate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i="1">
                        <a:latin typeface="Cambria Math" panose="02040503050406030204" pitchFamily="18" charset="0"/>
                      </a:rPr>
                      <m:t> </m:t>
                    </m:r>
                  </m:oMath>
                </a14:m>
                <a:r>
                  <a:rPr lang="en-US" sz="2400" dirty="0"/>
                  <a:t>as</a:t>
                </a:r>
              </a:p>
            </p:txBody>
          </p:sp>
        </mc:Choice>
        <mc:Fallback xmlns="">
          <p:sp>
            <p:nvSpPr>
              <p:cNvPr id="8" name="TextBox 7">
                <a:extLst>
                  <a:ext uri="{FF2B5EF4-FFF2-40B4-BE49-F238E27FC236}">
                    <a16:creationId xmlns:a16="http://schemas.microsoft.com/office/drawing/2014/main" id="{E2912EF1-D71E-4A50-990D-2559C799F77F}"/>
                  </a:ext>
                </a:extLst>
              </p:cNvPr>
              <p:cNvSpPr txBox="1">
                <a:spLocks noRot="1" noChangeAspect="1" noMove="1" noResize="1" noEditPoints="1" noAdjustHandles="1" noChangeArrowheads="1" noChangeShapeType="1" noTextEdit="1"/>
              </p:cNvSpPr>
              <p:nvPr/>
            </p:nvSpPr>
            <p:spPr>
              <a:xfrm>
                <a:off x="823910" y="2310795"/>
                <a:ext cx="5257799" cy="1200329"/>
              </a:xfrm>
              <a:prstGeom prst="rect">
                <a:avLst/>
              </a:prstGeom>
              <a:blipFill>
                <a:blip r:embed="rId5"/>
                <a:stretch>
                  <a:fillRect l="-1738" t="-4061" r="-1854"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20D35A1-2EC0-40DB-8A7D-BE486FD69B95}"/>
                  </a:ext>
                </a:extLst>
              </p:cNvPr>
              <p:cNvSpPr txBox="1"/>
              <p:nvPr/>
            </p:nvSpPr>
            <p:spPr>
              <a:xfrm>
                <a:off x="911213" y="3442364"/>
                <a:ext cx="5311433" cy="8530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b="0" i="1" smtClean="0">
                                  <a:latin typeface="Cambria Math" panose="02040503050406030204" pitchFamily="18" charset="0"/>
                                </a:rPr>
                                <m:t>𝑠</m:t>
                              </m:r>
                            </m:e>
                          </m:acc>
                        </m:e>
                        <m:sub>
                          <m:r>
                            <a:rPr lang="en-US" sz="2200" i="1">
                              <a:latin typeface="Cambria Math" panose="02040503050406030204" pitchFamily="18" charset="0"/>
                            </a:rPr>
                            <m:t>𝑡</m:t>
                          </m:r>
                        </m:sub>
                      </m:sSub>
                      <m:r>
                        <a:rPr lang="en-US" sz="2200" b="0" i="1" smtClean="0">
                          <a:latin typeface="Cambria Math" panose="02040503050406030204" pitchFamily="18" charset="0"/>
                        </a:rPr>
                        <m:t>=</m:t>
                      </m:r>
                      <m:r>
                        <a:rPr lang="en-US" sz="2200" i="1" smtClean="0">
                          <a:solidFill>
                            <a:schemeClr val="tx1"/>
                          </a:solidFill>
                          <a:latin typeface="Cambria Math" panose="02040503050406030204" pitchFamily="18" charset="0"/>
                        </a:rPr>
                        <m:t>1</m:t>
                      </m:r>
                      <m:r>
                        <a:rPr lang="en-US" sz="2200" b="0" i="1" smtClean="0">
                          <a:solidFill>
                            <a:schemeClr val="tx1"/>
                          </a:solidFill>
                          <a:latin typeface="Cambria Math" panose="02040503050406030204" pitchFamily="18" charset="0"/>
                        </a:rPr>
                        <m:t>1−3. 3</m:t>
                      </m:r>
                      <m:func>
                        <m:funcPr>
                          <m:ctrlPr>
                            <a:rPr lang="en-US" sz="2200" i="1">
                              <a:solidFill>
                                <a:schemeClr val="tx1"/>
                              </a:solidFill>
                              <a:latin typeface="Cambria Math" panose="02040503050406030204" pitchFamily="18" charset="0"/>
                            </a:rPr>
                          </m:ctrlPr>
                        </m:funcPr>
                        <m:fName>
                          <m:r>
                            <m:rPr>
                              <m:sty m:val="p"/>
                            </m:rPr>
                            <a:rPr lang="en-US" sz="2200">
                              <a:solidFill>
                                <a:schemeClr val="tx1"/>
                              </a:solidFill>
                              <a:latin typeface="Cambria Math" panose="02040503050406030204" pitchFamily="18" charset="0"/>
                            </a:rPr>
                            <m:t>sin</m:t>
                          </m:r>
                        </m:fName>
                        <m:e>
                          <m:d>
                            <m:dPr>
                              <m:ctrlPr>
                                <a:rPr lang="en-US" sz="2200" i="1">
                                  <a:solidFill>
                                    <a:schemeClr val="tx1"/>
                                  </a:solidFill>
                                  <a:latin typeface="Cambria Math" panose="02040503050406030204" pitchFamily="18" charset="0"/>
                                </a:rPr>
                              </m:ctrlPr>
                            </m:dPr>
                            <m:e>
                              <m:f>
                                <m:fPr>
                                  <m:ctrlPr>
                                    <a:rPr lang="en-US" sz="2200" i="1">
                                      <a:solidFill>
                                        <a:schemeClr val="tx1"/>
                                      </a:solidFill>
                                      <a:latin typeface="Cambria Math" panose="02040503050406030204" pitchFamily="18" charset="0"/>
                                      <a:ea typeface="Cambria Math" panose="02040503050406030204" pitchFamily="18" charset="0"/>
                                    </a:rPr>
                                  </m:ctrlPr>
                                </m:fPr>
                                <m:num>
                                  <m:r>
                                    <a:rPr lang="en-US" sz="2200" i="1">
                                      <a:solidFill>
                                        <a:schemeClr val="tx1"/>
                                      </a:solidFill>
                                      <a:latin typeface="Cambria Math" panose="02040503050406030204" pitchFamily="18" charset="0"/>
                                    </a:rPr>
                                    <m:t>2</m:t>
                                  </m:r>
                                  <m:r>
                                    <a:rPr lang="en-US" sz="2200" i="1">
                                      <a:solidFill>
                                        <a:schemeClr val="tx1"/>
                                      </a:solidFill>
                                      <a:latin typeface="Cambria Math" panose="02040503050406030204" pitchFamily="18" charset="0"/>
                                      <a:ea typeface="Cambria Math" panose="02040503050406030204" pitchFamily="18" charset="0"/>
                                    </a:rPr>
                                    <m:t>𝜋</m:t>
                                  </m:r>
                                  <m:r>
                                    <a:rPr lang="en-US" sz="2200" i="1">
                                      <a:solidFill>
                                        <a:schemeClr val="tx1"/>
                                      </a:solidFill>
                                      <a:latin typeface="Cambria Math" panose="02040503050406030204" pitchFamily="18" charset="0"/>
                                      <a:ea typeface="Cambria Math" panose="02040503050406030204" pitchFamily="18" charset="0"/>
                                    </a:rPr>
                                    <m:t>𝑡</m:t>
                                  </m:r>
                                </m:num>
                                <m:den>
                                  <m:r>
                                    <a:rPr lang="en-US" sz="2200" i="1">
                                      <a:solidFill>
                                        <a:schemeClr val="tx1"/>
                                      </a:solidFill>
                                      <a:latin typeface="Cambria Math" panose="02040503050406030204" pitchFamily="18" charset="0"/>
                                      <a:ea typeface="Cambria Math" panose="02040503050406030204" pitchFamily="18" charset="0"/>
                                    </a:rPr>
                                    <m:t>12</m:t>
                                  </m:r>
                                </m:den>
                              </m:f>
                            </m:e>
                          </m:d>
                          <m:r>
                            <a:rPr lang="en-US" sz="2200" b="0" i="1" smtClean="0">
                              <a:solidFill>
                                <a:schemeClr val="tx1"/>
                              </a:solidFill>
                              <a:latin typeface="Cambria Math" panose="02040503050406030204" pitchFamily="18" charset="0"/>
                              <a:ea typeface="Cambria Math" panose="02040503050406030204" pitchFamily="18" charset="0"/>
                            </a:rPr>
                            <m:t>+26.2</m:t>
                          </m:r>
                          <m:func>
                            <m:funcPr>
                              <m:ctrlPr>
                                <a:rPr lang="en-US" sz="2200" i="1">
                                  <a:solidFill>
                                    <a:schemeClr val="tx1"/>
                                  </a:solidFill>
                                  <a:latin typeface="Cambria Math" panose="02040503050406030204" pitchFamily="18" charset="0"/>
                                </a:rPr>
                              </m:ctrlPr>
                            </m:funcPr>
                            <m:fName>
                              <m:r>
                                <m:rPr>
                                  <m:sty m:val="p"/>
                                </m:rPr>
                                <a:rPr lang="en-US" sz="2200">
                                  <a:solidFill>
                                    <a:schemeClr val="tx1"/>
                                  </a:solidFill>
                                  <a:latin typeface="Cambria Math" panose="02040503050406030204" pitchFamily="18" charset="0"/>
                                </a:rPr>
                                <m:t>cos</m:t>
                              </m:r>
                            </m:fName>
                            <m:e>
                              <m:d>
                                <m:dPr>
                                  <m:ctrlPr>
                                    <a:rPr lang="en-US" sz="2200" i="1">
                                      <a:solidFill>
                                        <a:schemeClr val="tx1"/>
                                      </a:solidFill>
                                      <a:latin typeface="Cambria Math" panose="02040503050406030204" pitchFamily="18" charset="0"/>
                                    </a:rPr>
                                  </m:ctrlPr>
                                </m:dPr>
                                <m:e>
                                  <m:f>
                                    <m:fPr>
                                      <m:ctrlPr>
                                        <a:rPr lang="en-US" sz="2200" i="1">
                                          <a:solidFill>
                                            <a:schemeClr val="tx1"/>
                                          </a:solidFill>
                                          <a:latin typeface="Cambria Math" panose="02040503050406030204" pitchFamily="18" charset="0"/>
                                          <a:ea typeface="Cambria Math" panose="02040503050406030204" pitchFamily="18" charset="0"/>
                                        </a:rPr>
                                      </m:ctrlPr>
                                    </m:fPr>
                                    <m:num>
                                      <m:r>
                                        <a:rPr lang="en-US" sz="2200" i="1">
                                          <a:solidFill>
                                            <a:schemeClr val="tx1"/>
                                          </a:solidFill>
                                          <a:latin typeface="Cambria Math" panose="02040503050406030204" pitchFamily="18" charset="0"/>
                                        </a:rPr>
                                        <m:t>2</m:t>
                                      </m:r>
                                      <m:r>
                                        <a:rPr lang="en-US" sz="2200" i="1">
                                          <a:solidFill>
                                            <a:schemeClr val="tx1"/>
                                          </a:solidFill>
                                          <a:latin typeface="Cambria Math" panose="02040503050406030204" pitchFamily="18" charset="0"/>
                                          <a:ea typeface="Cambria Math" panose="02040503050406030204" pitchFamily="18" charset="0"/>
                                        </a:rPr>
                                        <m:t>𝜋</m:t>
                                      </m:r>
                                      <m:r>
                                        <a:rPr lang="en-US" sz="2200" i="1">
                                          <a:solidFill>
                                            <a:schemeClr val="tx1"/>
                                          </a:solidFill>
                                          <a:latin typeface="Cambria Math" panose="02040503050406030204" pitchFamily="18" charset="0"/>
                                          <a:ea typeface="Cambria Math" panose="02040503050406030204" pitchFamily="18" charset="0"/>
                                        </a:rPr>
                                        <m:t>𝑡</m:t>
                                      </m:r>
                                    </m:num>
                                    <m:den>
                                      <m:r>
                                        <a:rPr lang="en-US" sz="2200" i="1">
                                          <a:solidFill>
                                            <a:schemeClr val="tx1"/>
                                          </a:solidFill>
                                          <a:latin typeface="Cambria Math" panose="02040503050406030204" pitchFamily="18" charset="0"/>
                                          <a:ea typeface="Cambria Math" panose="02040503050406030204" pitchFamily="18" charset="0"/>
                                        </a:rPr>
                                        <m:t>12</m:t>
                                      </m:r>
                                    </m:den>
                                  </m:f>
                                </m:e>
                              </m:d>
                            </m:e>
                          </m:func>
                        </m:e>
                      </m:func>
                    </m:oMath>
                  </m:oMathPara>
                </a14:m>
                <a:endParaRPr lang="en-US" sz="2200" dirty="0"/>
              </a:p>
            </p:txBody>
          </p:sp>
        </mc:Choice>
        <mc:Fallback xmlns="">
          <p:sp>
            <p:nvSpPr>
              <p:cNvPr id="9" name="TextBox 8">
                <a:extLst>
                  <a:ext uri="{FF2B5EF4-FFF2-40B4-BE49-F238E27FC236}">
                    <a16:creationId xmlns:a16="http://schemas.microsoft.com/office/drawing/2014/main" id="{720D35A1-2EC0-40DB-8A7D-BE486FD69B95}"/>
                  </a:ext>
                </a:extLst>
              </p:cNvPr>
              <p:cNvSpPr txBox="1">
                <a:spLocks noRot="1" noChangeAspect="1" noMove="1" noResize="1" noEditPoints="1" noAdjustHandles="1" noChangeArrowheads="1" noChangeShapeType="1" noTextEdit="1"/>
              </p:cNvSpPr>
              <p:nvPr/>
            </p:nvSpPr>
            <p:spPr>
              <a:xfrm>
                <a:off x="911213" y="3442364"/>
                <a:ext cx="5311433" cy="853054"/>
              </a:xfrm>
              <a:prstGeom prst="rect">
                <a:avLst/>
              </a:prstGeom>
              <a:blipFill>
                <a:blip r:embed="rId6"/>
                <a:stretch>
                  <a:fillRect/>
                </a:stretch>
              </a:blipFill>
            </p:spPr>
            <p:txBody>
              <a:bodyPr/>
              <a:lstStyle/>
              <a:p>
                <a:r>
                  <a:rPr lang="en-US">
                    <a:noFill/>
                  </a:rPr>
                  <a:t> </a:t>
                </a:r>
              </a:p>
            </p:txBody>
          </p:sp>
        </mc:Fallback>
      </mc:AlternateContent>
      <p:pic>
        <p:nvPicPr>
          <p:cNvPr id="3" name="Picture 2" descr="Text&#10;&#10;Description automatically generated">
            <a:extLst>
              <a:ext uri="{FF2B5EF4-FFF2-40B4-BE49-F238E27FC236}">
                <a16:creationId xmlns:a16="http://schemas.microsoft.com/office/drawing/2014/main" id="{DB2F536B-EBC2-4614-A038-EE853639C4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3584" y="3429000"/>
            <a:ext cx="5409320" cy="2035677"/>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C615045-071F-4EEE-BB2F-8D5F9CE30A6E}"/>
                  </a:ext>
                </a:extLst>
              </p:cNvPr>
              <p:cNvSpPr txBox="1"/>
              <p:nvPr/>
            </p:nvSpPr>
            <p:spPr>
              <a:xfrm>
                <a:off x="911213" y="4231394"/>
                <a:ext cx="150465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ea typeface="Cambria Math" panose="02040503050406030204" pitchFamily="18" charset="0"/>
                            </a:rPr>
                          </m:ctrlPr>
                        </m:accPr>
                        <m:e>
                          <m:r>
                            <a:rPr lang="en-US" sz="2200" i="1">
                              <a:latin typeface="Cambria Math" panose="02040503050406030204" pitchFamily="18" charset="0"/>
                              <a:ea typeface="Cambria Math" panose="02040503050406030204" pitchFamily="18" charset="0"/>
                            </a:rPr>
                            <m:t>𝜎</m:t>
                          </m:r>
                        </m:e>
                      </m:acc>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10.97</m:t>
                      </m:r>
                    </m:oMath>
                  </m:oMathPara>
                </a14:m>
                <a:endParaRPr lang="en-US" sz="2200" dirty="0"/>
              </a:p>
            </p:txBody>
          </p:sp>
        </mc:Choice>
        <mc:Fallback xmlns="">
          <p:sp>
            <p:nvSpPr>
              <p:cNvPr id="11" name="TextBox 10">
                <a:extLst>
                  <a:ext uri="{FF2B5EF4-FFF2-40B4-BE49-F238E27FC236}">
                    <a16:creationId xmlns:a16="http://schemas.microsoft.com/office/drawing/2014/main" id="{8C615045-071F-4EEE-BB2F-8D5F9CE30A6E}"/>
                  </a:ext>
                </a:extLst>
              </p:cNvPr>
              <p:cNvSpPr txBox="1">
                <a:spLocks noRot="1" noChangeAspect="1" noMove="1" noResize="1" noEditPoints="1" noAdjustHandles="1" noChangeArrowheads="1" noChangeShapeType="1" noTextEdit="1"/>
              </p:cNvSpPr>
              <p:nvPr/>
            </p:nvSpPr>
            <p:spPr>
              <a:xfrm>
                <a:off x="911213" y="4231394"/>
                <a:ext cx="1504657" cy="430887"/>
              </a:xfrm>
              <a:prstGeom prst="rect">
                <a:avLst/>
              </a:prstGeom>
              <a:blipFill>
                <a:blip r:embed="rId8"/>
                <a:stretch>
                  <a:fillRect t="-2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48A1346-2496-47AE-88B8-2B90547C8375}"/>
                  </a:ext>
                </a:extLst>
              </p:cNvPr>
              <p:cNvSpPr txBox="1"/>
              <p:nvPr/>
            </p:nvSpPr>
            <p:spPr>
              <a:xfrm>
                <a:off x="838199" y="5292546"/>
                <a:ext cx="6067427" cy="1200329"/>
              </a:xfrm>
              <a:prstGeom prst="rect">
                <a:avLst/>
              </a:prstGeom>
              <a:noFill/>
            </p:spPr>
            <p:txBody>
              <a:bodyPr wrap="square">
                <a:spAutoFit/>
              </a:bodyPr>
              <a:lstStyle/>
              <a:p>
                <a:r>
                  <a:rPr lang="en-US" sz="2400" dirty="0"/>
                  <a:t>Residual analysis should be performed to confirm that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𝜀</m:t>
                            </m:r>
                          </m:e>
                        </m:acc>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 </m:t>
                    </m:r>
                  </m:oMath>
                </a14:m>
                <a:r>
                  <a:rPr lang="en-US" sz="2400" dirty="0"/>
                  <a:t>is white noise, thus confirm the initial model assumption</a:t>
                </a:r>
              </a:p>
            </p:txBody>
          </p:sp>
        </mc:Choice>
        <mc:Fallback xmlns="">
          <p:sp>
            <p:nvSpPr>
              <p:cNvPr id="10" name="TextBox 9">
                <a:extLst>
                  <a:ext uri="{FF2B5EF4-FFF2-40B4-BE49-F238E27FC236}">
                    <a16:creationId xmlns:a16="http://schemas.microsoft.com/office/drawing/2014/main" id="{A48A1346-2496-47AE-88B8-2B90547C8375}"/>
                  </a:ext>
                </a:extLst>
              </p:cNvPr>
              <p:cNvSpPr txBox="1">
                <a:spLocks noRot="1" noChangeAspect="1" noMove="1" noResize="1" noEditPoints="1" noAdjustHandles="1" noChangeArrowheads="1" noChangeShapeType="1" noTextEdit="1"/>
              </p:cNvSpPr>
              <p:nvPr/>
            </p:nvSpPr>
            <p:spPr>
              <a:xfrm>
                <a:off x="838199" y="5292546"/>
                <a:ext cx="6067427" cy="1200329"/>
              </a:xfrm>
              <a:prstGeom prst="rect">
                <a:avLst/>
              </a:prstGeom>
              <a:blipFill>
                <a:blip r:embed="rId9"/>
                <a:stretch>
                  <a:fillRect l="-1506" t="-4061" r="-1205"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AD58C19-BD40-419B-9C9E-A2B53090EF02}"/>
                  </a:ext>
                </a:extLst>
              </p:cNvPr>
              <p:cNvSpPr txBox="1"/>
              <p:nvPr/>
            </p:nvSpPr>
            <p:spPr>
              <a:xfrm>
                <a:off x="823910" y="4746273"/>
                <a:ext cx="5257799" cy="461665"/>
              </a:xfrm>
              <a:prstGeom prst="rect">
                <a:avLst/>
              </a:prstGeom>
              <a:noFill/>
            </p:spPr>
            <p:txBody>
              <a:bodyPr wrap="square">
                <a:spAutoFit/>
              </a:bodyPr>
              <a:lstStyle/>
              <a:p>
                <a:r>
                  <a:rPr lang="en-US" sz="2400" dirty="0"/>
                  <a:t>The difference will then be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𝜀</m:t>
                            </m:r>
                          </m:e>
                        </m:acc>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𝑠</m:t>
                            </m:r>
                          </m:e>
                        </m:acc>
                      </m:e>
                      <m:sub>
                        <m:r>
                          <a:rPr lang="en-US" sz="2400" i="1">
                            <a:latin typeface="Cambria Math" panose="02040503050406030204" pitchFamily="18" charset="0"/>
                          </a:rPr>
                          <m:t>𝑡</m:t>
                        </m:r>
                      </m:sub>
                    </m:sSub>
                  </m:oMath>
                </a14:m>
                <a:endParaRPr lang="en-US" sz="2400" dirty="0"/>
              </a:p>
            </p:txBody>
          </p:sp>
        </mc:Choice>
        <mc:Fallback xmlns="">
          <p:sp>
            <p:nvSpPr>
              <p:cNvPr id="12" name="TextBox 11">
                <a:extLst>
                  <a:ext uri="{FF2B5EF4-FFF2-40B4-BE49-F238E27FC236}">
                    <a16:creationId xmlns:a16="http://schemas.microsoft.com/office/drawing/2014/main" id="{CAD58C19-BD40-419B-9C9E-A2B53090EF02}"/>
                  </a:ext>
                </a:extLst>
              </p:cNvPr>
              <p:cNvSpPr txBox="1">
                <a:spLocks noRot="1" noChangeAspect="1" noMove="1" noResize="1" noEditPoints="1" noAdjustHandles="1" noChangeArrowheads="1" noChangeShapeType="1" noTextEdit="1"/>
              </p:cNvSpPr>
              <p:nvPr/>
            </p:nvSpPr>
            <p:spPr>
              <a:xfrm>
                <a:off x="823910" y="4746273"/>
                <a:ext cx="5257799" cy="461665"/>
              </a:xfrm>
              <a:prstGeom prst="rect">
                <a:avLst/>
              </a:prstGeom>
              <a:blipFill>
                <a:blip r:embed="rId10"/>
                <a:stretch>
                  <a:fillRect l="-1738" t="-10667" r="-1854" b="-30667"/>
                </a:stretch>
              </a:blipFill>
            </p:spPr>
            <p:txBody>
              <a:bodyPr/>
              <a:lstStyle/>
              <a:p>
                <a:r>
                  <a:rPr lang="en-US">
                    <a:noFill/>
                  </a:rPr>
                  <a:t> </a:t>
                </a:r>
              </a:p>
            </p:txBody>
          </p:sp>
        </mc:Fallback>
      </mc:AlternateContent>
    </p:spTree>
    <p:extLst>
      <p:ext uri="{BB962C8B-B14F-4D97-AF65-F5344CB8AC3E}">
        <p14:creationId xmlns:p14="http://schemas.microsoft.com/office/powerpoint/2010/main" val="385884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D165D4-3BFC-4D7B-B8BE-773E71F84BD1}"/>
              </a:ext>
            </a:extLst>
          </p:cNvPr>
          <p:cNvSpPr>
            <a:spLocks noGrp="1"/>
          </p:cNvSpPr>
          <p:nvPr>
            <p:ph type="title"/>
          </p:nvPr>
        </p:nvSpPr>
        <p:spPr>
          <a:xfrm>
            <a:off x="838200" y="365125"/>
            <a:ext cx="5257800" cy="1325563"/>
          </a:xfrm>
        </p:spPr>
        <p:txBody>
          <a:bodyPr>
            <a:normAutofit/>
          </a:bodyPr>
          <a:lstStyle/>
          <a:p>
            <a:r>
              <a:rPr lang="en-US" sz="3600" dirty="0">
                <a:solidFill>
                  <a:srgbClr val="990033"/>
                </a:solidFill>
              </a:rPr>
              <a:t>3. Differencing</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6D72369-0E85-4913-9960-2DBB1225D914}"/>
                  </a:ext>
                </a:extLst>
              </p:cNvPr>
              <p:cNvSpPr txBox="1"/>
              <p:nvPr/>
            </p:nvSpPr>
            <p:spPr>
              <a:xfrm>
                <a:off x="838200" y="1532641"/>
                <a:ext cx="6091237" cy="1200329"/>
              </a:xfrm>
              <a:prstGeom prst="rect">
                <a:avLst/>
              </a:prstGeom>
              <a:noFill/>
            </p:spPr>
            <p:txBody>
              <a:bodyPr wrap="square">
                <a:spAutoFit/>
              </a:bodyPr>
              <a:lstStyle/>
              <a:p>
                <a:r>
                  <a:rPr lang="en-US" sz="2400" dirty="0"/>
                  <a:t>Lag m difference</a:t>
                </a:r>
              </a:p>
              <a:p>
                <a:pPr algn="ctr"/>
                <a14:m>
                  <m:oMath xmlns:m="http://schemas.openxmlformats.org/officeDocument/2006/math">
                    <m:sSub>
                      <m:sSubPr>
                        <m:ctrlPr>
                          <a:rPr lang="en-US" sz="2400" i="1" smtClean="0">
                            <a:latin typeface="Cambria Math" panose="02040503050406030204" pitchFamily="18" charset="0"/>
                          </a:rPr>
                        </m:ctrlPr>
                      </m:sSubPr>
                      <m:e>
                        <m:r>
                          <m:rPr>
                            <m:sty m:val="p"/>
                          </m:rPr>
                          <a:rPr lang="en-US" sz="240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rPr>
                          <m:t>𝑚</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𝑚</m:t>
                        </m:r>
                      </m:sub>
                    </m:sSub>
                  </m:oMath>
                </a14:m>
                <a:r>
                  <a:rPr lang="en-US" sz="2400" dirty="0"/>
                  <a:t> </a:t>
                </a:r>
              </a:p>
              <a:p>
                <a:r>
                  <a:rPr lang="en-US" sz="2400" dirty="0"/>
                  <a:t>removes a seasonal variation with frequency m.</a:t>
                </a:r>
              </a:p>
            </p:txBody>
          </p:sp>
        </mc:Choice>
        <mc:Fallback xmlns="">
          <p:sp>
            <p:nvSpPr>
              <p:cNvPr id="42" name="TextBox 41">
                <a:extLst>
                  <a:ext uri="{FF2B5EF4-FFF2-40B4-BE49-F238E27FC236}">
                    <a16:creationId xmlns:a16="http://schemas.microsoft.com/office/drawing/2014/main" id="{F6D72369-0E85-4913-9960-2DBB1225D914}"/>
                  </a:ext>
                </a:extLst>
              </p:cNvPr>
              <p:cNvSpPr txBox="1">
                <a:spLocks noRot="1" noChangeAspect="1" noMove="1" noResize="1" noEditPoints="1" noAdjustHandles="1" noChangeArrowheads="1" noChangeShapeType="1" noTextEdit="1"/>
              </p:cNvSpPr>
              <p:nvPr/>
            </p:nvSpPr>
            <p:spPr>
              <a:xfrm>
                <a:off x="838200" y="1532641"/>
                <a:ext cx="6091237" cy="1200329"/>
              </a:xfrm>
              <a:prstGeom prst="rect">
                <a:avLst/>
              </a:prstGeom>
              <a:blipFill>
                <a:blip r:embed="rId3"/>
                <a:stretch>
                  <a:fillRect l="-1602" t="-4061" r="-1502"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497AF81-46B0-4BDB-8195-567B2D468A06}"/>
                  </a:ext>
                </a:extLst>
              </p:cNvPr>
              <p:cNvSpPr txBox="1"/>
              <p:nvPr/>
            </p:nvSpPr>
            <p:spPr>
              <a:xfrm>
                <a:off x="7153282" y="365125"/>
                <a:ext cx="4644619" cy="3108543"/>
              </a:xfrm>
              <a:prstGeom prst="rect">
                <a:avLst/>
              </a:prstGeom>
              <a:solidFill>
                <a:srgbClr val="CCCCFF"/>
              </a:solidFill>
            </p:spPr>
            <p:txBody>
              <a:bodyPr wrap="square">
                <a:spAutoFit/>
              </a:bodyPr>
              <a:lstStyle/>
              <a:p>
                <a:r>
                  <a:rPr lang="en-US" sz="2200" dirty="0">
                    <a:solidFill>
                      <a:srgbClr val="FF0000"/>
                    </a:solidFill>
                  </a:rPr>
                  <a:t>Note</a:t>
                </a:r>
                <a:r>
                  <a:rPr lang="en-US" sz="2200" dirty="0"/>
                  <a:t>:</a:t>
                </a:r>
              </a:p>
              <a:p>
                <a:r>
                  <a:rPr lang="en-US" sz="2200" dirty="0"/>
                  <a:t>• The difference </a:t>
                </a:r>
                <a14:m>
                  <m:oMath xmlns:m="http://schemas.openxmlformats.org/officeDocument/2006/math">
                    <m:sSub>
                      <m:sSubPr>
                        <m:ctrlPr>
                          <a:rPr lang="en-US" sz="2000" i="1" smtClean="0">
                            <a:latin typeface="Cambria Math" panose="02040503050406030204" pitchFamily="18" charset="0"/>
                          </a:rPr>
                        </m:ctrlPr>
                      </m:sSubPr>
                      <m:e>
                        <m:r>
                          <m:rPr>
                            <m:sty m:val="p"/>
                          </m:rPr>
                          <a:rPr lang="en-US" sz="200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rPr>
                          <m:t>𝑚</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𝑡</m:t>
                        </m:r>
                        <m:r>
                          <a:rPr lang="en-US" sz="2000" b="0" i="1" smtClean="0">
                            <a:latin typeface="Cambria Math" panose="02040503050406030204" pitchFamily="18" charset="0"/>
                          </a:rPr>
                          <m:t>−</m:t>
                        </m:r>
                        <m:r>
                          <a:rPr lang="en-US" sz="2000" b="0" i="1" smtClean="0">
                            <a:latin typeface="Cambria Math" panose="02040503050406030204" pitchFamily="18" charset="0"/>
                          </a:rPr>
                          <m:t>𝑚</m:t>
                        </m:r>
                      </m:sub>
                    </m:sSub>
                  </m:oMath>
                </a14:m>
                <a:r>
                  <a:rPr lang="en-US" sz="2200" dirty="0"/>
                  <a:t> removes seasonal variation of frequency m</a:t>
                </a:r>
              </a:p>
              <a:p>
                <a:pPr>
                  <a:lnSpc>
                    <a:spcPts val="1200"/>
                  </a:lnSpc>
                </a:pPr>
                <a:endParaRPr lang="en-US" sz="2200" dirty="0"/>
              </a:p>
              <a:p>
                <a:r>
                  <a:rPr lang="en-US" sz="2200" dirty="0"/>
                  <a:t>• m observations will be lost when such difference is used</a:t>
                </a:r>
              </a:p>
              <a:p>
                <a:pPr>
                  <a:lnSpc>
                    <a:spcPts val="1200"/>
                  </a:lnSpc>
                </a:pPr>
                <a:endParaRPr lang="en-US" sz="2200" dirty="0"/>
              </a:p>
              <a:p>
                <a:r>
                  <a:rPr lang="en-US" sz="2200" dirty="0"/>
                  <a:t>• We might need to use differencing more than once to reach stationarity</a:t>
                </a:r>
              </a:p>
            </p:txBody>
          </p:sp>
        </mc:Choice>
        <mc:Fallback xmlns="">
          <p:sp>
            <p:nvSpPr>
              <p:cNvPr id="8" name="TextBox 7">
                <a:extLst>
                  <a:ext uri="{FF2B5EF4-FFF2-40B4-BE49-F238E27FC236}">
                    <a16:creationId xmlns:a16="http://schemas.microsoft.com/office/drawing/2014/main" id="{1497AF81-46B0-4BDB-8195-567B2D468A06}"/>
                  </a:ext>
                </a:extLst>
              </p:cNvPr>
              <p:cNvSpPr txBox="1">
                <a:spLocks noRot="1" noChangeAspect="1" noMove="1" noResize="1" noEditPoints="1" noAdjustHandles="1" noChangeArrowheads="1" noChangeShapeType="1" noTextEdit="1"/>
              </p:cNvSpPr>
              <p:nvPr/>
            </p:nvSpPr>
            <p:spPr>
              <a:xfrm>
                <a:off x="7153282" y="365125"/>
                <a:ext cx="4644619" cy="3108543"/>
              </a:xfrm>
              <a:prstGeom prst="rect">
                <a:avLst/>
              </a:prstGeom>
              <a:blipFill>
                <a:blip r:embed="rId4"/>
                <a:stretch>
                  <a:fillRect l="-1706" t="-1373" b="-2941"/>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F1FB2855-4F4C-4DE3-BF1F-B7F01D296AF8}"/>
              </a:ext>
            </a:extLst>
          </p:cNvPr>
          <p:cNvSpPr txBox="1"/>
          <p:nvPr/>
        </p:nvSpPr>
        <p:spPr>
          <a:xfrm>
            <a:off x="838200" y="2940050"/>
            <a:ext cx="6091237" cy="1569660"/>
          </a:xfrm>
          <a:prstGeom prst="rect">
            <a:avLst/>
          </a:prstGeom>
          <a:noFill/>
        </p:spPr>
        <p:txBody>
          <a:bodyPr wrap="square">
            <a:spAutoFit/>
          </a:bodyPr>
          <a:lstStyle/>
          <a:p>
            <a:r>
              <a:rPr lang="en-US" sz="2400" dirty="0"/>
              <a:t>That is, the time series after such difference will be white noise IF the initial model is only composed of seasonal variation and white noise.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162E264-3881-488E-958E-BA6064C10CAB}"/>
                  </a:ext>
                </a:extLst>
              </p:cNvPr>
              <p:cNvSpPr txBox="1"/>
              <p:nvPr/>
            </p:nvSpPr>
            <p:spPr>
              <a:xfrm>
                <a:off x="7153282" y="3646835"/>
                <a:ext cx="21993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oMath>
                  </m:oMathPara>
                </a14:m>
                <a:endParaRPr lang="en-US" sz="2400" dirty="0"/>
              </a:p>
            </p:txBody>
          </p:sp>
        </mc:Choice>
        <mc:Fallback xmlns="">
          <p:sp>
            <p:nvSpPr>
              <p:cNvPr id="13" name="TextBox 12">
                <a:extLst>
                  <a:ext uri="{FF2B5EF4-FFF2-40B4-BE49-F238E27FC236}">
                    <a16:creationId xmlns:a16="http://schemas.microsoft.com/office/drawing/2014/main" id="{8162E264-3881-488E-958E-BA6064C10CAB}"/>
                  </a:ext>
                </a:extLst>
              </p:cNvPr>
              <p:cNvSpPr txBox="1">
                <a:spLocks noRot="1" noChangeAspect="1" noMove="1" noResize="1" noEditPoints="1" noAdjustHandles="1" noChangeArrowheads="1" noChangeShapeType="1" noTextEdit="1"/>
              </p:cNvSpPr>
              <p:nvPr/>
            </p:nvSpPr>
            <p:spPr>
              <a:xfrm>
                <a:off x="7153282" y="3646835"/>
                <a:ext cx="2199382" cy="461665"/>
              </a:xfrm>
              <a:prstGeom prst="rect">
                <a:avLst/>
              </a:prstGeom>
              <a:blipFill>
                <a:blip r:embed="rId5"/>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740970-ACEE-4FFB-9B50-FE2E626771F3}"/>
                  </a:ext>
                </a:extLst>
              </p:cNvPr>
              <p:cNvSpPr txBox="1"/>
              <p:nvPr/>
            </p:nvSpPr>
            <p:spPr>
              <a:xfrm>
                <a:off x="9427968" y="3646835"/>
                <a:ext cx="238601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sub>
                      </m:sSub>
                    </m:oMath>
                  </m:oMathPara>
                </a14:m>
                <a:endParaRPr lang="en-US" sz="2400" dirty="0"/>
              </a:p>
            </p:txBody>
          </p:sp>
        </mc:Choice>
        <mc:Fallback xmlns="">
          <p:sp>
            <p:nvSpPr>
              <p:cNvPr id="15" name="TextBox 14">
                <a:extLst>
                  <a:ext uri="{FF2B5EF4-FFF2-40B4-BE49-F238E27FC236}">
                    <a16:creationId xmlns:a16="http://schemas.microsoft.com/office/drawing/2014/main" id="{C4740970-ACEE-4FFB-9B50-FE2E626771F3}"/>
                  </a:ext>
                </a:extLst>
              </p:cNvPr>
              <p:cNvSpPr txBox="1">
                <a:spLocks noRot="1" noChangeAspect="1" noMove="1" noResize="1" noEditPoints="1" noAdjustHandles="1" noChangeArrowheads="1" noChangeShapeType="1" noTextEdit="1"/>
              </p:cNvSpPr>
              <p:nvPr/>
            </p:nvSpPr>
            <p:spPr>
              <a:xfrm>
                <a:off x="9427968" y="3646835"/>
                <a:ext cx="2386013" cy="461665"/>
              </a:xfrm>
              <a:prstGeom prst="rect">
                <a:avLst/>
              </a:prstGeom>
              <a:blipFill>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FAF3D03-148C-415D-BD4F-AFFACBBF263B}"/>
                  </a:ext>
                </a:extLst>
              </p:cNvPr>
              <p:cNvSpPr txBox="1"/>
              <p:nvPr/>
            </p:nvSpPr>
            <p:spPr>
              <a:xfrm>
                <a:off x="7387096" y="4318387"/>
                <a:ext cx="2698834" cy="46166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m:rPr>
                              <m:sty m:val="p"/>
                            </m:rP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rPr>
                            <m:t>𝑚</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𝑚</m:t>
                          </m:r>
                        </m:sub>
                      </m:sSub>
                    </m:oMath>
                  </m:oMathPara>
                </a14:m>
                <a:endParaRPr lang="en-US" sz="2400" dirty="0"/>
              </a:p>
            </p:txBody>
          </p:sp>
        </mc:Choice>
        <mc:Fallback xmlns="">
          <p:sp>
            <p:nvSpPr>
              <p:cNvPr id="10" name="TextBox 9">
                <a:extLst>
                  <a:ext uri="{FF2B5EF4-FFF2-40B4-BE49-F238E27FC236}">
                    <a16:creationId xmlns:a16="http://schemas.microsoft.com/office/drawing/2014/main" id="{1FAF3D03-148C-415D-BD4F-AFFACBBF263B}"/>
                  </a:ext>
                </a:extLst>
              </p:cNvPr>
              <p:cNvSpPr txBox="1">
                <a:spLocks noRot="1" noChangeAspect="1" noMove="1" noResize="1" noEditPoints="1" noAdjustHandles="1" noChangeArrowheads="1" noChangeShapeType="1" noTextEdit="1"/>
              </p:cNvSpPr>
              <p:nvPr/>
            </p:nvSpPr>
            <p:spPr>
              <a:xfrm>
                <a:off x="7387096" y="4318387"/>
                <a:ext cx="2698834" cy="461665"/>
              </a:xfrm>
              <a:prstGeom prst="rect">
                <a:avLst/>
              </a:prstGeom>
              <a:blipFill>
                <a:blip r:embed="rId7"/>
                <a:stretch>
                  <a:fillRect l="-451"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A5A1ED2-C86A-4D4F-894A-CD3025CC92A3}"/>
                  </a:ext>
                </a:extLst>
              </p:cNvPr>
              <p:cNvSpPr txBox="1"/>
              <p:nvPr/>
            </p:nvSpPr>
            <p:spPr>
              <a:xfrm>
                <a:off x="7413134" y="4739838"/>
                <a:ext cx="4029668" cy="461665"/>
              </a:xfrm>
              <a:prstGeom prst="rect">
                <a:avLst/>
              </a:prstGeom>
              <a:noFill/>
            </p:spPr>
            <p:txBody>
              <a:bodyPr wrap="square">
                <a:spAutoFit/>
              </a:bodyPr>
              <a:lstStyle/>
              <a:p>
                <a:pPr algn="ctr"/>
                <a14:m>
                  <m:oMath xmlns:m="http://schemas.openxmlformats.org/officeDocument/2006/math">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𝑚</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𝑚</m:t>
                            </m:r>
                          </m:sub>
                        </m:sSub>
                      </m:e>
                    </m:d>
                  </m:oMath>
                </a14:m>
                <a:r>
                  <a:rPr lang="en-US" sz="2400" dirty="0"/>
                  <a:t> </a:t>
                </a:r>
              </a:p>
            </p:txBody>
          </p:sp>
        </mc:Choice>
        <mc:Fallback xmlns="">
          <p:sp>
            <p:nvSpPr>
              <p:cNvPr id="18" name="TextBox 17">
                <a:extLst>
                  <a:ext uri="{FF2B5EF4-FFF2-40B4-BE49-F238E27FC236}">
                    <a16:creationId xmlns:a16="http://schemas.microsoft.com/office/drawing/2014/main" id="{7A5A1ED2-C86A-4D4F-894A-CD3025CC92A3}"/>
                  </a:ext>
                </a:extLst>
              </p:cNvPr>
              <p:cNvSpPr txBox="1">
                <a:spLocks noRot="1" noChangeAspect="1" noMove="1" noResize="1" noEditPoints="1" noAdjustHandles="1" noChangeArrowheads="1" noChangeShapeType="1" noTextEdit="1"/>
              </p:cNvSpPr>
              <p:nvPr/>
            </p:nvSpPr>
            <p:spPr>
              <a:xfrm>
                <a:off x="7413134" y="4739838"/>
                <a:ext cx="4029668" cy="461665"/>
              </a:xfrm>
              <a:prstGeom prst="rect">
                <a:avLst/>
              </a:prstGeom>
              <a:blipFill>
                <a:blip r:embed="rId8"/>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ECCDC65-083B-4A8F-9591-05C88C03039D}"/>
                  </a:ext>
                </a:extLst>
              </p:cNvPr>
              <p:cNvSpPr txBox="1"/>
              <p:nvPr/>
            </p:nvSpPr>
            <p:spPr>
              <a:xfrm>
                <a:off x="7424749" y="5271352"/>
                <a:ext cx="4029669" cy="459576"/>
              </a:xfrm>
              <a:prstGeom prst="rect">
                <a:avLst/>
              </a:prstGeom>
              <a:noFill/>
            </p:spPr>
            <p:txBody>
              <a:bodyPr wrap="square">
                <a:spAutoFit/>
              </a:bodyPr>
              <a:lstStyle/>
              <a:p>
                <a:pPr algn="ctr"/>
                <a14:m>
                  <m:oMath xmlns:m="http://schemas.openxmlformats.org/officeDocument/2006/math">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𝑚</m:t>
                            </m:r>
                          </m:sub>
                        </m:sSub>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𝑚</m:t>
                            </m:r>
                          </m:sub>
                        </m:sSub>
                      </m:e>
                    </m:d>
                  </m:oMath>
                </a14:m>
                <a:r>
                  <a:rPr lang="en-US" sz="2400" dirty="0"/>
                  <a:t> </a:t>
                </a:r>
              </a:p>
            </p:txBody>
          </p:sp>
        </mc:Choice>
        <mc:Fallback xmlns="">
          <p:sp>
            <p:nvSpPr>
              <p:cNvPr id="20" name="TextBox 19">
                <a:extLst>
                  <a:ext uri="{FF2B5EF4-FFF2-40B4-BE49-F238E27FC236}">
                    <a16:creationId xmlns:a16="http://schemas.microsoft.com/office/drawing/2014/main" id="{8ECCDC65-083B-4A8F-9591-05C88C03039D}"/>
                  </a:ext>
                </a:extLst>
              </p:cNvPr>
              <p:cNvSpPr txBox="1">
                <a:spLocks noRot="1" noChangeAspect="1" noMove="1" noResize="1" noEditPoints="1" noAdjustHandles="1" noChangeArrowheads="1" noChangeShapeType="1" noTextEdit="1"/>
              </p:cNvSpPr>
              <p:nvPr/>
            </p:nvSpPr>
            <p:spPr>
              <a:xfrm>
                <a:off x="7424749" y="5271352"/>
                <a:ext cx="4029669" cy="459576"/>
              </a:xfrm>
              <a:prstGeom prst="rect">
                <a:avLst/>
              </a:prstGeom>
              <a:blipFill>
                <a:blip r:embed="rId9"/>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AFE13D7-F3A8-41F9-BDF6-20E3393FFE33}"/>
                  </a:ext>
                </a:extLst>
              </p:cNvPr>
              <p:cNvSpPr txBox="1"/>
              <p:nvPr/>
            </p:nvSpPr>
            <p:spPr>
              <a:xfrm>
                <a:off x="7372809" y="5778617"/>
                <a:ext cx="2924181" cy="46166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𝑚</m:t>
                              </m:r>
                            </m:sub>
                          </m:sSub>
                        </m:e>
                      </m:d>
                    </m:oMath>
                  </m:oMathPara>
                </a14:m>
                <a:endParaRPr lang="en-US" sz="2400" dirty="0"/>
              </a:p>
            </p:txBody>
          </p:sp>
        </mc:Choice>
        <mc:Fallback xmlns="">
          <p:sp>
            <p:nvSpPr>
              <p:cNvPr id="22" name="TextBox 21">
                <a:extLst>
                  <a:ext uri="{FF2B5EF4-FFF2-40B4-BE49-F238E27FC236}">
                    <a16:creationId xmlns:a16="http://schemas.microsoft.com/office/drawing/2014/main" id="{AAFE13D7-F3A8-41F9-BDF6-20E3393FFE33}"/>
                  </a:ext>
                </a:extLst>
              </p:cNvPr>
              <p:cNvSpPr txBox="1">
                <a:spLocks noRot="1" noChangeAspect="1" noMove="1" noResize="1" noEditPoints="1" noAdjustHandles="1" noChangeArrowheads="1" noChangeShapeType="1" noTextEdit="1"/>
              </p:cNvSpPr>
              <p:nvPr/>
            </p:nvSpPr>
            <p:spPr>
              <a:xfrm>
                <a:off x="7372809" y="5778617"/>
                <a:ext cx="2924181"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04EA84D-4322-4122-A4D9-4E4002FA2BB4}"/>
                  </a:ext>
                </a:extLst>
              </p:cNvPr>
              <p:cNvSpPr txBox="1"/>
              <p:nvPr/>
            </p:nvSpPr>
            <p:spPr>
              <a:xfrm>
                <a:off x="7429963" y="6287972"/>
                <a:ext cx="1071108" cy="46166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𝑡</m:t>
                          </m:r>
                        </m:sub>
                        <m:sup>
                          <m:r>
                            <a:rPr lang="en-US" sz="2400" b="0" i="1" smtClean="0">
                              <a:latin typeface="Cambria Math" panose="02040503050406030204" pitchFamily="18" charset="0"/>
                              <a:ea typeface="Cambria Math" panose="02040503050406030204" pitchFamily="18" charset="0"/>
                            </a:rPr>
                            <m:t>∗</m:t>
                          </m:r>
                        </m:sup>
                      </m:sSubSup>
                    </m:oMath>
                  </m:oMathPara>
                </a14:m>
                <a:endParaRPr lang="en-US" sz="2400" dirty="0"/>
              </a:p>
            </p:txBody>
          </p:sp>
        </mc:Choice>
        <mc:Fallback xmlns="">
          <p:sp>
            <p:nvSpPr>
              <p:cNvPr id="24" name="TextBox 23">
                <a:extLst>
                  <a:ext uri="{FF2B5EF4-FFF2-40B4-BE49-F238E27FC236}">
                    <a16:creationId xmlns:a16="http://schemas.microsoft.com/office/drawing/2014/main" id="{E04EA84D-4322-4122-A4D9-4E4002FA2BB4}"/>
                  </a:ext>
                </a:extLst>
              </p:cNvPr>
              <p:cNvSpPr txBox="1">
                <a:spLocks noRot="1" noChangeAspect="1" noMove="1" noResize="1" noEditPoints="1" noAdjustHandles="1" noChangeArrowheads="1" noChangeShapeType="1" noTextEdit="1"/>
              </p:cNvSpPr>
              <p:nvPr/>
            </p:nvSpPr>
            <p:spPr>
              <a:xfrm>
                <a:off x="7429963" y="6287972"/>
                <a:ext cx="1071108" cy="461665"/>
              </a:xfrm>
              <a:prstGeom prst="rect">
                <a:avLst/>
              </a:prstGeom>
              <a:blipFill>
                <a:blip r:embed="rId11"/>
                <a:stretch>
                  <a:fillRect b="-2632"/>
                </a:stretch>
              </a:blipFill>
            </p:spPr>
            <p:txBody>
              <a:bodyPr/>
              <a:lstStyle/>
              <a:p>
                <a:r>
                  <a:rPr lang="en-US">
                    <a:noFill/>
                  </a:rPr>
                  <a:t> </a:t>
                </a:r>
              </a:p>
            </p:txBody>
          </p:sp>
        </mc:Fallback>
      </mc:AlternateContent>
    </p:spTree>
    <p:extLst>
      <p:ext uri="{BB962C8B-B14F-4D97-AF65-F5344CB8AC3E}">
        <p14:creationId xmlns:p14="http://schemas.microsoft.com/office/powerpoint/2010/main" val="127855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1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10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10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1000"/>
                                        <p:tgtEl>
                                          <p:spTgt spid="22"/>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10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10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3" grpId="0"/>
      <p:bldP spid="15" grpId="0"/>
      <p:bldP spid="10" grpId="0"/>
      <p:bldP spid="18" grpId="0"/>
      <p:bldP spid="20" grpId="0"/>
      <p:bldP spid="22" grpId="0"/>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8451</TotalTime>
  <Words>2048</Words>
  <Application>Microsoft Office PowerPoint</Application>
  <PresentationFormat>Widescreen</PresentationFormat>
  <Paragraphs>211</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Georgia</vt:lpstr>
      <vt:lpstr>Office Theme</vt:lpstr>
      <vt:lpstr>Estimating &amp; Removing Seasonal Variation</vt:lpstr>
      <vt:lpstr>Seasonal Variation</vt:lpstr>
      <vt:lpstr>PowerPoint Presentation</vt:lpstr>
      <vt:lpstr>1. Estimating Seasonal Variation</vt:lpstr>
      <vt:lpstr>2. Estimating Seasonal Variation</vt:lpstr>
      <vt:lpstr>Example</vt:lpstr>
      <vt:lpstr>Example</vt:lpstr>
      <vt:lpstr>Example</vt:lpstr>
      <vt:lpstr>3. Differencing</vt:lpstr>
      <vt:lpstr>PowerPoint Presentation</vt:lpstr>
      <vt:lpstr>Correlation</vt:lpstr>
      <vt:lpstr>ACF</vt:lpstr>
      <vt:lpstr>Example</vt:lpstr>
      <vt:lpstr>Stationary TS</vt:lpstr>
      <vt:lpstr>Nonstationary TS</vt:lpstr>
      <vt:lpstr>Practice Problems</vt:lpstr>
      <vt:lpstr>Practice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State Detection using EEG Signals</dc:title>
  <dc:creator>Abolfazl Saghafi</dc:creator>
  <cp:lastModifiedBy>Abolfazl Saghafi</cp:lastModifiedBy>
  <cp:revision>826</cp:revision>
  <cp:lastPrinted>2018-08-29T00:32:30Z</cp:lastPrinted>
  <dcterms:created xsi:type="dcterms:W3CDTF">2017-02-01T15:13:00Z</dcterms:created>
  <dcterms:modified xsi:type="dcterms:W3CDTF">2021-02-04T21:30:31Z</dcterms:modified>
</cp:coreProperties>
</file>