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78" r:id="rId2"/>
    <p:sldId id="427" r:id="rId3"/>
    <p:sldId id="462" r:id="rId4"/>
    <p:sldId id="461" r:id="rId5"/>
    <p:sldId id="463" r:id="rId6"/>
    <p:sldId id="467" r:id="rId7"/>
    <p:sldId id="464" r:id="rId8"/>
    <p:sldId id="453" r:id="rId9"/>
    <p:sldId id="468" r:id="rId10"/>
    <p:sldId id="474" r:id="rId11"/>
    <p:sldId id="469" r:id="rId12"/>
    <p:sldId id="470" r:id="rId13"/>
    <p:sldId id="471" r:id="rId14"/>
    <p:sldId id="472" r:id="rId15"/>
    <p:sldId id="473" r:id="rId16"/>
    <p:sldId id="433" r:id="rId17"/>
    <p:sldId id="475" r:id="rId18"/>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RWhxPHxzNWle5yhCdcvkQ==" hashData="eZDkVfMtiPy0eXrtrDk3cveoQysWdpqWPMzvIHH9cOLK+l4mXrPeTsyGLkpnA64MoZzDJup5kDQaok7ZLwTvw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99"/>
    <a:srgbClr val="FFFFCC"/>
    <a:srgbClr val="CC00CC"/>
    <a:srgbClr val="CCECFF"/>
    <a:srgbClr val="FFCCFF"/>
    <a:srgbClr val="FFFF66"/>
    <a:srgbClr val="CCFFCC"/>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57666" autoAdjust="0"/>
  </p:normalViewPr>
  <p:slideViewPr>
    <p:cSldViewPr snapToGrid="0">
      <p:cViewPr varScale="1">
        <p:scale>
          <a:sx n="49" d="100"/>
          <a:sy n="49" d="100"/>
        </p:scale>
        <p:origin x="9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3/19/2021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3/19/2021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cross-validation and forecasting after a short overview of what is discussed so far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3871041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continue by computing </a:t>
            </a:r>
            <a:r>
              <a:rPr lang="en-US" baseline="0" dirty="0" err="1"/>
              <a:t>AICc</a:t>
            </a:r>
            <a:r>
              <a:rPr lang="en-US" baseline="0" dirty="0"/>
              <a:t> which is the best </a:t>
            </a:r>
            <a:r>
              <a:rPr lang="en-US" baseline="0" dirty="0" err="1"/>
              <a:t>GoF</a:t>
            </a:r>
            <a:r>
              <a:rPr lang="en-US" baseline="0" dirty="0"/>
              <a:t> measure, also compute BIC. The comparisons show that the 2nd and 3rd model has nearly the same </a:t>
            </a:r>
            <a:r>
              <a:rPr lang="en-US" baseline="0" dirty="0" err="1"/>
              <a:t>AICc</a:t>
            </a:r>
            <a:r>
              <a:rPr lang="en-US" baseline="0" dirty="0"/>
              <a:t>, but the third one has the smallest BIC. The third model seems to be is the best among alternative fitted models but is it also good in forecasting?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Then, we generated forecasts for the next 4 instances using the fitted model in the training set and computed MSE, MAE, and MAPE between the forecasted values and data in the test set. The performance measurements are given here. The third model really stands up as it provided the best forecasts, MSE, MAE, and MAPE are all smallest for the third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last thing before we finalize our decision, we need to perform residual analysis. </a:t>
            </a:r>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83084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347228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same process as example 2 is followed up here to decide on the final model for forecasting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537687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3658392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Ljung</a:t>
            </a:r>
            <a:r>
              <a:rPr lang="en-US" dirty="0">
                <a:effectLst/>
              </a:rPr>
              <a:t>-Box test is a test of randomness that is used in the lab sessions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211281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These are follow ups from last week</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109157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quick overview of the process. Time series are either stationary or non-stationary. If we have a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baseline="0" dirty="0"/>
                  <a:t> that is non-stationary </a:t>
                </a:r>
                <a:r>
                  <a:rPr lang="en-US" dirty="0"/>
                  <a:t>due to changing variation and non-constant variance in time, we could use Box-Cox transformation to transform</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into</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with</a:t>
                </a:r>
                <a:r>
                  <a:rPr lang="en-US" baseline="0" dirty="0"/>
                  <a:t> fixed variation. If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has a trend, we could estimate the trend using regression or moving averaging and then subtract the estimation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to achieve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with no trend. We could also do differencing that removes</a:t>
                </a:r>
                <a:r>
                  <a:rPr lang="en-US" baseline="0" dirty="0"/>
                  <a:t> the trend. If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has seasonal</a:t>
                </a:r>
                <a:r>
                  <a:rPr lang="en-US" baseline="0" dirty="0"/>
                  <a:t> variation</a:t>
                </a:r>
                <a:r>
                  <a:rPr lang="en-US" dirty="0"/>
                  <a:t>, we could estimate the frequency</a:t>
                </a:r>
                <a:r>
                  <a:rPr lang="en-US" baseline="0" dirty="0"/>
                  <a:t> and seasonal variation</a:t>
                </a:r>
                <a:r>
                  <a:rPr lang="en-US" dirty="0"/>
                  <a:t> by averaging or regression and then subtract the estimation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to achieve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with no seasonal variation. We could also do differencing of lag equal to</a:t>
                </a:r>
                <a:r>
                  <a:rPr lang="en-US" baseline="0" dirty="0"/>
                  <a:t> frequency of cycles to</a:t>
                </a:r>
                <a:r>
                  <a:rPr lang="en-US" dirty="0"/>
                  <a:t> remove</a:t>
                </a:r>
                <a:r>
                  <a:rPr lang="en-US" baseline="0" dirty="0"/>
                  <a:t> seasonal variation. It is also important to note that, often times, when we do differencing of certain lags to remove seasonality, we also remove trends.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Now that we have a stationary time series, lets call 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we can</a:t>
                </a:r>
                <a:r>
                  <a:rPr lang="en-US" baseline="0" dirty="0"/>
                  <a:t> investigate its ACF/PACF to fit ARMA(</a:t>
                </a:r>
                <a:r>
                  <a:rPr lang="en-US" baseline="0" dirty="0" err="1"/>
                  <a:t>p,q</a:t>
                </a:r>
                <a:r>
                  <a:rPr lang="en-US" baseline="0" dirty="0"/>
                  <a:t>) models to the time series. The model is reliable only after residual analysis and verifying four assumptions. Once the assumptions are verified, the time series can be used for forecasting. It is best to perform cross-validation for model selection.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stationarity has been achieved through differencing, we can fit ARIMA(</a:t>
                </a:r>
                <a:r>
                  <a:rPr lang="en-US" baseline="0" dirty="0" err="1"/>
                  <a:t>p,d,q</a:t>
                </a:r>
                <a:r>
                  <a:rPr lang="en-US" baseline="0" dirty="0"/>
                  <a:t>) models to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Let’s follow this</a:t>
                </a:r>
                <a:r>
                  <a:rPr lang="en-US" baseline="0" dirty="0"/>
                  <a:t> process up with an example.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r>
                  <a:rPr lang="en-US" sz="1200" b="0" i="0">
                    <a:latin typeface="Cambria Math" panose="02040503050406030204" pitchFamily="18" charset="0"/>
                  </a:rPr>
                  <a:t>𝑌_</a:t>
                </a:r>
                <a:r>
                  <a:rPr lang="en-US" sz="1200" i="0">
                    <a:latin typeface="Cambria Math" panose="02040503050406030204" pitchFamily="18" charset="0"/>
                  </a:rPr>
                  <a:t>𝑡</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This is the time plot and ACF, PACF plots for time series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sz="1200" dirty="0"/>
                  <a:t>.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Pay attention that the fitted model includes intercept since the time series fluctuates around -200 not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introduced MA(q) as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𝑞</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i="1">
                            <a:latin typeface="Cambria Math" panose="02040503050406030204" pitchFamily="18" charset="0"/>
                          </a:rPr>
                          <m:t>−</m:t>
                        </m:r>
                        <m:r>
                          <a:rPr lang="en-US" sz="1200" b="0" i="1" smtClean="0">
                            <a:latin typeface="Cambria Math" panose="02040503050406030204" pitchFamily="18" charset="0"/>
                          </a:rPr>
                          <m:t>𝑞</m:t>
                        </m:r>
                      </m:sub>
                    </m:sSub>
                  </m:oMath>
                </a14:m>
                <a:r>
                  <a:rPr lang="en-US" baseline="0" dirty="0"/>
                  <a:t> which is a standard formulation in many literatures. Some literatures, such as the forecast package that is used in R utilizes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𝑞</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i="1">
                            <a:latin typeface="Cambria Math" panose="02040503050406030204" pitchFamily="18" charset="0"/>
                          </a:rPr>
                          <m:t>−</m:t>
                        </m:r>
                        <m:r>
                          <a:rPr lang="en-US" sz="1200" b="0" i="1" smtClean="0">
                            <a:latin typeface="Cambria Math" panose="02040503050406030204" pitchFamily="18" charset="0"/>
                          </a:rPr>
                          <m:t>𝑞</m:t>
                        </m:r>
                      </m:sub>
                    </m:sSub>
                  </m:oMath>
                </a14:m>
                <a:r>
                  <a:rPr lang="en-US" baseline="0" dirty="0"/>
                  <a:t> which does look easier to follow up BUT it creates complications in in finding characteristic polynomial roots. </a:t>
                </a:r>
              </a:p>
            </p:txBody>
          </p:sp>
        </mc:Choice>
        <mc:Fallback xmlns="">
          <p:sp>
            <p:nvSpPr>
              <p:cNvPr id="3" name="Notes Placeholder 2"/>
              <p:cNvSpPr>
                <a:spLocks noGrp="1"/>
              </p:cNvSpPr>
              <p:nvPr>
                <p:ph type="body" idx="1"/>
              </p:nvPr>
            </p:nvSpPr>
            <p:spPr/>
            <p:txBody>
              <a:bodyPr/>
              <a:lstStyle/>
              <a:p>
                <a:r>
                  <a:rPr lang="en-US" sz="1200" dirty="0"/>
                  <a:t>This is the time plot and ACF, PACF plots for time series </a:t>
                </a:r>
                <a:r>
                  <a:rPr lang="en-US" sz="1200" b="0" i="0">
                    <a:latin typeface="Cambria Math" panose="02040503050406030204" pitchFamily="18" charset="0"/>
                  </a:rPr>
                  <a:t>𝑌_</a:t>
                </a:r>
                <a:r>
                  <a:rPr lang="en-US" sz="1200" i="0">
                    <a:latin typeface="Cambria Math" panose="02040503050406030204" pitchFamily="18" charset="0"/>
                  </a:rPr>
                  <a:t>𝑡</a:t>
                </a:r>
                <a:r>
                  <a:rPr lang="en-US" sz="1200" dirty="0"/>
                  <a:t>.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Pay attention that the fitted model includes intercept since the time series fluctuates around -200 not 0.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5016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see how to perform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23640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oMath>
                </a14:m>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Hers is the forecasts shown in a time plot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baseline="0" dirty="0"/>
                  <a:t>, we can simply transform them to reflect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forecasts by inversing that lag 4 difference, that is by using a lag 4 summation. Therefore,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126557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35875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ﬁrst glance, we might think it best to choose a model that generates the best forecasts on the data series at hand. However, when we use the same data both to develop the forecasting model and to assess its performance, we introduce bias.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Backward-shift Operator is a common way to represent time series at previous time steps. It is shown by B and is defined in a way that when operates on </a:t>
                </a:r>
                <a:r>
                  <a:rPr lang="en-US" sz="1200" b="0" i="0">
                    <a:latin typeface="Cambria Math" panose="02040503050406030204" pitchFamily="18" charset="0"/>
                  </a:rPr>
                  <a:t>𝑋_𝑡</a:t>
                </a:r>
                <a:r>
                  <a:rPr lang="en-US" baseline="0" dirty="0"/>
                  <a:t>, generates </a:t>
                </a:r>
                <a:r>
                  <a:rPr lang="en-US" sz="1200" b="0" i="0">
                    <a:latin typeface="Cambria Math" panose="02040503050406030204" pitchFamily="18" charset="0"/>
                  </a:rPr>
                  <a:t>𝑋_(𝑡−1)</a:t>
                </a:r>
                <a:r>
                  <a:rPr lang="en-US" baseline="0"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42120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an example where several models with roughly the same AIC values, fitting the time series data well. In here, </a:t>
                </a:r>
                <a:r>
                  <a:rPr lang="en-US" sz="1200" dirty="0"/>
                  <a:t>TS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represents monthly simulated values from Jan 2015 to Apr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Obviously, we have a non-stationary TS with a trend. Order 1 differencing could generate a stationary TS, you see how we reach a stationary TS after one-time differencing.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ARI(3,1) and ARI(2,1) along with some ARIMA(p,1,q) could be potential suitable models for the original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TS.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an example where several models with roughly the same AIC values, fitting the time series data well. In here, </a:t>
                </a:r>
                <a:r>
                  <a:rPr lang="en-US" sz="1200" dirty="0"/>
                  <a:t>TS </a:t>
                </a:r>
                <a:r>
                  <a:rPr lang="en-US" sz="1200" b="0" i="0">
                    <a:latin typeface="Cambria Math" panose="02040503050406030204" pitchFamily="18" charset="0"/>
                  </a:rPr>
                  <a:t>𝑋_</a:t>
                </a:r>
                <a:r>
                  <a:rPr lang="en-US" sz="1200" i="0">
                    <a:latin typeface="Cambria Math" panose="02040503050406030204" pitchFamily="18" charset="0"/>
                  </a:rPr>
                  <a:t>𝑡</a:t>
                </a:r>
                <a:r>
                  <a:rPr lang="en-US" sz="1200" dirty="0"/>
                  <a:t> represents monthly simulated values from Jan 2015 to Apr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Obviously, we have a non-stationary TS with a trend. Order 1 differencing could generate a stationary TS, you see how we reach a stationary TS after one-time differencing.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ARI(3,1) and ARI(2,1,0) along with some ARIMA(p,1,q) could be potential suitable models for the original </a:t>
                </a:r>
                <a:r>
                  <a:rPr lang="en-US" sz="1200" i="0">
                    <a:latin typeface="Cambria Math" panose="02040503050406030204" pitchFamily="18" charset="0"/>
                  </a:rPr>
                  <a:t>𝑋_𝑡</a:t>
                </a:r>
                <a:r>
                  <a:rPr lang="en-US" sz="1200" dirty="0"/>
                  <a:t> TS. </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322462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00.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normAutofit fontScale="90000"/>
          </a:bodyPr>
          <a:lstStyle/>
          <a:p>
            <a:r>
              <a:rPr lang="en-US" dirty="0">
                <a:solidFill>
                  <a:srgbClr val="990033"/>
                </a:solidFill>
              </a:rPr>
              <a:t>Cross-Validation &amp;</a:t>
            </a:r>
            <a:br>
              <a:rPr lang="en-US" dirty="0">
                <a:solidFill>
                  <a:srgbClr val="990033"/>
                </a:solidFill>
              </a:rPr>
            </a:br>
            <a:r>
              <a:rPr lang="en-US" dirty="0">
                <a:solidFill>
                  <a:srgbClr val="990033"/>
                </a:solidFill>
              </a:rPr>
              <a:t>Forecasting</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F3ED8F-C72F-456F-B809-6BD613AC0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954" y="1341953"/>
            <a:ext cx="7235931" cy="705688"/>
          </a:xfrm>
          <a:prstGeom prst="rect">
            <a:avLst/>
          </a:prstGeom>
        </p:spPr>
      </p:pic>
      <p:sp>
        <p:nvSpPr>
          <p:cNvPr id="16" name="TextBox 15">
            <a:extLst>
              <a:ext uri="{FF2B5EF4-FFF2-40B4-BE49-F238E27FC236}">
                <a16:creationId xmlns:a16="http://schemas.microsoft.com/office/drawing/2014/main" id="{C21BD0DB-7DAB-44FC-BCB7-4C2910863895}"/>
              </a:ext>
            </a:extLst>
          </p:cNvPr>
          <p:cNvSpPr txBox="1"/>
          <p:nvPr/>
        </p:nvSpPr>
        <p:spPr>
          <a:xfrm>
            <a:off x="4384879" y="4477185"/>
            <a:ext cx="4856748" cy="1938992"/>
          </a:xfrm>
          <a:prstGeom prst="rect">
            <a:avLst/>
          </a:prstGeom>
          <a:noFill/>
        </p:spPr>
        <p:txBody>
          <a:bodyPr wrap="square">
            <a:spAutoFit/>
          </a:bodyPr>
          <a:lstStyle/>
          <a:p>
            <a:r>
              <a:rPr lang="en-US" sz="2400" dirty="0"/>
              <a:t>Rank	Model 		AIC	  (</a:t>
            </a:r>
            <a:r>
              <a:rPr lang="en-US" sz="2400" dirty="0" err="1"/>
              <a:t>p+q</a:t>
            </a:r>
            <a:r>
              <a:rPr lang="en-US" sz="2400" dirty="0"/>
              <a:t>)</a:t>
            </a:r>
          </a:p>
          <a:p>
            <a:r>
              <a:rPr lang="en-US" sz="2400" dirty="0"/>
              <a:t>1st	ARIMA(4,1,3)	207.95	   7</a:t>
            </a:r>
          </a:p>
          <a:p>
            <a:r>
              <a:rPr lang="en-US" sz="2400" dirty="0"/>
              <a:t>2nd	ARIMA(0,1,4)	208.59	   4</a:t>
            </a:r>
          </a:p>
          <a:p>
            <a:r>
              <a:rPr lang="en-US" sz="2400" dirty="0"/>
              <a:t>3rd	ARIMA(3,1,0)	208.90	   4</a:t>
            </a:r>
          </a:p>
          <a:p>
            <a:r>
              <a:rPr lang="en-US" sz="2400" dirty="0"/>
              <a:t>4th	ARIMA(3,1,5)	209.23	   8</a:t>
            </a:r>
          </a:p>
        </p:txBody>
      </p:sp>
      <p:pic>
        <p:nvPicPr>
          <p:cNvPr id="3" name="Picture 2" descr="Text&#10;&#10;Description automatically generated">
            <a:extLst>
              <a:ext uri="{FF2B5EF4-FFF2-40B4-BE49-F238E27FC236}">
                <a16:creationId xmlns:a16="http://schemas.microsoft.com/office/drawing/2014/main" id="{93C9226C-7AB0-4C0D-96B3-C427D6518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954" y="2289649"/>
            <a:ext cx="7235931" cy="176704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3E2464-14B6-488C-A910-60EC01F315E7}"/>
                  </a:ext>
                </a:extLst>
              </p:cNvPr>
              <p:cNvSpPr txBox="1"/>
              <p:nvPr/>
            </p:nvSpPr>
            <p:spPr>
              <a:xfrm>
                <a:off x="461209" y="393906"/>
                <a:ext cx="11402139" cy="1200329"/>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represents average monthly values from Jan 2015 to Apr 2021, it has 76 instances. We use 72 instances (Jan 2015-Dec 2020) for training and 4 instances (Jan 2021-Apr 2021) for testing. </a:t>
                </a:r>
              </a:p>
            </p:txBody>
          </p:sp>
        </mc:Choice>
        <mc:Fallback xmlns="">
          <p:sp>
            <p:nvSpPr>
              <p:cNvPr id="9" name="TextBox 8">
                <a:extLst>
                  <a:ext uri="{FF2B5EF4-FFF2-40B4-BE49-F238E27FC236}">
                    <a16:creationId xmlns:a16="http://schemas.microsoft.com/office/drawing/2014/main" id="{E63E2464-14B6-488C-A910-60EC01F315E7}"/>
                  </a:ext>
                </a:extLst>
              </p:cNvPr>
              <p:cNvSpPr txBox="1">
                <a:spLocks noRot="1" noChangeAspect="1" noMove="1" noResize="1" noEditPoints="1" noAdjustHandles="1" noChangeArrowheads="1" noChangeShapeType="1" noTextEdit="1"/>
              </p:cNvSpPr>
              <p:nvPr/>
            </p:nvSpPr>
            <p:spPr>
              <a:xfrm>
                <a:off x="461209" y="393906"/>
                <a:ext cx="11402139" cy="1200329"/>
              </a:xfrm>
              <a:prstGeom prst="rect">
                <a:avLst/>
              </a:prstGeom>
              <a:blipFill>
                <a:blip r:embed="rId5"/>
                <a:stretch>
                  <a:fillRect l="-856" t="-4061" b="-1066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52C0BF1-7EAB-47FA-B313-BE9B80AD71F2}"/>
              </a:ext>
            </a:extLst>
          </p:cNvPr>
          <p:cNvSpPr txBox="1"/>
          <p:nvPr/>
        </p:nvSpPr>
        <p:spPr>
          <a:xfrm>
            <a:off x="461209" y="2274838"/>
            <a:ext cx="3789219" cy="1569660"/>
          </a:xfrm>
          <a:prstGeom prst="rect">
            <a:avLst/>
          </a:prstGeom>
          <a:noFill/>
        </p:spPr>
        <p:txBody>
          <a:bodyPr wrap="square">
            <a:spAutoFit/>
          </a:bodyPr>
          <a:lstStyle/>
          <a:p>
            <a:r>
              <a:rPr lang="en-US" sz="2400" dirty="0"/>
              <a:t>Then we proceed by fitting several ARIMA models to the training data. The </a:t>
            </a:r>
            <a:r>
              <a:rPr lang="en-US" sz="2400" dirty="0">
                <a:solidFill>
                  <a:srgbClr val="00B050"/>
                </a:solidFill>
              </a:rPr>
              <a:t>AIC values </a:t>
            </a:r>
            <a:r>
              <a:rPr lang="en-US" sz="2400" dirty="0"/>
              <a:t>are:</a:t>
            </a:r>
          </a:p>
        </p:txBody>
      </p:sp>
      <p:sp>
        <p:nvSpPr>
          <p:cNvPr id="13" name="TextBox 12">
            <a:extLst>
              <a:ext uri="{FF2B5EF4-FFF2-40B4-BE49-F238E27FC236}">
                <a16:creationId xmlns:a16="http://schemas.microsoft.com/office/drawing/2014/main" id="{BF835196-D494-41EF-A089-7F198202E188}"/>
              </a:ext>
            </a:extLst>
          </p:cNvPr>
          <p:cNvSpPr txBox="1"/>
          <p:nvPr/>
        </p:nvSpPr>
        <p:spPr>
          <a:xfrm>
            <a:off x="4544289" y="1493511"/>
            <a:ext cx="4537929" cy="461665"/>
          </a:xfrm>
          <a:prstGeom prst="rect">
            <a:avLst/>
          </a:prstGeom>
          <a:noFill/>
        </p:spPr>
        <p:txBody>
          <a:bodyPr wrap="square">
            <a:spAutoFit/>
          </a:bodyPr>
          <a:lstStyle/>
          <a:p>
            <a:r>
              <a:rPr lang="en-US" sz="2400" b="1" dirty="0"/>
              <a:t>Train</a:t>
            </a:r>
            <a:r>
              <a:rPr lang="en-US" sz="2400" dirty="0"/>
              <a:t>: </a:t>
            </a:r>
            <a:r>
              <a:rPr lang="en-US" sz="2400" dirty="0" err="1"/>
              <a:t>sim.ts</a:t>
            </a:r>
            <a:r>
              <a:rPr lang="en-US" sz="2400" dirty="0"/>
              <a:t>[1:72]</a:t>
            </a:r>
          </a:p>
        </p:txBody>
      </p:sp>
      <p:sp>
        <p:nvSpPr>
          <p:cNvPr id="15" name="TextBox 14">
            <a:extLst>
              <a:ext uri="{FF2B5EF4-FFF2-40B4-BE49-F238E27FC236}">
                <a16:creationId xmlns:a16="http://schemas.microsoft.com/office/drawing/2014/main" id="{607D9CC0-5FAB-4800-B45C-8D4C0B59D136}"/>
              </a:ext>
            </a:extLst>
          </p:cNvPr>
          <p:cNvSpPr txBox="1"/>
          <p:nvPr/>
        </p:nvSpPr>
        <p:spPr>
          <a:xfrm>
            <a:off x="10464285" y="1493511"/>
            <a:ext cx="1228600" cy="461665"/>
          </a:xfrm>
          <a:prstGeom prst="rect">
            <a:avLst/>
          </a:prstGeom>
          <a:noFill/>
        </p:spPr>
        <p:txBody>
          <a:bodyPr wrap="square">
            <a:spAutoFit/>
          </a:bodyPr>
          <a:lstStyle/>
          <a:p>
            <a:r>
              <a:rPr lang="en-US" sz="2400" dirty="0"/>
              <a:t>[73:76]</a:t>
            </a:r>
          </a:p>
        </p:txBody>
      </p:sp>
      <p:sp>
        <p:nvSpPr>
          <p:cNvPr id="17" name="TextBox 16">
            <a:extLst>
              <a:ext uri="{FF2B5EF4-FFF2-40B4-BE49-F238E27FC236}">
                <a16:creationId xmlns:a16="http://schemas.microsoft.com/office/drawing/2014/main" id="{E65FE81C-C884-4474-A7C8-3687A0B6557F}"/>
              </a:ext>
            </a:extLst>
          </p:cNvPr>
          <p:cNvSpPr txBox="1"/>
          <p:nvPr/>
        </p:nvSpPr>
        <p:spPr>
          <a:xfrm>
            <a:off x="461208" y="4525101"/>
            <a:ext cx="3789219" cy="1569660"/>
          </a:xfrm>
          <a:prstGeom prst="rect">
            <a:avLst/>
          </a:prstGeom>
          <a:noFill/>
        </p:spPr>
        <p:txBody>
          <a:bodyPr wrap="square">
            <a:spAutoFit/>
          </a:bodyPr>
          <a:lstStyle/>
          <a:p>
            <a:r>
              <a:rPr lang="en-US" sz="2400" dirty="0"/>
              <a:t>We then rank models in terms of their AIC, </a:t>
            </a:r>
            <a:r>
              <a:rPr lang="en-US" sz="2400" dirty="0">
                <a:solidFill>
                  <a:srgbClr val="FF0000"/>
                </a:solidFill>
              </a:rPr>
              <a:t>best four </a:t>
            </a:r>
            <a:r>
              <a:rPr lang="en-US" sz="2400" dirty="0"/>
              <a:t>models and their number of parameters are:</a:t>
            </a:r>
          </a:p>
        </p:txBody>
      </p:sp>
      <p:sp>
        <p:nvSpPr>
          <p:cNvPr id="18" name="TextBox 17">
            <a:extLst>
              <a:ext uri="{FF2B5EF4-FFF2-40B4-BE49-F238E27FC236}">
                <a16:creationId xmlns:a16="http://schemas.microsoft.com/office/drawing/2014/main" id="{9F3BD96F-C7E0-4D78-970D-2F32B3127442}"/>
              </a:ext>
            </a:extLst>
          </p:cNvPr>
          <p:cNvSpPr txBox="1"/>
          <p:nvPr/>
        </p:nvSpPr>
        <p:spPr>
          <a:xfrm>
            <a:off x="9265730" y="4477185"/>
            <a:ext cx="2597618" cy="1938992"/>
          </a:xfrm>
          <a:prstGeom prst="rect">
            <a:avLst/>
          </a:prstGeom>
          <a:noFill/>
        </p:spPr>
        <p:txBody>
          <a:bodyPr wrap="square">
            <a:spAutoFit/>
          </a:bodyPr>
          <a:lstStyle/>
          <a:p>
            <a:r>
              <a:rPr lang="en-US" sz="2400" dirty="0"/>
              <a:t>AIC values are very close but there are two models that have less number of parameters.</a:t>
            </a:r>
          </a:p>
        </p:txBody>
      </p:sp>
    </p:spTree>
    <p:extLst>
      <p:ext uri="{BB962C8B-B14F-4D97-AF65-F5344CB8AC3E}">
        <p14:creationId xmlns:p14="http://schemas.microsoft.com/office/powerpoint/2010/main" val="336527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1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3" grpId="0"/>
      <p:bldP spid="15"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04EFF-5ABE-4A1B-B863-9BA4B5CB9046}"/>
              </a:ext>
            </a:extLst>
          </p:cNvPr>
          <p:cNvSpPr txBox="1"/>
          <p:nvPr/>
        </p:nvSpPr>
        <p:spPr>
          <a:xfrm>
            <a:off x="461209" y="5826971"/>
            <a:ext cx="11269582" cy="830997"/>
          </a:xfrm>
          <a:prstGeom prst="rect">
            <a:avLst/>
          </a:prstGeom>
          <a:noFill/>
        </p:spPr>
        <p:txBody>
          <a:bodyPr wrap="square">
            <a:spAutoFit/>
          </a:bodyPr>
          <a:lstStyle/>
          <a:p>
            <a:r>
              <a:rPr lang="en-US" sz="2400" dirty="0"/>
              <a:t>In the end, the third model has a relatively small AIC, the smallest </a:t>
            </a:r>
            <a:r>
              <a:rPr lang="en-US" sz="2400" dirty="0" err="1"/>
              <a:t>AICc</a:t>
            </a:r>
            <a:r>
              <a:rPr lang="en-US" sz="2400" dirty="0"/>
              <a:t> and BIC, it also generates the smallest MSE, MAE, and MAPE. Therefore, we proceed with ARIMA(3,1,0).</a:t>
            </a:r>
          </a:p>
        </p:txBody>
      </p:sp>
      <p:sp>
        <p:nvSpPr>
          <p:cNvPr id="16" name="TextBox 15">
            <a:extLst>
              <a:ext uri="{FF2B5EF4-FFF2-40B4-BE49-F238E27FC236}">
                <a16:creationId xmlns:a16="http://schemas.microsoft.com/office/drawing/2014/main" id="{C21BD0DB-7DAB-44FC-BCB7-4C2910863895}"/>
              </a:ext>
            </a:extLst>
          </p:cNvPr>
          <p:cNvSpPr txBox="1"/>
          <p:nvPr/>
        </p:nvSpPr>
        <p:spPr>
          <a:xfrm>
            <a:off x="929639" y="888177"/>
            <a:ext cx="4856748" cy="1938992"/>
          </a:xfrm>
          <a:prstGeom prst="rect">
            <a:avLst/>
          </a:prstGeom>
          <a:noFill/>
        </p:spPr>
        <p:txBody>
          <a:bodyPr wrap="square">
            <a:spAutoFit/>
          </a:bodyPr>
          <a:lstStyle/>
          <a:p>
            <a:r>
              <a:rPr lang="en-US" sz="2400" b="1" dirty="0"/>
              <a:t>Rank	Model 	</a:t>
            </a:r>
            <a:r>
              <a:rPr lang="en-US" sz="2400" dirty="0"/>
              <a:t>	</a:t>
            </a:r>
            <a:r>
              <a:rPr lang="en-US" sz="2400" b="1" dirty="0"/>
              <a:t>AIC	  (</a:t>
            </a:r>
            <a:r>
              <a:rPr lang="en-US" sz="2400" b="1" dirty="0" err="1"/>
              <a:t>p+q</a:t>
            </a:r>
            <a:r>
              <a:rPr lang="en-US" sz="2400" b="1" dirty="0"/>
              <a:t>)</a:t>
            </a:r>
          </a:p>
          <a:p>
            <a:r>
              <a:rPr lang="en-US" sz="2400" dirty="0"/>
              <a:t>1st	ARIMA(4,1,3)	207.95	   7</a:t>
            </a:r>
          </a:p>
          <a:p>
            <a:r>
              <a:rPr lang="en-US" sz="2400" dirty="0"/>
              <a:t>2nd	ARIMA(0,1,4)	208.59	   4</a:t>
            </a:r>
          </a:p>
          <a:p>
            <a:r>
              <a:rPr lang="en-US" sz="2400" dirty="0"/>
              <a:t>3rd	ARIMA(3,1,0)	208.90	   4</a:t>
            </a:r>
          </a:p>
          <a:p>
            <a:r>
              <a:rPr lang="en-US" sz="2400" dirty="0"/>
              <a:t>4th	ARIMA(3,1,5)	209.23	   8</a:t>
            </a:r>
          </a:p>
        </p:txBody>
      </p:sp>
      <p:sp>
        <p:nvSpPr>
          <p:cNvPr id="10" name="TextBox 9">
            <a:extLst>
              <a:ext uri="{FF2B5EF4-FFF2-40B4-BE49-F238E27FC236}">
                <a16:creationId xmlns:a16="http://schemas.microsoft.com/office/drawing/2014/main" id="{0827DDEC-B44E-4FB0-9F0B-4E4B0E780BDF}"/>
              </a:ext>
            </a:extLst>
          </p:cNvPr>
          <p:cNvSpPr txBox="1"/>
          <p:nvPr/>
        </p:nvSpPr>
        <p:spPr>
          <a:xfrm>
            <a:off x="5713466" y="888177"/>
            <a:ext cx="2320638" cy="1938992"/>
          </a:xfrm>
          <a:prstGeom prst="rect">
            <a:avLst/>
          </a:prstGeom>
          <a:noFill/>
        </p:spPr>
        <p:txBody>
          <a:bodyPr wrap="square">
            <a:spAutoFit/>
          </a:bodyPr>
          <a:lstStyle/>
          <a:p>
            <a:r>
              <a:rPr lang="en-US" sz="2400" b="1" dirty="0" err="1"/>
              <a:t>AICc</a:t>
            </a:r>
            <a:r>
              <a:rPr lang="en-US" sz="2400" b="1" dirty="0"/>
              <a:t>	   BIC</a:t>
            </a:r>
          </a:p>
          <a:p>
            <a:r>
              <a:rPr lang="en-US" sz="2400" dirty="0"/>
              <a:t>210.27	   223.95</a:t>
            </a:r>
          </a:p>
          <a:p>
            <a:r>
              <a:rPr lang="en-US" sz="2400" dirty="0"/>
              <a:t>209.51	   218.59</a:t>
            </a:r>
          </a:p>
          <a:p>
            <a:r>
              <a:rPr lang="en-US" sz="2400" dirty="0">
                <a:solidFill>
                  <a:srgbClr val="FF0000"/>
                </a:solidFill>
              </a:rPr>
              <a:t>209.50</a:t>
            </a:r>
            <a:r>
              <a:rPr lang="en-US" sz="2400" dirty="0"/>
              <a:t>	   </a:t>
            </a:r>
            <a:r>
              <a:rPr lang="en-US" sz="2400" dirty="0">
                <a:solidFill>
                  <a:srgbClr val="FF0000"/>
                </a:solidFill>
              </a:rPr>
              <a:t>216.90</a:t>
            </a:r>
          </a:p>
          <a:p>
            <a:r>
              <a:rPr lang="en-US" sz="2400" dirty="0"/>
              <a:t>212.18	   227.23</a:t>
            </a:r>
          </a:p>
        </p:txBody>
      </p:sp>
      <p:sp>
        <p:nvSpPr>
          <p:cNvPr id="12" name="TextBox 11">
            <a:extLst>
              <a:ext uri="{FF2B5EF4-FFF2-40B4-BE49-F238E27FC236}">
                <a16:creationId xmlns:a16="http://schemas.microsoft.com/office/drawing/2014/main" id="{135DE1DE-6021-4A08-8637-EA780E93593C}"/>
              </a:ext>
            </a:extLst>
          </p:cNvPr>
          <p:cNvSpPr txBox="1"/>
          <p:nvPr/>
        </p:nvSpPr>
        <p:spPr>
          <a:xfrm>
            <a:off x="8034103" y="888177"/>
            <a:ext cx="3165763" cy="1938992"/>
          </a:xfrm>
          <a:prstGeom prst="rect">
            <a:avLst/>
          </a:prstGeom>
          <a:noFill/>
        </p:spPr>
        <p:txBody>
          <a:bodyPr wrap="square">
            <a:spAutoFit/>
          </a:bodyPr>
          <a:lstStyle/>
          <a:p>
            <a:r>
              <a:rPr lang="en-US" sz="2400" b="1" dirty="0"/>
              <a:t>MSE	MAE	MAPE</a:t>
            </a:r>
          </a:p>
          <a:p>
            <a:r>
              <a:rPr lang="en-US" sz="2400" dirty="0"/>
              <a:t>2.86	1.27	0.0269</a:t>
            </a:r>
          </a:p>
          <a:p>
            <a:r>
              <a:rPr lang="en-US" sz="2400" dirty="0"/>
              <a:t>1.22	1.06	0.0230</a:t>
            </a:r>
          </a:p>
          <a:p>
            <a:r>
              <a:rPr lang="en-US" sz="2400" dirty="0">
                <a:solidFill>
                  <a:srgbClr val="FF0000"/>
                </a:solidFill>
              </a:rPr>
              <a:t>0.18</a:t>
            </a:r>
            <a:r>
              <a:rPr lang="en-US" sz="2400" dirty="0"/>
              <a:t>	</a:t>
            </a:r>
            <a:r>
              <a:rPr lang="en-US" sz="2400" dirty="0">
                <a:solidFill>
                  <a:srgbClr val="FF0000"/>
                </a:solidFill>
              </a:rPr>
              <a:t>0.41</a:t>
            </a:r>
            <a:r>
              <a:rPr lang="en-US" sz="2400" dirty="0"/>
              <a:t>	</a:t>
            </a:r>
            <a:r>
              <a:rPr lang="en-US" sz="2400" dirty="0">
                <a:solidFill>
                  <a:srgbClr val="FF0000"/>
                </a:solidFill>
              </a:rPr>
              <a:t>0.0090</a:t>
            </a:r>
          </a:p>
          <a:p>
            <a:r>
              <a:rPr lang="en-US" sz="2400" dirty="0"/>
              <a:t>0.68	0.68	0.0146</a:t>
            </a:r>
          </a:p>
        </p:txBody>
      </p:sp>
      <p:sp>
        <p:nvSpPr>
          <p:cNvPr id="14" name="TextBox 13">
            <a:extLst>
              <a:ext uri="{FF2B5EF4-FFF2-40B4-BE49-F238E27FC236}">
                <a16:creationId xmlns:a16="http://schemas.microsoft.com/office/drawing/2014/main" id="{852C0BF1-7EAB-47FA-B313-BE9B80AD71F2}"/>
              </a:ext>
            </a:extLst>
          </p:cNvPr>
          <p:cNvSpPr txBox="1"/>
          <p:nvPr/>
        </p:nvSpPr>
        <p:spPr>
          <a:xfrm>
            <a:off x="461209" y="311595"/>
            <a:ext cx="9856271" cy="461665"/>
          </a:xfrm>
          <a:prstGeom prst="rect">
            <a:avLst/>
          </a:prstGeom>
          <a:noFill/>
        </p:spPr>
        <p:txBody>
          <a:bodyPr wrap="square">
            <a:spAutoFit/>
          </a:bodyPr>
          <a:lstStyle/>
          <a:p>
            <a:r>
              <a:rPr lang="en-US" sz="2400" baseline="0" dirty="0"/>
              <a:t>We continue by computing </a:t>
            </a:r>
            <a:r>
              <a:rPr lang="en-US" sz="2400" baseline="0" dirty="0" err="1"/>
              <a:t>AICc</a:t>
            </a:r>
            <a:r>
              <a:rPr lang="en-US" sz="2400" baseline="0" dirty="0"/>
              <a:t> and BIC fo</a:t>
            </a:r>
            <a:r>
              <a:rPr lang="en-US" sz="2400" dirty="0"/>
              <a:t>r the top four models:</a:t>
            </a:r>
          </a:p>
        </p:txBody>
      </p:sp>
      <p:sp>
        <p:nvSpPr>
          <p:cNvPr id="15" name="TextBox 14">
            <a:extLst>
              <a:ext uri="{FF2B5EF4-FFF2-40B4-BE49-F238E27FC236}">
                <a16:creationId xmlns:a16="http://schemas.microsoft.com/office/drawing/2014/main" id="{C1251703-F422-4A6D-82AE-30BFB6218B50}"/>
              </a:ext>
            </a:extLst>
          </p:cNvPr>
          <p:cNvSpPr txBox="1"/>
          <p:nvPr/>
        </p:nvSpPr>
        <p:spPr>
          <a:xfrm>
            <a:off x="461208" y="3126731"/>
            <a:ext cx="11105951" cy="461665"/>
          </a:xfrm>
          <a:prstGeom prst="rect">
            <a:avLst/>
          </a:prstGeom>
          <a:noFill/>
        </p:spPr>
        <p:txBody>
          <a:bodyPr wrap="square">
            <a:spAutoFit/>
          </a:bodyPr>
          <a:lstStyle/>
          <a:p>
            <a:r>
              <a:rPr lang="en-US" sz="2400" dirty="0"/>
              <a:t>T</a:t>
            </a:r>
            <a:r>
              <a:rPr lang="en-US" sz="2400" baseline="0" dirty="0"/>
              <a:t>he 2nd and 3rd model has nearly the same </a:t>
            </a:r>
            <a:r>
              <a:rPr lang="en-US" sz="2400" baseline="0" dirty="0" err="1"/>
              <a:t>AICc</a:t>
            </a:r>
            <a:r>
              <a:rPr lang="en-US" sz="2400" baseline="0" dirty="0"/>
              <a:t>, the third one has the smallest BIC. </a:t>
            </a:r>
            <a:endParaRPr lang="en-US" sz="2400" dirty="0"/>
          </a:p>
        </p:txBody>
      </p:sp>
      <p:sp>
        <p:nvSpPr>
          <p:cNvPr id="17" name="TextBox 16">
            <a:extLst>
              <a:ext uri="{FF2B5EF4-FFF2-40B4-BE49-F238E27FC236}">
                <a16:creationId xmlns:a16="http://schemas.microsoft.com/office/drawing/2014/main" id="{B4182C53-9AB8-496D-B315-77F154DEEFD6}"/>
              </a:ext>
            </a:extLst>
          </p:cNvPr>
          <p:cNvSpPr txBox="1"/>
          <p:nvPr/>
        </p:nvSpPr>
        <p:spPr>
          <a:xfrm>
            <a:off x="461208" y="3623291"/>
            <a:ext cx="10738658"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The 3rd model seems to be is the best among alternative fitted models but is it also </a:t>
            </a:r>
            <a:r>
              <a:rPr lang="en-US" sz="2400" baseline="0" dirty="0">
                <a:solidFill>
                  <a:srgbClr val="CC00CC"/>
                </a:solidFill>
              </a:rPr>
              <a:t>good in forecasting</a:t>
            </a:r>
            <a:r>
              <a:rPr lang="en-US" sz="2400" baseline="0" dirty="0"/>
              <a:t>? </a:t>
            </a:r>
          </a:p>
        </p:txBody>
      </p:sp>
      <p:sp>
        <p:nvSpPr>
          <p:cNvPr id="18" name="TextBox 17">
            <a:extLst>
              <a:ext uri="{FF2B5EF4-FFF2-40B4-BE49-F238E27FC236}">
                <a16:creationId xmlns:a16="http://schemas.microsoft.com/office/drawing/2014/main" id="{36B0DE2D-313A-4FB9-BA0D-CD4F5145D21F}"/>
              </a:ext>
            </a:extLst>
          </p:cNvPr>
          <p:cNvSpPr txBox="1"/>
          <p:nvPr/>
        </p:nvSpPr>
        <p:spPr>
          <a:xfrm>
            <a:off x="461208" y="4540465"/>
            <a:ext cx="1110595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Then, we generated forecasts for the next 4 instances using the fitted model in the training set and computed MSE, MAE, and MAPE between the forecasted values and data in the test set. The performance measurements are given here. </a:t>
            </a:r>
          </a:p>
        </p:txBody>
      </p:sp>
    </p:spTree>
    <p:extLst>
      <p:ext uri="{BB962C8B-B14F-4D97-AF65-F5344CB8AC3E}">
        <p14:creationId xmlns:p14="http://schemas.microsoft.com/office/powerpoint/2010/main" val="272205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p:bldP spid="12" grpId="0"/>
      <p:bldP spid="15"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26C950-0AF6-4258-B5D2-28FC25A235BD}"/>
              </a:ext>
            </a:extLst>
          </p:cNvPr>
          <p:cNvSpPr txBox="1"/>
          <p:nvPr/>
        </p:nvSpPr>
        <p:spPr>
          <a:xfrm>
            <a:off x="428737" y="454645"/>
            <a:ext cx="5099227" cy="1200329"/>
          </a:xfrm>
          <a:prstGeom prst="rect">
            <a:avLst/>
          </a:prstGeom>
          <a:noFill/>
        </p:spPr>
        <p:txBody>
          <a:bodyPr wrap="square">
            <a:spAutoFit/>
          </a:bodyPr>
          <a:lstStyle/>
          <a:p>
            <a:r>
              <a:rPr lang="en-US" sz="2400" dirty="0"/>
              <a:t>We mix the data in training and test set and fit the 3rd model to the complete data. Estimated model is</a:t>
            </a:r>
          </a:p>
        </p:txBody>
      </p:sp>
      <p:pic>
        <p:nvPicPr>
          <p:cNvPr id="4" name="Picture 3" descr="Text&#10;&#10;Description automatically generated">
            <a:extLst>
              <a:ext uri="{FF2B5EF4-FFF2-40B4-BE49-F238E27FC236}">
                <a16:creationId xmlns:a16="http://schemas.microsoft.com/office/drawing/2014/main" id="{5B6F1FC0-0152-4B54-A56D-991C2A35D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491" y="349351"/>
            <a:ext cx="6126142" cy="1652446"/>
          </a:xfrm>
          <a:prstGeom prst="rect">
            <a:avLst/>
          </a:prstGeom>
        </p:spPr>
      </p:pic>
      <p:pic>
        <p:nvPicPr>
          <p:cNvPr id="6" name="Picture 5" descr="Chart&#10;&#10;Description automatically generated with medium confidence">
            <a:extLst>
              <a:ext uri="{FF2B5EF4-FFF2-40B4-BE49-F238E27FC236}">
                <a16:creationId xmlns:a16="http://schemas.microsoft.com/office/drawing/2014/main" id="{A3256D8C-678B-454D-BFB6-144DADC1D3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7964" y="2086358"/>
            <a:ext cx="6361669" cy="3452129"/>
          </a:xfrm>
          <a:prstGeom prst="rect">
            <a:avLst/>
          </a:prstGeom>
        </p:spPr>
      </p:pic>
      <p:pic>
        <p:nvPicPr>
          <p:cNvPr id="8" name="Picture 7" descr="Chart, line chart&#10;&#10;Description automatically generated">
            <a:extLst>
              <a:ext uri="{FF2B5EF4-FFF2-40B4-BE49-F238E27FC236}">
                <a16:creationId xmlns:a16="http://schemas.microsoft.com/office/drawing/2014/main" id="{DE649299-6FDE-4A04-8671-3B9C73F84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502" y="3812422"/>
            <a:ext cx="3422826" cy="259093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731CD2-B90D-4F75-A019-CCABBCC085D6}"/>
                  </a:ext>
                </a:extLst>
              </p:cNvPr>
              <p:cNvSpPr txBox="1"/>
              <p:nvPr/>
            </p:nvSpPr>
            <p:spPr>
              <a:xfrm>
                <a:off x="833831" y="1654974"/>
                <a:ext cx="4289037"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m:rPr>
                              <m:sty m:val="p"/>
                            </m:rP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1.10</m:t>
                      </m:r>
                      <m:r>
                        <a:rPr lang="en-US" sz="2200" i="1">
                          <a:latin typeface="Cambria Math" panose="02040503050406030204" pitchFamily="18" charset="0"/>
                          <a:ea typeface="Cambria Math" panose="02040503050406030204" pitchFamily="18" charset="0"/>
                        </a:rPr>
                        <m:t> </m:t>
                      </m:r>
                      <m:r>
                        <m:rPr>
                          <m:sty m:val="p"/>
                        </m:rP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04 </m:t>
                      </m:r>
                      <m:r>
                        <m:rPr>
                          <m:sty m:val="p"/>
                        </m:rP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30 </m:t>
                      </m:r>
                      <m:r>
                        <m:rPr>
                          <m:sty m:val="p"/>
                        </m:rP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6F731CD2-B90D-4F75-A019-CCABBCC085D6}"/>
                  </a:ext>
                </a:extLst>
              </p:cNvPr>
              <p:cNvSpPr txBox="1">
                <a:spLocks noRot="1" noChangeAspect="1" noMove="1" noResize="1" noEditPoints="1" noAdjustHandles="1" noChangeArrowheads="1" noChangeShapeType="1" noTextEdit="1"/>
              </p:cNvSpPr>
              <p:nvPr/>
            </p:nvSpPr>
            <p:spPr>
              <a:xfrm>
                <a:off x="833831" y="1654974"/>
                <a:ext cx="4289037" cy="769441"/>
              </a:xfrm>
              <a:prstGeom prst="rect">
                <a:avLst/>
              </a:prstGeom>
              <a:blipFill>
                <a:blip r:embed="rId6"/>
                <a:stretch>
                  <a:fillRect b="-78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40418CE8-B8F0-43D3-B6FD-D16DCAB773AE}"/>
              </a:ext>
            </a:extLst>
          </p:cNvPr>
          <p:cNvSpPr txBox="1"/>
          <p:nvPr/>
        </p:nvSpPr>
        <p:spPr>
          <a:xfrm>
            <a:off x="428735" y="2563828"/>
            <a:ext cx="5099227" cy="1200329"/>
          </a:xfrm>
          <a:prstGeom prst="rect">
            <a:avLst/>
          </a:prstGeom>
          <a:noFill/>
        </p:spPr>
        <p:txBody>
          <a:bodyPr wrap="square">
            <a:spAutoFit/>
          </a:bodyPr>
          <a:lstStyle/>
          <a:p>
            <a:r>
              <a:rPr lang="en-US" sz="2400" dirty="0"/>
              <a:t>We need to conform residuals satisfy the four required assumption before using model for forecasting:</a:t>
            </a:r>
          </a:p>
        </p:txBody>
      </p:sp>
      <p:sp>
        <p:nvSpPr>
          <p:cNvPr id="14" name="TextBox 13">
            <a:extLst>
              <a:ext uri="{FF2B5EF4-FFF2-40B4-BE49-F238E27FC236}">
                <a16:creationId xmlns:a16="http://schemas.microsoft.com/office/drawing/2014/main" id="{AF8C08DF-8AED-4549-B8B3-5FC89BDEE84C}"/>
              </a:ext>
            </a:extLst>
          </p:cNvPr>
          <p:cNvSpPr txBox="1"/>
          <p:nvPr/>
        </p:nvSpPr>
        <p:spPr>
          <a:xfrm>
            <a:off x="4490527" y="5679732"/>
            <a:ext cx="7399106" cy="830997"/>
          </a:xfrm>
          <a:prstGeom prst="rect">
            <a:avLst/>
          </a:prstGeom>
          <a:noFill/>
        </p:spPr>
        <p:txBody>
          <a:bodyPr wrap="square">
            <a:spAutoFit/>
          </a:bodyPr>
          <a:lstStyle/>
          <a:p>
            <a:r>
              <a:rPr lang="en-US" sz="2400" dirty="0"/>
              <a:t>Residual analysis confirms the four assumptions. Therefore, we proceed by forecasting the next 8 months</a:t>
            </a:r>
          </a:p>
        </p:txBody>
      </p:sp>
    </p:spTree>
    <p:extLst>
      <p:ext uri="{BB962C8B-B14F-4D97-AF65-F5344CB8AC3E}">
        <p14:creationId xmlns:p14="http://schemas.microsoft.com/office/powerpoint/2010/main" val="308877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21" name="TextBox 20">
            <a:extLst>
              <a:ext uri="{FF2B5EF4-FFF2-40B4-BE49-F238E27FC236}">
                <a16:creationId xmlns:a16="http://schemas.microsoft.com/office/drawing/2014/main" id="{D9B04EFF-5ABE-4A1B-B863-9BA4B5CB9046}"/>
              </a:ext>
            </a:extLst>
          </p:cNvPr>
          <p:cNvSpPr txBox="1"/>
          <p:nvPr/>
        </p:nvSpPr>
        <p:spPr>
          <a:xfrm>
            <a:off x="838199" y="3155455"/>
            <a:ext cx="4858266" cy="1938992"/>
          </a:xfrm>
          <a:prstGeom prst="rect">
            <a:avLst/>
          </a:prstGeom>
          <a:noFill/>
        </p:spPr>
        <p:txBody>
          <a:bodyPr wrap="square">
            <a:spAutoFit/>
          </a:bodyPr>
          <a:lstStyle/>
          <a:p>
            <a:r>
              <a:rPr lang="en-US" sz="2400" dirty="0"/>
              <a:t>Data shows a non-stationary TS since the variability increases in time. Box-Cox transformation recommends using </a:t>
            </a:r>
            <a:r>
              <a:rPr lang="el-GR" sz="2400" dirty="0"/>
              <a:t>λ</a:t>
            </a:r>
            <a:r>
              <a:rPr lang="en-US" sz="2400" dirty="0"/>
              <a:t> = 0.04 which is close to 0 that corresponds to log transformation.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838199" y="1420335"/>
                <a:ext cx="4858266" cy="1569660"/>
              </a:xfrm>
              <a:prstGeom prst="rect">
                <a:avLst/>
              </a:prstGeom>
              <a:noFill/>
            </p:spPr>
            <p:txBody>
              <a:bodyPr wrap="square">
                <a:spAutoFit/>
              </a:bodyPr>
              <a:lstStyle/>
              <a:p>
                <a:r>
                  <a:rPr lang="en-US" sz="2400" dirty="0"/>
                  <a:t>TS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shows the thicknesses of the yearly varves collected from one location in Massachusetts for 634 years, beginning 11,834 years ago [2].</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838199" y="1420335"/>
                <a:ext cx="4858266" cy="1569660"/>
              </a:xfrm>
              <a:prstGeom prst="rect">
                <a:avLst/>
              </a:prstGeom>
              <a:blipFill>
                <a:blip r:embed="rId3"/>
                <a:stretch>
                  <a:fillRect l="-1882" t="-3113" r="-1506" b="-817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D078CB3-733A-47C1-B1CC-44698FCE2514}"/>
              </a:ext>
            </a:extLst>
          </p:cNvPr>
          <p:cNvSpPr txBox="1"/>
          <p:nvPr/>
        </p:nvSpPr>
        <p:spPr>
          <a:xfrm>
            <a:off x="4732637" y="6153665"/>
            <a:ext cx="7188381" cy="646331"/>
          </a:xfrm>
          <a:prstGeom prst="rect">
            <a:avLst/>
          </a:prstGeom>
          <a:noFill/>
        </p:spPr>
        <p:txBody>
          <a:bodyPr wrap="square">
            <a:spAutoFit/>
          </a:bodyPr>
          <a:lstStyle/>
          <a:p>
            <a:r>
              <a:rPr lang="en-US" dirty="0"/>
              <a:t>[2] Shumway &amp; Verosub, State space modeling of paleoclimatic time series, Proceeding of 5</a:t>
            </a:r>
            <a:r>
              <a:rPr lang="en-US" baseline="30000" dirty="0"/>
              <a:t>th</a:t>
            </a:r>
            <a:r>
              <a:rPr lang="en-US" dirty="0"/>
              <a:t> Int. Meeting Stat. Climatol., Toronto, June 1992.</a:t>
            </a:r>
          </a:p>
        </p:txBody>
      </p:sp>
      <p:pic>
        <p:nvPicPr>
          <p:cNvPr id="4" name="Picture 3" descr="Graphical user interface, chart, application, histogram&#10;&#10;Description automatically generated">
            <a:extLst>
              <a:ext uri="{FF2B5EF4-FFF2-40B4-BE49-F238E27FC236}">
                <a16:creationId xmlns:a16="http://schemas.microsoft.com/office/drawing/2014/main" id="{EBDB8506-7F60-4620-B8F3-11530DF95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968" y="275596"/>
            <a:ext cx="6311050" cy="2916929"/>
          </a:xfrm>
          <a:prstGeom prst="rect">
            <a:avLst/>
          </a:prstGeom>
        </p:spPr>
      </p:pic>
      <p:pic>
        <p:nvPicPr>
          <p:cNvPr id="6" name="Picture 5" descr="Graphical user interface, histogram&#10;&#10;Description automatically generated with medium confidence">
            <a:extLst>
              <a:ext uri="{FF2B5EF4-FFF2-40B4-BE49-F238E27FC236}">
                <a16:creationId xmlns:a16="http://schemas.microsoft.com/office/drawing/2014/main" id="{95A97EA4-37F3-42AF-AF31-DE54CB5C0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6465" y="3246886"/>
            <a:ext cx="6285105" cy="2852417"/>
          </a:xfrm>
          <a:prstGeom prst="rect">
            <a:avLst/>
          </a:prstGeom>
        </p:spPr>
      </p:pic>
      <p:sp>
        <p:nvSpPr>
          <p:cNvPr id="15" name="TextBox 14">
            <a:extLst>
              <a:ext uri="{FF2B5EF4-FFF2-40B4-BE49-F238E27FC236}">
                <a16:creationId xmlns:a16="http://schemas.microsoft.com/office/drawing/2014/main" id="{4D9A5ACC-250A-41D7-B9FE-E5368092FC39}"/>
              </a:ext>
            </a:extLst>
          </p:cNvPr>
          <p:cNvSpPr txBox="1"/>
          <p:nvPr/>
        </p:nvSpPr>
        <p:spPr>
          <a:xfrm>
            <a:off x="838199" y="5148808"/>
            <a:ext cx="4858266" cy="1200329"/>
          </a:xfrm>
          <a:prstGeom prst="rect">
            <a:avLst/>
          </a:prstGeom>
          <a:noFill/>
        </p:spPr>
        <p:txBody>
          <a:bodyPr wrap="square">
            <a:spAutoFit/>
          </a:bodyPr>
          <a:lstStyle/>
          <a:p>
            <a:r>
              <a:rPr lang="en-US" sz="2400" dirty="0"/>
              <a:t>Data after log-transformation look much nicer but still non-stationary with some trends.</a:t>
            </a:r>
          </a:p>
        </p:txBody>
      </p:sp>
    </p:spTree>
    <p:extLst>
      <p:ext uri="{BB962C8B-B14F-4D97-AF65-F5344CB8AC3E}">
        <p14:creationId xmlns:p14="http://schemas.microsoft.com/office/powerpoint/2010/main" val="16240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04EFF-5ABE-4A1B-B863-9BA4B5CB9046}"/>
              </a:ext>
            </a:extLst>
          </p:cNvPr>
          <p:cNvSpPr txBox="1"/>
          <p:nvPr/>
        </p:nvSpPr>
        <p:spPr>
          <a:xfrm>
            <a:off x="492209" y="1628163"/>
            <a:ext cx="4486036" cy="1938992"/>
          </a:xfrm>
          <a:prstGeom prst="rect">
            <a:avLst/>
          </a:prstGeom>
          <a:noFill/>
        </p:spPr>
        <p:txBody>
          <a:bodyPr wrap="square">
            <a:spAutoFit/>
          </a:bodyPr>
          <a:lstStyle/>
          <a:p>
            <a:r>
              <a:rPr lang="en-US" sz="2400" dirty="0"/>
              <a:t>Looking at the plots, therefore IMA(1,1) seems like a good fit for the log(varve) data but we proceed by train/test split and investigating several options. </a:t>
            </a:r>
          </a:p>
        </p:txBody>
      </p:sp>
      <p:sp>
        <p:nvSpPr>
          <p:cNvPr id="11" name="TextBox 10">
            <a:extLst>
              <a:ext uri="{FF2B5EF4-FFF2-40B4-BE49-F238E27FC236}">
                <a16:creationId xmlns:a16="http://schemas.microsoft.com/office/drawing/2014/main" id="{4A26C950-0AF6-4258-B5D2-28FC25A235BD}"/>
              </a:ext>
            </a:extLst>
          </p:cNvPr>
          <p:cNvSpPr txBox="1"/>
          <p:nvPr/>
        </p:nvSpPr>
        <p:spPr>
          <a:xfrm>
            <a:off x="492209" y="419438"/>
            <a:ext cx="4140046" cy="1200329"/>
          </a:xfrm>
          <a:prstGeom prst="rect">
            <a:avLst/>
          </a:prstGeom>
          <a:noFill/>
        </p:spPr>
        <p:txBody>
          <a:bodyPr wrap="square">
            <a:spAutoFit/>
          </a:bodyPr>
          <a:lstStyle/>
          <a:p>
            <a:r>
              <a:rPr lang="en-US" sz="2400" dirty="0"/>
              <a:t>We have a stationary TS after one time differencing of the log transformed data. </a:t>
            </a:r>
          </a:p>
        </p:txBody>
      </p:sp>
      <p:sp>
        <p:nvSpPr>
          <p:cNvPr id="15" name="TextBox 14">
            <a:extLst>
              <a:ext uri="{FF2B5EF4-FFF2-40B4-BE49-F238E27FC236}">
                <a16:creationId xmlns:a16="http://schemas.microsoft.com/office/drawing/2014/main" id="{4D9A5ACC-250A-41D7-B9FE-E5368092FC39}"/>
              </a:ext>
            </a:extLst>
          </p:cNvPr>
          <p:cNvSpPr txBox="1"/>
          <p:nvPr/>
        </p:nvSpPr>
        <p:spPr>
          <a:xfrm>
            <a:off x="492209" y="3703066"/>
            <a:ext cx="4858266" cy="830997"/>
          </a:xfrm>
          <a:prstGeom prst="rect">
            <a:avLst/>
          </a:prstGeom>
          <a:noFill/>
        </p:spPr>
        <p:txBody>
          <a:bodyPr wrap="square">
            <a:spAutoFit/>
          </a:bodyPr>
          <a:lstStyle/>
          <a:p>
            <a:r>
              <a:rPr lang="en-US" sz="2400" dirty="0"/>
              <a:t>87%-13% train-test split of the Log transformed data:</a:t>
            </a:r>
          </a:p>
        </p:txBody>
      </p:sp>
      <p:pic>
        <p:nvPicPr>
          <p:cNvPr id="7" name="Picture 6" descr="Graphical user interface&#10;&#10;Description automatically generated with medium confidence">
            <a:extLst>
              <a:ext uri="{FF2B5EF4-FFF2-40B4-BE49-F238E27FC236}">
                <a16:creationId xmlns:a16="http://schemas.microsoft.com/office/drawing/2014/main" id="{3460D860-F3D9-42B5-BCD6-3C5ECBD89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245" y="253837"/>
            <a:ext cx="6984891" cy="3440833"/>
          </a:xfrm>
          <a:prstGeom prst="rect">
            <a:avLst/>
          </a:prstGeom>
        </p:spPr>
      </p:pic>
      <p:pic>
        <p:nvPicPr>
          <p:cNvPr id="9" name="Picture 8">
            <a:extLst>
              <a:ext uri="{FF2B5EF4-FFF2-40B4-BE49-F238E27FC236}">
                <a16:creationId xmlns:a16="http://schemas.microsoft.com/office/drawing/2014/main" id="{496D0DF8-B76F-42D1-A554-22F08BFDD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475" y="3872000"/>
            <a:ext cx="6612661" cy="638216"/>
          </a:xfrm>
          <a:prstGeom prst="rect">
            <a:avLst/>
          </a:prstGeom>
        </p:spPr>
      </p:pic>
      <p:sp>
        <p:nvSpPr>
          <p:cNvPr id="16" name="TextBox 15">
            <a:extLst>
              <a:ext uri="{FF2B5EF4-FFF2-40B4-BE49-F238E27FC236}">
                <a16:creationId xmlns:a16="http://schemas.microsoft.com/office/drawing/2014/main" id="{9109D1CF-74D0-4BD3-A348-92DB092A565D}"/>
              </a:ext>
            </a:extLst>
          </p:cNvPr>
          <p:cNvSpPr txBox="1"/>
          <p:nvPr/>
        </p:nvSpPr>
        <p:spPr>
          <a:xfrm>
            <a:off x="5350475" y="4006442"/>
            <a:ext cx="3657601" cy="404920"/>
          </a:xfrm>
          <a:prstGeom prst="rect">
            <a:avLst/>
          </a:prstGeom>
          <a:noFill/>
        </p:spPr>
        <p:txBody>
          <a:bodyPr wrap="square">
            <a:spAutoFit/>
          </a:bodyPr>
          <a:lstStyle/>
          <a:p>
            <a:r>
              <a:rPr lang="en-US" sz="2000" dirty="0"/>
              <a:t>Train: </a:t>
            </a:r>
            <a:r>
              <a:rPr lang="en-US" sz="2000" dirty="0" err="1"/>
              <a:t>lvarve</a:t>
            </a:r>
            <a:r>
              <a:rPr lang="en-US" sz="2000" dirty="0"/>
              <a:t>[1:550]	# 87%</a:t>
            </a:r>
          </a:p>
        </p:txBody>
      </p:sp>
      <p:sp>
        <p:nvSpPr>
          <p:cNvPr id="17" name="TextBox 16">
            <a:extLst>
              <a:ext uri="{FF2B5EF4-FFF2-40B4-BE49-F238E27FC236}">
                <a16:creationId xmlns:a16="http://schemas.microsoft.com/office/drawing/2014/main" id="{A8BF5D07-EC1A-4FBB-A0C8-58BA6BC6C882}"/>
              </a:ext>
            </a:extLst>
          </p:cNvPr>
          <p:cNvSpPr txBox="1"/>
          <p:nvPr/>
        </p:nvSpPr>
        <p:spPr>
          <a:xfrm>
            <a:off x="10759250" y="4011252"/>
            <a:ext cx="1228600" cy="400110"/>
          </a:xfrm>
          <a:prstGeom prst="rect">
            <a:avLst/>
          </a:prstGeom>
          <a:noFill/>
        </p:spPr>
        <p:txBody>
          <a:bodyPr wrap="square">
            <a:spAutoFit/>
          </a:bodyPr>
          <a:lstStyle/>
          <a:p>
            <a:r>
              <a:rPr lang="en-US" sz="2000" dirty="0"/>
              <a:t>[551:633]</a:t>
            </a:r>
          </a:p>
        </p:txBody>
      </p:sp>
      <p:sp>
        <p:nvSpPr>
          <p:cNvPr id="19" name="TextBox 18">
            <a:extLst>
              <a:ext uri="{FF2B5EF4-FFF2-40B4-BE49-F238E27FC236}">
                <a16:creationId xmlns:a16="http://schemas.microsoft.com/office/drawing/2014/main" id="{35595155-F276-449B-9D29-21617B10C8D1}"/>
              </a:ext>
            </a:extLst>
          </p:cNvPr>
          <p:cNvSpPr txBox="1"/>
          <p:nvPr/>
        </p:nvSpPr>
        <p:spPr>
          <a:xfrm>
            <a:off x="495764" y="4687546"/>
            <a:ext cx="4856748" cy="1938992"/>
          </a:xfrm>
          <a:prstGeom prst="rect">
            <a:avLst/>
          </a:prstGeom>
          <a:noFill/>
        </p:spPr>
        <p:txBody>
          <a:bodyPr wrap="square">
            <a:spAutoFit/>
          </a:bodyPr>
          <a:lstStyle/>
          <a:p>
            <a:r>
              <a:rPr lang="en-US" sz="2400" dirty="0"/>
              <a:t>Rank	Model 		AIC	  (</a:t>
            </a:r>
            <a:r>
              <a:rPr lang="en-US" sz="2400" dirty="0" err="1"/>
              <a:t>p+q</a:t>
            </a:r>
            <a:r>
              <a:rPr lang="en-US" sz="2400" dirty="0"/>
              <a:t>)</a:t>
            </a:r>
          </a:p>
          <a:p>
            <a:r>
              <a:rPr lang="en-US" sz="2400" dirty="0"/>
              <a:t>1st	ARIMA(3,1,3)	</a:t>
            </a:r>
            <a:r>
              <a:rPr lang="en-US" sz="2400" dirty="0">
                <a:solidFill>
                  <a:srgbClr val="FF0000"/>
                </a:solidFill>
              </a:rPr>
              <a:t>730.07</a:t>
            </a:r>
            <a:r>
              <a:rPr lang="en-US" sz="2400" dirty="0"/>
              <a:t>	   6</a:t>
            </a:r>
          </a:p>
          <a:p>
            <a:r>
              <a:rPr lang="en-US" sz="2400" dirty="0"/>
              <a:t>2nd	ARIMA(1,1,1)	</a:t>
            </a:r>
            <a:r>
              <a:rPr lang="en-US" sz="2400" dirty="0">
                <a:solidFill>
                  <a:srgbClr val="0070C0"/>
                </a:solidFill>
              </a:rPr>
              <a:t>731.66</a:t>
            </a:r>
            <a:r>
              <a:rPr lang="en-US" sz="2400" dirty="0"/>
              <a:t>	   2</a:t>
            </a:r>
          </a:p>
          <a:p>
            <a:r>
              <a:rPr lang="en-US" sz="2400" dirty="0"/>
              <a:t>3rd	ARIMA(3,1,4)	731.74	   7</a:t>
            </a:r>
          </a:p>
          <a:p>
            <a:r>
              <a:rPr lang="en-US" sz="2400" dirty="0"/>
              <a:t>4th	ARIMA(0,1,2)	732.56	   2</a:t>
            </a:r>
          </a:p>
        </p:txBody>
      </p:sp>
      <p:sp>
        <p:nvSpPr>
          <p:cNvPr id="20" name="TextBox 19">
            <a:extLst>
              <a:ext uri="{FF2B5EF4-FFF2-40B4-BE49-F238E27FC236}">
                <a16:creationId xmlns:a16="http://schemas.microsoft.com/office/drawing/2014/main" id="{5933E0EF-8310-4CB7-8D97-348C95037193}"/>
              </a:ext>
            </a:extLst>
          </p:cNvPr>
          <p:cNvSpPr txBox="1"/>
          <p:nvPr/>
        </p:nvSpPr>
        <p:spPr>
          <a:xfrm>
            <a:off x="5279591" y="4687546"/>
            <a:ext cx="2320638" cy="1938992"/>
          </a:xfrm>
          <a:prstGeom prst="rect">
            <a:avLst/>
          </a:prstGeom>
          <a:noFill/>
        </p:spPr>
        <p:txBody>
          <a:bodyPr wrap="square">
            <a:spAutoFit/>
          </a:bodyPr>
          <a:lstStyle/>
          <a:p>
            <a:r>
              <a:rPr lang="en-US" sz="2400" dirty="0" err="1"/>
              <a:t>AICc</a:t>
            </a:r>
            <a:r>
              <a:rPr lang="en-US" sz="2400" dirty="0"/>
              <a:t>	   BIC</a:t>
            </a:r>
          </a:p>
          <a:p>
            <a:r>
              <a:rPr lang="en-US" sz="2400" dirty="0">
                <a:solidFill>
                  <a:srgbClr val="FF0000"/>
                </a:solidFill>
              </a:rPr>
              <a:t>730.28</a:t>
            </a:r>
            <a:r>
              <a:rPr lang="en-US" sz="2400" dirty="0"/>
              <a:t>	   758.07</a:t>
            </a:r>
          </a:p>
          <a:p>
            <a:r>
              <a:rPr lang="en-US" sz="2400" dirty="0">
                <a:solidFill>
                  <a:srgbClr val="0070C0"/>
                </a:solidFill>
              </a:rPr>
              <a:t>731.71</a:t>
            </a:r>
            <a:r>
              <a:rPr lang="en-US" sz="2400" dirty="0"/>
              <a:t>	   </a:t>
            </a:r>
            <a:r>
              <a:rPr lang="en-US" sz="2400" dirty="0">
                <a:solidFill>
                  <a:srgbClr val="FF0000"/>
                </a:solidFill>
              </a:rPr>
              <a:t>743.66</a:t>
            </a:r>
          </a:p>
          <a:p>
            <a:r>
              <a:rPr lang="en-US" sz="2400" dirty="0"/>
              <a:t>732.01	   763.74</a:t>
            </a:r>
          </a:p>
          <a:p>
            <a:r>
              <a:rPr lang="en-US" sz="2400" dirty="0"/>
              <a:t>732.61	   </a:t>
            </a:r>
            <a:r>
              <a:rPr lang="en-US" sz="2400" dirty="0">
                <a:solidFill>
                  <a:srgbClr val="0070C0"/>
                </a:solidFill>
              </a:rPr>
              <a:t>744.56</a:t>
            </a:r>
          </a:p>
        </p:txBody>
      </p:sp>
      <p:sp>
        <p:nvSpPr>
          <p:cNvPr id="22" name="TextBox 21">
            <a:extLst>
              <a:ext uri="{FF2B5EF4-FFF2-40B4-BE49-F238E27FC236}">
                <a16:creationId xmlns:a16="http://schemas.microsoft.com/office/drawing/2014/main" id="{16834EC5-B770-4224-B71C-39342F52BCD4}"/>
              </a:ext>
            </a:extLst>
          </p:cNvPr>
          <p:cNvSpPr txBox="1"/>
          <p:nvPr/>
        </p:nvSpPr>
        <p:spPr>
          <a:xfrm>
            <a:off x="7600228" y="4687546"/>
            <a:ext cx="3165763" cy="1938992"/>
          </a:xfrm>
          <a:prstGeom prst="rect">
            <a:avLst/>
          </a:prstGeom>
          <a:noFill/>
        </p:spPr>
        <p:txBody>
          <a:bodyPr wrap="square">
            <a:spAutoFit/>
          </a:bodyPr>
          <a:lstStyle/>
          <a:p>
            <a:r>
              <a:rPr lang="en-US" sz="2400" dirty="0"/>
              <a:t>MSE	MAE	MAPE</a:t>
            </a:r>
          </a:p>
          <a:p>
            <a:r>
              <a:rPr lang="en-US" sz="2400" dirty="0"/>
              <a:t>0.519	0.577	0.2099</a:t>
            </a:r>
          </a:p>
          <a:p>
            <a:r>
              <a:rPr lang="en-US" sz="2400" dirty="0">
                <a:solidFill>
                  <a:srgbClr val="FF0000"/>
                </a:solidFill>
              </a:rPr>
              <a:t>0.515	0.577	0.2098</a:t>
            </a:r>
          </a:p>
          <a:p>
            <a:r>
              <a:rPr lang="en-US" sz="2400" dirty="0"/>
              <a:t>0.519	0.577	0.2030</a:t>
            </a:r>
          </a:p>
          <a:p>
            <a:r>
              <a:rPr lang="en-US" sz="2400" dirty="0">
                <a:solidFill>
                  <a:srgbClr val="FF0000"/>
                </a:solidFill>
              </a:rPr>
              <a:t>0.515	0.577	0.2098</a:t>
            </a:r>
          </a:p>
        </p:txBody>
      </p:sp>
    </p:spTree>
    <p:extLst>
      <p:ext uri="{BB962C8B-B14F-4D97-AF65-F5344CB8AC3E}">
        <p14:creationId xmlns:p14="http://schemas.microsoft.com/office/powerpoint/2010/main" val="124340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1000"/>
                                        <p:tgtEl>
                                          <p:spTgt spid="1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1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7" grpId="0"/>
      <p:bldP spid="19"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739FD421-DE4B-4A35-96CF-E8554DAC4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576" y="360462"/>
            <a:ext cx="6146058" cy="1606447"/>
          </a:xfrm>
          <a:prstGeom prst="rect">
            <a:avLst/>
          </a:prstGeom>
        </p:spPr>
      </p:pic>
      <p:pic>
        <p:nvPicPr>
          <p:cNvPr id="7" name="Picture 6" descr="A picture containing box and whisker chart&#10;&#10;Description automatically generated">
            <a:extLst>
              <a:ext uri="{FF2B5EF4-FFF2-40B4-BE49-F238E27FC236}">
                <a16:creationId xmlns:a16="http://schemas.microsoft.com/office/drawing/2014/main" id="{81FAD417-C46A-4F69-B8D3-47FDB68F4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975" y="2110533"/>
            <a:ext cx="6403235" cy="3560983"/>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C019DFD1-5AF5-4F21-8A9A-91B0F1509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49" y="3712323"/>
            <a:ext cx="2957079" cy="2861408"/>
          </a:xfrm>
          <a:prstGeom prst="rect">
            <a:avLst/>
          </a:prstGeom>
        </p:spPr>
      </p:pic>
      <p:sp>
        <p:nvSpPr>
          <p:cNvPr id="12" name="TextBox 11">
            <a:extLst>
              <a:ext uri="{FF2B5EF4-FFF2-40B4-BE49-F238E27FC236}">
                <a16:creationId xmlns:a16="http://schemas.microsoft.com/office/drawing/2014/main" id="{9A7BE3BE-F2D3-4DFA-9414-AEAB951A2530}"/>
              </a:ext>
            </a:extLst>
          </p:cNvPr>
          <p:cNvSpPr txBox="1"/>
          <p:nvPr/>
        </p:nvSpPr>
        <p:spPr>
          <a:xfrm>
            <a:off x="428737" y="454645"/>
            <a:ext cx="5099227" cy="1200329"/>
          </a:xfrm>
          <a:prstGeom prst="rect">
            <a:avLst/>
          </a:prstGeom>
          <a:noFill/>
        </p:spPr>
        <p:txBody>
          <a:bodyPr wrap="square">
            <a:spAutoFit/>
          </a:bodyPr>
          <a:lstStyle/>
          <a:p>
            <a:r>
              <a:rPr lang="en-US" sz="2400" dirty="0"/>
              <a:t>We mix the data in training and test set and fit the 2nd model to the complete data. Estimated model is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86CB961-6FDB-4FB7-9049-F0659938F9FD}"/>
                  </a:ext>
                </a:extLst>
              </p:cNvPr>
              <p:cNvSpPr txBox="1"/>
              <p:nvPr/>
            </p:nvSpPr>
            <p:spPr>
              <a:xfrm>
                <a:off x="833831" y="1654974"/>
                <a:ext cx="4289037"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m:rPr>
                              <m:sty m:val="p"/>
                            </m:rPr>
                            <a:rPr lang="en-US" sz="2200" i="1">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log</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i="1">
                          <a:latin typeface="Cambria Math" panose="02040503050406030204" pitchFamily="18" charset="0"/>
                        </a:rPr>
                        <m:t>=</m:t>
                      </m:r>
                      <m:r>
                        <a:rPr lang="en-US" sz="2200" b="0" i="1" smtClean="0">
                          <a:latin typeface="Cambria Math" panose="02040503050406030204" pitchFamily="18" charset="0"/>
                        </a:rPr>
                        <m:t>0.23</m:t>
                      </m:r>
                      <m:r>
                        <a:rPr lang="en-US" sz="2200" i="1">
                          <a:latin typeface="Cambria Math" panose="02040503050406030204" pitchFamily="18" charset="0"/>
                          <a:ea typeface="Cambria Math" panose="02040503050406030204" pitchFamily="18" charset="0"/>
                        </a:rPr>
                        <m:t> </m:t>
                      </m:r>
                      <m:r>
                        <m:rPr>
                          <m:sty m:val="p"/>
                        </m:rP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m:rPr>
                              <m:sty m:val="p"/>
                            </m:rPr>
                            <a:rPr lang="en-US" sz="2200" b="0" i="0" smtClean="0">
                              <a:latin typeface="Cambria Math" panose="02040503050406030204" pitchFamily="18" charset="0"/>
                            </a:rPr>
                            <m:t>log</m:t>
                          </m:r>
                          <m:r>
                            <a:rPr lang="en-US" sz="2200" b="0" i="1" smtClean="0">
                              <a:latin typeface="Cambria Math" panose="02040503050406030204" pitchFamily="18" charset="0"/>
                            </a:rPr>
                            <m:t>⁡(</m:t>
                          </m:r>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89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i="1" dirty="0">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086CB961-6FDB-4FB7-9049-F0659938F9FD}"/>
                  </a:ext>
                </a:extLst>
              </p:cNvPr>
              <p:cNvSpPr txBox="1">
                <a:spLocks noRot="1" noChangeAspect="1" noMove="1" noResize="1" noEditPoints="1" noAdjustHandles="1" noChangeArrowheads="1" noChangeShapeType="1" noTextEdit="1"/>
              </p:cNvSpPr>
              <p:nvPr/>
            </p:nvSpPr>
            <p:spPr>
              <a:xfrm>
                <a:off x="833831" y="1654974"/>
                <a:ext cx="4289037" cy="761619"/>
              </a:xfrm>
              <a:prstGeom prst="rect">
                <a:avLst/>
              </a:prstGeom>
              <a:blipFill>
                <a:blip r:embed="rId6"/>
                <a:stretch>
                  <a:fillRect b="-960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463B085-A306-4A56-8B84-7D57BD577F1A}"/>
              </a:ext>
            </a:extLst>
          </p:cNvPr>
          <p:cNvSpPr txBox="1"/>
          <p:nvPr/>
        </p:nvSpPr>
        <p:spPr>
          <a:xfrm>
            <a:off x="428735" y="2563828"/>
            <a:ext cx="5099227" cy="830997"/>
          </a:xfrm>
          <a:prstGeom prst="rect">
            <a:avLst/>
          </a:prstGeom>
          <a:noFill/>
        </p:spPr>
        <p:txBody>
          <a:bodyPr wrap="square">
            <a:spAutoFit/>
          </a:bodyPr>
          <a:lstStyle/>
          <a:p>
            <a:r>
              <a:rPr lang="en-US" sz="2400" dirty="0"/>
              <a:t>Residual analysis should be performed. It confirms the four assumptions:</a:t>
            </a:r>
          </a:p>
        </p:txBody>
      </p:sp>
      <p:sp>
        <p:nvSpPr>
          <p:cNvPr id="15" name="TextBox 14">
            <a:extLst>
              <a:ext uri="{FF2B5EF4-FFF2-40B4-BE49-F238E27FC236}">
                <a16:creationId xmlns:a16="http://schemas.microsoft.com/office/drawing/2014/main" id="{760AFAAC-7937-45FF-9B63-A6B49AD4810A}"/>
              </a:ext>
            </a:extLst>
          </p:cNvPr>
          <p:cNvSpPr txBox="1"/>
          <p:nvPr/>
        </p:nvSpPr>
        <p:spPr>
          <a:xfrm>
            <a:off x="4490527" y="5679732"/>
            <a:ext cx="4918517" cy="830997"/>
          </a:xfrm>
          <a:prstGeom prst="rect">
            <a:avLst/>
          </a:prstGeom>
          <a:noFill/>
        </p:spPr>
        <p:txBody>
          <a:bodyPr wrap="square">
            <a:spAutoFit/>
          </a:bodyPr>
          <a:lstStyle/>
          <a:p>
            <a:r>
              <a:rPr lang="en-US" sz="2400" dirty="0"/>
              <a:t>Therefore, we proceed by forecasting the next 12 instances.</a:t>
            </a:r>
          </a:p>
        </p:txBody>
      </p:sp>
    </p:spTree>
    <p:extLst>
      <p:ext uri="{BB962C8B-B14F-4D97-AF65-F5344CB8AC3E}">
        <p14:creationId xmlns:p14="http://schemas.microsoft.com/office/powerpoint/2010/main" val="13214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8886372"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17</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 </a:t>
                </a:r>
                <a:r>
                  <a:rPr lang="en-US" sz="2200" dirty="0">
                    <a:ea typeface="Cambria Math" panose="02040503050406030204" pitchFamily="18" charset="0"/>
                  </a:rPr>
                  <a:t>(</a:t>
                </a:r>
                <a:r>
                  <a:rPr lang="en-US" sz="2200" dirty="0"/>
                  <a:t>Repeat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18</m:t>
                        </m:r>
                        <m:r>
                          <a:rPr lang="en-US" sz="2200" i="1">
                            <a:latin typeface="Cambria Math" panose="02040503050406030204" pitchFamily="18" charset="0"/>
                          </a:rPr>
                          <m:t>𝑡</m:t>
                        </m:r>
                      </m:sub>
                    </m:sSub>
                    <m:r>
                      <a:rPr lang="en-US" sz="2200" i="1">
                        <a:latin typeface="Cambria Math" panose="02040503050406030204" pitchFamily="18" charset="0"/>
                      </a:rPr>
                      <m:t> </m:t>
                    </m:r>
                  </m:oMath>
                </a14:m>
                <a:r>
                  <a:rPr lang="en-US" sz="2200" dirty="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19</m:t>
                        </m:r>
                        <m:r>
                          <a:rPr lang="en-US" sz="2200" i="1">
                            <a:latin typeface="Cambria Math" panose="02040503050406030204" pitchFamily="18" charset="0"/>
                          </a:rPr>
                          <m:t>𝑡</m:t>
                        </m:r>
                      </m:sub>
                    </m:sSub>
                  </m:oMath>
                </a14:m>
                <a:r>
                  <a:rPr lang="en-US" sz="2200" dirty="0">
                    <a:ea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8886372" cy="769441"/>
              </a:xfrm>
              <a:prstGeom prst="rect">
                <a:avLst/>
              </a:prstGeom>
              <a:blipFill>
                <a:blip r:embed="rId3"/>
                <a:stretch>
                  <a:fillRect l="-823" t="-5556" r="-1235"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8" y="2413024"/>
            <a:ext cx="10932887" cy="3816429"/>
          </a:xfrm>
          <a:prstGeom prst="rect">
            <a:avLst/>
          </a:prstGeom>
          <a:noFill/>
        </p:spPr>
        <p:txBody>
          <a:bodyPr wrap="square" rtlCol="0">
            <a:spAutoFit/>
          </a:bodyPr>
          <a:lstStyle/>
          <a:p>
            <a:r>
              <a:rPr lang="en-US" sz="2200" dirty="0"/>
              <a:t>a. Graph the time plot, ACF &amp; PACF plots and investigate stationarity.</a:t>
            </a:r>
          </a:p>
          <a:p>
            <a:r>
              <a:rPr lang="en-US" sz="2200" dirty="0"/>
              <a:t>b. If the time series is non-stationary, use available techniques to achieve a stationary time series. </a:t>
            </a:r>
          </a:p>
          <a:p>
            <a:r>
              <a:rPr lang="en-US" sz="2200" dirty="0"/>
              <a:t>c. For the achieved stationary time series, perform cross validation. Decide on three best ARMA(</a:t>
            </a:r>
            <a:r>
              <a:rPr lang="en-US" sz="2200" dirty="0" err="1"/>
              <a:t>p,q</a:t>
            </a:r>
            <a:r>
              <a:rPr lang="en-US" sz="2200" dirty="0"/>
              <a:t>) models using AIC on training set.</a:t>
            </a:r>
            <a:endParaRPr lang="en-US" sz="2200" dirty="0">
              <a:ea typeface="Cambria Math" panose="02040503050406030204" pitchFamily="18" charset="0"/>
            </a:endParaRPr>
          </a:p>
          <a:p>
            <a:r>
              <a:rPr lang="en-US" sz="2200" dirty="0"/>
              <a:t>d. Calculate </a:t>
            </a:r>
            <a:r>
              <a:rPr lang="en-US" sz="2200" dirty="0" err="1"/>
              <a:t>AICc</a:t>
            </a:r>
            <a:r>
              <a:rPr lang="en-US" sz="2200" dirty="0"/>
              <a:t> and BIC for the three best models and comment. </a:t>
            </a:r>
          </a:p>
          <a:p>
            <a:r>
              <a:rPr lang="en-US" sz="2200" dirty="0"/>
              <a:t>e. Calculate MSE, MAE, and MAPE by computing forecasts using training set and values in test set. Decide on a final best model using all the evidence. </a:t>
            </a:r>
          </a:p>
          <a:p>
            <a:r>
              <a:rPr lang="en-US" sz="2200" dirty="0"/>
              <a:t>f. Mix train and test data, refit the best model and estimate model parameters. </a:t>
            </a:r>
          </a:p>
          <a:p>
            <a:r>
              <a:rPr lang="en-US" sz="2200" dirty="0"/>
              <a:t>g. Perform residual analysis for the residuals of the best model and investigate assumptions. </a:t>
            </a:r>
          </a:p>
          <a:p>
            <a:r>
              <a:rPr lang="en-US" sz="2200" dirty="0">
                <a:ea typeface="Cambria Math" panose="02040503050406030204" pitchFamily="18" charset="0"/>
              </a:rPr>
              <a:t>h. Perform forecasts for the next four instances for the values of the original time series. </a:t>
            </a:r>
            <a:endParaRPr lang="en-US" sz="2200" i="1" dirty="0">
              <a:ea typeface="Cambria Math" panose="02040503050406030204" pitchFamily="18" charset="0"/>
            </a:endParaRPr>
          </a:p>
        </p:txBody>
      </p:sp>
    </p:spTree>
    <p:extLst>
      <p:ext uri="{BB962C8B-B14F-4D97-AF65-F5344CB8AC3E}">
        <p14:creationId xmlns:p14="http://schemas.microsoft.com/office/powerpoint/2010/main" val="360655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8886372" cy="1446550"/>
              </a:xfrm>
              <a:prstGeom prst="rect">
                <a:avLst/>
              </a:prstGeom>
              <a:noFill/>
            </p:spPr>
            <p:txBody>
              <a:bodyPr wrap="square" rtlCol="0">
                <a:spAutoFit/>
              </a:bodyPr>
              <a:lstStyle/>
              <a:p>
                <a:r>
                  <a:rPr lang="en-US" sz="2200" b="1" dirty="0"/>
                  <a:t>2.</a:t>
                </a:r>
                <a:r>
                  <a:rPr lang="en-US" sz="2200" dirty="0"/>
                  <a:t> Suppose annual sales (in millions of dollars) of the Acme Corporation follow the AR(2) model</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5+1.1</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.5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r>
                  <a:rPr lang="en-US" sz="2200" dirty="0"/>
                  <a:t> where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m:t>
                        </m:r>
                      </m:e>
                    </m:d>
                  </m:oMath>
                </a14:m>
                <a:r>
                  <a:rPr lang="en-US" sz="2200"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8886372" cy="1446550"/>
              </a:xfrm>
              <a:prstGeom prst="rect">
                <a:avLst/>
              </a:prstGeom>
              <a:blipFill>
                <a:blip r:embed="rId3"/>
                <a:stretch>
                  <a:fillRect l="-823" t="-2954" b="-88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A2AB295-0406-450E-85A7-BAA8A192045F}"/>
              </a:ext>
            </a:extLst>
          </p:cNvPr>
          <p:cNvSpPr txBox="1"/>
          <p:nvPr/>
        </p:nvSpPr>
        <p:spPr>
          <a:xfrm>
            <a:off x="838199" y="2964898"/>
            <a:ext cx="10976430" cy="769441"/>
          </a:xfrm>
          <a:prstGeom prst="rect">
            <a:avLst/>
          </a:prstGeom>
          <a:noFill/>
        </p:spPr>
        <p:txBody>
          <a:bodyPr wrap="square" rtlCol="0">
            <a:spAutoFit/>
          </a:bodyPr>
          <a:lstStyle/>
          <a:p>
            <a:r>
              <a:rPr lang="en-US" sz="2200" dirty="0"/>
              <a:t>a. If sales for 2005, 2006, and 2007 were $9 million, $11 million, and $10 million, respectively, forecast sales for 2008 and 2009. </a:t>
            </a:r>
            <a:endParaRPr lang="en-US" sz="2200" dirty="0">
              <a:ea typeface="Cambria Math" panose="02040503050406030204" pitchFamily="18" charset="0"/>
            </a:endParaRPr>
          </a:p>
        </p:txBody>
      </p:sp>
      <p:sp>
        <p:nvSpPr>
          <p:cNvPr id="6" name="TextBox 5">
            <a:extLst>
              <a:ext uri="{FF2B5EF4-FFF2-40B4-BE49-F238E27FC236}">
                <a16:creationId xmlns:a16="http://schemas.microsoft.com/office/drawing/2014/main" id="{BAFEAA59-1ACC-4D9D-B8AC-3980487C5460}"/>
              </a:ext>
            </a:extLst>
          </p:cNvPr>
          <p:cNvSpPr txBox="1"/>
          <p:nvPr/>
        </p:nvSpPr>
        <p:spPr>
          <a:xfrm>
            <a:off x="838199" y="3745764"/>
            <a:ext cx="10976430" cy="430887"/>
          </a:xfrm>
          <a:prstGeom prst="rect">
            <a:avLst/>
          </a:prstGeom>
          <a:noFill/>
        </p:spPr>
        <p:txBody>
          <a:bodyPr wrap="square" rtlCol="0">
            <a:spAutoFit/>
          </a:bodyPr>
          <a:lstStyle/>
          <a:p>
            <a:r>
              <a:rPr lang="en-US" sz="2200" dirty="0"/>
              <a:t>b. If sales in 2006 turn out to be $12 million, update your forecast for 2007. </a:t>
            </a:r>
            <a:endParaRPr lang="en-US" sz="2200" dirty="0">
              <a:ea typeface="Cambria Math" panose="02040503050406030204" pitchFamily="18" charset="0"/>
            </a:endParaRPr>
          </a:p>
        </p:txBody>
      </p:sp>
      <p:sp>
        <p:nvSpPr>
          <p:cNvPr id="8" name="TextBox 7">
            <a:extLst>
              <a:ext uri="{FF2B5EF4-FFF2-40B4-BE49-F238E27FC236}">
                <a16:creationId xmlns:a16="http://schemas.microsoft.com/office/drawing/2014/main" id="{4F8C06B0-8B43-467F-A4B4-0DC5FA4A751E}"/>
              </a:ext>
            </a:extLst>
          </p:cNvPr>
          <p:cNvSpPr txBox="1"/>
          <p:nvPr/>
        </p:nvSpPr>
        <p:spPr>
          <a:xfrm>
            <a:off x="838199" y="4462522"/>
            <a:ext cx="8886372" cy="1107996"/>
          </a:xfrm>
          <a:prstGeom prst="rect">
            <a:avLst/>
          </a:prstGeom>
          <a:noFill/>
        </p:spPr>
        <p:txBody>
          <a:bodyPr wrap="square" rtlCol="0">
            <a:spAutoFit/>
          </a:bodyPr>
          <a:lstStyle/>
          <a:p>
            <a:r>
              <a:rPr lang="en-US" sz="2200" b="1" dirty="0"/>
              <a:t>3.</a:t>
            </a:r>
            <a:r>
              <a:rPr lang="en-US" sz="2200" dirty="0"/>
              <a:t> Perform a train/test split for example 1, fit multiple ARMA models to the differenced data, decide on a best model using MSE/MAE/MAPE. Is the best model the same as the one used in that example for forecasting? </a:t>
            </a:r>
          </a:p>
          <a:p>
            <a:endParaRPr lang="en-US" sz="2200" dirty="0">
              <a:ea typeface="Cambria Math" panose="02040503050406030204" pitchFamily="18" charset="0"/>
            </a:endParaRPr>
          </a:p>
        </p:txBody>
      </p:sp>
    </p:spTree>
    <p:extLst>
      <p:ext uri="{BB962C8B-B14F-4D97-AF65-F5344CB8AC3E}">
        <p14:creationId xmlns:p14="http://schemas.microsoft.com/office/powerpoint/2010/main" val="118679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AC288-7CB4-4BCC-ABE2-5270DA557F23}"/>
              </a:ext>
            </a:extLst>
          </p:cNvPr>
          <p:cNvSpPr/>
          <p:nvPr/>
        </p:nvSpPr>
        <p:spPr>
          <a:xfrm>
            <a:off x="6389793" y="807649"/>
            <a:ext cx="2012727" cy="805245"/>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4DFABA7-37B9-4500-B287-37CE34379CA5}"/>
                  </a:ext>
                </a:extLst>
              </p:cNvPr>
              <p:cNvSpPr/>
              <p:nvPr/>
            </p:nvSpPr>
            <p:spPr>
              <a:xfrm>
                <a:off x="437462" y="2609384"/>
                <a:ext cx="1357048" cy="6481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Time Series</a:t>
                </a:r>
              </a:p>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𝑡</m:t>
                      </m:r>
                      <m:r>
                        <a:rPr lang="en-US" sz="1600" i="1" smtClean="0">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𝑇</m:t>
                      </m:r>
                      <m:r>
                        <a:rPr lang="en-US" sz="1600" i="1">
                          <a:solidFill>
                            <a:schemeClr val="tx1"/>
                          </a:solidFill>
                          <a:latin typeface="Cambria Math" panose="02040503050406030204" pitchFamily="18" charset="0"/>
                        </a:rPr>
                        <m:t>}</m:t>
                      </m:r>
                    </m:oMath>
                  </m:oMathPara>
                </a14:m>
                <a:endParaRPr lang="en-US" sz="1600" dirty="0">
                  <a:solidFill>
                    <a:schemeClr val="tx1"/>
                  </a:solidFill>
                </a:endParaRPr>
              </a:p>
            </p:txBody>
          </p:sp>
        </mc:Choice>
        <mc:Fallback xmlns="">
          <p:sp>
            <p:nvSpPr>
              <p:cNvPr id="16" name="Rectangle 15">
                <a:extLst>
                  <a:ext uri="{FF2B5EF4-FFF2-40B4-BE49-F238E27FC236}">
                    <a16:creationId xmlns:a16="http://schemas.microsoft.com/office/drawing/2014/main" id="{94DFABA7-37B9-4500-B287-37CE34379CA5}"/>
                  </a:ext>
                </a:extLst>
              </p:cNvPr>
              <p:cNvSpPr>
                <a:spLocks noRot="1" noChangeAspect="1" noMove="1" noResize="1" noEditPoints="1" noAdjustHandles="1" noChangeArrowheads="1" noChangeShapeType="1" noTextEdit="1"/>
              </p:cNvSpPr>
              <p:nvPr/>
            </p:nvSpPr>
            <p:spPr>
              <a:xfrm>
                <a:off x="437462" y="2609384"/>
                <a:ext cx="1357048" cy="648165"/>
              </a:xfrm>
              <a:prstGeom prst="rect">
                <a:avLst/>
              </a:prstGeom>
              <a:blipFill>
                <a:blip r:embed="rId3"/>
                <a:stretch>
                  <a:fillRect l="-2703" b="-943"/>
                </a:stretch>
              </a:blipFill>
              <a:ln>
                <a:no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4EF3E00A-BE79-418E-B692-7B2D97217371}"/>
              </a:ext>
            </a:extLst>
          </p:cNvPr>
          <p:cNvSpPr/>
          <p:nvPr/>
        </p:nvSpPr>
        <p:spPr>
          <a:xfrm>
            <a:off x="1402451" y="5642517"/>
            <a:ext cx="1532210" cy="45724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Non-Stationary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D345D17-B977-44CE-830A-414CA2275DCE}"/>
                  </a:ext>
                </a:extLst>
              </p:cNvPr>
              <p:cNvSpPr/>
              <p:nvPr/>
            </p:nvSpPr>
            <p:spPr>
              <a:xfrm>
                <a:off x="1402451" y="566587"/>
                <a:ext cx="2485417" cy="114174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Stationary</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𝜇</m:t>
                        </m:r>
                      </m:e>
                      <m:sub>
                        <m:r>
                          <a:rPr lang="en-US" sz="1600" i="1">
                            <a:solidFill>
                              <a:schemeClr val="tx1"/>
                            </a:solidFill>
                            <a:latin typeface="Cambria Math" panose="02040503050406030204" pitchFamily="18" charset="0"/>
                          </a:rPr>
                          <m:t>𝑡</m:t>
                        </m:r>
                      </m:sub>
                    </m:sSub>
                  </m:oMath>
                </a14:m>
                <a:r>
                  <a:rPr lang="en-US" sz="1600" dirty="0">
                    <a:solidFill>
                      <a:schemeClr val="tx1"/>
                    </a:solidFill>
                  </a:rPr>
                  <a:t> is constant in time</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smtClean="0">
                            <a:solidFill>
                              <a:schemeClr val="tx1"/>
                            </a:solidFill>
                            <a:latin typeface="Cambria Math" panose="02040503050406030204" pitchFamily="18" charset="0"/>
                            <a:ea typeface="Cambria Math" panose="02040503050406030204" pitchFamily="18" charset="0"/>
                          </a:rPr>
                          <m:t>𝛾</m:t>
                        </m:r>
                      </m:e>
                      <m:sub>
                        <m:r>
                          <a:rPr lang="en-US" sz="1600" i="1">
                            <a:solidFill>
                              <a:schemeClr val="tx1"/>
                            </a:solidFill>
                            <a:latin typeface="Cambria Math" panose="02040503050406030204" pitchFamily="18" charset="0"/>
                          </a:rPr>
                          <m:t>𝑡</m:t>
                        </m:r>
                      </m:sub>
                    </m:sSub>
                  </m:oMath>
                </a14:m>
                <a:r>
                  <a:rPr lang="en-US" sz="1600" dirty="0">
                    <a:solidFill>
                      <a:schemeClr val="tx1"/>
                    </a:solidFill>
                  </a:rPr>
                  <a:t> does not vary in time</a:t>
                </a:r>
              </a:p>
              <a:p>
                <a:r>
                  <a:rPr lang="en-US" sz="1600" dirty="0">
                    <a:solidFill>
                      <a:schemeClr val="tx1"/>
                    </a:solidFill>
                  </a:rPr>
                  <a:t>• no cyclic pattern in time</a:t>
                </a:r>
              </a:p>
            </p:txBody>
          </p:sp>
        </mc:Choice>
        <mc:Fallback xmlns="">
          <p:sp>
            <p:nvSpPr>
              <p:cNvPr id="18" name="Rectangle 17">
                <a:extLst>
                  <a:ext uri="{FF2B5EF4-FFF2-40B4-BE49-F238E27FC236}">
                    <a16:creationId xmlns:a16="http://schemas.microsoft.com/office/drawing/2014/main" id="{3D345D17-B977-44CE-830A-414CA2275DCE}"/>
                  </a:ext>
                </a:extLst>
              </p:cNvPr>
              <p:cNvSpPr>
                <a:spLocks noRot="1" noChangeAspect="1" noMove="1" noResize="1" noEditPoints="1" noAdjustHandles="1" noChangeArrowheads="1" noChangeShapeType="1" noTextEdit="1"/>
              </p:cNvSpPr>
              <p:nvPr/>
            </p:nvSpPr>
            <p:spPr>
              <a:xfrm>
                <a:off x="1402451" y="566587"/>
                <a:ext cx="2485417" cy="1141740"/>
              </a:xfrm>
              <a:prstGeom prst="rect">
                <a:avLst/>
              </a:prstGeom>
              <a:blipFill>
                <a:blip r:embed="rId4"/>
                <a:stretch>
                  <a:fillRect l="-1225" b="-3743"/>
                </a:stretch>
              </a:blipFill>
              <a:ln>
                <a:noFill/>
              </a:ln>
            </p:spPr>
            <p:txBody>
              <a:bodyPr/>
              <a:lstStyle/>
              <a:p>
                <a:r>
                  <a:rPr lang="en-US">
                    <a:noFill/>
                  </a:rPr>
                  <a:t> </a:t>
                </a:r>
              </a:p>
            </p:txBody>
          </p:sp>
        </mc:Fallback>
      </mc:AlternateContent>
      <p:cxnSp>
        <p:nvCxnSpPr>
          <p:cNvPr id="20" name="Connector: Elbow 19">
            <a:extLst>
              <a:ext uri="{FF2B5EF4-FFF2-40B4-BE49-F238E27FC236}">
                <a16:creationId xmlns:a16="http://schemas.microsoft.com/office/drawing/2014/main" id="{2D162CD1-7FC4-440D-86FE-D2C0F3816437}"/>
              </a:ext>
            </a:extLst>
          </p:cNvPr>
          <p:cNvCxnSpPr>
            <a:cxnSpLocks/>
            <a:stCxn id="16" idx="0"/>
            <a:endCxn id="18" idx="1"/>
          </p:cNvCxnSpPr>
          <p:nvPr/>
        </p:nvCxnSpPr>
        <p:spPr>
          <a:xfrm rot="5400000" flipH="1" flipV="1">
            <a:off x="523255" y="1730189"/>
            <a:ext cx="1471927" cy="2864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EF08F4E-EDC0-4926-97CA-7A6B332C70D3}"/>
              </a:ext>
            </a:extLst>
          </p:cNvPr>
          <p:cNvCxnSpPr>
            <a:cxnSpLocks/>
            <a:stCxn id="16" idx="2"/>
            <a:endCxn id="17" idx="1"/>
          </p:cNvCxnSpPr>
          <p:nvPr/>
        </p:nvCxnSpPr>
        <p:spPr>
          <a:xfrm rot="16200000" flipH="1">
            <a:off x="-47578" y="4421112"/>
            <a:ext cx="2613592" cy="2864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315D2A6-553F-49B5-B697-4C5492B8C511}"/>
              </a:ext>
            </a:extLst>
          </p:cNvPr>
          <p:cNvSpPr/>
          <p:nvPr/>
        </p:nvSpPr>
        <p:spPr>
          <a:xfrm>
            <a:off x="4651948" y="337965"/>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ACF</a:t>
            </a:r>
          </a:p>
        </p:txBody>
      </p:sp>
      <p:sp>
        <p:nvSpPr>
          <p:cNvPr id="42" name="Rectangle 41">
            <a:extLst>
              <a:ext uri="{FF2B5EF4-FFF2-40B4-BE49-F238E27FC236}">
                <a16:creationId xmlns:a16="http://schemas.microsoft.com/office/drawing/2014/main" id="{4AE35562-0679-45AE-A454-4C6CE3D96D49}"/>
              </a:ext>
            </a:extLst>
          </p:cNvPr>
          <p:cNvSpPr/>
          <p:nvPr/>
        </p:nvSpPr>
        <p:spPr>
          <a:xfrm>
            <a:off x="4651948" y="1493614"/>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PACF</a:t>
            </a:r>
          </a:p>
        </p:txBody>
      </p:sp>
      <p:cxnSp>
        <p:nvCxnSpPr>
          <p:cNvPr id="45" name="Connector: Elbow 44">
            <a:extLst>
              <a:ext uri="{FF2B5EF4-FFF2-40B4-BE49-F238E27FC236}">
                <a16:creationId xmlns:a16="http://schemas.microsoft.com/office/drawing/2014/main" id="{09CCA384-1153-4233-ABC6-3FA3F6E6E05F}"/>
              </a:ext>
            </a:extLst>
          </p:cNvPr>
          <p:cNvCxnSpPr>
            <a:stCxn id="18" idx="3"/>
            <a:endCxn id="41" idx="1"/>
          </p:cNvCxnSpPr>
          <p:nvPr/>
        </p:nvCxnSpPr>
        <p:spPr>
          <a:xfrm flipV="1">
            <a:off x="3887868" y="566589"/>
            <a:ext cx="764080" cy="57086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8BCEEB0-9D8F-4CF0-B17C-954E7040E42F}"/>
              </a:ext>
            </a:extLst>
          </p:cNvPr>
          <p:cNvCxnSpPr>
            <a:cxnSpLocks/>
            <a:stCxn id="18" idx="3"/>
            <a:endCxn id="42" idx="1"/>
          </p:cNvCxnSpPr>
          <p:nvPr/>
        </p:nvCxnSpPr>
        <p:spPr>
          <a:xfrm>
            <a:off x="3887868" y="1137457"/>
            <a:ext cx="764080" cy="584781"/>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8D3F722-21EE-4168-B6C8-471CE8D5D980}"/>
              </a:ext>
            </a:extLst>
          </p:cNvPr>
          <p:cNvCxnSpPr>
            <a:cxnSpLocks/>
            <a:stCxn id="41" idx="3"/>
          </p:cNvCxnSpPr>
          <p:nvPr/>
        </p:nvCxnSpPr>
        <p:spPr>
          <a:xfrm>
            <a:off x="5416028" y="566589"/>
            <a:ext cx="957257" cy="62768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BD47E3E-1D65-424F-87E7-6A47E5259A86}"/>
              </a:ext>
            </a:extLst>
          </p:cNvPr>
          <p:cNvCxnSpPr>
            <a:cxnSpLocks/>
            <a:stCxn id="42" idx="3"/>
          </p:cNvCxnSpPr>
          <p:nvPr/>
        </p:nvCxnSpPr>
        <p:spPr>
          <a:xfrm flipV="1">
            <a:off x="5416028" y="1194270"/>
            <a:ext cx="957257" cy="52796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2453B350-B4F5-480A-92B4-C0ADE1751BF9}"/>
              </a:ext>
            </a:extLst>
          </p:cNvPr>
          <p:cNvCxnSpPr>
            <a:cxnSpLocks/>
            <a:stCxn id="17" idx="3"/>
            <a:endCxn id="61" idx="1"/>
          </p:cNvCxnSpPr>
          <p:nvPr/>
        </p:nvCxnSpPr>
        <p:spPr>
          <a:xfrm>
            <a:off x="2934661" y="5871141"/>
            <a:ext cx="1924529" cy="16615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6495B86-9AF3-4950-B549-112F751207BD}"/>
              </a:ext>
            </a:extLst>
          </p:cNvPr>
          <p:cNvSpPr/>
          <p:nvPr/>
        </p:nvSpPr>
        <p:spPr>
          <a:xfrm>
            <a:off x="6300773" y="3753818"/>
            <a:ext cx="1716414"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Trend </a:t>
            </a:r>
          </a:p>
          <a:p>
            <a:r>
              <a:rPr lang="en-US" sz="1600" dirty="0">
                <a:solidFill>
                  <a:schemeClr val="tx1"/>
                </a:solidFill>
              </a:rPr>
              <a:t>• Regression</a:t>
            </a:r>
          </a:p>
          <a:p>
            <a:r>
              <a:rPr lang="en-US" sz="1600" dirty="0">
                <a:solidFill>
                  <a:schemeClr val="tx1"/>
                </a:solidFill>
              </a:rPr>
              <a:t>• Moving Average</a:t>
            </a:r>
          </a:p>
          <a:p>
            <a:r>
              <a:rPr lang="en-US" sz="1600" dirty="0">
                <a:solidFill>
                  <a:schemeClr val="tx1"/>
                </a:solidFill>
              </a:rPr>
              <a:t>• Differencing</a:t>
            </a:r>
          </a:p>
        </p:txBody>
      </p:sp>
      <p:sp>
        <p:nvSpPr>
          <p:cNvPr id="61" name="Rectangle 60">
            <a:extLst>
              <a:ext uri="{FF2B5EF4-FFF2-40B4-BE49-F238E27FC236}">
                <a16:creationId xmlns:a16="http://schemas.microsoft.com/office/drawing/2014/main" id="{44EF018B-6993-4CC8-BB58-1B582A666B58}"/>
              </a:ext>
            </a:extLst>
          </p:cNvPr>
          <p:cNvSpPr/>
          <p:nvPr/>
        </p:nvSpPr>
        <p:spPr>
          <a:xfrm>
            <a:off x="4859190" y="5466427"/>
            <a:ext cx="2070932"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Seasonality</a:t>
            </a:r>
          </a:p>
          <a:p>
            <a:r>
              <a:rPr lang="en-US" sz="1600" dirty="0">
                <a:solidFill>
                  <a:schemeClr val="tx1"/>
                </a:solidFill>
              </a:rPr>
              <a:t>• Averaging</a:t>
            </a:r>
          </a:p>
          <a:p>
            <a:r>
              <a:rPr lang="en-US" sz="1600" dirty="0">
                <a:solidFill>
                  <a:schemeClr val="tx1"/>
                </a:solidFill>
              </a:rPr>
              <a:t>• Regression</a:t>
            </a:r>
          </a:p>
          <a:p>
            <a:r>
              <a:rPr lang="en-US" sz="1600" dirty="0">
                <a:solidFill>
                  <a:schemeClr val="tx1"/>
                </a:solidFill>
              </a:rPr>
              <a:t>• Lagged-Differencing</a:t>
            </a:r>
          </a:p>
        </p:txBody>
      </p:sp>
      <p:sp>
        <p:nvSpPr>
          <p:cNvPr id="62" name="Rectangle 61">
            <a:extLst>
              <a:ext uri="{FF2B5EF4-FFF2-40B4-BE49-F238E27FC236}">
                <a16:creationId xmlns:a16="http://schemas.microsoft.com/office/drawing/2014/main" id="{7AC21B58-FCFF-4098-92F6-6756F82A823F}"/>
              </a:ext>
            </a:extLst>
          </p:cNvPr>
          <p:cNvSpPr/>
          <p:nvPr/>
        </p:nvSpPr>
        <p:spPr>
          <a:xfrm>
            <a:off x="2305607" y="3522425"/>
            <a:ext cx="2485416" cy="67540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Variation Change</a:t>
            </a:r>
          </a:p>
          <a:p>
            <a:r>
              <a:rPr lang="en-US" sz="1600" dirty="0">
                <a:solidFill>
                  <a:schemeClr val="tx1"/>
                </a:solidFill>
              </a:rPr>
              <a:t>• Box-Cox Transformation</a:t>
            </a:r>
          </a:p>
        </p:txBody>
      </p:sp>
      <p:cxnSp>
        <p:nvCxnSpPr>
          <p:cNvPr id="64" name="Connector: Elbow 63">
            <a:extLst>
              <a:ext uri="{FF2B5EF4-FFF2-40B4-BE49-F238E27FC236}">
                <a16:creationId xmlns:a16="http://schemas.microsoft.com/office/drawing/2014/main" id="{FD454B62-D05F-4D23-9624-8A4DE4ABD30F}"/>
              </a:ext>
            </a:extLst>
          </p:cNvPr>
          <p:cNvCxnSpPr>
            <a:cxnSpLocks/>
            <a:stCxn id="17" idx="3"/>
            <a:endCxn id="62" idx="2"/>
          </p:cNvCxnSpPr>
          <p:nvPr/>
        </p:nvCxnSpPr>
        <p:spPr>
          <a:xfrm flipV="1">
            <a:off x="2934661" y="4197827"/>
            <a:ext cx="613654" cy="167331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C10E5DA-7BCD-4E77-AA68-BBA64F95727A}"/>
              </a:ext>
            </a:extLst>
          </p:cNvPr>
          <p:cNvCxnSpPr>
            <a:cxnSpLocks/>
            <a:stCxn id="17" idx="3"/>
            <a:endCxn id="60" idx="1"/>
          </p:cNvCxnSpPr>
          <p:nvPr/>
        </p:nvCxnSpPr>
        <p:spPr>
          <a:xfrm flipV="1">
            <a:off x="2934661" y="4324688"/>
            <a:ext cx="3366112" cy="154645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3B5B1EB-1B59-4035-A266-9A2A5C3BECC6}"/>
              </a:ext>
            </a:extLst>
          </p:cNvPr>
          <p:cNvCxnSpPr>
            <a:cxnSpLocks/>
            <a:stCxn id="62" idx="0"/>
            <a:endCxn id="16" idx="3"/>
          </p:cNvCxnSpPr>
          <p:nvPr/>
        </p:nvCxnSpPr>
        <p:spPr>
          <a:xfrm rot="16200000" flipV="1">
            <a:off x="2376934" y="2351043"/>
            <a:ext cx="588958" cy="175380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CF87CB84-E6D9-432E-9835-3269658072F8}"/>
              </a:ext>
            </a:extLst>
          </p:cNvPr>
          <p:cNvCxnSpPr>
            <a:cxnSpLocks/>
            <a:stCxn id="60" idx="0"/>
            <a:endCxn id="16" idx="3"/>
          </p:cNvCxnSpPr>
          <p:nvPr/>
        </p:nvCxnSpPr>
        <p:spPr>
          <a:xfrm rot="16200000" flipV="1">
            <a:off x="4066570" y="661408"/>
            <a:ext cx="820351" cy="536447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E7B4395F-70E5-4AB2-942D-DB74BF6B5BB3}"/>
              </a:ext>
            </a:extLst>
          </p:cNvPr>
          <p:cNvCxnSpPr>
            <a:cxnSpLocks/>
            <a:stCxn id="61" idx="0"/>
            <a:endCxn id="16" idx="3"/>
          </p:cNvCxnSpPr>
          <p:nvPr/>
        </p:nvCxnSpPr>
        <p:spPr>
          <a:xfrm rot="16200000" flipV="1">
            <a:off x="2578103" y="2149874"/>
            <a:ext cx="2532960" cy="41001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E6CC61-3E11-47FA-851A-67B6D0B9C174}"/>
              </a:ext>
            </a:extLst>
          </p:cNvPr>
          <p:cNvSpPr txBox="1"/>
          <p:nvPr/>
        </p:nvSpPr>
        <p:spPr>
          <a:xfrm>
            <a:off x="6395852" y="850630"/>
            <a:ext cx="1938952" cy="338554"/>
          </a:xfrm>
          <a:prstGeom prst="rect">
            <a:avLst/>
          </a:prstGeom>
          <a:noFill/>
        </p:spPr>
        <p:txBody>
          <a:bodyPr wrap="square">
            <a:spAutoFit/>
          </a:bodyPr>
          <a:lstStyle/>
          <a:p>
            <a:r>
              <a:rPr lang="en-US" sz="1600" b="1" dirty="0">
                <a:solidFill>
                  <a:srgbClr val="FF0000"/>
                </a:solidFill>
              </a:rPr>
              <a:t>Probabilistic Models</a:t>
            </a:r>
          </a:p>
        </p:txBody>
      </p:sp>
      <p:sp>
        <p:nvSpPr>
          <p:cNvPr id="36" name="TextBox 35">
            <a:extLst>
              <a:ext uri="{FF2B5EF4-FFF2-40B4-BE49-F238E27FC236}">
                <a16:creationId xmlns:a16="http://schemas.microsoft.com/office/drawing/2014/main" id="{E52B3869-DCA7-4883-BCF2-5DF791A3F489}"/>
              </a:ext>
            </a:extLst>
          </p:cNvPr>
          <p:cNvSpPr txBox="1"/>
          <p:nvPr/>
        </p:nvSpPr>
        <p:spPr>
          <a:xfrm>
            <a:off x="6389793" y="1152019"/>
            <a:ext cx="1435211" cy="338554"/>
          </a:xfrm>
          <a:prstGeom prst="rect">
            <a:avLst/>
          </a:prstGeom>
          <a:noFill/>
        </p:spPr>
        <p:txBody>
          <a:bodyPr wrap="square">
            <a:spAutoFit/>
          </a:bodyPr>
          <a:lstStyle/>
          <a:p>
            <a:r>
              <a:rPr lang="en-US" sz="1600" dirty="0">
                <a:solidFill>
                  <a:schemeClr val="tx1"/>
                </a:solidFill>
              </a:rPr>
              <a:t>• ARMA(</a:t>
            </a:r>
            <a:r>
              <a:rPr lang="en-US" sz="1600" dirty="0" err="1">
                <a:solidFill>
                  <a:schemeClr val="tx1"/>
                </a:solidFill>
              </a:rPr>
              <a:t>p,q</a:t>
            </a:r>
            <a:r>
              <a:rPr lang="en-US" sz="1600" dirty="0">
                <a:solidFill>
                  <a:schemeClr val="tx1"/>
                </a:solidFill>
              </a:rPr>
              <a:t>)</a:t>
            </a:r>
            <a:endParaRPr lang="en-US" sz="1600"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0869CBD-0709-406D-891F-65AAC9B7CEEF}"/>
                  </a:ext>
                </a:extLst>
              </p:cNvPr>
              <p:cNvSpPr txBox="1"/>
              <p:nvPr/>
            </p:nvSpPr>
            <p:spPr>
              <a:xfrm>
                <a:off x="1115985" y="3258967"/>
                <a:ext cx="414907"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p:txBody>
          </p:sp>
        </mc:Choice>
        <mc:Fallback xmlns="">
          <p:sp>
            <p:nvSpPr>
              <p:cNvPr id="33" name="TextBox 32">
                <a:extLst>
                  <a:ext uri="{FF2B5EF4-FFF2-40B4-BE49-F238E27FC236}">
                    <a16:creationId xmlns:a16="http://schemas.microsoft.com/office/drawing/2014/main" id="{30869CBD-0709-406D-891F-65AAC9B7CEEF}"/>
                  </a:ext>
                </a:extLst>
              </p:cNvPr>
              <p:cNvSpPr txBox="1">
                <a:spLocks noRot="1" noChangeAspect="1" noMove="1" noResize="1" noEditPoints="1" noAdjustHandles="1" noChangeArrowheads="1" noChangeShapeType="1" noTextEdit="1"/>
              </p:cNvSpPr>
              <p:nvPr/>
            </p:nvSpPr>
            <p:spPr>
              <a:xfrm>
                <a:off x="1115985" y="3258967"/>
                <a:ext cx="41490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401DF92-9D78-42D5-AA33-C14A24B51FC3}"/>
                  </a:ext>
                </a:extLst>
              </p:cNvPr>
              <p:cNvSpPr txBox="1"/>
              <p:nvPr/>
            </p:nvSpPr>
            <p:spPr>
              <a:xfrm>
                <a:off x="4165065" y="966703"/>
                <a:ext cx="764081"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m:oMathPara>
                </a14:m>
                <a:endParaRPr lang="en-US" dirty="0"/>
              </a:p>
            </p:txBody>
          </p:sp>
        </mc:Choice>
        <mc:Fallback xmlns="">
          <p:sp>
            <p:nvSpPr>
              <p:cNvPr id="43" name="TextBox 42">
                <a:extLst>
                  <a:ext uri="{FF2B5EF4-FFF2-40B4-BE49-F238E27FC236}">
                    <a16:creationId xmlns:a16="http://schemas.microsoft.com/office/drawing/2014/main" id="{9401DF92-9D78-42D5-AA33-C14A24B51FC3}"/>
                  </a:ext>
                </a:extLst>
              </p:cNvPr>
              <p:cNvSpPr txBox="1">
                <a:spLocks noRot="1" noChangeAspect="1" noMove="1" noResize="1" noEditPoints="1" noAdjustHandles="1" noChangeArrowheads="1" noChangeShapeType="1" noTextEdit="1"/>
              </p:cNvSpPr>
              <p:nvPr/>
            </p:nvSpPr>
            <p:spPr>
              <a:xfrm>
                <a:off x="4165065" y="966703"/>
                <a:ext cx="76408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9D1F5A1-4750-4098-8BD6-E9E3BB26FC15}"/>
                  </a:ext>
                </a:extLst>
              </p:cNvPr>
              <p:cNvSpPr txBox="1"/>
              <p:nvPr/>
            </p:nvSpPr>
            <p:spPr>
              <a:xfrm>
                <a:off x="3544893" y="3128071"/>
                <a:ext cx="414907"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m:oMathPara>
                </a14:m>
                <a:endParaRPr lang="en-US" dirty="0"/>
              </a:p>
            </p:txBody>
          </p:sp>
        </mc:Choice>
        <mc:Fallback xmlns="">
          <p:sp>
            <p:nvSpPr>
              <p:cNvPr id="48" name="TextBox 47">
                <a:extLst>
                  <a:ext uri="{FF2B5EF4-FFF2-40B4-BE49-F238E27FC236}">
                    <a16:creationId xmlns:a16="http://schemas.microsoft.com/office/drawing/2014/main" id="{49D1F5A1-4750-4098-8BD6-E9E3BB26FC15}"/>
                  </a:ext>
                </a:extLst>
              </p:cNvPr>
              <p:cNvSpPr txBox="1">
                <a:spLocks noRot="1" noChangeAspect="1" noMove="1" noResize="1" noEditPoints="1" noAdjustHandles="1" noChangeArrowheads="1" noChangeShapeType="1" noTextEdit="1"/>
              </p:cNvSpPr>
              <p:nvPr/>
            </p:nvSpPr>
            <p:spPr>
              <a:xfrm>
                <a:off x="3544893" y="3128071"/>
                <a:ext cx="41490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662A0A5-0C76-40F9-A225-725CE2545AD8}"/>
                  </a:ext>
                </a:extLst>
              </p:cNvPr>
              <p:cNvSpPr txBox="1"/>
              <p:nvPr/>
            </p:nvSpPr>
            <p:spPr>
              <a:xfrm>
                <a:off x="8194885" y="3349179"/>
                <a:ext cx="41760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𝜇</m:t>
                              </m:r>
                            </m:e>
                          </m:acc>
                        </m:e>
                        <m:sub>
                          <m:r>
                            <a:rPr lang="en-US" i="1">
                              <a:latin typeface="Cambria Math" panose="02040503050406030204" pitchFamily="18" charset="0"/>
                            </a:rPr>
                            <m:t>𝑡</m:t>
                          </m:r>
                        </m:sub>
                      </m:sSub>
                    </m:oMath>
                  </m:oMathPara>
                </a14:m>
                <a:endParaRPr lang="en-US" dirty="0"/>
              </a:p>
            </p:txBody>
          </p:sp>
        </mc:Choice>
        <mc:Fallback xmlns="">
          <p:sp>
            <p:nvSpPr>
              <p:cNvPr id="53" name="TextBox 52">
                <a:extLst>
                  <a:ext uri="{FF2B5EF4-FFF2-40B4-BE49-F238E27FC236}">
                    <a16:creationId xmlns:a16="http://schemas.microsoft.com/office/drawing/2014/main" id="{5662A0A5-0C76-40F9-A225-725CE2545AD8}"/>
                  </a:ext>
                </a:extLst>
              </p:cNvPr>
              <p:cNvSpPr txBox="1">
                <a:spLocks noRot="1" noChangeAspect="1" noMove="1" noResize="1" noEditPoints="1" noAdjustHandles="1" noChangeArrowheads="1" noChangeShapeType="1" noTextEdit="1"/>
              </p:cNvSpPr>
              <p:nvPr/>
            </p:nvSpPr>
            <p:spPr>
              <a:xfrm>
                <a:off x="8194885" y="3349179"/>
                <a:ext cx="417600" cy="369332"/>
              </a:xfrm>
              <a:prstGeom prst="rect">
                <a:avLst/>
              </a:prstGeom>
              <a:blipFill>
                <a:blip r:embed="rId8"/>
                <a:stretch>
                  <a:fillRect t="-6557" r="-27536"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6CFCAB2-2A17-4EF9-8BB0-70067FF3D6B1}"/>
                  </a:ext>
                </a:extLst>
              </p:cNvPr>
              <p:cNvSpPr txBox="1"/>
              <p:nvPr/>
            </p:nvSpPr>
            <p:spPr>
              <a:xfrm>
                <a:off x="7175488" y="3349179"/>
                <a:ext cx="63714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55" name="TextBox 54">
                <a:extLst>
                  <a:ext uri="{FF2B5EF4-FFF2-40B4-BE49-F238E27FC236}">
                    <a16:creationId xmlns:a16="http://schemas.microsoft.com/office/drawing/2014/main" id="{06CFCAB2-2A17-4EF9-8BB0-70067FF3D6B1}"/>
                  </a:ext>
                </a:extLst>
              </p:cNvPr>
              <p:cNvSpPr txBox="1">
                <a:spLocks noRot="1" noChangeAspect="1" noMove="1" noResize="1" noEditPoints="1" noAdjustHandles="1" noChangeArrowheads="1" noChangeShapeType="1" noTextEdit="1"/>
              </p:cNvSpPr>
              <p:nvPr/>
            </p:nvSpPr>
            <p:spPr>
              <a:xfrm>
                <a:off x="7175488" y="3349179"/>
                <a:ext cx="63714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E5C6CE8-1CBD-42A4-B772-5DEA9B22FE79}"/>
                  </a:ext>
                </a:extLst>
              </p:cNvPr>
              <p:cNvSpPr txBox="1"/>
              <p:nvPr/>
            </p:nvSpPr>
            <p:spPr>
              <a:xfrm>
                <a:off x="7686585" y="3349179"/>
                <a:ext cx="63714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56" name="TextBox 55">
                <a:extLst>
                  <a:ext uri="{FF2B5EF4-FFF2-40B4-BE49-F238E27FC236}">
                    <a16:creationId xmlns:a16="http://schemas.microsoft.com/office/drawing/2014/main" id="{7E5C6CE8-1CBD-42A4-B772-5DEA9B22FE79}"/>
                  </a:ext>
                </a:extLst>
              </p:cNvPr>
              <p:cNvSpPr txBox="1">
                <a:spLocks noRot="1" noChangeAspect="1" noMove="1" noResize="1" noEditPoints="1" noAdjustHandles="1" noChangeArrowheads="1" noChangeShapeType="1" noTextEdit="1"/>
              </p:cNvSpPr>
              <p:nvPr/>
            </p:nvSpPr>
            <p:spPr>
              <a:xfrm>
                <a:off x="7686585" y="3349179"/>
                <a:ext cx="6371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5DB8AA9-960C-480E-95A2-359554F330E8}"/>
                  </a:ext>
                </a:extLst>
              </p:cNvPr>
              <p:cNvSpPr txBox="1"/>
              <p:nvPr/>
            </p:nvSpPr>
            <p:spPr>
              <a:xfrm>
                <a:off x="7026378" y="5072892"/>
                <a:ext cx="41760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e>
                        <m:sub>
                          <m:r>
                            <a:rPr lang="en-US" i="1">
                              <a:latin typeface="Cambria Math" panose="02040503050406030204" pitchFamily="18" charset="0"/>
                            </a:rPr>
                            <m:t>𝑡</m:t>
                          </m:r>
                        </m:sub>
                      </m:sSub>
                    </m:oMath>
                  </m:oMathPara>
                </a14:m>
                <a:endParaRPr lang="en-US" dirty="0"/>
              </a:p>
            </p:txBody>
          </p:sp>
        </mc:Choice>
        <mc:Fallback xmlns="">
          <p:sp>
            <p:nvSpPr>
              <p:cNvPr id="65" name="TextBox 64">
                <a:extLst>
                  <a:ext uri="{FF2B5EF4-FFF2-40B4-BE49-F238E27FC236}">
                    <a16:creationId xmlns:a16="http://schemas.microsoft.com/office/drawing/2014/main" id="{65DB8AA9-960C-480E-95A2-359554F330E8}"/>
                  </a:ext>
                </a:extLst>
              </p:cNvPr>
              <p:cNvSpPr txBox="1">
                <a:spLocks noRot="1" noChangeAspect="1" noMove="1" noResize="1" noEditPoints="1" noAdjustHandles="1" noChangeArrowheads="1" noChangeShapeType="1" noTextEdit="1"/>
              </p:cNvSpPr>
              <p:nvPr/>
            </p:nvSpPr>
            <p:spPr>
              <a:xfrm>
                <a:off x="7026378" y="5072892"/>
                <a:ext cx="417600" cy="369332"/>
              </a:xfrm>
              <a:prstGeom prst="rect">
                <a:avLst/>
              </a:prstGeom>
              <a:blipFill>
                <a:blip r:embed="rId11"/>
                <a:stretch>
                  <a:fillRect t="-6557" r="-27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76CDC9A-DEDF-4C16-869F-354B374E128D}"/>
                  </a:ext>
                </a:extLst>
              </p:cNvPr>
              <p:cNvSpPr txBox="1"/>
              <p:nvPr/>
            </p:nvSpPr>
            <p:spPr>
              <a:xfrm>
                <a:off x="5866435" y="5072892"/>
                <a:ext cx="777686"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66" name="TextBox 65">
                <a:extLst>
                  <a:ext uri="{FF2B5EF4-FFF2-40B4-BE49-F238E27FC236}">
                    <a16:creationId xmlns:a16="http://schemas.microsoft.com/office/drawing/2014/main" id="{C76CDC9A-DEDF-4C16-869F-354B374E128D}"/>
                  </a:ext>
                </a:extLst>
              </p:cNvPr>
              <p:cNvSpPr txBox="1">
                <a:spLocks noRot="1" noChangeAspect="1" noMove="1" noResize="1" noEditPoints="1" noAdjustHandles="1" noChangeArrowheads="1" noChangeShapeType="1" noTextEdit="1"/>
              </p:cNvSpPr>
              <p:nvPr/>
            </p:nvSpPr>
            <p:spPr>
              <a:xfrm>
                <a:off x="5866435" y="5072892"/>
                <a:ext cx="77768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06EA05B-6797-4A8F-85F5-FD66163AEAC9}"/>
                  </a:ext>
                </a:extLst>
              </p:cNvPr>
              <p:cNvSpPr txBox="1"/>
              <p:nvPr/>
            </p:nvSpPr>
            <p:spPr>
              <a:xfrm>
                <a:off x="6518078" y="5072892"/>
                <a:ext cx="63714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B06EA05B-6797-4A8F-85F5-FD66163AEAC9}"/>
                  </a:ext>
                </a:extLst>
              </p:cNvPr>
              <p:cNvSpPr txBox="1">
                <a:spLocks noRot="1" noChangeAspect="1" noMove="1" noResize="1" noEditPoints="1" noAdjustHandles="1" noChangeArrowheads="1" noChangeShapeType="1" noTextEdit="1"/>
              </p:cNvSpPr>
              <p:nvPr/>
            </p:nvSpPr>
            <p:spPr>
              <a:xfrm>
                <a:off x="6518078" y="5072892"/>
                <a:ext cx="63714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0F12F620-D100-4AE9-A49D-7C830F02DC73}"/>
                  </a:ext>
                </a:extLst>
              </p:cNvPr>
              <p:cNvSpPr txBox="1"/>
              <p:nvPr/>
            </p:nvSpPr>
            <p:spPr>
              <a:xfrm>
                <a:off x="6385316" y="412660"/>
                <a:ext cx="1855940" cy="38106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en-US" dirty="0"/>
              </a:p>
            </p:txBody>
          </p:sp>
        </mc:Choice>
        <mc:Fallback xmlns="">
          <p:sp>
            <p:nvSpPr>
              <p:cNvPr id="68" name="TextBox 67">
                <a:extLst>
                  <a:ext uri="{FF2B5EF4-FFF2-40B4-BE49-F238E27FC236}">
                    <a16:creationId xmlns:a16="http://schemas.microsoft.com/office/drawing/2014/main" id="{0F12F620-D100-4AE9-A49D-7C830F02DC73}"/>
                  </a:ext>
                </a:extLst>
              </p:cNvPr>
              <p:cNvSpPr txBox="1">
                <a:spLocks noRot="1" noChangeAspect="1" noMove="1" noResize="1" noEditPoints="1" noAdjustHandles="1" noChangeArrowheads="1" noChangeShapeType="1" noTextEdit="1"/>
              </p:cNvSpPr>
              <p:nvPr/>
            </p:nvSpPr>
            <p:spPr>
              <a:xfrm>
                <a:off x="6385316" y="412660"/>
                <a:ext cx="1855940" cy="381066"/>
              </a:xfrm>
              <a:prstGeom prst="rect">
                <a:avLst/>
              </a:prstGeom>
              <a:blipFill>
                <a:blip r:embed="rId14"/>
                <a:stretch>
                  <a:fillRect t="-8065" b="-645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C3F3450D-CFD0-4CDD-B18A-113B48FB5142}"/>
              </a:ext>
            </a:extLst>
          </p:cNvPr>
          <p:cNvSpPr/>
          <p:nvPr/>
        </p:nvSpPr>
        <p:spPr>
          <a:xfrm>
            <a:off x="9863167" y="410776"/>
            <a:ext cx="1855939" cy="1418023"/>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Residual Analysis </a:t>
            </a:r>
          </a:p>
          <a:p>
            <a:r>
              <a:rPr lang="en-US" sz="1600" dirty="0">
                <a:solidFill>
                  <a:schemeClr val="tx1"/>
                </a:solidFill>
              </a:rPr>
              <a:t>• Zero Mean</a:t>
            </a:r>
          </a:p>
          <a:p>
            <a:r>
              <a:rPr lang="en-US" sz="1600" dirty="0">
                <a:solidFill>
                  <a:schemeClr val="tx1"/>
                </a:solidFill>
              </a:rPr>
              <a:t>• Constant Variance</a:t>
            </a:r>
          </a:p>
          <a:p>
            <a:r>
              <a:rPr lang="en-US" sz="1600" dirty="0">
                <a:solidFill>
                  <a:schemeClr val="tx1"/>
                </a:solidFill>
              </a:rPr>
              <a:t>• Randomness</a:t>
            </a:r>
          </a:p>
          <a:p>
            <a:r>
              <a:rPr lang="en-US" sz="1600" dirty="0">
                <a:solidFill>
                  <a:schemeClr val="tx1"/>
                </a:solidFill>
              </a:rPr>
              <a:t>• Normality </a:t>
            </a:r>
          </a:p>
        </p:txBody>
      </p:sp>
      <p:cxnSp>
        <p:nvCxnSpPr>
          <p:cNvPr id="37" name="Connector: Elbow 36">
            <a:extLst>
              <a:ext uri="{FF2B5EF4-FFF2-40B4-BE49-F238E27FC236}">
                <a16:creationId xmlns:a16="http://schemas.microsoft.com/office/drawing/2014/main" id="{68B82222-0FDD-48F6-9B7A-539D80074C02}"/>
              </a:ext>
            </a:extLst>
          </p:cNvPr>
          <p:cNvCxnSpPr>
            <a:cxnSpLocks/>
            <a:endCxn id="35" idx="1"/>
          </p:cNvCxnSpPr>
          <p:nvPr/>
        </p:nvCxnSpPr>
        <p:spPr>
          <a:xfrm flipV="1">
            <a:off x="8402520" y="1119788"/>
            <a:ext cx="1460647" cy="9048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BF01439-2CAD-48FB-B486-D7ACEA3AFD37}"/>
              </a:ext>
            </a:extLst>
          </p:cNvPr>
          <p:cNvSpPr/>
          <p:nvPr/>
        </p:nvSpPr>
        <p:spPr>
          <a:xfrm>
            <a:off x="9863166" y="2419060"/>
            <a:ext cx="1855939" cy="93012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Forecasting</a:t>
            </a:r>
          </a:p>
          <a:p>
            <a:r>
              <a:rPr lang="en-US" sz="1600" dirty="0">
                <a:solidFill>
                  <a:schemeClr val="tx1"/>
                </a:solidFill>
              </a:rPr>
              <a:t>• CV</a:t>
            </a:r>
          </a:p>
          <a:p>
            <a:r>
              <a:rPr lang="en-US" sz="1600" dirty="0">
                <a:solidFill>
                  <a:schemeClr val="tx1"/>
                </a:solidFill>
              </a:rPr>
              <a:t>• Future Values</a:t>
            </a:r>
          </a:p>
        </p:txBody>
      </p:sp>
      <p:cxnSp>
        <p:nvCxnSpPr>
          <p:cNvPr id="44" name="Connector: Elbow 43">
            <a:extLst>
              <a:ext uri="{FF2B5EF4-FFF2-40B4-BE49-F238E27FC236}">
                <a16:creationId xmlns:a16="http://schemas.microsoft.com/office/drawing/2014/main" id="{3681817F-0C63-4744-B3C1-DF6767A85D01}"/>
              </a:ext>
            </a:extLst>
          </p:cNvPr>
          <p:cNvCxnSpPr>
            <a:cxnSpLocks/>
            <a:stCxn id="35" idx="2"/>
            <a:endCxn id="40" idx="0"/>
          </p:cNvCxnSpPr>
          <p:nvPr/>
        </p:nvCxnSpPr>
        <p:spPr>
          <a:xfrm rot="5400000">
            <a:off x="10496007" y="2123929"/>
            <a:ext cx="590261" cy="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9298CD3-1C8F-4645-A239-53D07103C156}"/>
              </a:ext>
            </a:extLst>
          </p:cNvPr>
          <p:cNvSpPr/>
          <p:nvPr/>
        </p:nvSpPr>
        <p:spPr>
          <a:xfrm>
            <a:off x="8572809" y="5149361"/>
            <a:ext cx="1855939" cy="721780"/>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Stationarity</a:t>
            </a:r>
          </a:p>
          <a:p>
            <a:r>
              <a:rPr lang="en-US" sz="1600" dirty="0">
                <a:solidFill>
                  <a:schemeClr val="tx1"/>
                </a:solidFill>
              </a:rPr>
              <a:t>• ARIMA(</a:t>
            </a:r>
            <a:r>
              <a:rPr lang="en-US" sz="1600" dirty="0" err="1">
                <a:solidFill>
                  <a:schemeClr val="tx1"/>
                </a:solidFill>
              </a:rPr>
              <a:t>p,d,q</a:t>
            </a:r>
            <a:r>
              <a:rPr lang="en-US" sz="1600" dirty="0">
                <a:solidFill>
                  <a:schemeClr val="tx1"/>
                </a:solidFill>
              </a:rPr>
              <a:t>)</a:t>
            </a:r>
          </a:p>
        </p:txBody>
      </p:sp>
      <p:cxnSp>
        <p:nvCxnSpPr>
          <p:cNvPr id="47" name="Connector: Elbow 46">
            <a:extLst>
              <a:ext uri="{FF2B5EF4-FFF2-40B4-BE49-F238E27FC236}">
                <a16:creationId xmlns:a16="http://schemas.microsoft.com/office/drawing/2014/main" id="{7CF6C703-117C-4C8D-BC1D-59D1F9CAD989}"/>
              </a:ext>
            </a:extLst>
          </p:cNvPr>
          <p:cNvCxnSpPr>
            <a:cxnSpLocks/>
            <a:endCxn id="39" idx="1"/>
          </p:cNvCxnSpPr>
          <p:nvPr/>
        </p:nvCxnSpPr>
        <p:spPr>
          <a:xfrm>
            <a:off x="7611648" y="4732815"/>
            <a:ext cx="961161" cy="7774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459AD75-D61D-43D2-94E2-D9A96BFB9115}"/>
              </a:ext>
            </a:extLst>
          </p:cNvPr>
          <p:cNvCxnSpPr>
            <a:cxnSpLocks/>
            <a:endCxn id="39" idx="1"/>
          </p:cNvCxnSpPr>
          <p:nvPr/>
        </p:nvCxnSpPr>
        <p:spPr>
          <a:xfrm flipV="1">
            <a:off x="6792257" y="5510251"/>
            <a:ext cx="1780552" cy="93509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0E0E29D-AA22-4D78-9A5B-D6EE024B0D4C}"/>
                  </a:ext>
                </a:extLst>
              </p:cNvPr>
              <p:cNvSpPr txBox="1"/>
              <p:nvPr/>
            </p:nvSpPr>
            <p:spPr>
              <a:xfrm>
                <a:off x="8127350" y="5566422"/>
                <a:ext cx="414907"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p:txBody>
          </p:sp>
        </mc:Choice>
        <mc:Fallback xmlns="">
          <p:sp>
            <p:nvSpPr>
              <p:cNvPr id="51" name="TextBox 50">
                <a:extLst>
                  <a:ext uri="{FF2B5EF4-FFF2-40B4-BE49-F238E27FC236}">
                    <a16:creationId xmlns:a16="http://schemas.microsoft.com/office/drawing/2014/main" id="{30E0E29D-AA22-4D78-9A5B-D6EE024B0D4C}"/>
                  </a:ext>
                </a:extLst>
              </p:cNvPr>
              <p:cNvSpPr txBox="1">
                <a:spLocks noRot="1" noChangeAspect="1" noMove="1" noResize="1" noEditPoints="1" noAdjustHandles="1" noChangeArrowheads="1" noChangeShapeType="1" noTextEdit="1"/>
              </p:cNvSpPr>
              <p:nvPr/>
            </p:nvSpPr>
            <p:spPr>
              <a:xfrm>
                <a:off x="8127350" y="5566422"/>
                <a:ext cx="414907" cy="369332"/>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10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1000"/>
                                        <p:tgtEl>
                                          <p:spTgt spid="48"/>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right)">
                                      <p:cBhvr>
                                        <p:cTn id="20" dur="10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left)">
                                      <p:cBhvr>
                                        <p:cTn id="25" dur="1000"/>
                                        <p:tgtEl>
                                          <p:spTgt spid="7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10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0"/>
                                        <p:tgtEl>
                                          <p:spTgt spid="5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10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1000"/>
                                        <p:tgtEl>
                                          <p:spTgt spid="55"/>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right)">
                                      <p:cBhvr>
                                        <p:cTn id="47" dur="10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1000"/>
                                        <p:tgtEl>
                                          <p:spTgt spid="5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left)">
                                      <p:cBhvr>
                                        <p:cTn id="56" dur="10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left)">
                                      <p:cBhvr>
                                        <p:cTn id="61" dur="1000"/>
                                        <p:tgtEl>
                                          <p:spTgt spid="65"/>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left)">
                                      <p:cBhvr>
                                        <p:cTn id="65" dur="10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wipe(left)">
                                      <p:cBhvr>
                                        <p:cTn id="70" dur="1000"/>
                                        <p:tgtEl>
                                          <p:spTgt spid="66"/>
                                        </p:tgtEl>
                                      </p:cBhvr>
                                    </p:animEffect>
                                  </p:childTnLst>
                                </p:cTn>
                              </p:par>
                            </p:childTnLst>
                          </p:cTn>
                        </p:par>
                        <p:par>
                          <p:cTn id="71" fill="hold">
                            <p:stCondLst>
                              <p:cond delay="1000"/>
                            </p:stCondLst>
                            <p:childTnLst>
                              <p:par>
                                <p:cTn id="72" presetID="22" presetClass="entr" presetSubtype="2" fill="hold"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wipe(right)">
                                      <p:cBhvr>
                                        <p:cTn id="74" dur="1000"/>
                                        <p:tgtEl>
                                          <p:spTgt spid="8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1000"/>
                                        <p:tgtEl>
                                          <p:spTgt spid="45"/>
                                        </p:tgtEl>
                                      </p:cBhvr>
                                    </p:animEffect>
                                  </p:childTnLst>
                                </p:cTn>
                              </p:par>
                              <p:par>
                                <p:cTn id="80" presetID="22" presetClass="entr" presetSubtype="8"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10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1000"/>
                                        <p:tgtEl>
                                          <p:spTgt spid="43"/>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1000"/>
                                        <p:tgtEl>
                                          <p:spTgt spid="4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left)">
                                      <p:cBhvr>
                                        <p:cTn id="94" dur="10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1000"/>
                                        <p:tgtEl>
                                          <p:spTgt spid="49"/>
                                        </p:tgtEl>
                                      </p:cBhvr>
                                    </p:animEffect>
                                  </p:childTnLst>
                                </p:cTn>
                              </p:par>
                              <p:par>
                                <p:cTn id="100" presetID="22" presetClass="entr" presetSubtype="8" fill="hold"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1000"/>
                                        <p:tgtEl>
                                          <p:spTgt spid="54"/>
                                        </p:tgtEl>
                                      </p:cBhvr>
                                    </p:animEffect>
                                  </p:childTnLst>
                                </p:cTn>
                              </p:par>
                            </p:childTnLst>
                          </p:cTn>
                        </p:par>
                        <p:par>
                          <p:cTn id="103" fill="hold">
                            <p:stCondLst>
                              <p:cond delay="1000"/>
                            </p:stCondLst>
                            <p:childTnLst>
                              <p:par>
                                <p:cTn id="104" presetID="22" presetClass="entr" presetSubtype="8" fill="hold" grpId="0" nodeType="after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wipe(left)">
                                      <p:cBhvr>
                                        <p:cTn id="106" dur="1000"/>
                                        <p:tgtEl>
                                          <p:spTgt spid="2"/>
                                        </p:tgtEl>
                                      </p:cBhvr>
                                    </p:animEffect>
                                  </p:childTnLst>
                                </p:cTn>
                              </p:par>
                            </p:childTnLst>
                          </p:cTn>
                        </p:par>
                        <p:par>
                          <p:cTn id="107" fill="hold">
                            <p:stCondLst>
                              <p:cond delay="2000"/>
                            </p:stCondLst>
                            <p:childTnLst>
                              <p:par>
                                <p:cTn id="108" presetID="22" presetClass="entr" presetSubtype="8" fill="hold" grpId="0"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left)">
                                      <p:cBhvr>
                                        <p:cTn id="110" dur="1000"/>
                                        <p:tgtEl>
                                          <p:spTgt spid="26"/>
                                        </p:tgtEl>
                                      </p:cBhvr>
                                    </p:animEffect>
                                  </p:childTnLst>
                                </p:cTn>
                              </p:par>
                            </p:childTnLst>
                          </p:cTn>
                        </p:par>
                        <p:par>
                          <p:cTn id="111" fill="hold">
                            <p:stCondLst>
                              <p:cond delay="3000"/>
                            </p:stCondLst>
                            <p:childTnLst>
                              <p:par>
                                <p:cTn id="112" presetID="22" presetClass="entr" presetSubtype="8" fill="hold" grpId="0"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1000"/>
                                        <p:tgtEl>
                                          <p:spTgt spid="36"/>
                                        </p:tgtEl>
                                      </p:cBhvr>
                                    </p:animEffect>
                                  </p:childTnLst>
                                </p:cTn>
                              </p:par>
                            </p:childTnLst>
                          </p:cTn>
                        </p:par>
                        <p:par>
                          <p:cTn id="115" fill="hold">
                            <p:stCondLst>
                              <p:cond delay="4000"/>
                            </p:stCondLst>
                            <p:childTnLst>
                              <p:par>
                                <p:cTn id="116" presetID="22" presetClass="entr" presetSubtype="8" fill="hold" grpId="0" nodeType="after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left)">
                                      <p:cBhvr>
                                        <p:cTn id="118" dur="10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1000"/>
                                        <p:tgtEl>
                                          <p:spTgt spid="37"/>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wipe(left)">
                                      <p:cBhvr>
                                        <p:cTn id="127" dur="1000"/>
                                        <p:tgtEl>
                                          <p:spTgt spid="3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left)">
                                      <p:cBhvr>
                                        <p:cTn id="132" dur="1000"/>
                                        <p:tgtEl>
                                          <p:spTgt spid="44"/>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left)">
                                      <p:cBhvr>
                                        <p:cTn id="136" dur="10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47"/>
                                        </p:tgtEl>
                                        <p:attrNameLst>
                                          <p:attrName>style.visibility</p:attrName>
                                        </p:attrNameLst>
                                      </p:cBhvr>
                                      <p:to>
                                        <p:strVal val="visible"/>
                                      </p:to>
                                    </p:set>
                                    <p:animEffect transition="in" filter="wipe(left)">
                                      <p:cBhvr>
                                        <p:cTn id="141" dur="1000"/>
                                        <p:tgtEl>
                                          <p:spTgt spid="47"/>
                                        </p:tgtEl>
                                      </p:cBhvr>
                                    </p:animEffect>
                                  </p:childTnLst>
                                </p:cTn>
                              </p:par>
                              <p:par>
                                <p:cTn id="142" presetID="22" presetClass="entr" presetSubtype="8" fill="hold"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wipe(left)">
                                      <p:cBhvr>
                                        <p:cTn id="144" dur="1000"/>
                                        <p:tgtEl>
                                          <p:spTgt spid="50"/>
                                        </p:tgtEl>
                                      </p:cBhvr>
                                    </p:animEffect>
                                  </p:childTnLst>
                                </p:cTn>
                              </p:par>
                            </p:childTnLst>
                          </p:cTn>
                        </p:par>
                        <p:par>
                          <p:cTn id="145" fill="hold">
                            <p:stCondLst>
                              <p:cond delay="1000"/>
                            </p:stCondLst>
                            <p:childTnLst>
                              <p:par>
                                <p:cTn id="146" presetID="22" presetClass="entr" presetSubtype="4" fill="hold" grpId="0" nodeType="afterEffect">
                                  <p:stCondLst>
                                    <p:cond delay="0"/>
                                  </p:stCondLst>
                                  <p:childTnLst>
                                    <p:set>
                                      <p:cBhvr>
                                        <p:cTn id="147" dur="1" fill="hold">
                                          <p:stCondLst>
                                            <p:cond delay="0"/>
                                          </p:stCondLst>
                                        </p:cTn>
                                        <p:tgtEl>
                                          <p:spTgt spid="51"/>
                                        </p:tgtEl>
                                        <p:attrNameLst>
                                          <p:attrName>style.visibility</p:attrName>
                                        </p:attrNameLst>
                                      </p:cBhvr>
                                      <p:to>
                                        <p:strVal val="visible"/>
                                      </p:to>
                                    </p:set>
                                    <p:animEffect transition="in" filter="wipe(down)">
                                      <p:cBhvr>
                                        <p:cTn id="148" dur="500"/>
                                        <p:tgtEl>
                                          <p:spTgt spid="51"/>
                                        </p:tgtEl>
                                      </p:cBhvr>
                                    </p:animEffect>
                                  </p:childTnLst>
                                </p:cTn>
                              </p:par>
                            </p:childTnLst>
                          </p:cTn>
                        </p:par>
                        <p:par>
                          <p:cTn id="149" fill="hold">
                            <p:stCondLst>
                              <p:cond delay="1500"/>
                            </p:stCondLst>
                            <p:childTnLst>
                              <p:par>
                                <p:cTn id="150" presetID="22" presetClass="entr" presetSubtype="8" fill="hold" grpId="0" nodeType="after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wipe(left)">
                                      <p:cBhvr>
                                        <p:cTn id="15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2" grpId="0" animBg="1"/>
      <p:bldP spid="60" grpId="0" animBg="1"/>
      <p:bldP spid="61" grpId="0" animBg="1"/>
      <p:bldP spid="62" grpId="0" animBg="1"/>
      <p:bldP spid="26" grpId="0"/>
      <p:bldP spid="36" grpId="0"/>
      <p:bldP spid="43" grpId="0"/>
      <p:bldP spid="48" grpId="0"/>
      <p:bldP spid="53" grpId="0"/>
      <p:bldP spid="55" grpId="0"/>
      <p:bldP spid="56" grpId="0"/>
      <p:bldP spid="65" grpId="0"/>
      <p:bldP spid="66" grpId="0"/>
      <p:bldP spid="67" grpId="0"/>
      <p:bldP spid="68" grpId="0"/>
      <p:bldP spid="35" grpId="0" animBg="1"/>
      <p:bldP spid="40" grpId="0" animBg="1"/>
      <p:bldP spid="39" grpId="0" animBg="1"/>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p:sp>
        <p:nvSpPr>
          <p:cNvPr id="8" name="TextBox 7">
            <a:extLst>
              <a:ext uri="{FF2B5EF4-FFF2-40B4-BE49-F238E27FC236}">
                <a16:creationId xmlns:a16="http://schemas.microsoft.com/office/drawing/2014/main" id="{CF802A16-8C0B-45CD-901E-EEAC08E0BCA9}"/>
              </a:ext>
            </a:extLst>
          </p:cNvPr>
          <p:cNvSpPr txBox="1"/>
          <p:nvPr/>
        </p:nvSpPr>
        <p:spPr>
          <a:xfrm>
            <a:off x="845820" y="4221102"/>
            <a:ext cx="9212580" cy="769441"/>
          </a:xfrm>
          <a:prstGeom prst="rect">
            <a:avLst/>
          </a:prstGeom>
          <a:noFill/>
        </p:spPr>
        <p:txBody>
          <a:bodyPr wrap="square">
            <a:spAutoFit/>
          </a:bodyPr>
          <a:lstStyle/>
          <a:p>
            <a:r>
              <a:rPr lang="en-US" sz="2200" dirty="0"/>
              <a:t>❶ The time plot shows a nonstationary time series that has a downward trend and seasonal variation. The variance seems to be constant in time. </a:t>
            </a:r>
          </a:p>
        </p:txBody>
      </p:sp>
      <p:sp>
        <p:nvSpPr>
          <p:cNvPr id="9" name="TextBox 8">
            <a:extLst>
              <a:ext uri="{FF2B5EF4-FFF2-40B4-BE49-F238E27FC236}">
                <a16:creationId xmlns:a16="http://schemas.microsoft.com/office/drawing/2014/main" id="{C3E015B6-3A85-43D4-AE6D-3BA4F2E0055B}"/>
              </a:ext>
            </a:extLst>
          </p:cNvPr>
          <p:cNvSpPr txBox="1"/>
          <p:nvPr/>
        </p:nvSpPr>
        <p:spPr>
          <a:xfrm>
            <a:off x="845820" y="5121839"/>
            <a:ext cx="9212580" cy="769441"/>
          </a:xfrm>
          <a:prstGeom prst="rect">
            <a:avLst/>
          </a:prstGeom>
          <a:noFill/>
        </p:spPr>
        <p:txBody>
          <a:bodyPr wrap="square">
            <a:spAutoFit/>
          </a:bodyPr>
          <a:lstStyle/>
          <a:p>
            <a:r>
              <a:rPr lang="en-US" sz="2200" dirty="0"/>
              <a:t>❷ Order 1 differencing of lag 4 removes the seasonal variation with frequency four and a linear trend. Therefore, the new time series after this differencing is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4D7658-0D78-4870-AAD2-996693EC3DDA}"/>
                  </a:ext>
                </a:extLst>
              </p:cNvPr>
              <p:cNvSpPr txBox="1"/>
              <p:nvPr/>
            </p:nvSpPr>
            <p:spPr>
              <a:xfrm>
                <a:off x="4014788" y="5955968"/>
                <a:ext cx="322897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4</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14" name="TextBox 13">
                <a:extLst>
                  <a:ext uri="{FF2B5EF4-FFF2-40B4-BE49-F238E27FC236}">
                    <a16:creationId xmlns:a16="http://schemas.microsoft.com/office/drawing/2014/main" id="{984D7658-0D78-4870-AAD2-996693EC3DDA}"/>
                  </a:ext>
                </a:extLst>
              </p:cNvPr>
              <p:cNvSpPr txBox="1">
                <a:spLocks noRot="1" noChangeAspect="1" noMove="1" noResize="1" noEditPoints="1" noAdjustHandles="1" noChangeArrowheads="1" noChangeShapeType="1" noTextEdit="1"/>
              </p:cNvSpPr>
              <p:nvPr/>
            </p:nvSpPr>
            <p:spPr>
              <a:xfrm>
                <a:off x="4014788" y="5955968"/>
                <a:ext cx="3228976" cy="430887"/>
              </a:xfrm>
              <a:prstGeom prst="rect">
                <a:avLst/>
              </a:prstGeom>
              <a:blipFill>
                <a:blip r:embed="rId3"/>
                <a:stretch>
                  <a:fillRect/>
                </a:stretch>
              </a:blipFill>
            </p:spPr>
            <p:txBody>
              <a:bodyPr/>
              <a:lstStyle/>
              <a:p>
                <a:r>
                  <a:rPr lang="en-US">
                    <a:noFill/>
                  </a:rPr>
                  <a:t> </a:t>
                </a:r>
              </a:p>
            </p:txBody>
          </p:sp>
        </mc:Fallback>
      </mc:AlternateContent>
      <p:pic>
        <p:nvPicPr>
          <p:cNvPr id="3" name="Picture 2" descr="Timeline&#10;&#10;Description automatically generated">
            <a:extLst>
              <a:ext uri="{FF2B5EF4-FFF2-40B4-BE49-F238E27FC236}">
                <a16:creationId xmlns:a16="http://schemas.microsoft.com/office/drawing/2014/main" id="{10DF7C2D-3253-4025-A8A4-66FD87B84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87" y="294055"/>
            <a:ext cx="7857579" cy="315571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333750" cy="2677656"/>
              </a:xfrm>
              <a:prstGeom prst="rect">
                <a:avLst/>
              </a:prstGeom>
              <a:noFill/>
            </p:spPr>
            <p:txBody>
              <a:bodyPr wrap="square">
                <a:spAutoFit/>
              </a:bodyPr>
              <a:lstStyle/>
              <a:p>
                <a:r>
                  <a:rPr lang="en-US" sz="2400" dirty="0"/>
                  <a:t>Given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that is quarterly Wine Sales in Australia in thousands liters, we decompose and then reconstruct its estimated parts for forecasting. </a:t>
                </a:r>
              </a:p>
            </p:txBody>
          </p:sp>
        </mc:Choice>
        <mc:Fallback xmlns="">
          <p:sp>
            <p:nvSpPr>
              <p:cNvPr id="7" name="TextBox 6">
                <a:extLst>
                  <a:ext uri="{FF2B5EF4-FFF2-40B4-BE49-F238E27FC236}">
                    <a16:creationId xmlns:a16="http://schemas.microsoft.com/office/drawing/2014/main" id="{79CC2C17-B271-4559-9038-F09DFDDCC976}"/>
                  </a:ext>
                </a:extLst>
              </p:cNvPr>
              <p:cNvSpPr txBox="1">
                <a:spLocks noRot="1" noChangeAspect="1" noMove="1" noResize="1" noEditPoints="1" noAdjustHandles="1" noChangeArrowheads="1" noChangeShapeType="1" noTextEdit="1"/>
              </p:cNvSpPr>
              <p:nvPr/>
            </p:nvSpPr>
            <p:spPr>
              <a:xfrm>
                <a:off x="838200" y="1420335"/>
                <a:ext cx="3333750" cy="2677656"/>
              </a:xfrm>
              <a:prstGeom prst="rect">
                <a:avLst/>
              </a:prstGeom>
              <a:blipFill>
                <a:blip r:embed="rId5"/>
                <a:stretch>
                  <a:fillRect l="-2930" t="-1822" r="-3846" b="-4328"/>
                </a:stretch>
              </a:blipFill>
            </p:spPr>
            <p:txBody>
              <a:bodyPr/>
              <a:lstStyle/>
              <a:p>
                <a:r>
                  <a:rPr lang="en-US">
                    <a:noFill/>
                  </a:rPr>
                  <a:t> </a:t>
                </a:r>
              </a:p>
            </p:txBody>
          </p:sp>
        </mc:Fallback>
      </mc:AlternateContent>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566737" y="432434"/>
                <a:ext cx="2546445" cy="1200329"/>
              </a:xfrm>
              <a:prstGeom prst="rect">
                <a:avLst/>
              </a:prstGeom>
              <a:noFill/>
            </p:spPr>
            <p:txBody>
              <a:bodyPr wrap="square">
                <a:spAutoFit/>
              </a:bodyPr>
              <a:lstStyle/>
              <a:p>
                <a:r>
                  <a:rPr lang="en-US" sz="2400" dirty="0"/>
                  <a:t>Time plot and ACF, PACF plots for time series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endParaRPr lang="en-US" sz="2400" dirty="0"/>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566737" y="432434"/>
                <a:ext cx="2546445" cy="1200329"/>
              </a:xfrm>
              <a:prstGeom prst="rect">
                <a:avLst/>
              </a:prstGeom>
              <a:blipFill>
                <a:blip r:embed="rId3"/>
                <a:stretch>
                  <a:fillRect l="-3828" t="-4061" r="-5502" b="-1066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D2A90C0-639D-4034-902D-61CAE1355A95}"/>
              </a:ext>
            </a:extLst>
          </p:cNvPr>
          <p:cNvSpPr txBox="1"/>
          <p:nvPr/>
        </p:nvSpPr>
        <p:spPr>
          <a:xfrm>
            <a:off x="565247" y="1792139"/>
            <a:ext cx="2888673" cy="1446550"/>
          </a:xfrm>
          <a:prstGeom prst="rect">
            <a:avLst/>
          </a:prstGeom>
          <a:noFill/>
        </p:spPr>
        <p:txBody>
          <a:bodyPr wrap="square">
            <a:spAutoFit/>
          </a:bodyPr>
          <a:lstStyle/>
          <a:p>
            <a:r>
              <a:rPr lang="en-US" sz="2200" dirty="0"/>
              <a:t>❶ The time plot shows a stationary time series that fluctuates around -200.</a:t>
            </a:r>
          </a:p>
        </p:txBody>
      </p:sp>
      <p:sp>
        <p:nvSpPr>
          <p:cNvPr id="16" name="TextBox 15">
            <a:extLst>
              <a:ext uri="{FF2B5EF4-FFF2-40B4-BE49-F238E27FC236}">
                <a16:creationId xmlns:a16="http://schemas.microsoft.com/office/drawing/2014/main" id="{5E5A4815-43F2-4903-A290-5712451E9CC8}"/>
              </a:ext>
            </a:extLst>
          </p:cNvPr>
          <p:cNvSpPr txBox="1"/>
          <p:nvPr/>
        </p:nvSpPr>
        <p:spPr>
          <a:xfrm>
            <a:off x="565247" y="4785999"/>
            <a:ext cx="3961706" cy="430887"/>
          </a:xfrm>
          <a:prstGeom prst="rect">
            <a:avLst/>
          </a:prstGeom>
          <a:noFill/>
        </p:spPr>
        <p:txBody>
          <a:bodyPr wrap="square">
            <a:spAutoFit/>
          </a:bodyPr>
          <a:lstStyle/>
          <a:p>
            <a:r>
              <a:rPr lang="en-US" sz="2200" dirty="0"/>
              <a:t>ARMA(2,3) has the smallest AIC</a:t>
            </a:r>
          </a:p>
        </p:txBody>
      </p:sp>
      <p:pic>
        <p:nvPicPr>
          <p:cNvPr id="4" name="Picture 3" descr="Chart, timeline&#10;&#10;Description automatically generated">
            <a:extLst>
              <a:ext uri="{FF2B5EF4-FFF2-40B4-BE49-F238E27FC236}">
                <a16:creationId xmlns:a16="http://schemas.microsoft.com/office/drawing/2014/main" id="{8ABE92CA-2521-459A-A9F8-C06DC7D88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920" y="337414"/>
            <a:ext cx="8423897" cy="3727647"/>
          </a:xfrm>
          <a:prstGeom prst="rect">
            <a:avLst/>
          </a:prstGeom>
        </p:spPr>
      </p:pic>
      <p:pic>
        <p:nvPicPr>
          <p:cNvPr id="9" name="Picture 8" descr="Text&#10;&#10;Description automatically generated">
            <a:extLst>
              <a:ext uri="{FF2B5EF4-FFF2-40B4-BE49-F238E27FC236}">
                <a16:creationId xmlns:a16="http://schemas.microsoft.com/office/drawing/2014/main" id="{EF8CAE12-5CDB-4A66-B4B5-835F65B91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1" y="4333428"/>
            <a:ext cx="5324616" cy="1336031"/>
          </a:xfrm>
          <a:prstGeom prst="rect">
            <a:avLst/>
          </a:prstGeom>
        </p:spPr>
      </p:pic>
      <p:sp>
        <p:nvSpPr>
          <p:cNvPr id="20" name="Oval 19">
            <a:extLst>
              <a:ext uri="{FF2B5EF4-FFF2-40B4-BE49-F238E27FC236}">
                <a16:creationId xmlns:a16="http://schemas.microsoft.com/office/drawing/2014/main" id="{9EFF659C-A126-4155-8E87-F9606F8F8561}"/>
              </a:ext>
            </a:extLst>
          </p:cNvPr>
          <p:cNvSpPr/>
          <p:nvPr/>
        </p:nvSpPr>
        <p:spPr>
          <a:xfrm>
            <a:off x="9897932" y="4920433"/>
            <a:ext cx="1078173" cy="341194"/>
          </a:xfrm>
          <a:prstGeom prst="ellipse">
            <a:avLst/>
          </a:prstGeom>
          <a:solidFill>
            <a:srgbClr val="FFFF66">
              <a:alpha val="5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809511-B539-4FC0-993A-A01287D02B4C}"/>
                  </a:ext>
                </a:extLst>
              </p:cNvPr>
              <p:cNvSpPr txBox="1"/>
              <p:nvPr/>
            </p:nvSpPr>
            <p:spPr>
              <a:xfrm>
                <a:off x="565247" y="5304550"/>
                <a:ext cx="5541125" cy="430887"/>
              </a:xfrm>
              <a:prstGeom prst="rect">
                <a:avLst/>
              </a:prstGeom>
              <a:noFill/>
            </p:spPr>
            <p:txBody>
              <a:bodyPr wrap="square">
                <a:spAutoFit/>
              </a:bodyPr>
              <a:lstStyle/>
              <a:p>
                <a:r>
                  <a:rPr lang="en-US" sz="2200" dirty="0"/>
                  <a:t>❸ After fitting ARMA(2,3),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r>
                  <a:rPr lang="en-US" sz="2200" dirty="0"/>
                  <a:t> is estimated as</a:t>
                </a:r>
              </a:p>
            </p:txBody>
          </p:sp>
        </mc:Choice>
        <mc:Fallback xmlns="">
          <p:sp>
            <p:nvSpPr>
              <p:cNvPr id="22" name="TextBox 21">
                <a:extLst>
                  <a:ext uri="{FF2B5EF4-FFF2-40B4-BE49-F238E27FC236}">
                    <a16:creationId xmlns:a16="http://schemas.microsoft.com/office/drawing/2014/main" id="{78809511-B539-4FC0-993A-A01287D02B4C}"/>
                  </a:ext>
                </a:extLst>
              </p:cNvPr>
              <p:cNvSpPr txBox="1">
                <a:spLocks noRot="1" noChangeAspect="1" noMove="1" noResize="1" noEditPoints="1" noAdjustHandles="1" noChangeArrowheads="1" noChangeShapeType="1" noTextEdit="1"/>
              </p:cNvSpPr>
              <p:nvPr/>
            </p:nvSpPr>
            <p:spPr>
              <a:xfrm>
                <a:off x="565247" y="5304550"/>
                <a:ext cx="5541125" cy="430887"/>
              </a:xfrm>
              <a:prstGeom prst="rect">
                <a:avLst/>
              </a:prstGeom>
              <a:blipFill>
                <a:blip r:embed="rId6"/>
                <a:stretch>
                  <a:fillRect l="-1430" t="-9859"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5BEF6D7-3710-4871-9A74-E8854AD29C81}"/>
                  </a:ext>
                </a:extLst>
              </p:cNvPr>
              <p:cNvSpPr txBox="1"/>
              <p:nvPr/>
            </p:nvSpPr>
            <p:spPr>
              <a:xfrm>
                <a:off x="737208" y="5828612"/>
                <a:ext cx="5433424" cy="778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−213.37−1.02</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87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−1.18 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−1</m:t>
                      </m:r>
                      <m:r>
                        <a:rPr lang="en-US" sz="2200" i="1">
                          <a:latin typeface="Cambria Math" panose="02040503050406030204" pitchFamily="18" charset="0"/>
                        </a:rPr>
                        <m:t>.</m:t>
                      </m:r>
                      <m:r>
                        <a:rPr lang="en-US" sz="2200" b="0" i="1" smtClean="0">
                          <a:latin typeface="Cambria Math" panose="02040503050406030204" pitchFamily="18" charset="0"/>
                        </a:rPr>
                        <m:t>19 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42</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xmlns="">
          <p:sp>
            <p:nvSpPr>
              <p:cNvPr id="24" name="TextBox 23">
                <a:extLst>
                  <a:ext uri="{FF2B5EF4-FFF2-40B4-BE49-F238E27FC236}">
                    <a16:creationId xmlns:a16="http://schemas.microsoft.com/office/drawing/2014/main" id="{75BEF6D7-3710-4871-9A74-E8854AD29C81}"/>
                  </a:ext>
                </a:extLst>
              </p:cNvPr>
              <p:cNvSpPr txBox="1">
                <a:spLocks noRot="1" noChangeAspect="1" noMove="1" noResize="1" noEditPoints="1" noAdjustHandles="1" noChangeArrowheads="1" noChangeShapeType="1" noTextEdit="1"/>
              </p:cNvSpPr>
              <p:nvPr/>
            </p:nvSpPr>
            <p:spPr>
              <a:xfrm>
                <a:off x="737208" y="5828612"/>
                <a:ext cx="5433424" cy="778675"/>
              </a:xfrm>
              <a:prstGeom prst="rect">
                <a:avLst/>
              </a:prstGeom>
              <a:blipFill>
                <a:blip r:embed="rId7"/>
                <a:stretch>
                  <a:fillRect t="-3125"/>
                </a:stretch>
              </a:blipFill>
            </p:spPr>
            <p:txBody>
              <a:bodyPr/>
              <a:lstStyle/>
              <a:p>
                <a:r>
                  <a:rPr lang="en-US">
                    <a:noFill/>
                  </a:rPr>
                  <a:t> </a:t>
                </a:r>
              </a:p>
            </p:txBody>
          </p:sp>
        </mc:Fallback>
      </mc:AlternateContent>
      <p:pic>
        <p:nvPicPr>
          <p:cNvPr id="12" name="Picture 11" descr="Graphical user interface, text&#10;&#10;Description automatically generated">
            <a:extLst>
              <a:ext uri="{FF2B5EF4-FFF2-40B4-BE49-F238E27FC236}">
                <a16:creationId xmlns:a16="http://schemas.microsoft.com/office/drawing/2014/main" id="{686273EF-C320-4E24-944A-8B79303611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3201" y="5830363"/>
            <a:ext cx="5310762" cy="775174"/>
          </a:xfrm>
          <a:prstGeom prst="rect">
            <a:avLst/>
          </a:prstGeom>
        </p:spPr>
      </p:pic>
      <p:sp>
        <p:nvSpPr>
          <p:cNvPr id="15" name="TextBox 14">
            <a:extLst>
              <a:ext uri="{FF2B5EF4-FFF2-40B4-BE49-F238E27FC236}">
                <a16:creationId xmlns:a16="http://schemas.microsoft.com/office/drawing/2014/main" id="{15EC4A81-8906-4452-BE19-804632A65570}"/>
              </a:ext>
            </a:extLst>
          </p:cNvPr>
          <p:cNvSpPr txBox="1"/>
          <p:nvPr/>
        </p:nvSpPr>
        <p:spPr>
          <a:xfrm>
            <a:off x="565247" y="3373930"/>
            <a:ext cx="3249516" cy="1446550"/>
          </a:xfrm>
          <a:prstGeom prst="rect">
            <a:avLst/>
          </a:prstGeom>
          <a:noFill/>
        </p:spPr>
        <p:txBody>
          <a:bodyPr wrap="square">
            <a:spAutoFit/>
          </a:bodyPr>
          <a:lstStyle/>
          <a:p>
            <a:r>
              <a:rPr lang="en-US" sz="2200" dirty="0"/>
              <a:t>❷ The ACF/PACF plots do not clearly suggest an ARMA model, so we fit multiple ARMA models:</a:t>
            </a:r>
          </a:p>
        </p:txBody>
      </p:sp>
    </p:spTree>
    <p:extLst>
      <p:ext uri="{BB962C8B-B14F-4D97-AF65-F5344CB8AC3E}">
        <p14:creationId xmlns:p14="http://schemas.microsoft.com/office/powerpoint/2010/main" val="42823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2000"/>
                                        <p:tgtEl>
                                          <p:spTgt spid="2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0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0" grpId="0" animBg="1"/>
      <p:bldP spid="22" grpId="0"/>
      <p:bldP spid="2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595312" y="421085"/>
                <a:ext cx="2546445" cy="1210203"/>
              </a:xfrm>
              <a:prstGeom prst="rect">
                <a:avLst/>
              </a:prstGeom>
              <a:noFill/>
            </p:spPr>
            <p:txBody>
              <a:bodyPr wrap="square">
                <a:spAutoFit/>
              </a:bodyPr>
              <a:lstStyle/>
              <a:p>
                <a:r>
                  <a:rPr lang="en-US" sz="2400" dirty="0"/>
                  <a:t>We continue by residual analysis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𝑌</m:t>
                            </m:r>
                          </m:e>
                        </m:acc>
                      </m:e>
                      <m:sub>
                        <m:r>
                          <a:rPr lang="en-US" sz="2400" i="1">
                            <a:latin typeface="Cambria Math" panose="02040503050406030204" pitchFamily="18" charset="0"/>
                          </a:rPr>
                          <m:t>𝑡</m:t>
                        </m:r>
                      </m:sub>
                    </m:sSub>
                  </m:oMath>
                </a14:m>
                <a:r>
                  <a:rPr lang="en-US" sz="2400" dirty="0"/>
                  <a:t> :</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595312" y="421085"/>
                <a:ext cx="2546445" cy="1210203"/>
              </a:xfrm>
              <a:prstGeom prst="rect">
                <a:avLst/>
              </a:prstGeom>
              <a:blipFill>
                <a:blip r:embed="rId3"/>
                <a:stretch>
                  <a:fillRect l="-3837" t="-4020" b="-1055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7CCC9CE-D4D4-4E8F-88C7-54E02ABA94F4}"/>
              </a:ext>
            </a:extLst>
          </p:cNvPr>
          <p:cNvSpPr txBox="1"/>
          <p:nvPr/>
        </p:nvSpPr>
        <p:spPr>
          <a:xfrm>
            <a:off x="467830" y="2677110"/>
            <a:ext cx="2677391" cy="437648"/>
          </a:xfrm>
          <a:prstGeom prst="rect">
            <a:avLst/>
          </a:prstGeom>
          <a:noFill/>
        </p:spPr>
        <p:txBody>
          <a:bodyPr wrap="square">
            <a:spAutoFit/>
          </a:bodyPr>
          <a:lstStyle/>
          <a:p>
            <a:r>
              <a:rPr lang="en-US" sz="2200" dirty="0"/>
              <a:t>❷ Fixed Variability </a:t>
            </a:r>
          </a:p>
        </p:txBody>
      </p:sp>
      <p:sp>
        <p:nvSpPr>
          <p:cNvPr id="16" name="TextBox 15">
            <a:extLst>
              <a:ext uri="{FF2B5EF4-FFF2-40B4-BE49-F238E27FC236}">
                <a16:creationId xmlns:a16="http://schemas.microsoft.com/office/drawing/2014/main" id="{C21BD0DB-7DAB-44FC-BCB7-4C2910863895}"/>
              </a:ext>
            </a:extLst>
          </p:cNvPr>
          <p:cNvSpPr txBox="1"/>
          <p:nvPr/>
        </p:nvSpPr>
        <p:spPr>
          <a:xfrm>
            <a:off x="466097" y="2261483"/>
            <a:ext cx="2680855" cy="430887"/>
          </a:xfrm>
          <a:prstGeom prst="rect">
            <a:avLst/>
          </a:prstGeom>
          <a:noFill/>
        </p:spPr>
        <p:txBody>
          <a:bodyPr wrap="square">
            <a:spAutoFit/>
          </a:bodyPr>
          <a:lstStyle/>
          <a:p>
            <a:r>
              <a:rPr lang="en-US" sz="2200" dirty="0"/>
              <a:t>❶ Zero Mean</a:t>
            </a:r>
          </a:p>
        </p:txBody>
      </p:sp>
      <p:pic>
        <p:nvPicPr>
          <p:cNvPr id="4" name="Picture 3" descr="Graphical user interface, timeline&#10;&#10;Description automatically generated with medium confidence">
            <a:extLst>
              <a:ext uri="{FF2B5EF4-FFF2-40B4-BE49-F238E27FC236}">
                <a16:creationId xmlns:a16="http://schemas.microsoft.com/office/drawing/2014/main" id="{5D6943EB-F378-48D7-ACBD-280FD8D2C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629" y="269021"/>
            <a:ext cx="8578425" cy="3971873"/>
          </a:xfrm>
          <a:prstGeom prst="rect">
            <a:avLst/>
          </a:prstGeom>
        </p:spPr>
      </p:pic>
      <p:pic>
        <p:nvPicPr>
          <p:cNvPr id="9" name="Picture 8" descr="Chart, histogram&#10;&#10;Description automatically generated">
            <a:extLst>
              <a:ext uri="{FF2B5EF4-FFF2-40B4-BE49-F238E27FC236}">
                <a16:creationId xmlns:a16="http://schemas.microsoft.com/office/drawing/2014/main" id="{F37EE3B8-9FC9-48D1-8A0B-97A51167A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3565" y="4350001"/>
            <a:ext cx="3452475" cy="1668773"/>
          </a:xfrm>
          <a:prstGeom prst="rect">
            <a:avLst/>
          </a:prstGeom>
        </p:spPr>
      </p:pic>
      <p:sp>
        <p:nvSpPr>
          <p:cNvPr id="18" name="TextBox 17">
            <a:extLst>
              <a:ext uri="{FF2B5EF4-FFF2-40B4-BE49-F238E27FC236}">
                <a16:creationId xmlns:a16="http://schemas.microsoft.com/office/drawing/2014/main" id="{B8A9B2FA-EE10-4E14-8D9A-E5C9C875B863}"/>
              </a:ext>
            </a:extLst>
          </p:cNvPr>
          <p:cNvSpPr txBox="1"/>
          <p:nvPr/>
        </p:nvSpPr>
        <p:spPr>
          <a:xfrm>
            <a:off x="464366" y="3534554"/>
            <a:ext cx="2677391" cy="430887"/>
          </a:xfrm>
          <a:prstGeom prst="rect">
            <a:avLst/>
          </a:prstGeom>
          <a:noFill/>
        </p:spPr>
        <p:txBody>
          <a:bodyPr wrap="square">
            <a:spAutoFit/>
          </a:bodyPr>
          <a:lstStyle/>
          <a:p>
            <a:r>
              <a:rPr lang="en-US" sz="2200" dirty="0"/>
              <a:t>❹ Normality</a:t>
            </a:r>
          </a:p>
        </p:txBody>
      </p:sp>
      <p:sp>
        <p:nvSpPr>
          <p:cNvPr id="14" name="TextBox 13">
            <a:extLst>
              <a:ext uri="{FF2B5EF4-FFF2-40B4-BE49-F238E27FC236}">
                <a16:creationId xmlns:a16="http://schemas.microsoft.com/office/drawing/2014/main" id="{8A6A828E-58CB-4132-9518-EA9FF5FEBCC5}"/>
              </a:ext>
            </a:extLst>
          </p:cNvPr>
          <p:cNvSpPr txBox="1"/>
          <p:nvPr/>
        </p:nvSpPr>
        <p:spPr>
          <a:xfrm>
            <a:off x="464366" y="3114758"/>
            <a:ext cx="3318164" cy="430887"/>
          </a:xfrm>
          <a:prstGeom prst="rect">
            <a:avLst/>
          </a:prstGeom>
          <a:noFill/>
        </p:spPr>
        <p:txBody>
          <a:bodyPr wrap="square">
            <a:spAutoFit/>
          </a:bodyPr>
          <a:lstStyle/>
          <a:p>
            <a:r>
              <a:rPr lang="en-US" sz="2200" dirty="0"/>
              <a:t>❸ Random fluctuations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A8FADC-DBF6-49EA-A8AD-721ECA867B5F}"/>
                  </a:ext>
                </a:extLst>
              </p:cNvPr>
              <p:cNvSpPr txBox="1"/>
              <p:nvPr/>
            </p:nvSpPr>
            <p:spPr>
              <a:xfrm>
                <a:off x="464366" y="5304540"/>
                <a:ext cx="5419571"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−213.37−1.02</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87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−1.18 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−1</m:t>
                      </m:r>
                      <m:r>
                        <a:rPr lang="en-US" sz="2200" i="1">
                          <a:latin typeface="Cambria Math" panose="02040503050406030204" pitchFamily="18" charset="0"/>
                        </a:rPr>
                        <m:t>.</m:t>
                      </m:r>
                      <m:r>
                        <a:rPr lang="en-US" sz="2200" b="0" i="1" smtClean="0">
                          <a:latin typeface="Cambria Math" panose="02040503050406030204" pitchFamily="18" charset="0"/>
                        </a:rPr>
                        <m:t>19</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42 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xmlns="">
          <p:sp>
            <p:nvSpPr>
              <p:cNvPr id="19" name="TextBox 18">
                <a:extLst>
                  <a:ext uri="{FF2B5EF4-FFF2-40B4-BE49-F238E27FC236}">
                    <a16:creationId xmlns:a16="http://schemas.microsoft.com/office/drawing/2014/main" id="{8EA8FADC-DBF6-49EA-A8AD-721ECA867B5F}"/>
                  </a:ext>
                </a:extLst>
              </p:cNvPr>
              <p:cNvSpPr txBox="1">
                <a:spLocks noRot="1" noChangeAspect="1" noMove="1" noResize="1" noEditPoints="1" noAdjustHandles="1" noChangeArrowheads="1" noChangeShapeType="1" noTextEdit="1"/>
              </p:cNvSpPr>
              <p:nvPr/>
            </p:nvSpPr>
            <p:spPr>
              <a:xfrm>
                <a:off x="464366" y="5304540"/>
                <a:ext cx="541957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508C96-DBDC-4162-808A-8C895A9BF32C}"/>
                  </a:ext>
                </a:extLst>
              </p:cNvPr>
              <p:cNvSpPr txBox="1"/>
              <p:nvPr/>
            </p:nvSpPr>
            <p:spPr>
              <a:xfrm>
                <a:off x="473536" y="4852818"/>
                <a:ext cx="211905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20" name="TextBox 19">
                <a:extLst>
                  <a:ext uri="{FF2B5EF4-FFF2-40B4-BE49-F238E27FC236}">
                    <a16:creationId xmlns:a16="http://schemas.microsoft.com/office/drawing/2014/main" id="{74508C96-DBDC-4162-808A-8C895A9BF32C}"/>
                  </a:ext>
                </a:extLst>
              </p:cNvPr>
              <p:cNvSpPr txBox="1">
                <a:spLocks noRot="1" noChangeAspect="1" noMove="1" noResize="1" noEditPoints="1" noAdjustHandles="1" noChangeArrowheads="1" noChangeShapeType="1" noTextEdit="1"/>
              </p:cNvSpPr>
              <p:nvPr/>
            </p:nvSpPr>
            <p:spPr>
              <a:xfrm>
                <a:off x="473536" y="4852818"/>
                <a:ext cx="2119053" cy="430887"/>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9B04EFF-5ABE-4A1B-B863-9BA4B5CB9046}"/>
              </a:ext>
            </a:extLst>
          </p:cNvPr>
          <p:cNvSpPr txBox="1"/>
          <p:nvPr/>
        </p:nvSpPr>
        <p:spPr>
          <a:xfrm>
            <a:off x="473536" y="4414951"/>
            <a:ext cx="3318164" cy="430887"/>
          </a:xfrm>
          <a:prstGeom prst="rect">
            <a:avLst/>
          </a:prstGeom>
          <a:noFill/>
        </p:spPr>
        <p:txBody>
          <a:bodyPr wrap="square">
            <a:spAutoFit/>
          </a:bodyPr>
          <a:lstStyle/>
          <a:p>
            <a:r>
              <a:rPr lang="en-US" sz="2200" dirty="0"/>
              <a:t>In the end, our model is</a:t>
            </a:r>
          </a:p>
        </p:txBody>
      </p:sp>
    </p:spTree>
    <p:extLst>
      <p:ext uri="{BB962C8B-B14F-4D97-AF65-F5344CB8AC3E}">
        <p14:creationId xmlns:p14="http://schemas.microsoft.com/office/powerpoint/2010/main" val="19760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10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4"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505489" y="430004"/>
                <a:ext cx="5419571" cy="461665"/>
              </a:xfrm>
              <a:prstGeom prst="rect">
                <a:avLst/>
              </a:prstGeom>
              <a:noFill/>
            </p:spPr>
            <p:txBody>
              <a:bodyPr wrap="square">
                <a:spAutoFit/>
              </a:bodyPr>
              <a:lstStyle/>
              <a:p>
                <a:r>
                  <a:rPr lang="en-US" sz="2400" dirty="0"/>
                  <a:t>We concluded this model for our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TS:</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505489" y="430004"/>
                <a:ext cx="5419571" cy="461665"/>
              </a:xfrm>
              <a:prstGeom prst="rect">
                <a:avLst/>
              </a:prstGeom>
              <a:blipFill>
                <a:blip r:embed="rId3"/>
                <a:stretch>
                  <a:fillRect l="-1800"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A8FADC-DBF6-49EA-A8AD-721ECA867B5F}"/>
                  </a:ext>
                </a:extLst>
              </p:cNvPr>
              <p:cNvSpPr txBox="1"/>
              <p:nvPr/>
            </p:nvSpPr>
            <p:spPr>
              <a:xfrm>
                <a:off x="6083716" y="808536"/>
                <a:ext cx="5419571"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−213.37−1.02</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87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−1.18 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−1</m:t>
                      </m:r>
                      <m:r>
                        <a:rPr lang="en-US" sz="2200" i="1">
                          <a:latin typeface="Cambria Math" panose="02040503050406030204" pitchFamily="18" charset="0"/>
                        </a:rPr>
                        <m:t>.</m:t>
                      </m:r>
                      <m:r>
                        <a:rPr lang="en-US" sz="2200" b="0" i="1" smtClean="0">
                          <a:latin typeface="Cambria Math" panose="02040503050406030204" pitchFamily="18" charset="0"/>
                        </a:rPr>
                        <m:t>19</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42</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xmlns="">
          <p:sp>
            <p:nvSpPr>
              <p:cNvPr id="19" name="TextBox 18">
                <a:extLst>
                  <a:ext uri="{FF2B5EF4-FFF2-40B4-BE49-F238E27FC236}">
                    <a16:creationId xmlns:a16="http://schemas.microsoft.com/office/drawing/2014/main" id="{8EA8FADC-DBF6-49EA-A8AD-721ECA867B5F}"/>
                  </a:ext>
                </a:extLst>
              </p:cNvPr>
              <p:cNvSpPr txBox="1">
                <a:spLocks noRot="1" noChangeAspect="1" noMove="1" noResize="1" noEditPoints="1" noAdjustHandles="1" noChangeArrowheads="1" noChangeShapeType="1" noTextEdit="1"/>
              </p:cNvSpPr>
              <p:nvPr/>
            </p:nvSpPr>
            <p:spPr>
              <a:xfrm>
                <a:off x="6083716" y="808536"/>
                <a:ext cx="5419571"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508C96-DBDC-4162-808A-8C895A9BF32C}"/>
                  </a:ext>
                </a:extLst>
              </p:cNvPr>
              <p:cNvSpPr txBox="1"/>
              <p:nvPr/>
            </p:nvSpPr>
            <p:spPr>
              <a:xfrm>
                <a:off x="6096000" y="336162"/>
                <a:ext cx="211905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20" name="TextBox 19">
                <a:extLst>
                  <a:ext uri="{FF2B5EF4-FFF2-40B4-BE49-F238E27FC236}">
                    <a16:creationId xmlns:a16="http://schemas.microsoft.com/office/drawing/2014/main" id="{74508C96-DBDC-4162-808A-8C895A9BF32C}"/>
                  </a:ext>
                </a:extLst>
              </p:cNvPr>
              <p:cNvSpPr txBox="1">
                <a:spLocks noRot="1" noChangeAspect="1" noMove="1" noResize="1" noEditPoints="1" noAdjustHandles="1" noChangeArrowheads="1" noChangeShapeType="1" noTextEdit="1"/>
              </p:cNvSpPr>
              <p:nvPr/>
            </p:nvSpPr>
            <p:spPr>
              <a:xfrm>
                <a:off x="6096000" y="336162"/>
                <a:ext cx="2119053"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05489" y="1803222"/>
                <a:ext cx="5236346" cy="830997"/>
              </a:xfrm>
              <a:prstGeom prst="rect">
                <a:avLst/>
              </a:prstGeom>
              <a:noFill/>
            </p:spPr>
            <p:txBody>
              <a:bodyPr wrap="square">
                <a:spAutoFit/>
              </a:bodyPr>
              <a:lstStyle/>
              <a:p>
                <a:r>
                  <a:rPr lang="en-US" sz="2400" dirty="0"/>
                  <a:t>The forecasts for the next year for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TS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+4</m:t>
                        </m:r>
                      </m:sub>
                    </m:sSub>
                  </m:oMath>
                </a14:m>
                <a:r>
                  <a:rPr lang="en-US" sz="2400" dirty="0"/>
                  <a:t>) are:  </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05489" y="1803222"/>
                <a:ext cx="5236346" cy="830997"/>
              </a:xfrm>
              <a:prstGeom prst="rect">
                <a:avLst/>
              </a:prstGeom>
              <a:blipFill>
                <a:blip r:embed="rId6"/>
                <a:stretch>
                  <a:fillRect l="-1863" t="-5882" b="-16176"/>
                </a:stretch>
              </a:blipFill>
            </p:spPr>
            <p:txBody>
              <a:bodyPr/>
              <a:lstStyle/>
              <a:p>
                <a:r>
                  <a:rPr lang="en-US">
                    <a:noFill/>
                  </a:rPr>
                  <a:t> </a:t>
                </a:r>
              </a:p>
            </p:txBody>
          </p:sp>
        </mc:Fallback>
      </mc:AlternateContent>
      <p:pic>
        <p:nvPicPr>
          <p:cNvPr id="6" name="Picture 5" descr="Graphical user interface, text, chat or text message&#10;&#10;Description automatically generated">
            <a:extLst>
              <a:ext uri="{FF2B5EF4-FFF2-40B4-BE49-F238E27FC236}">
                <a16:creationId xmlns:a16="http://schemas.microsoft.com/office/drawing/2014/main" id="{D51F4FCC-9305-4F20-84AD-E41AEDEE19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716" y="1803222"/>
            <a:ext cx="5718318" cy="954448"/>
          </a:xfrm>
          <a:prstGeom prst="rect">
            <a:avLst/>
          </a:prstGeom>
        </p:spPr>
      </p:pic>
      <p:pic>
        <p:nvPicPr>
          <p:cNvPr id="12" name="Picture 11" descr="Chart, line chart&#10;&#10;Description automatically generated">
            <a:extLst>
              <a:ext uri="{FF2B5EF4-FFF2-40B4-BE49-F238E27FC236}">
                <a16:creationId xmlns:a16="http://schemas.microsoft.com/office/drawing/2014/main" id="{403B45A3-262B-41F5-8EB9-97D5A06C92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2822" y="3259552"/>
            <a:ext cx="5799212" cy="2684048"/>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FAED90B-2217-47B2-8127-6287C0159D24}"/>
                  </a:ext>
                </a:extLst>
              </p:cNvPr>
              <p:cNvSpPr txBox="1"/>
              <p:nvPr/>
            </p:nvSpPr>
            <p:spPr>
              <a:xfrm>
                <a:off x="505489" y="2968851"/>
                <a:ext cx="5236346" cy="830997"/>
              </a:xfrm>
              <a:prstGeom prst="rect">
                <a:avLst/>
              </a:prstGeom>
              <a:noFill/>
            </p:spPr>
            <p:txBody>
              <a:bodyPr wrap="square">
                <a:spAutoFit/>
              </a:bodyPr>
              <a:lstStyle/>
              <a:p>
                <a:r>
                  <a:rPr lang="en-US" sz="2400" dirty="0"/>
                  <a:t>Therefore, forecasts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are derived using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−4</m:t>
                        </m:r>
                      </m:sub>
                    </m:sSub>
                  </m:oMath>
                </a14:m>
                <a:r>
                  <a:rPr lang="en-US" sz="2400" dirty="0"/>
                  <a:t>, that is </a:t>
                </a:r>
              </a:p>
            </p:txBody>
          </p:sp>
        </mc:Choice>
        <mc:Fallback xmlns="">
          <p:sp>
            <p:nvSpPr>
              <p:cNvPr id="22" name="TextBox 21">
                <a:extLst>
                  <a:ext uri="{FF2B5EF4-FFF2-40B4-BE49-F238E27FC236}">
                    <a16:creationId xmlns:a16="http://schemas.microsoft.com/office/drawing/2014/main" id="{FFAED90B-2217-47B2-8127-6287C0159D24}"/>
                  </a:ext>
                </a:extLst>
              </p:cNvPr>
              <p:cNvSpPr txBox="1">
                <a:spLocks noRot="1" noChangeAspect="1" noMove="1" noResize="1" noEditPoints="1" noAdjustHandles="1" noChangeArrowheads="1" noChangeShapeType="1" noTextEdit="1"/>
              </p:cNvSpPr>
              <p:nvPr/>
            </p:nvSpPr>
            <p:spPr>
              <a:xfrm>
                <a:off x="505489" y="2968851"/>
                <a:ext cx="5236346" cy="830997"/>
              </a:xfrm>
              <a:prstGeom prst="rect">
                <a:avLst/>
              </a:prstGeom>
              <a:blipFill>
                <a:blip r:embed="rId9"/>
                <a:stretch>
                  <a:fillRect l="-186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0428D56-2D94-4BD3-BA25-4CF32164FE81}"/>
                  </a:ext>
                </a:extLst>
              </p:cNvPr>
              <p:cNvSpPr txBox="1"/>
              <p:nvPr/>
            </p:nvSpPr>
            <p:spPr>
              <a:xfrm>
                <a:off x="505489" y="4134480"/>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−3</m:t>
                        </m:r>
                      </m:sub>
                    </m:sSub>
                  </m:oMath>
                </a14:m>
                <a:r>
                  <a:rPr lang="en-US" sz="2400" dirty="0"/>
                  <a:t> </a:t>
                </a:r>
              </a:p>
            </p:txBody>
          </p:sp>
        </mc:Choice>
        <mc:Fallback xmlns="">
          <p:sp>
            <p:nvSpPr>
              <p:cNvPr id="23" name="TextBox 22">
                <a:extLst>
                  <a:ext uri="{FF2B5EF4-FFF2-40B4-BE49-F238E27FC236}">
                    <a16:creationId xmlns:a16="http://schemas.microsoft.com/office/drawing/2014/main" id="{60428D56-2D94-4BD3-BA25-4CF32164FE81}"/>
                  </a:ext>
                </a:extLst>
              </p:cNvPr>
              <p:cNvSpPr txBox="1">
                <a:spLocks noRot="1" noChangeAspect="1" noMove="1" noResize="1" noEditPoints="1" noAdjustHandles="1" noChangeArrowheads="1" noChangeShapeType="1" noTextEdit="1"/>
              </p:cNvSpPr>
              <p:nvPr/>
            </p:nvSpPr>
            <p:spPr>
              <a:xfrm>
                <a:off x="505489" y="4134480"/>
                <a:ext cx="2908782" cy="479201"/>
              </a:xfrm>
              <a:prstGeom prst="rect">
                <a:avLst/>
              </a:prstGeom>
              <a:blipFill>
                <a:blip r:embed="rId10"/>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01131EE-D5E0-48D4-BA2D-EF9CAD64E3D1}"/>
                  </a:ext>
                </a:extLst>
              </p:cNvPr>
              <p:cNvSpPr txBox="1"/>
              <p:nvPr/>
            </p:nvSpPr>
            <p:spPr>
              <a:xfrm>
                <a:off x="505489" y="4613681"/>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oMath>
                </a14:m>
                <a:r>
                  <a:rPr lang="en-US" sz="2400" dirty="0"/>
                  <a:t> </a:t>
                </a:r>
              </a:p>
            </p:txBody>
          </p:sp>
        </mc:Choice>
        <mc:Fallback xmlns="">
          <p:sp>
            <p:nvSpPr>
              <p:cNvPr id="24" name="TextBox 23">
                <a:extLst>
                  <a:ext uri="{FF2B5EF4-FFF2-40B4-BE49-F238E27FC236}">
                    <a16:creationId xmlns:a16="http://schemas.microsoft.com/office/drawing/2014/main" id="{001131EE-D5E0-48D4-BA2D-EF9CAD64E3D1}"/>
                  </a:ext>
                </a:extLst>
              </p:cNvPr>
              <p:cNvSpPr txBox="1">
                <a:spLocks noRot="1" noChangeAspect="1" noMove="1" noResize="1" noEditPoints="1" noAdjustHandles="1" noChangeArrowheads="1" noChangeShapeType="1" noTextEdit="1"/>
              </p:cNvSpPr>
              <p:nvPr/>
            </p:nvSpPr>
            <p:spPr>
              <a:xfrm>
                <a:off x="505489" y="4613681"/>
                <a:ext cx="2908782" cy="479201"/>
              </a:xfrm>
              <a:prstGeom prst="rect">
                <a:avLst/>
              </a:prstGeom>
              <a:blipFill>
                <a:blip r:embed="rId11"/>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BAB152-01FC-4B7F-9559-379D240A61CD}"/>
                  </a:ext>
                </a:extLst>
              </p:cNvPr>
              <p:cNvSpPr txBox="1"/>
              <p:nvPr/>
            </p:nvSpPr>
            <p:spPr>
              <a:xfrm>
                <a:off x="505489" y="5092882"/>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oMath>
                </a14:m>
                <a:r>
                  <a:rPr lang="en-US" sz="2400" dirty="0"/>
                  <a:t> </a:t>
                </a:r>
              </a:p>
            </p:txBody>
          </p:sp>
        </mc:Choice>
        <mc:Fallback xmlns="">
          <p:sp>
            <p:nvSpPr>
              <p:cNvPr id="25" name="TextBox 24">
                <a:extLst>
                  <a:ext uri="{FF2B5EF4-FFF2-40B4-BE49-F238E27FC236}">
                    <a16:creationId xmlns:a16="http://schemas.microsoft.com/office/drawing/2014/main" id="{55BAB152-01FC-4B7F-9559-379D240A61CD}"/>
                  </a:ext>
                </a:extLst>
              </p:cNvPr>
              <p:cNvSpPr txBox="1">
                <a:spLocks noRot="1" noChangeAspect="1" noMove="1" noResize="1" noEditPoints="1" noAdjustHandles="1" noChangeArrowheads="1" noChangeShapeType="1" noTextEdit="1"/>
              </p:cNvSpPr>
              <p:nvPr/>
            </p:nvSpPr>
            <p:spPr>
              <a:xfrm>
                <a:off x="505489" y="5092882"/>
                <a:ext cx="2908782" cy="479201"/>
              </a:xfrm>
              <a:prstGeom prst="rect">
                <a:avLst/>
              </a:prstGeom>
              <a:blipFill>
                <a:blip r:embed="rId12"/>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A036088-60B4-4402-8CC0-0223A6F8762B}"/>
                  </a:ext>
                </a:extLst>
              </p:cNvPr>
              <p:cNvSpPr txBox="1"/>
              <p:nvPr/>
            </p:nvSpPr>
            <p:spPr>
              <a:xfrm>
                <a:off x="505489" y="5572083"/>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t>
                </a:r>
              </a:p>
            </p:txBody>
          </p:sp>
        </mc:Choice>
        <mc:Fallback xmlns="">
          <p:sp>
            <p:nvSpPr>
              <p:cNvPr id="26" name="TextBox 25">
                <a:extLst>
                  <a:ext uri="{FF2B5EF4-FFF2-40B4-BE49-F238E27FC236}">
                    <a16:creationId xmlns:a16="http://schemas.microsoft.com/office/drawing/2014/main" id="{BA036088-60B4-4402-8CC0-0223A6F8762B}"/>
                  </a:ext>
                </a:extLst>
              </p:cNvPr>
              <p:cNvSpPr txBox="1">
                <a:spLocks noRot="1" noChangeAspect="1" noMove="1" noResize="1" noEditPoints="1" noAdjustHandles="1" noChangeArrowheads="1" noChangeShapeType="1" noTextEdit="1"/>
              </p:cNvSpPr>
              <p:nvPr/>
            </p:nvSpPr>
            <p:spPr>
              <a:xfrm>
                <a:off x="505489" y="5572083"/>
                <a:ext cx="2908782" cy="479201"/>
              </a:xfrm>
              <a:prstGeom prst="rect">
                <a:avLst/>
              </a:prstGeom>
              <a:blipFill>
                <a:blip r:embed="rId13"/>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54AAB62-3BFD-4D98-982A-48B4D1F7A228}"/>
                  </a:ext>
                </a:extLst>
              </p:cNvPr>
              <p:cNvSpPr txBox="1"/>
              <p:nvPr/>
            </p:nvSpPr>
            <p:spPr>
              <a:xfrm>
                <a:off x="2999857" y="4134480"/>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=3709.75</m:t>
                      </m:r>
                    </m:oMath>
                  </m:oMathPara>
                </a14:m>
                <a:endParaRPr lang="en-US" sz="2200" dirty="0"/>
              </a:p>
            </p:txBody>
          </p:sp>
        </mc:Choice>
        <mc:Fallback xmlns="">
          <p:sp>
            <p:nvSpPr>
              <p:cNvPr id="27" name="TextBox 26">
                <a:extLst>
                  <a:ext uri="{FF2B5EF4-FFF2-40B4-BE49-F238E27FC236}">
                    <a16:creationId xmlns:a16="http://schemas.microsoft.com/office/drawing/2014/main" id="{D54AAB62-3BFD-4D98-982A-48B4D1F7A228}"/>
                  </a:ext>
                </a:extLst>
              </p:cNvPr>
              <p:cNvSpPr txBox="1">
                <a:spLocks noRot="1" noChangeAspect="1" noMove="1" noResize="1" noEditPoints="1" noAdjustHandles="1" noChangeArrowheads="1" noChangeShapeType="1" noTextEdit="1"/>
              </p:cNvSpPr>
              <p:nvPr/>
            </p:nvSpPr>
            <p:spPr>
              <a:xfrm>
                <a:off x="2999857" y="4134480"/>
                <a:ext cx="1689033"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7D80616-6BBA-4B93-BAB6-33D8CEA87459}"/>
                  </a:ext>
                </a:extLst>
              </p:cNvPr>
              <p:cNvSpPr txBox="1"/>
              <p:nvPr/>
            </p:nvSpPr>
            <p:spPr>
              <a:xfrm>
                <a:off x="2999853" y="4633243"/>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=3662.69</m:t>
                      </m:r>
                    </m:oMath>
                  </m:oMathPara>
                </a14:m>
                <a:endParaRPr lang="en-US" sz="2200" dirty="0"/>
              </a:p>
            </p:txBody>
          </p:sp>
        </mc:Choice>
        <mc:Fallback xmlns="">
          <p:sp>
            <p:nvSpPr>
              <p:cNvPr id="28" name="TextBox 27">
                <a:extLst>
                  <a:ext uri="{FF2B5EF4-FFF2-40B4-BE49-F238E27FC236}">
                    <a16:creationId xmlns:a16="http://schemas.microsoft.com/office/drawing/2014/main" id="{67D80616-6BBA-4B93-BAB6-33D8CEA87459}"/>
                  </a:ext>
                </a:extLst>
              </p:cNvPr>
              <p:cNvSpPr txBox="1">
                <a:spLocks noRot="1" noChangeAspect="1" noMove="1" noResize="1" noEditPoints="1" noAdjustHandles="1" noChangeArrowheads="1" noChangeShapeType="1" noTextEdit="1"/>
              </p:cNvSpPr>
              <p:nvPr/>
            </p:nvSpPr>
            <p:spPr>
              <a:xfrm>
                <a:off x="2999853" y="4633243"/>
                <a:ext cx="168903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39AF415-BF74-43E9-8763-AB61A9B4AF69}"/>
                  </a:ext>
                </a:extLst>
              </p:cNvPr>
              <p:cNvSpPr txBox="1"/>
              <p:nvPr/>
            </p:nvSpPr>
            <p:spPr>
              <a:xfrm>
                <a:off x="2999852" y="5118155"/>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=2702.69</m:t>
                      </m:r>
                    </m:oMath>
                  </m:oMathPara>
                </a14:m>
                <a:endParaRPr lang="en-US" sz="2200" dirty="0"/>
              </a:p>
            </p:txBody>
          </p:sp>
        </mc:Choice>
        <mc:Fallback xmlns="">
          <p:sp>
            <p:nvSpPr>
              <p:cNvPr id="29" name="TextBox 28">
                <a:extLst>
                  <a:ext uri="{FF2B5EF4-FFF2-40B4-BE49-F238E27FC236}">
                    <a16:creationId xmlns:a16="http://schemas.microsoft.com/office/drawing/2014/main" id="{039AF415-BF74-43E9-8763-AB61A9B4AF69}"/>
                  </a:ext>
                </a:extLst>
              </p:cNvPr>
              <p:cNvSpPr txBox="1">
                <a:spLocks noRot="1" noChangeAspect="1" noMove="1" noResize="1" noEditPoints="1" noAdjustHandles="1" noChangeArrowheads="1" noChangeShapeType="1" noTextEdit="1"/>
              </p:cNvSpPr>
              <p:nvPr/>
            </p:nvSpPr>
            <p:spPr>
              <a:xfrm>
                <a:off x="2999852" y="5118155"/>
                <a:ext cx="1689033" cy="43088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83513C1-12E2-4F98-AB85-13F45BFAF843}"/>
                  </a:ext>
                </a:extLst>
              </p:cNvPr>
              <p:cNvSpPr txBox="1"/>
              <p:nvPr/>
            </p:nvSpPr>
            <p:spPr>
              <a:xfrm>
                <a:off x="2999850" y="5547650"/>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=3482.16</m:t>
                      </m:r>
                    </m:oMath>
                  </m:oMathPara>
                </a14:m>
                <a:endParaRPr lang="en-US" sz="2200" dirty="0"/>
              </a:p>
            </p:txBody>
          </p:sp>
        </mc:Choice>
        <mc:Fallback xmlns="">
          <p:sp>
            <p:nvSpPr>
              <p:cNvPr id="30" name="TextBox 29">
                <a:extLst>
                  <a:ext uri="{FF2B5EF4-FFF2-40B4-BE49-F238E27FC236}">
                    <a16:creationId xmlns:a16="http://schemas.microsoft.com/office/drawing/2014/main" id="{B83513C1-12E2-4F98-AB85-13F45BFAF843}"/>
                  </a:ext>
                </a:extLst>
              </p:cNvPr>
              <p:cNvSpPr txBox="1">
                <a:spLocks noRot="1" noChangeAspect="1" noMove="1" noResize="1" noEditPoints="1" noAdjustHandles="1" noChangeArrowheads="1" noChangeShapeType="1" noTextEdit="1"/>
              </p:cNvSpPr>
              <p:nvPr/>
            </p:nvSpPr>
            <p:spPr>
              <a:xfrm>
                <a:off x="2999850" y="5547650"/>
                <a:ext cx="1689033" cy="430887"/>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9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0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1000"/>
                                        <p:tgtEl>
                                          <p:spTgt spid="24"/>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1000"/>
                                        <p:tgtEl>
                                          <p:spTgt spid="28"/>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1000"/>
                                        <p:tgtEl>
                                          <p:spTgt spid="25"/>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1000"/>
                                        <p:tgtEl>
                                          <p:spTgt spid="29"/>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1000"/>
                                        <p:tgtEl>
                                          <p:spTgt spid="26"/>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7" grpId="0"/>
      <p:bldP spid="22" grpId="0"/>
      <p:bldP spid="23" grpId="0"/>
      <p:bldP spid="24" grpId="0"/>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Forecasting</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9" y="1414913"/>
            <a:ext cx="6465332" cy="1200329"/>
          </a:xfrm>
          <a:prstGeom prst="rect">
            <a:avLst/>
          </a:prstGeom>
          <a:noFill/>
        </p:spPr>
        <p:txBody>
          <a:bodyPr wrap="square">
            <a:spAutoFit/>
          </a:bodyPr>
          <a:lstStyle/>
          <a:p>
            <a:r>
              <a:rPr lang="en-US" sz="2400" dirty="0"/>
              <a:t>One of the </a:t>
            </a:r>
            <a:r>
              <a:rPr lang="en-US" sz="2400" dirty="0">
                <a:solidFill>
                  <a:srgbClr val="0070C0"/>
                </a:solidFill>
              </a:rPr>
              <a:t>primary objectives </a:t>
            </a:r>
            <a:r>
              <a:rPr lang="en-US" sz="2400" dirty="0"/>
              <a:t>of building a model for a time series is to be able to </a:t>
            </a:r>
            <a:r>
              <a:rPr lang="en-US" sz="2400" dirty="0">
                <a:solidFill>
                  <a:srgbClr val="00B050"/>
                </a:solidFill>
              </a:rPr>
              <a:t>forecast</a:t>
            </a:r>
            <a:r>
              <a:rPr lang="en-US" sz="2400" dirty="0"/>
              <a:t> the values for that series at future times. </a:t>
            </a:r>
          </a:p>
        </p:txBody>
      </p:sp>
      <p:sp>
        <p:nvSpPr>
          <p:cNvPr id="10" name="TextBox 9">
            <a:extLst>
              <a:ext uri="{FF2B5EF4-FFF2-40B4-BE49-F238E27FC236}">
                <a16:creationId xmlns:a16="http://schemas.microsoft.com/office/drawing/2014/main" id="{C6C25A62-E9B8-4281-A836-049A3142C456}"/>
              </a:ext>
            </a:extLst>
          </p:cNvPr>
          <p:cNvSpPr txBox="1"/>
          <p:nvPr/>
        </p:nvSpPr>
        <p:spPr>
          <a:xfrm>
            <a:off x="836220" y="2672487"/>
            <a:ext cx="6478981" cy="842923"/>
          </a:xfrm>
          <a:prstGeom prst="rect">
            <a:avLst/>
          </a:prstGeom>
          <a:noFill/>
        </p:spPr>
        <p:txBody>
          <a:bodyPr wrap="square">
            <a:spAutoFit/>
          </a:bodyPr>
          <a:lstStyle/>
          <a:p>
            <a:r>
              <a:rPr lang="en-US" sz="2400" dirty="0"/>
              <a:t>Of equal importance is the </a:t>
            </a:r>
            <a:r>
              <a:rPr lang="en-US" sz="2400" dirty="0">
                <a:solidFill>
                  <a:srgbClr val="FF0000"/>
                </a:solidFill>
              </a:rPr>
              <a:t>assessment</a:t>
            </a:r>
            <a:r>
              <a:rPr lang="en-US" sz="2400" dirty="0"/>
              <a:t> of the precision of those forecasts.</a:t>
            </a:r>
          </a:p>
        </p:txBody>
      </p:sp>
      <p:sp>
        <p:nvSpPr>
          <p:cNvPr id="12" name="Rectangle 11">
            <a:extLst>
              <a:ext uri="{FF2B5EF4-FFF2-40B4-BE49-F238E27FC236}">
                <a16:creationId xmlns:a16="http://schemas.microsoft.com/office/drawing/2014/main" id="{191E4F14-B76A-401B-B22B-16B714003AAB}"/>
              </a:ext>
            </a:extLst>
          </p:cNvPr>
          <p:cNvSpPr/>
          <p:nvPr/>
        </p:nvSpPr>
        <p:spPr>
          <a:xfrm>
            <a:off x="7536873" y="283327"/>
            <a:ext cx="4352579" cy="3145674"/>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E8E6355-B1E9-4D02-B157-24674A096AD6}"/>
              </a:ext>
            </a:extLst>
          </p:cNvPr>
          <p:cNvSpPr txBox="1"/>
          <p:nvPr/>
        </p:nvSpPr>
        <p:spPr>
          <a:xfrm>
            <a:off x="7579213" y="421933"/>
            <a:ext cx="2988861" cy="461665"/>
          </a:xfrm>
          <a:prstGeom prst="rect">
            <a:avLst/>
          </a:prstGeom>
          <a:noFill/>
        </p:spPr>
        <p:txBody>
          <a:bodyPr wrap="square">
            <a:spAutoFit/>
          </a:bodyPr>
          <a:lstStyle/>
          <a:p>
            <a:r>
              <a:rPr lang="en-US" sz="2400" dirty="0">
                <a:solidFill>
                  <a:srgbClr val="FF0000"/>
                </a:solidFill>
              </a:rPr>
              <a:t>Forecasting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1F9C1F-F8FE-4675-A7D3-20EEBA8D238C}"/>
                  </a:ext>
                </a:extLst>
              </p:cNvPr>
              <p:cNvSpPr txBox="1"/>
              <p:nvPr/>
            </p:nvSpPr>
            <p:spPr>
              <a:xfrm>
                <a:off x="7585260" y="908301"/>
                <a:ext cx="4107976" cy="830997"/>
              </a:xfrm>
              <a:prstGeom prst="rect">
                <a:avLst/>
              </a:prstGeom>
              <a:noFill/>
            </p:spPr>
            <p:txBody>
              <a:bodyPr wrap="square">
                <a:spAutoFit/>
              </a:bodyPr>
              <a:lstStyle/>
              <a:p>
                <a:r>
                  <a:rPr lang="en-US" sz="2400" dirty="0"/>
                  <a:t>• One step at a time, starting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a14:m>
                <a:endParaRPr lang="en-US" sz="2400" dirty="0"/>
              </a:p>
            </p:txBody>
          </p:sp>
        </mc:Choice>
        <mc:Fallback xmlns="">
          <p:sp>
            <p:nvSpPr>
              <p:cNvPr id="19" name="TextBox 18">
                <a:extLst>
                  <a:ext uri="{FF2B5EF4-FFF2-40B4-BE49-F238E27FC236}">
                    <a16:creationId xmlns:a16="http://schemas.microsoft.com/office/drawing/2014/main" id="{2B1F9C1F-F8FE-4675-A7D3-20EEBA8D238C}"/>
                  </a:ext>
                </a:extLst>
              </p:cNvPr>
              <p:cNvSpPr txBox="1">
                <a:spLocks noRot="1" noChangeAspect="1" noMove="1" noResize="1" noEditPoints="1" noAdjustHandles="1" noChangeArrowheads="1" noChangeShapeType="1" noTextEdit="1"/>
              </p:cNvSpPr>
              <p:nvPr/>
            </p:nvSpPr>
            <p:spPr>
              <a:xfrm>
                <a:off x="7585260" y="908301"/>
                <a:ext cx="4107976" cy="830997"/>
              </a:xfrm>
              <a:prstGeom prst="rect">
                <a:avLst/>
              </a:prstGeom>
              <a:blipFill>
                <a:blip r:embed="rId3"/>
                <a:stretch>
                  <a:fillRect l="-2226"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715248-7C96-41EB-B7BA-6EA6B1836AE3}"/>
                  </a:ext>
                </a:extLst>
              </p:cNvPr>
              <p:cNvSpPr txBox="1"/>
              <p:nvPr/>
            </p:nvSpPr>
            <p:spPr>
              <a:xfrm>
                <a:off x="7585260" y="1659240"/>
                <a:ext cx="4107976" cy="83099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oMath>
                </a14:m>
                <a:r>
                  <a:rPr lang="en-US" sz="2400" dirty="0"/>
                  <a:t> are replaced with current and past residuals </a:t>
                </a:r>
              </a:p>
            </p:txBody>
          </p:sp>
        </mc:Choice>
        <mc:Fallback xmlns="">
          <p:sp>
            <p:nvSpPr>
              <p:cNvPr id="23" name="TextBox 22">
                <a:extLst>
                  <a:ext uri="{FF2B5EF4-FFF2-40B4-BE49-F238E27FC236}">
                    <a16:creationId xmlns:a16="http://schemas.microsoft.com/office/drawing/2014/main" id="{DB715248-7C96-41EB-B7BA-6EA6B1836AE3}"/>
                  </a:ext>
                </a:extLst>
              </p:cNvPr>
              <p:cNvSpPr txBox="1">
                <a:spLocks noRot="1" noChangeAspect="1" noMove="1" noResize="1" noEditPoints="1" noAdjustHandles="1" noChangeArrowheads="1" noChangeShapeType="1" noTextEdit="1"/>
              </p:cNvSpPr>
              <p:nvPr/>
            </p:nvSpPr>
            <p:spPr>
              <a:xfrm>
                <a:off x="7585260" y="1659240"/>
                <a:ext cx="4107976" cy="830997"/>
              </a:xfrm>
              <a:prstGeom prst="rect">
                <a:avLst/>
              </a:prstGeom>
              <a:blipFill>
                <a:blip r:embed="rId4"/>
                <a:stretch>
                  <a:fillRect l="-222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8C9D1D-D838-4F00-B35C-F9908DFDE707}"/>
                  </a:ext>
                </a:extLst>
              </p:cNvPr>
              <p:cNvSpPr txBox="1"/>
              <p:nvPr/>
            </p:nvSpPr>
            <p:spPr>
              <a:xfrm>
                <a:off x="7579213" y="2456405"/>
                <a:ext cx="4107975" cy="83099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 are replaced with current and past values of TS</a:t>
                </a:r>
              </a:p>
            </p:txBody>
          </p:sp>
        </mc:Choice>
        <mc:Fallback xmlns="">
          <p:sp>
            <p:nvSpPr>
              <p:cNvPr id="24" name="TextBox 23">
                <a:extLst>
                  <a:ext uri="{FF2B5EF4-FFF2-40B4-BE49-F238E27FC236}">
                    <a16:creationId xmlns:a16="http://schemas.microsoft.com/office/drawing/2014/main" id="{BB8C9D1D-D838-4F00-B35C-F9908DFDE707}"/>
                  </a:ext>
                </a:extLst>
              </p:cNvPr>
              <p:cNvSpPr txBox="1">
                <a:spLocks noRot="1" noChangeAspect="1" noMove="1" noResize="1" noEditPoints="1" noAdjustHandles="1" noChangeArrowheads="1" noChangeShapeType="1" noTextEdit="1"/>
              </p:cNvSpPr>
              <p:nvPr/>
            </p:nvSpPr>
            <p:spPr>
              <a:xfrm>
                <a:off x="7579213" y="2456405"/>
                <a:ext cx="4107975" cy="830997"/>
              </a:xfrm>
              <a:prstGeom prst="rect">
                <a:avLst/>
              </a:prstGeom>
              <a:blipFill>
                <a:blip r:embed="rId5"/>
                <a:stretch>
                  <a:fillRect l="-2226" t="-5882" r="-890"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A9CA82-D194-4B1C-8EC9-0F7FEC27F016}"/>
                  </a:ext>
                </a:extLst>
              </p:cNvPr>
              <p:cNvSpPr txBox="1"/>
              <p:nvPr/>
            </p:nvSpPr>
            <p:spPr>
              <a:xfrm>
                <a:off x="836220" y="3589830"/>
                <a:ext cx="6478981" cy="1569660"/>
              </a:xfrm>
              <a:prstGeom prst="rect">
                <a:avLst/>
              </a:prstGeom>
              <a:noFill/>
            </p:spPr>
            <p:txBody>
              <a:bodyPr wrap="square">
                <a:spAutoFit/>
              </a:bodyPr>
              <a:lstStyle/>
              <a:p>
                <a:r>
                  <a:rPr lang="en-US" sz="2400" dirty="0"/>
                  <a:t>For an estimated ARMA model, forecasting is performed </a:t>
                </a:r>
                <a:r>
                  <a:rPr lang="en-US" sz="2400" dirty="0">
                    <a:solidFill>
                      <a:srgbClr val="0070C0"/>
                    </a:solidFill>
                  </a:rPr>
                  <a:t>one time step at a time</a:t>
                </a:r>
                <a:r>
                  <a:rPr lang="en-US" sz="2400" dirty="0"/>
                  <a:t>, by replacing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’s with estimated residuals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’s with past values of the time series.</a:t>
                </a:r>
              </a:p>
            </p:txBody>
          </p:sp>
        </mc:Choice>
        <mc:Fallback xmlns="">
          <p:sp>
            <p:nvSpPr>
              <p:cNvPr id="26" name="TextBox 25">
                <a:extLst>
                  <a:ext uri="{FF2B5EF4-FFF2-40B4-BE49-F238E27FC236}">
                    <a16:creationId xmlns:a16="http://schemas.microsoft.com/office/drawing/2014/main" id="{A7A9CA82-D194-4B1C-8EC9-0F7FEC27F016}"/>
                  </a:ext>
                </a:extLst>
              </p:cNvPr>
              <p:cNvSpPr txBox="1">
                <a:spLocks noRot="1" noChangeAspect="1" noMove="1" noResize="1" noEditPoints="1" noAdjustHandles="1" noChangeArrowheads="1" noChangeShapeType="1" noTextEdit="1"/>
              </p:cNvSpPr>
              <p:nvPr/>
            </p:nvSpPr>
            <p:spPr>
              <a:xfrm>
                <a:off x="836220" y="3589830"/>
                <a:ext cx="6478981" cy="1569660"/>
              </a:xfrm>
              <a:prstGeom prst="rect">
                <a:avLst/>
              </a:prstGeom>
              <a:blipFill>
                <a:blip r:embed="rId6"/>
                <a:stretch>
                  <a:fillRect l="-1411" t="-3113" b="-8171"/>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913A3DF-B3D5-40E1-9E3A-D517F185746B}"/>
              </a:ext>
            </a:extLst>
          </p:cNvPr>
          <p:cNvSpPr/>
          <p:nvPr/>
        </p:nvSpPr>
        <p:spPr>
          <a:xfrm>
            <a:off x="7536872" y="3734600"/>
            <a:ext cx="4352580" cy="2023263"/>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Cross-Validation technique is used for identifying the best model for forecasting purposes. They provide a measure of how good the model forecasts.   </a:t>
            </a:r>
          </a:p>
        </p:txBody>
      </p:sp>
      <p:sp>
        <p:nvSpPr>
          <p:cNvPr id="13" name="TextBox 12">
            <a:extLst>
              <a:ext uri="{FF2B5EF4-FFF2-40B4-BE49-F238E27FC236}">
                <a16:creationId xmlns:a16="http://schemas.microsoft.com/office/drawing/2014/main" id="{5BD730F1-89CD-4C81-8D4C-13AC5658B4F4}"/>
              </a:ext>
            </a:extLst>
          </p:cNvPr>
          <p:cNvSpPr txBox="1"/>
          <p:nvPr/>
        </p:nvSpPr>
        <p:spPr>
          <a:xfrm>
            <a:off x="849869" y="5233910"/>
            <a:ext cx="6687003" cy="1200329"/>
          </a:xfrm>
          <a:prstGeom prst="rect">
            <a:avLst/>
          </a:prstGeom>
          <a:noFill/>
        </p:spPr>
        <p:txBody>
          <a:bodyPr wrap="square">
            <a:spAutoFit/>
          </a:bodyPr>
          <a:lstStyle/>
          <a:p>
            <a:r>
              <a:rPr lang="en-US" sz="2400" dirty="0"/>
              <a:t>To provide forecast for the initial time series, other existing components (differencing, trend, seasonal variation) are then added back to the time series.</a:t>
            </a:r>
          </a:p>
        </p:txBody>
      </p:sp>
    </p:spTree>
    <p:extLst>
      <p:ext uri="{BB962C8B-B14F-4D97-AF65-F5344CB8AC3E}">
        <p14:creationId xmlns:p14="http://schemas.microsoft.com/office/powerpoint/2010/main" val="105440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p:bldP spid="23" grpId="0"/>
      <p:bldP spid="24" grpId="0"/>
      <p:bldP spid="26" grpId="0"/>
      <p:bldP spid="27"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Cross Validation</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9" y="1414913"/>
            <a:ext cx="6008131" cy="1200329"/>
          </a:xfrm>
          <a:prstGeom prst="rect">
            <a:avLst/>
          </a:prstGeom>
          <a:noFill/>
        </p:spPr>
        <p:txBody>
          <a:bodyPr wrap="square">
            <a:spAutoFit/>
          </a:bodyPr>
          <a:lstStyle/>
          <a:p>
            <a:r>
              <a:rPr lang="en-US" sz="2400" dirty="0"/>
              <a:t>To avoid overﬁtting and be able to assess the predictive performance of a model, we ﬁrst </a:t>
            </a:r>
            <a:r>
              <a:rPr lang="en-US" sz="2400" dirty="0">
                <a:solidFill>
                  <a:srgbClr val="00B050"/>
                </a:solidFill>
              </a:rPr>
              <a:t>partition</a:t>
            </a:r>
            <a:r>
              <a:rPr lang="en-US" sz="2400" dirty="0"/>
              <a:t> the data into a </a:t>
            </a:r>
            <a:r>
              <a:rPr lang="en-US" sz="2400" dirty="0">
                <a:solidFill>
                  <a:srgbClr val="FF0000"/>
                </a:solidFill>
              </a:rPr>
              <a:t>training</a:t>
            </a:r>
            <a:r>
              <a:rPr lang="en-US" sz="2400" dirty="0"/>
              <a:t> and a </a:t>
            </a:r>
            <a:r>
              <a:rPr lang="en-US" sz="2400" dirty="0">
                <a:solidFill>
                  <a:srgbClr val="0070C0"/>
                </a:solidFill>
              </a:rPr>
              <a:t>test</a:t>
            </a:r>
            <a:r>
              <a:rPr lang="en-US" sz="2400" dirty="0"/>
              <a:t> set.</a:t>
            </a:r>
          </a:p>
        </p:txBody>
      </p:sp>
      <p:sp>
        <p:nvSpPr>
          <p:cNvPr id="31" name="TextBox 30">
            <a:extLst>
              <a:ext uri="{FF2B5EF4-FFF2-40B4-BE49-F238E27FC236}">
                <a16:creationId xmlns:a16="http://schemas.microsoft.com/office/drawing/2014/main" id="{F5E55C9E-76F0-48A4-9D46-52CA4A1C91B3}"/>
              </a:ext>
            </a:extLst>
          </p:cNvPr>
          <p:cNvSpPr txBox="1"/>
          <p:nvPr/>
        </p:nvSpPr>
        <p:spPr>
          <a:xfrm>
            <a:off x="838200" y="4033700"/>
            <a:ext cx="6093822" cy="830997"/>
          </a:xfrm>
          <a:prstGeom prst="rect">
            <a:avLst/>
          </a:prstGeom>
          <a:noFill/>
        </p:spPr>
        <p:txBody>
          <a:bodyPr wrap="square">
            <a:spAutoFit/>
          </a:bodyPr>
          <a:lstStyle/>
          <a:p>
            <a:r>
              <a:rPr lang="en-US" sz="2400" dirty="0"/>
              <a:t>• Predictive </a:t>
            </a:r>
            <a:r>
              <a:rPr lang="en-US" sz="2400" dirty="0">
                <a:solidFill>
                  <a:srgbClr val="0070C0"/>
                </a:solidFill>
              </a:rPr>
              <a:t>performance</a:t>
            </a:r>
            <a:r>
              <a:rPr lang="en-US" sz="2400" dirty="0"/>
              <a:t> of the models is assessed on the test set. </a:t>
            </a:r>
          </a:p>
        </p:txBody>
      </p:sp>
      <p:sp>
        <p:nvSpPr>
          <p:cNvPr id="32" name="TextBox 31">
            <a:extLst>
              <a:ext uri="{FF2B5EF4-FFF2-40B4-BE49-F238E27FC236}">
                <a16:creationId xmlns:a16="http://schemas.microsoft.com/office/drawing/2014/main" id="{0587B894-1E75-47B8-B857-0BA529E10BB5}"/>
              </a:ext>
            </a:extLst>
          </p:cNvPr>
          <p:cNvSpPr txBox="1"/>
          <p:nvPr/>
        </p:nvSpPr>
        <p:spPr>
          <a:xfrm>
            <a:off x="849869" y="2741084"/>
            <a:ext cx="6008131" cy="1200329"/>
          </a:xfrm>
          <a:prstGeom prst="rect">
            <a:avLst/>
          </a:prstGeom>
          <a:noFill/>
        </p:spPr>
        <p:txBody>
          <a:bodyPr wrap="square">
            <a:spAutoFit/>
          </a:bodyPr>
          <a:lstStyle/>
          <a:p>
            <a:r>
              <a:rPr lang="en-US" sz="2400" dirty="0"/>
              <a:t>• The </a:t>
            </a:r>
            <a:r>
              <a:rPr lang="en-US" sz="2400" dirty="0">
                <a:solidFill>
                  <a:srgbClr val="FF0000"/>
                </a:solidFill>
              </a:rPr>
              <a:t>first 90% </a:t>
            </a:r>
            <a:r>
              <a:rPr lang="en-US" sz="2400" dirty="0"/>
              <a:t>of time series data is assigned to training set that is used to </a:t>
            </a:r>
            <a:r>
              <a:rPr lang="en-US" sz="2400" dirty="0">
                <a:solidFill>
                  <a:srgbClr val="FF0000"/>
                </a:solidFill>
              </a:rPr>
              <a:t>estimate parameters of a </a:t>
            </a:r>
            <a:r>
              <a:rPr lang="en-US" sz="2400" b="1" dirty="0">
                <a:solidFill>
                  <a:srgbClr val="FF0000"/>
                </a:solidFill>
              </a:rPr>
              <a:t>stationary</a:t>
            </a:r>
            <a:r>
              <a:rPr lang="en-US" sz="2400" dirty="0">
                <a:solidFill>
                  <a:srgbClr val="FF0000"/>
                </a:solidFill>
              </a:rPr>
              <a:t> model</a:t>
            </a:r>
            <a:r>
              <a:rPr lang="en-US" sz="2400" dirty="0"/>
              <a:t>. </a:t>
            </a:r>
          </a:p>
        </p:txBody>
      </p:sp>
      <p:sp>
        <p:nvSpPr>
          <p:cNvPr id="33" name="TextBox 32">
            <a:extLst>
              <a:ext uri="{FF2B5EF4-FFF2-40B4-BE49-F238E27FC236}">
                <a16:creationId xmlns:a16="http://schemas.microsoft.com/office/drawing/2014/main" id="{AA2D67D2-61F4-40AD-AFA8-7890265C661F}"/>
              </a:ext>
            </a:extLst>
          </p:cNvPr>
          <p:cNvSpPr txBox="1"/>
          <p:nvPr/>
        </p:nvSpPr>
        <p:spPr>
          <a:xfrm>
            <a:off x="849869" y="4956984"/>
            <a:ext cx="6093822" cy="1569660"/>
          </a:xfrm>
          <a:prstGeom prst="rect">
            <a:avLst/>
          </a:prstGeom>
          <a:noFill/>
        </p:spPr>
        <p:txBody>
          <a:bodyPr wrap="square">
            <a:spAutoFit/>
          </a:bodyPr>
          <a:lstStyle/>
          <a:p>
            <a:r>
              <a:rPr lang="en-US" sz="2400" dirty="0"/>
              <a:t>• Once a model is selected based on goodness of fit measures, </a:t>
            </a:r>
            <a:r>
              <a:rPr lang="en-US" sz="2400" dirty="0">
                <a:solidFill>
                  <a:srgbClr val="CC00CC"/>
                </a:solidFill>
              </a:rPr>
              <a:t>train and test sets are mixed </a:t>
            </a:r>
            <a:r>
              <a:rPr lang="en-US" sz="2400" dirty="0"/>
              <a:t>to re-estimate model parameters and to provide future forecasts. </a:t>
            </a:r>
          </a:p>
        </p:txBody>
      </p:sp>
      <p:sp>
        <p:nvSpPr>
          <p:cNvPr id="34" name="Rectangle 33">
            <a:extLst>
              <a:ext uri="{FF2B5EF4-FFF2-40B4-BE49-F238E27FC236}">
                <a16:creationId xmlns:a16="http://schemas.microsoft.com/office/drawing/2014/main" id="{E7E6032B-B134-4D64-9051-AE02FD929C25}"/>
              </a:ext>
            </a:extLst>
          </p:cNvPr>
          <p:cNvSpPr/>
          <p:nvPr/>
        </p:nvSpPr>
        <p:spPr>
          <a:xfrm>
            <a:off x="7137779" y="352597"/>
            <a:ext cx="4696253" cy="3265855"/>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7BDE07A-5B9A-47DB-AECC-8643CCB251F8}"/>
              </a:ext>
            </a:extLst>
          </p:cNvPr>
          <p:cNvSpPr txBox="1"/>
          <p:nvPr/>
        </p:nvSpPr>
        <p:spPr>
          <a:xfrm>
            <a:off x="7173297" y="408078"/>
            <a:ext cx="4509187" cy="1107996"/>
          </a:xfrm>
          <a:prstGeom prst="rect">
            <a:avLst/>
          </a:prstGeom>
          <a:noFill/>
        </p:spPr>
        <p:txBody>
          <a:bodyPr wrap="square">
            <a:spAutoFit/>
          </a:bodyPr>
          <a:lstStyle/>
          <a:p>
            <a:r>
              <a:rPr lang="en-US" sz="2200" dirty="0"/>
              <a:t>• Cross Validation is performed prior to parameter estimation for a stationary time series</a:t>
            </a:r>
          </a:p>
        </p:txBody>
      </p:sp>
      <p:sp>
        <p:nvSpPr>
          <p:cNvPr id="36" name="TextBox 35">
            <a:extLst>
              <a:ext uri="{FF2B5EF4-FFF2-40B4-BE49-F238E27FC236}">
                <a16:creationId xmlns:a16="http://schemas.microsoft.com/office/drawing/2014/main" id="{028D3957-DC32-4051-8BE1-CD74DA323F36}"/>
              </a:ext>
            </a:extLst>
          </p:cNvPr>
          <p:cNvSpPr txBox="1"/>
          <p:nvPr/>
        </p:nvSpPr>
        <p:spPr>
          <a:xfrm>
            <a:off x="7173297" y="1604536"/>
            <a:ext cx="4509186" cy="769441"/>
          </a:xfrm>
          <a:prstGeom prst="rect">
            <a:avLst/>
          </a:prstGeom>
          <a:noFill/>
        </p:spPr>
        <p:txBody>
          <a:bodyPr wrap="square">
            <a:spAutoFit/>
          </a:bodyPr>
          <a:lstStyle/>
          <a:p>
            <a:r>
              <a:rPr lang="en-US" sz="2200" dirty="0"/>
              <a:t>• These steps are performed for probabilistic modeling</a:t>
            </a:r>
          </a:p>
        </p:txBody>
      </p:sp>
      <p:sp>
        <p:nvSpPr>
          <p:cNvPr id="10" name="TextBox 9">
            <a:extLst>
              <a:ext uri="{FF2B5EF4-FFF2-40B4-BE49-F238E27FC236}">
                <a16:creationId xmlns:a16="http://schemas.microsoft.com/office/drawing/2014/main" id="{C7499158-324A-49B7-BF26-EDF473D139AD}"/>
              </a:ext>
            </a:extLst>
          </p:cNvPr>
          <p:cNvSpPr txBox="1"/>
          <p:nvPr/>
        </p:nvSpPr>
        <p:spPr>
          <a:xfrm>
            <a:off x="7173297" y="2442217"/>
            <a:ext cx="4509186" cy="1107996"/>
          </a:xfrm>
          <a:prstGeom prst="rect">
            <a:avLst/>
          </a:prstGeom>
          <a:noFill/>
        </p:spPr>
        <p:txBody>
          <a:bodyPr wrap="square">
            <a:spAutoFit/>
          </a:bodyPr>
          <a:lstStyle/>
          <a:p>
            <a:r>
              <a:rPr lang="en-US" sz="2200" dirty="0"/>
              <a:t>• A model that performs better in test set and equally well on training set is favorable.</a:t>
            </a:r>
          </a:p>
        </p:txBody>
      </p:sp>
      <p:sp>
        <p:nvSpPr>
          <p:cNvPr id="11" name="Rectangle 10">
            <a:extLst>
              <a:ext uri="{FF2B5EF4-FFF2-40B4-BE49-F238E27FC236}">
                <a16:creationId xmlns:a16="http://schemas.microsoft.com/office/drawing/2014/main" id="{8E692AE6-7888-4A39-BF9A-DA80D1A9BB77}"/>
              </a:ext>
            </a:extLst>
          </p:cNvPr>
          <p:cNvSpPr/>
          <p:nvPr/>
        </p:nvSpPr>
        <p:spPr>
          <a:xfrm>
            <a:off x="7137779" y="3954605"/>
            <a:ext cx="4696253" cy="25515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450C0C8-9E1E-4AE5-9F86-741548E0CDC1}"/>
              </a:ext>
            </a:extLst>
          </p:cNvPr>
          <p:cNvSpPr txBox="1"/>
          <p:nvPr/>
        </p:nvSpPr>
        <p:spPr>
          <a:xfrm>
            <a:off x="7173297" y="4001106"/>
            <a:ext cx="4509186" cy="2462213"/>
          </a:xfrm>
          <a:prstGeom prst="rect">
            <a:avLst/>
          </a:prstGeom>
          <a:noFill/>
        </p:spPr>
        <p:txBody>
          <a:bodyPr wrap="square">
            <a:spAutoFit/>
          </a:bodyPr>
          <a:lstStyle/>
          <a:p>
            <a:r>
              <a:rPr lang="en-US" sz="2200" dirty="0"/>
              <a:t>• Some performance measurements are Mean Squared Error (MSE), Mean Absolute Error (MAE), and Mean Absolute Percentage Error (MAPE) of observations in test set and their predictions using trained model on training set. </a:t>
            </a:r>
          </a:p>
        </p:txBody>
      </p:sp>
    </p:spTree>
    <p:extLst>
      <p:ext uri="{BB962C8B-B14F-4D97-AF65-F5344CB8AC3E}">
        <p14:creationId xmlns:p14="http://schemas.microsoft.com/office/powerpoint/2010/main" val="284074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0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10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p:sp>
        <p:nvSpPr>
          <p:cNvPr id="21" name="TextBox 20">
            <a:extLst>
              <a:ext uri="{FF2B5EF4-FFF2-40B4-BE49-F238E27FC236}">
                <a16:creationId xmlns:a16="http://schemas.microsoft.com/office/drawing/2014/main" id="{D9B04EFF-5ABE-4A1B-B863-9BA4B5CB9046}"/>
              </a:ext>
            </a:extLst>
          </p:cNvPr>
          <p:cNvSpPr txBox="1"/>
          <p:nvPr/>
        </p:nvSpPr>
        <p:spPr>
          <a:xfrm>
            <a:off x="838200" y="3868003"/>
            <a:ext cx="3789218" cy="830997"/>
          </a:xfrm>
          <a:prstGeom prst="rect">
            <a:avLst/>
          </a:prstGeom>
          <a:noFill/>
        </p:spPr>
        <p:txBody>
          <a:bodyPr wrap="square">
            <a:spAutoFit/>
          </a:bodyPr>
          <a:lstStyle/>
          <a:p>
            <a:r>
              <a:rPr lang="en-US" sz="2400" dirty="0">
                <a:solidFill>
                  <a:srgbClr val="FF0000"/>
                </a:solidFill>
              </a:rPr>
              <a:t>Order 1 differencing </a:t>
            </a:r>
            <a:r>
              <a:rPr lang="en-US" sz="2400" dirty="0"/>
              <a:t>could generate a stationary TS.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838200" y="1420335"/>
                <a:ext cx="3789218" cy="1200329"/>
              </a:xfrm>
              <a:prstGeom prst="rect">
                <a:avLst/>
              </a:prstGeom>
              <a:noFill/>
            </p:spPr>
            <p:txBody>
              <a:bodyPr wrap="square">
                <a:spAutoFit/>
              </a:bodyPr>
              <a:lstStyle/>
              <a:p>
                <a:r>
                  <a:rPr lang="en-US" sz="2400" dirty="0"/>
                  <a:t>TS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represents </a:t>
                </a:r>
                <a:r>
                  <a:rPr lang="en-US" sz="2400" dirty="0">
                    <a:solidFill>
                      <a:srgbClr val="0070C0"/>
                    </a:solidFill>
                  </a:rPr>
                  <a:t>monthly</a:t>
                </a:r>
                <a:r>
                  <a:rPr lang="en-US" sz="2400" dirty="0"/>
                  <a:t> simulated values from Jan 2015 to Apr 2021. </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838200" y="1420335"/>
                <a:ext cx="3789218" cy="1200329"/>
              </a:xfrm>
              <a:prstGeom prst="rect">
                <a:avLst/>
              </a:prstGeom>
              <a:blipFill>
                <a:blip r:embed="rId3"/>
                <a:stretch>
                  <a:fillRect l="-2576" t="-4061" b="-1066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21BD0DB-7DAB-44FC-BCB7-4C2910863895}"/>
              </a:ext>
            </a:extLst>
          </p:cNvPr>
          <p:cNvSpPr txBox="1"/>
          <p:nvPr/>
        </p:nvSpPr>
        <p:spPr>
          <a:xfrm>
            <a:off x="838200" y="2828835"/>
            <a:ext cx="3789218" cy="830997"/>
          </a:xfrm>
          <a:prstGeom prst="rect">
            <a:avLst/>
          </a:prstGeom>
          <a:noFill/>
        </p:spPr>
        <p:txBody>
          <a:bodyPr wrap="square">
            <a:spAutoFit/>
          </a:bodyPr>
          <a:lstStyle/>
          <a:p>
            <a:r>
              <a:rPr lang="en-US" sz="2400" dirty="0"/>
              <a:t>Obviously a </a:t>
            </a:r>
            <a:r>
              <a:rPr lang="en-US" sz="2400" dirty="0">
                <a:solidFill>
                  <a:srgbClr val="FF0000"/>
                </a:solidFill>
              </a:rPr>
              <a:t>Non-stationary</a:t>
            </a:r>
            <a:r>
              <a:rPr lang="en-US" sz="2400" dirty="0"/>
              <a:t> TS with a trend. </a:t>
            </a:r>
          </a:p>
        </p:txBody>
      </p:sp>
      <p:pic>
        <p:nvPicPr>
          <p:cNvPr id="8" name="Picture 7" descr="Graphical user interface, chart, application&#10;&#10;Description automatically generated">
            <a:extLst>
              <a:ext uri="{FF2B5EF4-FFF2-40B4-BE49-F238E27FC236}">
                <a16:creationId xmlns:a16="http://schemas.microsoft.com/office/drawing/2014/main" id="{EB392F60-73CD-4274-AE4B-E8F526EE5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909" y="230112"/>
            <a:ext cx="6884425" cy="3241387"/>
          </a:xfrm>
          <a:prstGeom prst="rect">
            <a:avLst/>
          </a:prstGeom>
        </p:spPr>
      </p:pic>
      <p:pic>
        <p:nvPicPr>
          <p:cNvPr id="10" name="Picture 9" descr="Graphical user interface, chart&#10;&#10;Description automatically generated">
            <a:extLst>
              <a:ext uri="{FF2B5EF4-FFF2-40B4-BE49-F238E27FC236}">
                <a16:creationId xmlns:a16="http://schemas.microsoft.com/office/drawing/2014/main" id="{0DC982A1-1B23-4EF2-A7FC-2736C1C419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6910" y="3463136"/>
            <a:ext cx="6925990" cy="3279524"/>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13815F-881D-4313-8C88-CE60314866D5}"/>
                  </a:ext>
                </a:extLst>
              </p:cNvPr>
              <p:cNvSpPr txBox="1"/>
              <p:nvPr/>
            </p:nvSpPr>
            <p:spPr>
              <a:xfrm>
                <a:off x="838200" y="4907171"/>
                <a:ext cx="3789218" cy="1569660"/>
              </a:xfrm>
              <a:prstGeom prst="rect">
                <a:avLst/>
              </a:prstGeom>
              <a:noFill/>
            </p:spPr>
            <p:txBody>
              <a:bodyPr wrap="square">
                <a:spAutoFit/>
              </a:bodyPr>
              <a:lstStyle/>
              <a:p>
                <a:r>
                  <a:rPr lang="en-US" sz="2400" dirty="0"/>
                  <a:t>ARI(3,1) and ARI(2,1) along with some ARIMA(p,1,q) could be potential suitable models for 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t>
                </a:r>
              </a:p>
            </p:txBody>
          </p:sp>
        </mc:Choice>
        <mc:Fallback xmlns="">
          <p:sp>
            <p:nvSpPr>
              <p:cNvPr id="22" name="TextBox 21">
                <a:extLst>
                  <a:ext uri="{FF2B5EF4-FFF2-40B4-BE49-F238E27FC236}">
                    <a16:creationId xmlns:a16="http://schemas.microsoft.com/office/drawing/2014/main" id="{9613815F-881D-4313-8C88-CE60314866D5}"/>
                  </a:ext>
                </a:extLst>
              </p:cNvPr>
              <p:cNvSpPr txBox="1">
                <a:spLocks noRot="1" noChangeAspect="1" noMove="1" noResize="1" noEditPoints="1" noAdjustHandles="1" noChangeArrowheads="1" noChangeShapeType="1" noTextEdit="1"/>
              </p:cNvSpPr>
              <p:nvPr/>
            </p:nvSpPr>
            <p:spPr>
              <a:xfrm>
                <a:off x="838200" y="4907171"/>
                <a:ext cx="3789218" cy="1569660"/>
              </a:xfrm>
              <a:prstGeom prst="rect">
                <a:avLst/>
              </a:prstGeom>
              <a:blipFill>
                <a:blip r:embed="rId6"/>
                <a:stretch>
                  <a:fillRect l="-2576"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26846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12054</TotalTime>
  <Words>3062</Words>
  <Application>Microsoft Office PowerPoint</Application>
  <PresentationFormat>Widescreen</PresentationFormat>
  <Paragraphs>238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Georgia</vt:lpstr>
      <vt:lpstr>Office Theme</vt:lpstr>
      <vt:lpstr>Cross-Validation &amp; Forecasting</vt:lpstr>
      <vt:lpstr>PowerPoint Presentation</vt:lpstr>
      <vt:lpstr>Example 1</vt:lpstr>
      <vt:lpstr>PowerPoint Presentation</vt:lpstr>
      <vt:lpstr>PowerPoint Presentation</vt:lpstr>
      <vt:lpstr>PowerPoint Presentation</vt:lpstr>
      <vt:lpstr>Forecasting</vt:lpstr>
      <vt:lpstr>Cross Validation</vt:lpstr>
      <vt:lpstr>Example 2</vt:lpstr>
      <vt:lpstr>PowerPoint Presentation</vt:lpstr>
      <vt:lpstr>PowerPoint Presentation</vt:lpstr>
      <vt:lpstr>PowerPoint Presentation</vt:lpstr>
      <vt:lpstr>Example 3</vt:lpstr>
      <vt:lpstr>PowerPoint Presentation</vt:lpstr>
      <vt:lpstr>PowerPoint Presentation</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1145</cp:revision>
  <cp:lastPrinted>2018-08-29T00:32:30Z</cp:lastPrinted>
  <dcterms:created xsi:type="dcterms:W3CDTF">2017-02-01T15:13:00Z</dcterms:created>
  <dcterms:modified xsi:type="dcterms:W3CDTF">2021-03-19T14:19:13Z</dcterms:modified>
</cp:coreProperties>
</file>