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72" r:id="rId7"/>
    <p:sldId id="271" r:id="rId8"/>
    <p:sldId id="273" r:id="rId9"/>
    <p:sldId id="261" r:id="rId10"/>
    <p:sldId id="262" r:id="rId11"/>
    <p:sldId id="263" r:id="rId12"/>
    <p:sldId id="264" r:id="rId13"/>
    <p:sldId id="265" r:id="rId14"/>
    <p:sldId id="274" r:id="rId15"/>
    <p:sldId id="275"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38"/>
    <p:restoredTop sz="91456"/>
  </p:normalViewPr>
  <p:slideViewPr>
    <p:cSldViewPr snapToGrid="0">
      <p:cViewPr varScale="1">
        <p:scale>
          <a:sx n="132" d="100"/>
          <a:sy n="132" d="100"/>
        </p:scale>
        <p:origin x="12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891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506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t>Assignment 2 Writeup</a:t>
            </a:r>
          </a:p>
        </p:txBody>
      </p:sp>
      <p:sp>
        <p:nvSpPr>
          <p:cNvPr id="110" name="Google Shape;55;p13"/>
          <p:cNvSpPr txBox="1">
            <a:spLocks noGrp="1"/>
          </p:cNvSpPr>
          <p:nvPr>
            <p:ph type="subTitle" sz="quarter" idx="1"/>
          </p:nvPr>
        </p:nvSpPr>
        <p:spPr>
          <a:xfrm>
            <a:off x="311699" y="2834125"/>
            <a:ext cx="8520602" cy="792601"/>
          </a:xfrm>
          <a:prstGeom prst="rect">
            <a:avLst/>
          </a:prstGeom>
        </p:spPr>
        <p:txBody>
          <a:bodyPr/>
          <a:lstStyle/>
          <a:p>
            <a:pPr marL="0" indent="0" defTabSz="850391">
              <a:defRPr sz="1488"/>
            </a:pPr>
            <a:r>
              <a:rPr dirty="0"/>
              <a:t>Name:</a:t>
            </a:r>
            <a:r>
              <a:rPr lang="en-US" dirty="0"/>
              <a:t> Steven Rivadeneira</a:t>
            </a:r>
            <a:endParaRPr dirty="0"/>
          </a:p>
          <a:p>
            <a:pPr marL="0" indent="0" defTabSz="850391">
              <a:defRPr sz="1488"/>
            </a:pPr>
            <a:r>
              <a:rPr dirty="0"/>
              <a:t>GT Email:</a:t>
            </a:r>
            <a:r>
              <a:rPr lang="en-US" dirty="0"/>
              <a:t> </a:t>
            </a:r>
            <a:r>
              <a:rPr lang="en-US" dirty="0" err="1"/>
              <a:t>stevenrr@gatech.edu</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t>What’s your result of training with regular CE loss on imbalanced CIFAR-10?</a:t>
            </a:r>
          </a:p>
          <a:p>
            <a:pPr marL="0" indent="0">
              <a:spcBef>
                <a:spcPts val="1600"/>
              </a:spcBef>
              <a:buSzTx/>
              <a:buNone/>
            </a:pPr>
            <a:r>
              <a:t>Fill in your per-class accuracy in the table</a:t>
            </a:r>
          </a:p>
        </p:txBody>
      </p:sp>
      <p:graphicFrame>
        <p:nvGraphicFramePr>
          <p:cNvPr id="125" name="Google Shape;78;p17"/>
          <p:cNvGraphicFramePr/>
          <p:nvPr>
            <p:extLst>
              <p:ext uri="{D42A27DB-BD31-4B8C-83A1-F6EECF244321}">
                <p14:modId xmlns:p14="http://schemas.microsoft.com/office/powerpoint/2010/main" val="171072686"/>
              </p:ext>
            </p:extLst>
          </p:nvPr>
        </p:nvGraphicFramePr>
        <p:xfrm>
          <a:off x="430775" y="2400749"/>
          <a:ext cx="8068500" cy="1216045"/>
        </p:xfrm>
        <a:graphic>
          <a:graphicData uri="http://schemas.openxmlformats.org/drawingml/2006/table">
            <a:tbl>
              <a:tblPr>
                <a:tableStyleId>{4C3C2611-4C71-4FC5-86AE-919BDF0F9419}</a:tableStyleId>
              </a:tblPr>
              <a:tblGrid>
                <a:gridCol w="876375">
                  <a:extLst>
                    <a:ext uri="{9D8B030D-6E8A-4147-A177-3AD203B41FA5}">
                      <a16:colId xmlns:a16="http://schemas.microsoft.com/office/drawing/2014/main" val="20000"/>
                    </a:ext>
                  </a:extLst>
                </a:gridCol>
                <a:gridCol w="668550">
                  <a:extLst>
                    <a:ext uri="{9D8B030D-6E8A-4147-A177-3AD203B41FA5}">
                      <a16:colId xmlns:a16="http://schemas.microsoft.com/office/drawing/2014/main" val="20001"/>
                    </a:ext>
                  </a:extLst>
                </a:gridCol>
                <a:gridCol w="629625">
                  <a:extLst>
                    <a:ext uri="{9D8B030D-6E8A-4147-A177-3AD203B41FA5}">
                      <a16:colId xmlns:a16="http://schemas.microsoft.com/office/drawing/2014/main" val="20002"/>
                    </a:ext>
                  </a:extLst>
                </a:gridCol>
                <a:gridCol w="655500">
                  <a:extLst>
                    <a:ext uri="{9D8B030D-6E8A-4147-A177-3AD203B41FA5}">
                      <a16:colId xmlns:a16="http://schemas.microsoft.com/office/drawing/2014/main" val="20003"/>
                    </a:ext>
                  </a:extLst>
                </a:gridCol>
                <a:gridCol w="811475">
                  <a:extLst>
                    <a:ext uri="{9D8B030D-6E8A-4147-A177-3AD203B41FA5}">
                      <a16:colId xmlns:a16="http://schemas.microsoft.com/office/drawing/2014/main" val="20004"/>
                    </a:ext>
                  </a:extLst>
                </a:gridCol>
                <a:gridCol w="759475">
                  <a:extLst>
                    <a:ext uri="{9D8B030D-6E8A-4147-A177-3AD203B41FA5}">
                      <a16:colId xmlns:a16="http://schemas.microsoft.com/office/drawing/2014/main" val="20005"/>
                    </a:ext>
                  </a:extLst>
                </a:gridCol>
                <a:gridCol w="733500">
                  <a:extLst>
                    <a:ext uri="{9D8B030D-6E8A-4147-A177-3AD203B41FA5}">
                      <a16:colId xmlns:a16="http://schemas.microsoft.com/office/drawing/2014/main" val="20006"/>
                    </a:ext>
                  </a:extLst>
                </a:gridCol>
                <a:gridCol w="733500">
                  <a:extLst>
                    <a:ext uri="{9D8B030D-6E8A-4147-A177-3AD203B41FA5}">
                      <a16:colId xmlns:a16="http://schemas.microsoft.com/office/drawing/2014/main" val="20007"/>
                    </a:ext>
                  </a:extLst>
                </a:gridCol>
                <a:gridCol w="733500">
                  <a:extLst>
                    <a:ext uri="{9D8B030D-6E8A-4147-A177-3AD203B41FA5}">
                      <a16:colId xmlns:a16="http://schemas.microsoft.com/office/drawing/2014/main" val="20008"/>
                    </a:ext>
                  </a:extLst>
                </a:gridCol>
                <a:gridCol w="733500">
                  <a:extLst>
                    <a:ext uri="{9D8B030D-6E8A-4147-A177-3AD203B41FA5}">
                      <a16:colId xmlns:a16="http://schemas.microsoft.com/office/drawing/2014/main" val="20009"/>
                    </a:ext>
                  </a:extLst>
                </a:gridCol>
                <a:gridCol w="73350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dirty="0"/>
                        <a:t>CE Loss</a:t>
                      </a:r>
                    </a:p>
                  </a:txBody>
                  <a:tcPr marL="91425" marR="91425" marT="91425" marB="91425" horzOverflow="overflow"/>
                </a:tc>
                <a:tc>
                  <a:txBody>
                    <a:bodyPr/>
                    <a:lstStyle/>
                    <a:p>
                      <a:pPr algn="l">
                        <a:defRPr sz="1400"/>
                      </a:pPr>
                      <a:r>
                        <a:rPr lang="en-US" dirty="0"/>
                        <a:t>0.92</a:t>
                      </a:r>
                      <a:endParaRPr dirty="0"/>
                    </a:p>
                  </a:txBody>
                  <a:tcPr marL="91425" marR="91425" marT="91425" marB="91425" horzOverflow="overflow"/>
                </a:tc>
                <a:tc>
                  <a:txBody>
                    <a:bodyPr/>
                    <a:lstStyle/>
                    <a:p>
                      <a:pPr algn="l">
                        <a:defRPr sz="1400"/>
                      </a:pPr>
                      <a:r>
                        <a:rPr lang="en-US" dirty="0"/>
                        <a:t>0.903</a:t>
                      </a:r>
                      <a:endParaRPr dirty="0"/>
                    </a:p>
                  </a:txBody>
                  <a:tcPr marL="91425" marR="91425" marT="91425" marB="91425" horzOverflow="overflow"/>
                </a:tc>
                <a:tc>
                  <a:txBody>
                    <a:bodyPr/>
                    <a:lstStyle/>
                    <a:p>
                      <a:pPr algn="l">
                        <a:defRPr sz="1400"/>
                      </a:pPr>
                      <a:r>
                        <a:rPr lang="en-US" dirty="0"/>
                        <a:t>0.596</a:t>
                      </a:r>
                      <a:endParaRPr dirty="0"/>
                    </a:p>
                  </a:txBody>
                  <a:tcPr marL="91425" marR="91425" marT="91425" marB="91425" horzOverflow="overflow"/>
                </a:tc>
                <a:tc>
                  <a:txBody>
                    <a:bodyPr/>
                    <a:lstStyle/>
                    <a:p>
                      <a:pPr algn="l">
                        <a:defRPr sz="1400"/>
                      </a:pPr>
                      <a:r>
                        <a:rPr lang="en-US" dirty="0"/>
                        <a:t>0.534</a:t>
                      </a:r>
                      <a:endParaRPr dirty="0"/>
                    </a:p>
                  </a:txBody>
                  <a:tcPr marL="91425" marR="91425" marT="91425" marB="91425" horzOverflow="overflow"/>
                </a:tc>
                <a:tc>
                  <a:txBody>
                    <a:bodyPr/>
                    <a:lstStyle/>
                    <a:p>
                      <a:pPr algn="l">
                        <a:defRPr sz="1400"/>
                      </a:pPr>
                      <a:r>
                        <a:rPr lang="en-US" dirty="0"/>
                        <a:t>0.245</a:t>
                      </a:r>
                      <a:endParaRPr dirty="0"/>
                    </a:p>
                  </a:txBody>
                  <a:tcPr marL="91425" marR="91425" marT="91425" marB="91425" horzOverflow="overflow"/>
                </a:tc>
                <a:tc>
                  <a:txBody>
                    <a:bodyPr/>
                    <a:lstStyle/>
                    <a:p>
                      <a:pPr algn="l">
                        <a:defRPr sz="1400"/>
                      </a:pPr>
                      <a:r>
                        <a:rPr lang="en-US" dirty="0"/>
                        <a:t>0.053</a:t>
                      </a:r>
                      <a:endParaRPr dirty="0"/>
                    </a:p>
                  </a:txBody>
                  <a:tcPr marL="91425" marR="91425" marT="91425" marB="91425" horzOverflow="overflow"/>
                </a:tc>
                <a:tc>
                  <a:txBody>
                    <a:bodyPr/>
                    <a:lstStyle/>
                    <a:p>
                      <a:pPr algn="l">
                        <a:defRPr sz="1400"/>
                      </a:pPr>
                      <a:r>
                        <a:rPr lang="en-US" dirty="0"/>
                        <a:t>0.179</a:t>
                      </a:r>
                      <a:endParaRPr dirty="0"/>
                    </a:p>
                  </a:txBody>
                  <a:tcPr marL="91425" marR="91425" marT="91425" marB="91425" horzOverflow="overflow"/>
                </a:tc>
                <a:tc>
                  <a:txBody>
                    <a:bodyPr/>
                    <a:lstStyle/>
                    <a:p>
                      <a:pPr algn="l">
                        <a:defRPr sz="1400"/>
                      </a:pPr>
                      <a:r>
                        <a:rPr lang="en-US" dirty="0"/>
                        <a:t>0.067</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257086" y="505179"/>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dirty="0"/>
              <a:t>Tune the hyper-parameter beta and fill in your per-class accuracy in the table</a:t>
            </a:r>
          </a:p>
        </p:txBody>
      </p:sp>
      <p:graphicFrame>
        <p:nvGraphicFramePr>
          <p:cNvPr id="128" name="Google Shape;84;p18"/>
          <p:cNvGraphicFramePr/>
          <p:nvPr>
            <p:extLst>
              <p:ext uri="{D42A27DB-BD31-4B8C-83A1-F6EECF244321}">
                <p14:modId xmlns:p14="http://schemas.microsoft.com/office/powerpoint/2010/main" val="2488892565"/>
              </p:ext>
            </p:extLst>
          </p:nvPr>
        </p:nvGraphicFramePr>
        <p:xfrm>
          <a:off x="103189" y="1824765"/>
          <a:ext cx="8783725" cy="3046807"/>
        </p:xfrm>
        <a:graphic>
          <a:graphicData uri="http://schemas.openxmlformats.org/drawingml/2006/table">
            <a:tbl>
              <a:tblPr>
                <a:tableStyleId>{4C3C2611-4C71-4FC5-86AE-919BDF0F9419}</a:tableStyleId>
              </a:tblPr>
              <a:tblGrid>
                <a:gridCol w="1319500">
                  <a:extLst>
                    <a:ext uri="{9D8B030D-6E8A-4147-A177-3AD203B41FA5}">
                      <a16:colId xmlns:a16="http://schemas.microsoft.com/office/drawing/2014/main" val="20000"/>
                    </a:ext>
                  </a:extLst>
                </a:gridCol>
                <a:gridCol w="693850">
                  <a:extLst>
                    <a:ext uri="{9D8B030D-6E8A-4147-A177-3AD203B41FA5}">
                      <a16:colId xmlns:a16="http://schemas.microsoft.com/office/drawing/2014/main" val="20001"/>
                    </a:ext>
                  </a:extLst>
                </a:gridCol>
                <a:gridCol w="653450">
                  <a:extLst>
                    <a:ext uri="{9D8B030D-6E8A-4147-A177-3AD203B41FA5}">
                      <a16:colId xmlns:a16="http://schemas.microsoft.com/office/drawing/2014/main" val="20002"/>
                    </a:ext>
                  </a:extLst>
                </a:gridCol>
                <a:gridCol w="680300">
                  <a:extLst>
                    <a:ext uri="{9D8B030D-6E8A-4147-A177-3AD203B41FA5}">
                      <a16:colId xmlns:a16="http://schemas.microsoft.com/office/drawing/2014/main" val="20003"/>
                    </a:ext>
                  </a:extLst>
                </a:gridCol>
                <a:gridCol w="842175">
                  <a:extLst>
                    <a:ext uri="{9D8B030D-6E8A-4147-A177-3AD203B41FA5}">
                      <a16:colId xmlns:a16="http://schemas.microsoft.com/office/drawing/2014/main" val="20004"/>
                    </a:ext>
                  </a:extLst>
                </a:gridCol>
                <a:gridCol w="788200">
                  <a:extLst>
                    <a:ext uri="{9D8B030D-6E8A-4147-A177-3AD203B41FA5}">
                      <a16:colId xmlns:a16="http://schemas.microsoft.com/office/drawing/2014/main" val="20005"/>
                    </a:ext>
                  </a:extLst>
                </a:gridCol>
                <a:gridCol w="761250">
                  <a:extLst>
                    <a:ext uri="{9D8B030D-6E8A-4147-A177-3AD203B41FA5}">
                      <a16:colId xmlns:a16="http://schemas.microsoft.com/office/drawing/2014/main" val="20006"/>
                    </a:ext>
                  </a:extLst>
                </a:gridCol>
                <a:gridCol w="761250">
                  <a:extLst>
                    <a:ext uri="{9D8B030D-6E8A-4147-A177-3AD203B41FA5}">
                      <a16:colId xmlns:a16="http://schemas.microsoft.com/office/drawing/2014/main" val="20007"/>
                    </a:ext>
                  </a:extLst>
                </a:gridCol>
                <a:gridCol w="761250">
                  <a:extLst>
                    <a:ext uri="{9D8B030D-6E8A-4147-A177-3AD203B41FA5}">
                      <a16:colId xmlns:a16="http://schemas.microsoft.com/office/drawing/2014/main" val="20008"/>
                    </a:ext>
                  </a:extLst>
                </a:gridCol>
                <a:gridCol w="761250">
                  <a:extLst>
                    <a:ext uri="{9D8B030D-6E8A-4147-A177-3AD203B41FA5}">
                      <a16:colId xmlns:a16="http://schemas.microsoft.com/office/drawing/2014/main" val="20009"/>
                    </a:ext>
                  </a:extLst>
                </a:gridCol>
                <a:gridCol w="761250">
                  <a:extLst>
                    <a:ext uri="{9D8B030D-6E8A-4147-A177-3AD203B41FA5}">
                      <a16:colId xmlns:a16="http://schemas.microsoft.com/office/drawing/2014/main" val="20010"/>
                    </a:ext>
                  </a:extLst>
                </a:gridCol>
              </a:tblGrid>
              <a:tr h="611622">
                <a:tc>
                  <a:txBody>
                    <a:bodyPr/>
                    <a:lstStyle/>
                    <a:p>
                      <a:pPr algn="l">
                        <a:defRPr sz="1400"/>
                      </a:pPr>
                      <a:endParaRPr/>
                    </a:p>
                  </a:txBody>
                  <a:tcPr marL="91425" marR="91425" marT="91425" marB="91425" horzOverflow="overflow"/>
                </a:tc>
                <a:tc>
                  <a:txBody>
                    <a:bodyPr/>
                    <a:lstStyle/>
                    <a:p>
                      <a:pPr algn="l">
                        <a:defRPr sz="1800"/>
                      </a:pPr>
                      <a:r>
                        <a:rPr sz="1400" dirty="0"/>
                        <a:t>Class 
0</a:t>
                      </a:r>
                    </a:p>
                  </a:txBody>
                  <a:tcPr marL="91425" marR="91425" marT="91425" marB="91425" horzOverflow="overflow"/>
                </a:tc>
                <a:tc>
                  <a:txBody>
                    <a:bodyPr/>
                    <a:lstStyle/>
                    <a:p>
                      <a:pPr algn="l">
                        <a:defRPr sz="1400"/>
                      </a:pPr>
                      <a:r>
                        <a:rPr dirty="0"/>
                        <a:t>Class</a:t>
                      </a:r>
                    </a:p>
                    <a:p>
                      <a:pPr algn="l">
                        <a:defRPr sz="1400"/>
                      </a:pPr>
                      <a:r>
                        <a:rPr dirty="0"/>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dirty="0"/>
                        <a:t>beta=</a:t>
                      </a:r>
                      <a:endParaRPr lang="en-US" sz="1400" dirty="0"/>
                    </a:p>
                    <a:p>
                      <a:pPr algn="l">
                        <a:defRPr sz="1800"/>
                      </a:pPr>
                      <a:r>
                        <a:rPr lang="en-US" sz="1400" dirty="0"/>
                        <a:t>0.99</a:t>
                      </a:r>
                      <a:endParaRPr sz="1400" dirty="0"/>
                    </a:p>
                  </a:txBody>
                  <a:tcPr marL="91425" marR="91425" marT="91425" marB="91425" horzOverflow="overflow"/>
                </a:tc>
                <a:tc>
                  <a:txBody>
                    <a:bodyPr/>
                    <a:lstStyle/>
                    <a:p>
                      <a:pPr algn="l">
                        <a:defRPr sz="1400"/>
                      </a:pPr>
                      <a:r>
                        <a:rPr lang="en-US" dirty="0"/>
                        <a:t>0.867</a:t>
                      </a:r>
                      <a:endParaRPr dirty="0"/>
                    </a:p>
                  </a:txBody>
                  <a:tcPr marL="91425" marR="91425" marT="91425" marB="91425" horzOverflow="overflow"/>
                </a:tc>
                <a:tc>
                  <a:txBody>
                    <a:bodyPr/>
                    <a:lstStyle/>
                    <a:p>
                      <a:pPr algn="l">
                        <a:defRPr sz="1400"/>
                      </a:pPr>
                      <a:r>
                        <a:rPr lang="en-US" dirty="0"/>
                        <a:t>0.661</a:t>
                      </a:r>
                      <a:endParaRPr dirty="0"/>
                    </a:p>
                  </a:txBody>
                  <a:tcPr marL="91425" marR="91425" marT="91425" marB="91425" horzOverflow="overflow"/>
                </a:tc>
                <a:tc>
                  <a:txBody>
                    <a:bodyPr/>
                    <a:lstStyle/>
                    <a:p>
                      <a:pPr algn="l">
                        <a:defRPr sz="1400"/>
                      </a:pPr>
                      <a:r>
                        <a:rPr lang="en-US" dirty="0"/>
                        <a:t>0.592</a:t>
                      </a:r>
                      <a:endParaRPr dirty="0"/>
                    </a:p>
                  </a:txBody>
                  <a:tcPr marL="91425" marR="91425" marT="91425" marB="91425" horzOverflow="overflow"/>
                </a:tc>
                <a:tc>
                  <a:txBody>
                    <a:bodyPr/>
                    <a:lstStyle/>
                    <a:p>
                      <a:pPr algn="l">
                        <a:defRPr sz="1400"/>
                      </a:pPr>
                      <a:r>
                        <a:rPr lang="en-US" dirty="0"/>
                        <a:t>0.250</a:t>
                      </a:r>
                      <a:endParaRPr dirty="0"/>
                    </a:p>
                  </a:txBody>
                  <a:tcPr marL="91425" marR="91425" marT="91425" marB="91425" horzOverflow="overflow"/>
                </a:tc>
                <a:tc>
                  <a:txBody>
                    <a:bodyPr/>
                    <a:lstStyle/>
                    <a:p>
                      <a:pPr algn="l">
                        <a:defRPr sz="1400"/>
                      </a:pPr>
                      <a:r>
                        <a:rPr lang="en-US" dirty="0"/>
                        <a:t>0.002</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tc>
                  <a:txBody>
                    <a:bodyPr/>
                    <a:lstStyle/>
                    <a:p>
                      <a:pPr algn="l">
                        <a:defRPr sz="1400"/>
                      </a:pPr>
                      <a:r>
                        <a:rPr lang="en-US" dirty="0"/>
                        <a:t>0.002</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extLst>
                  <a:ext uri="{0D108BD9-81ED-4DB2-BD59-A6C34878D82A}">
                    <a16:rowId xmlns:a16="http://schemas.microsoft.com/office/drawing/2014/main" val="2406042525"/>
                  </a:ext>
                </a:extLst>
              </a:tr>
              <a:tr h="606475">
                <a:tc>
                  <a:txBody>
                    <a:bodyPr/>
                    <a:lstStyle/>
                    <a:p>
                      <a:pPr algn="l">
                        <a:defRPr sz="1800"/>
                      </a:pPr>
                      <a:r>
                        <a:rPr sz="1400" dirty="0"/>
                        <a:t>beta=</a:t>
                      </a:r>
                      <a:endParaRPr lang="en-US" sz="1400" dirty="0"/>
                    </a:p>
                    <a:p>
                      <a:pPr algn="l">
                        <a:defRPr sz="1800"/>
                      </a:pPr>
                      <a:r>
                        <a:rPr lang="en-US" sz="1400" dirty="0"/>
                        <a:t>0.999</a:t>
                      </a:r>
                      <a:endParaRPr sz="1400" dirty="0"/>
                    </a:p>
                  </a:txBody>
                  <a:tcPr marL="91425" marR="91425" marT="91425" marB="91425" horzOverflow="overflow"/>
                </a:tc>
                <a:tc>
                  <a:txBody>
                    <a:bodyPr/>
                    <a:lstStyle/>
                    <a:p>
                      <a:pPr algn="l">
                        <a:defRPr sz="1400"/>
                      </a:pPr>
                      <a:r>
                        <a:rPr lang="en-US" dirty="0"/>
                        <a:t>0.841</a:t>
                      </a:r>
                      <a:endParaRPr dirty="0"/>
                    </a:p>
                  </a:txBody>
                  <a:tcPr marL="91425" marR="91425" marT="91425" marB="91425" horzOverflow="overflow"/>
                </a:tc>
                <a:tc>
                  <a:txBody>
                    <a:bodyPr/>
                    <a:lstStyle/>
                    <a:p>
                      <a:pPr algn="l">
                        <a:defRPr sz="1400"/>
                      </a:pPr>
                      <a:r>
                        <a:rPr lang="en-US" dirty="0"/>
                        <a:t>0.534</a:t>
                      </a:r>
                      <a:endParaRPr dirty="0"/>
                    </a:p>
                  </a:txBody>
                  <a:tcPr marL="91425" marR="91425" marT="91425" marB="91425" horzOverflow="overflow"/>
                </a:tc>
                <a:tc>
                  <a:txBody>
                    <a:bodyPr/>
                    <a:lstStyle/>
                    <a:p>
                      <a:pPr algn="l">
                        <a:defRPr sz="1400"/>
                      </a:pPr>
                      <a:r>
                        <a:rPr lang="en-US" dirty="0"/>
                        <a:t>0.525</a:t>
                      </a:r>
                      <a:endParaRPr dirty="0"/>
                    </a:p>
                  </a:txBody>
                  <a:tcPr marL="91425" marR="91425" marT="91425" marB="91425" horzOverflow="overflow"/>
                </a:tc>
                <a:tc>
                  <a:txBody>
                    <a:bodyPr/>
                    <a:lstStyle/>
                    <a:p>
                      <a:pPr algn="l">
                        <a:defRPr sz="1400"/>
                      </a:pPr>
                      <a:r>
                        <a:rPr lang="en-US" dirty="0"/>
                        <a:t>0.079</a:t>
                      </a:r>
                      <a:endParaRPr dirty="0"/>
                    </a:p>
                  </a:txBody>
                  <a:tcPr marL="91425" marR="91425" marT="91425" marB="91425" horzOverflow="overflow"/>
                </a:tc>
                <a:tc>
                  <a:txBody>
                    <a:bodyPr/>
                    <a:lstStyle/>
                    <a:p>
                      <a:pPr algn="l">
                        <a:defRPr sz="1400"/>
                      </a:pPr>
                      <a:r>
                        <a:rPr lang="en-US" dirty="0"/>
                        <a:t>0.054</a:t>
                      </a:r>
                      <a:endParaRPr dirty="0"/>
                    </a:p>
                  </a:txBody>
                  <a:tcPr marL="91425" marR="91425" marT="91425" marB="91425" horzOverflow="overflow"/>
                </a:tc>
                <a:tc>
                  <a:txBody>
                    <a:bodyPr/>
                    <a:lstStyle/>
                    <a:p>
                      <a:pPr algn="l">
                        <a:defRPr sz="1400"/>
                      </a:pPr>
                      <a:r>
                        <a:rPr lang="en-US" dirty="0"/>
                        <a:t>0.004</a:t>
                      </a:r>
                      <a:endParaRPr dirty="0"/>
                    </a:p>
                  </a:txBody>
                  <a:tcPr marL="91425" marR="91425" marT="91425" marB="91425" horzOverflow="overflow"/>
                </a:tc>
                <a:tc>
                  <a:txBody>
                    <a:bodyPr/>
                    <a:lstStyle/>
                    <a:p>
                      <a:pPr algn="l">
                        <a:defRPr sz="1400"/>
                      </a:pPr>
                      <a:r>
                        <a:rPr lang="en-US" dirty="0"/>
                        <a:t>0.046</a:t>
                      </a:r>
                      <a:endParaRPr dirty="0"/>
                    </a:p>
                  </a:txBody>
                  <a:tcPr marL="91425" marR="91425" marT="91425" marB="91425" horzOverflow="overflow"/>
                </a:tc>
                <a:tc>
                  <a:txBody>
                    <a:bodyPr/>
                    <a:lstStyle/>
                    <a:p>
                      <a:pPr algn="l">
                        <a:defRPr sz="1400"/>
                      </a:pPr>
                      <a:r>
                        <a:rPr lang="en-US" dirty="0"/>
                        <a:t>0.023</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tc>
                  <a:txBody>
                    <a:bodyPr/>
                    <a:lstStyle/>
                    <a:p>
                      <a:pPr algn="l">
                        <a:defRPr sz="1400"/>
                      </a:pPr>
                      <a:r>
                        <a:rPr lang="en-US" dirty="0"/>
                        <a:t>0.004</a:t>
                      </a:r>
                      <a:endParaRPr dirty="0"/>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lang="en-US" sz="1400" dirty="0"/>
                        <a:t>beta = 0.9999</a:t>
                      </a:r>
                      <a:endParaRPr sz="1400" dirty="0"/>
                    </a:p>
                  </a:txBody>
                  <a:tcPr marL="91425" marR="91425" marT="91425" marB="91425" horzOverflow="overflow"/>
                </a:tc>
                <a:tc>
                  <a:txBody>
                    <a:bodyPr/>
                    <a:lstStyle/>
                    <a:p>
                      <a:pPr algn="l">
                        <a:defRPr sz="1400"/>
                      </a:pPr>
                      <a:r>
                        <a:rPr lang="en-US" dirty="0"/>
                        <a:t>0.425</a:t>
                      </a:r>
                      <a:endParaRPr dirty="0"/>
                    </a:p>
                  </a:txBody>
                  <a:tcPr marL="91425" marR="91425" marT="91425" marB="91425" horzOverflow="overflow"/>
                </a:tc>
                <a:tc>
                  <a:txBody>
                    <a:bodyPr/>
                    <a:lstStyle/>
                    <a:p>
                      <a:pPr algn="l">
                        <a:defRPr sz="1400"/>
                      </a:pPr>
                      <a:r>
                        <a:rPr lang="en-US" dirty="0"/>
                        <a:t>0.185</a:t>
                      </a:r>
                      <a:endParaRPr dirty="0"/>
                    </a:p>
                  </a:txBody>
                  <a:tcPr marL="91425" marR="91425" marT="91425" marB="91425" horzOverflow="overflow"/>
                </a:tc>
                <a:tc>
                  <a:txBody>
                    <a:bodyPr/>
                    <a:lstStyle/>
                    <a:p>
                      <a:pPr algn="l">
                        <a:defRPr sz="1400"/>
                      </a:pPr>
                      <a:r>
                        <a:rPr lang="en-US" dirty="0"/>
                        <a:t>0.365</a:t>
                      </a:r>
                      <a:endParaRPr dirty="0"/>
                    </a:p>
                  </a:txBody>
                  <a:tcPr marL="91425" marR="91425" marT="91425" marB="91425" horzOverflow="overflow"/>
                </a:tc>
                <a:tc>
                  <a:txBody>
                    <a:bodyPr/>
                    <a:lstStyle/>
                    <a:p>
                      <a:pPr algn="l">
                        <a:defRPr sz="1400"/>
                      </a:pPr>
                      <a:r>
                        <a:rPr lang="en-US" dirty="0"/>
                        <a:t>0.142</a:t>
                      </a:r>
                      <a:endParaRPr dirty="0"/>
                    </a:p>
                  </a:txBody>
                  <a:tcPr marL="91425" marR="91425" marT="91425" marB="91425" horzOverflow="overflow"/>
                </a:tc>
                <a:tc>
                  <a:txBody>
                    <a:bodyPr/>
                    <a:lstStyle/>
                    <a:p>
                      <a:pPr algn="l">
                        <a:defRPr sz="1400"/>
                      </a:pPr>
                      <a:r>
                        <a:rPr lang="en-US" dirty="0"/>
                        <a:t>0.255</a:t>
                      </a:r>
                      <a:endParaRPr dirty="0"/>
                    </a:p>
                  </a:txBody>
                  <a:tcPr marL="91425" marR="91425" marT="91425" marB="91425" horzOverflow="overflow"/>
                </a:tc>
                <a:tc>
                  <a:txBody>
                    <a:bodyPr/>
                    <a:lstStyle/>
                    <a:p>
                      <a:pPr algn="l">
                        <a:defRPr sz="1400"/>
                      </a:pPr>
                      <a:r>
                        <a:rPr lang="en-US" dirty="0"/>
                        <a:t>0.202</a:t>
                      </a:r>
                      <a:endParaRPr dirty="0"/>
                    </a:p>
                  </a:txBody>
                  <a:tcPr marL="91425" marR="91425" marT="91425" marB="91425" horzOverflow="overflow"/>
                </a:tc>
                <a:tc>
                  <a:txBody>
                    <a:bodyPr/>
                    <a:lstStyle/>
                    <a:p>
                      <a:pPr algn="l">
                        <a:defRPr sz="1400"/>
                      </a:pPr>
                      <a:r>
                        <a:rPr lang="en-US" dirty="0"/>
                        <a:t>0.142</a:t>
                      </a:r>
                      <a:endParaRPr dirty="0"/>
                    </a:p>
                  </a:txBody>
                  <a:tcPr marL="91425" marR="91425" marT="91425" marB="91425" horzOverflow="overflow"/>
                </a:tc>
                <a:tc>
                  <a:txBody>
                    <a:bodyPr/>
                    <a:lstStyle/>
                    <a:p>
                      <a:pPr algn="l">
                        <a:defRPr sz="1400"/>
                      </a:pPr>
                      <a:r>
                        <a:rPr lang="en-US" dirty="0"/>
                        <a:t>0.138</a:t>
                      </a:r>
                      <a:endParaRPr dirty="0"/>
                    </a:p>
                  </a:txBody>
                  <a:tcPr marL="91425" marR="91425" marT="91425" marB="91425" horzOverflow="overflow"/>
                </a:tc>
                <a:tc>
                  <a:txBody>
                    <a:bodyPr/>
                    <a:lstStyle/>
                    <a:p>
                      <a:pPr algn="l">
                        <a:defRPr sz="1400"/>
                      </a:pPr>
                      <a:r>
                        <a:rPr lang="en-US" dirty="0"/>
                        <a:t>0.142</a:t>
                      </a:r>
                      <a:endParaRPr dirty="0"/>
                    </a:p>
                  </a:txBody>
                  <a:tcPr marL="91425" marR="91425" marT="91425" marB="91425" horzOverflow="overflow"/>
                </a:tc>
                <a:tc>
                  <a:txBody>
                    <a:bodyPr/>
                    <a:lstStyle/>
                    <a:p>
                      <a:pPr algn="l">
                        <a:defRPr sz="1400"/>
                      </a:pPr>
                      <a:r>
                        <a:rPr lang="en-US" dirty="0"/>
                        <a:t>0.233</a:t>
                      </a:r>
                      <a:endParaRPr dirty="0"/>
                    </a:p>
                  </a:txBody>
                  <a:tcPr marL="91425" marR="91425" marT="91425" marB="91425" horzOverflow="overflow"/>
                </a:tc>
                <a:extLst>
                  <a:ext uri="{0D108BD9-81ED-4DB2-BD59-A6C34878D82A}">
                    <a16:rowId xmlns:a16="http://schemas.microsoft.com/office/drawing/2014/main" val="3482600498"/>
                  </a:ext>
                </a:extLst>
              </a:tr>
              <a:tr h="606475">
                <a:tc>
                  <a:txBody>
                    <a:bodyPr/>
                    <a:lstStyle/>
                    <a:p>
                      <a:pPr algn="l">
                        <a:defRPr sz="1800"/>
                      </a:pPr>
                      <a:r>
                        <a:rPr lang="en-US" sz="1400" dirty="0"/>
                        <a:t>beta = 0.99999</a:t>
                      </a:r>
                      <a:endParaRPr sz="1400" dirty="0"/>
                    </a:p>
                  </a:txBody>
                  <a:tcPr marL="91425" marR="91425" marT="91425" marB="91425" horzOverflow="overflow"/>
                </a:tc>
                <a:tc>
                  <a:txBody>
                    <a:bodyPr/>
                    <a:lstStyle/>
                    <a:p>
                      <a:pPr algn="l">
                        <a:defRPr sz="1400"/>
                      </a:pPr>
                      <a:r>
                        <a:rPr lang="en-US" dirty="0"/>
                        <a:t>0.403</a:t>
                      </a:r>
                      <a:endParaRPr dirty="0"/>
                    </a:p>
                  </a:txBody>
                  <a:tcPr marL="91425" marR="91425" marT="91425" marB="91425" horzOverflow="overflow"/>
                </a:tc>
                <a:tc>
                  <a:txBody>
                    <a:bodyPr/>
                    <a:lstStyle/>
                    <a:p>
                      <a:pPr algn="l">
                        <a:defRPr sz="1400"/>
                      </a:pPr>
                      <a:r>
                        <a:rPr lang="en-US" dirty="0"/>
                        <a:t>0.174</a:t>
                      </a:r>
                      <a:endParaRPr dirty="0"/>
                    </a:p>
                  </a:txBody>
                  <a:tcPr marL="91425" marR="91425" marT="91425" marB="91425" horzOverflow="overflow"/>
                </a:tc>
                <a:tc>
                  <a:txBody>
                    <a:bodyPr/>
                    <a:lstStyle/>
                    <a:p>
                      <a:pPr algn="l">
                        <a:defRPr sz="1400"/>
                      </a:pPr>
                      <a:r>
                        <a:rPr lang="en-US" dirty="0"/>
                        <a:t>0.114</a:t>
                      </a:r>
                      <a:endParaRPr dirty="0"/>
                    </a:p>
                  </a:txBody>
                  <a:tcPr marL="91425" marR="91425" marT="91425" marB="91425" horzOverflow="overflow"/>
                </a:tc>
                <a:tc>
                  <a:txBody>
                    <a:bodyPr/>
                    <a:lstStyle/>
                    <a:p>
                      <a:pPr algn="l">
                        <a:defRPr sz="1400"/>
                      </a:pPr>
                      <a:r>
                        <a:rPr lang="en-US" dirty="0"/>
                        <a:t>0.089</a:t>
                      </a:r>
                      <a:endParaRPr dirty="0"/>
                    </a:p>
                  </a:txBody>
                  <a:tcPr marL="91425" marR="91425" marT="91425" marB="91425" horzOverflow="overflow"/>
                </a:tc>
                <a:tc>
                  <a:txBody>
                    <a:bodyPr/>
                    <a:lstStyle/>
                    <a:p>
                      <a:pPr algn="l">
                        <a:defRPr sz="1400"/>
                      </a:pPr>
                      <a:r>
                        <a:rPr lang="en-US" dirty="0"/>
                        <a:t>0.515</a:t>
                      </a:r>
                      <a:endParaRPr dirty="0"/>
                    </a:p>
                  </a:txBody>
                  <a:tcPr marL="91425" marR="91425" marT="91425" marB="91425" horzOverflow="overflow"/>
                </a:tc>
                <a:tc>
                  <a:txBody>
                    <a:bodyPr/>
                    <a:lstStyle/>
                    <a:p>
                      <a:pPr algn="l">
                        <a:defRPr sz="1400"/>
                      </a:pPr>
                      <a:r>
                        <a:rPr lang="en-US" dirty="0"/>
                        <a:t>0.130</a:t>
                      </a:r>
                      <a:endParaRPr dirty="0"/>
                    </a:p>
                  </a:txBody>
                  <a:tcPr marL="91425" marR="91425" marT="91425" marB="91425" horzOverflow="overflow"/>
                </a:tc>
                <a:tc>
                  <a:txBody>
                    <a:bodyPr/>
                    <a:lstStyle/>
                    <a:p>
                      <a:pPr algn="l">
                        <a:defRPr sz="1400"/>
                      </a:pPr>
                      <a:r>
                        <a:rPr lang="en-US" dirty="0"/>
                        <a:t>0.250</a:t>
                      </a:r>
                      <a:endParaRPr dirty="0"/>
                    </a:p>
                  </a:txBody>
                  <a:tcPr marL="91425" marR="91425" marT="91425" marB="91425" horzOverflow="overflow"/>
                </a:tc>
                <a:tc>
                  <a:txBody>
                    <a:bodyPr/>
                    <a:lstStyle/>
                    <a:p>
                      <a:pPr algn="l">
                        <a:defRPr sz="1400"/>
                      </a:pPr>
                      <a:r>
                        <a:rPr lang="en-US" dirty="0"/>
                        <a:t>0.230</a:t>
                      </a:r>
                      <a:endParaRPr dirty="0"/>
                    </a:p>
                  </a:txBody>
                  <a:tcPr marL="91425" marR="91425" marT="91425" marB="91425" horzOverflow="overflow"/>
                </a:tc>
                <a:tc>
                  <a:txBody>
                    <a:bodyPr/>
                    <a:lstStyle/>
                    <a:p>
                      <a:pPr algn="l">
                        <a:defRPr sz="1400"/>
                      </a:pPr>
                      <a:r>
                        <a:rPr lang="en-US" dirty="0"/>
                        <a:t>0.417</a:t>
                      </a:r>
                      <a:endParaRPr dirty="0"/>
                    </a:p>
                  </a:txBody>
                  <a:tcPr marL="91425" marR="91425" marT="91425" marB="91425" horzOverflow="overflow"/>
                </a:tc>
                <a:tc>
                  <a:txBody>
                    <a:bodyPr/>
                    <a:lstStyle/>
                    <a:p>
                      <a:pPr algn="l">
                        <a:defRPr sz="1400"/>
                      </a:pPr>
                      <a:r>
                        <a:rPr lang="en-US" dirty="0"/>
                        <a:t>0.199</a:t>
                      </a:r>
                      <a:endParaRPr dirty="0"/>
                    </a:p>
                  </a:txBody>
                  <a:tcPr marL="91425" marR="91425" marT="91425" marB="91425" horzOverflow="overflow"/>
                </a:tc>
                <a:extLst>
                  <a:ext uri="{0D108BD9-81ED-4DB2-BD59-A6C34878D82A}">
                    <a16:rowId xmlns:a16="http://schemas.microsoft.com/office/drawing/2014/main" val="1809285668"/>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extLst>
              <p:ext uri="{D42A27DB-BD31-4B8C-83A1-F6EECF244321}">
                <p14:modId xmlns:p14="http://schemas.microsoft.com/office/powerpoint/2010/main" val="243577002"/>
              </p:ext>
            </p:extLst>
          </p:nvPr>
        </p:nvGraphicFramePr>
        <p:xfrm>
          <a:off x="378649" y="2387774"/>
          <a:ext cx="8588000" cy="2038975"/>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dirty="0"/>
                        <a:t>CE Loss</a:t>
                      </a:r>
                    </a:p>
                  </a:txBody>
                  <a:tcPr marL="91425" marR="91425" marT="91425" marB="91425" horzOverflow="overflow"/>
                </a:tc>
                <a:tc>
                  <a:txBody>
                    <a:bodyPr/>
                    <a:lstStyle/>
                    <a:p>
                      <a:pPr algn="l">
                        <a:defRPr sz="1400"/>
                      </a:pPr>
                      <a:r>
                        <a:rPr lang="en-US" dirty="0"/>
                        <a:t>0.92</a:t>
                      </a:r>
                      <a:endParaRPr dirty="0"/>
                    </a:p>
                  </a:txBody>
                  <a:tcPr marL="91425" marR="91425" marT="91425" marB="91425" horzOverflow="overflow"/>
                </a:tc>
                <a:tc>
                  <a:txBody>
                    <a:bodyPr/>
                    <a:lstStyle/>
                    <a:p>
                      <a:pPr algn="l">
                        <a:defRPr sz="1400"/>
                      </a:pPr>
                      <a:r>
                        <a:rPr lang="en-US" dirty="0"/>
                        <a:t>0.903</a:t>
                      </a:r>
                      <a:endParaRPr dirty="0"/>
                    </a:p>
                  </a:txBody>
                  <a:tcPr marL="91425" marR="91425" marT="91425" marB="91425" horzOverflow="overflow"/>
                </a:tc>
                <a:tc>
                  <a:txBody>
                    <a:bodyPr/>
                    <a:lstStyle/>
                    <a:p>
                      <a:pPr algn="l">
                        <a:defRPr sz="1400"/>
                      </a:pPr>
                      <a:r>
                        <a:rPr lang="en-US" dirty="0"/>
                        <a:t>0.596</a:t>
                      </a:r>
                      <a:endParaRPr dirty="0"/>
                    </a:p>
                  </a:txBody>
                  <a:tcPr marL="91425" marR="91425" marT="91425" marB="91425" horzOverflow="overflow"/>
                </a:tc>
                <a:tc>
                  <a:txBody>
                    <a:bodyPr/>
                    <a:lstStyle/>
                    <a:p>
                      <a:pPr algn="l">
                        <a:defRPr sz="1400"/>
                      </a:pPr>
                      <a:r>
                        <a:rPr lang="en-US" dirty="0"/>
                        <a:t>0.534</a:t>
                      </a:r>
                      <a:endParaRPr dirty="0"/>
                    </a:p>
                  </a:txBody>
                  <a:tcPr marL="91425" marR="91425" marT="91425" marB="91425" horzOverflow="overflow"/>
                </a:tc>
                <a:tc>
                  <a:txBody>
                    <a:bodyPr/>
                    <a:lstStyle/>
                    <a:p>
                      <a:pPr algn="l">
                        <a:defRPr sz="1400"/>
                      </a:pPr>
                      <a:r>
                        <a:rPr lang="en-US" dirty="0"/>
                        <a:t>0.245</a:t>
                      </a:r>
                      <a:endParaRPr dirty="0"/>
                    </a:p>
                  </a:txBody>
                  <a:tcPr marL="91425" marR="91425" marT="91425" marB="91425" horzOverflow="overflow"/>
                </a:tc>
                <a:tc>
                  <a:txBody>
                    <a:bodyPr/>
                    <a:lstStyle/>
                    <a:p>
                      <a:pPr algn="l">
                        <a:defRPr sz="1400"/>
                      </a:pPr>
                      <a:r>
                        <a:rPr lang="en-US" dirty="0"/>
                        <a:t>0.053</a:t>
                      </a:r>
                      <a:endParaRPr dirty="0"/>
                    </a:p>
                  </a:txBody>
                  <a:tcPr marL="91425" marR="91425" marT="91425" marB="91425" horzOverflow="overflow"/>
                </a:tc>
                <a:tc>
                  <a:txBody>
                    <a:bodyPr/>
                    <a:lstStyle/>
                    <a:p>
                      <a:pPr algn="l">
                        <a:defRPr sz="1400"/>
                      </a:pPr>
                      <a:r>
                        <a:rPr lang="en-US" dirty="0"/>
                        <a:t>0.179</a:t>
                      </a:r>
                      <a:endParaRPr dirty="0"/>
                    </a:p>
                  </a:txBody>
                  <a:tcPr marL="91425" marR="91425" marT="91425" marB="91425" horzOverflow="overflow"/>
                </a:tc>
                <a:tc>
                  <a:txBody>
                    <a:bodyPr/>
                    <a:lstStyle/>
                    <a:p>
                      <a:pPr algn="l">
                        <a:defRPr sz="1400"/>
                      </a:pPr>
                      <a:r>
                        <a:rPr lang="en-US" dirty="0"/>
                        <a:t>0.067</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dirty="0"/>
                        <a:t>CB-Focal</a:t>
                      </a:r>
                      <a:endParaRPr lang="en-US" sz="1400" dirty="0"/>
                    </a:p>
                    <a:p>
                      <a:pPr algn="l">
                        <a:defRPr sz="1800"/>
                      </a:pPr>
                      <a:r>
                        <a:rPr lang="en-US" sz="1400" dirty="0"/>
                        <a:t>(beta = 0.99999)</a:t>
                      </a:r>
                      <a:endParaRPr sz="1400" dirty="0"/>
                    </a:p>
                  </a:txBody>
                  <a:tcPr marL="91425" marR="91425" marT="91425" marB="91425" horzOverflow="overflow"/>
                </a:tc>
                <a:tc>
                  <a:txBody>
                    <a:bodyPr/>
                    <a:lstStyle/>
                    <a:p>
                      <a:pPr algn="l">
                        <a:defRPr sz="1400"/>
                      </a:pPr>
                      <a:r>
                        <a:rPr lang="en-US" dirty="0"/>
                        <a:t>0.403</a:t>
                      </a:r>
                      <a:endParaRPr dirty="0"/>
                    </a:p>
                  </a:txBody>
                  <a:tcPr marL="91425" marR="91425" marT="91425" marB="91425" horzOverflow="overflow"/>
                </a:tc>
                <a:tc>
                  <a:txBody>
                    <a:bodyPr/>
                    <a:lstStyle/>
                    <a:p>
                      <a:pPr algn="l">
                        <a:defRPr sz="1400"/>
                      </a:pPr>
                      <a:r>
                        <a:rPr lang="en-US" dirty="0"/>
                        <a:t>0.174</a:t>
                      </a:r>
                      <a:endParaRPr dirty="0"/>
                    </a:p>
                  </a:txBody>
                  <a:tcPr marL="91425" marR="91425" marT="91425" marB="91425" horzOverflow="overflow"/>
                </a:tc>
                <a:tc>
                  <a:txBody>
                    <a:bodyPr/>
                    <a:lstStyle/>
                    <a:p>
                      <a:pPr algn="l">
                        <a:defRPr sz="1400"/>
                      </a:pPr>
                      <a:r>
                        <a:rPr lang="en-US" dirty="0"/>
                        <a:t>0.114</a:t>
                      </a:r>
                      <a:endParaRPr dirty="0"/>
                    </a:p>
                  </a:txBody>
                  <a:tcPr marL="91425" marR="91425" marT="91425" marB="91425" horzOverflow="overflow"/>
                </a:tc>
                <a:tc>
                  <a:txBody>
                    <a:bodyPr/>
                    <a:lstStyle/>
                    <a:p>
                      <a:pPr algn="l">
                        <a:defRPr sz="1400"/>
                      </a:pPr>
                      <a:r>
                        <a:rPr lang="en-US" dirty="0"/>
                        <a:t>0.089</a:t>
                      </a:r>
                      <a:endParaRPr dirty="0"/>
                    </a:p>
                  </a:txBody>
                  <a:tcPr marL="91425" marR="91425" marT="91425" marB="91425" horzOverflow="overflow"/>
                </a:tc>
                <a:tc>
                  <a:txBody>
                    <a:bodyPr/>
                    <a:lstStyle/>
                    <a:p>
                      <a:pPr algn="l">
                        <a:defRPr sz="1400"/>
                      </a:pPr>
                      <a:r>
                        <a:rPr lang="en-US" dirty="0"/>
                        <a:t>0.515</a:t>
                      </a:r>
                      <a:endParaRPr dirty="0"/>
                    </a:p>
                  </a:txBody>
                  <a:tcPr marL="91425" marR="91425" marT="91425" marB="91425" horzOverflow="overflow"/>
                </a:tc>
                <a:tc>
                  <a:txBody>
                    <a:bodyPr/>
                    <a:lstStyle/>
                    <a:p>
                      <a:pPr algn="l">
                        <a:defRPr sz="1400"/>
                      </a:pPr>
                      <a:r>
                        <a:rPr lang="en-US" dirty="0"/>
                        <a:t>0.130</a:t>
                      </a:r>
                      <a:endParaRPr dirty="0"/>
                    </a:p>
                  </a:txBody>
                  <a:tcPr marL="91425" marR="91425" marT="91425" marB="91425" horzOverflow="overflow"/>
                </a:tc>
                <a:tc>
                  <a:txBody>
                    <a:bodyPr/>
                    <a:lstStyle/>
                    <a:p>
                      <a:pPr algn="l">
                        <a:defRPr sz="1400"/>
                      </a:pPr>
                      <a:r>
                        <a:rPr lang="en-US" dirty="0"/>
                        <a:t>0.250</a:t>
                      </a:r>
                      <a:endParaRPr dirty="0"/>
                    </a:p>
                  </a:txBody>
                  <a:tcPr marL="91425" marR="91425" marT="91425" marB="91425" horzOverflow="overflow"/>
                </a:tc>
                <a:tc>
                  <a:txBody>
                    <a:bodyPr/>
                    <a:lstStyle/>
                    <a:p>
                      <a:pPr algn="l">
                        <a:defRPr sz="1400"/>
                      </a:pPr>
                      <a:r>
                        <a:rPr lang="en-US" dirty="0"/>
                        <a:t>0.230</a:t>
                      </a:r>
                      <a:endParaRPr dirty="0"/>
                    </a:p>
                  </a:txBody>
                  <a:tcPr marL="91425" marR="91425" marT="91425" marB="91425" horzOverflow="overflow"/>
                </a:tc>
                <a:tc>
                  <a:txBody>
                    <a:bodyPr/>
                    <a:lstStyle/>
                    <a:p>
                      <a:pPr algn="l">
                        <a:defRPr sz="1400"/>
                      </a:pPr>
                      <a:r>
                        <a:rPr lang="en-US" dirty="0"/>
                        <a:t>0.417</a:t>
                      </a:r>
                      <a:endParaRPr dirty="0"/>
                    </a:p>
                  </a:txBody>
                  <a:tcPr marL="91425" marR="91425" marT="91425" marB="91425" horzOverflow="overflow"/>
                </a:tc>
                <a:tc>
                  <a:txBody>
                    <a:bodyPr/>
                    <a:lstStyle/>
                    <a:p>
                      <a:pPr algn="l">
                        <a:defRPr sz="1400"/>
                      </a:pPr>
                      <a:r>
                        <a:rPr lang="en-US" dirty="0"/>
                        <a:t>0.199</a:t>
                      </a: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481267"/>
            <a:ext cx="8209731" cy="462316"/>
          </a:xfrm>
          <a:prstGeom prst="rect">
            <a:avLst/>
          </a:prstGeom>
        </p:spPr>
        <p:txBody>
          <a:bodyPr>
            <a:normAutofit lnSpcReduction="10000"/>
          </a:bodyPr>
          <a:lstStyle>
            <a:lvl1pPr marL="0" indent="0">
              <a:spcBef>
                <a:spcPts val="1600"/>
              </a:spcBef>
              <a:buSzTx/>
              <a:buNone/>
            </a:lvl1pPr>
          </a:lstStyle>
          <a:p>
            <a:r>
              <a:rPr dirty="0"/>
              <a:t>Describe and explain your observation on the result:</a:t>
            </a:r>
          </a:p>
        </p:txBody>
      </p:sp>
      <p:sp>
        <p:nvSpPr>
          <p:cNvPr id="2" name="TextBox 1">
            <a:extLst>
              <a:ext uri="{FF2B5EF4-FFF2-40B4-BE49-F238E27FC236}">
                <a16:creationId xmlns:a16="http://schemas.microsoft.com/office/drawing/2014/main" id="{E8E33BCB-3350-2D44-8446-33321B735339}"/>
              </a:ext>
            </a:extLst>
          </p:cNvPr>
          <p:cNvSpPr txBox="1"/>
          <p:nvPr/>
        </p:nvSpPr>
        <p:spPr>
          <a:xfrm>
            <a:off x="301557" y="1147864"/>
            <a:ext cx="8297694"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b="1" dirty="0"/>
              <a:t>Description: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NOTE: Sample size for classes 0 – 9 are, respectively:</a:t>
            </a:r>
          </a:p>
          <a:p>
            <a:pPr marR="0" algn="l" defTabSz="914400" rtl="0" fontAlgn="auto" latinLnBrk="0" hangingPunct="0">
              <a:lnSpc>
                <a:spcPct val="100000"/>
              </a:lnSpc>
              <a:spcBef>
                <a:spcPts val="0"/>
              </a:spcBef>
              <a:spcAft>
                <a:spcPts val="0"/>
              </a:spcAft>
              <a:buClrTx/>
              <a:buSzTx/>
              <a:tabLst/>
            </a:pPr>
            <a:r>
              <a:rPr lang="en-US" dirty="0"/>
              <a:t>      N = [ 5000, 2997, 1796, 1077, 645, 387, 232, 139, 83, 50 ]</a:t>
            </a:r>
          </a:p>
          <a:p>
            <a:pPr marR="0" algn="l" defTabSz="914400" rtl="0" fontAlgn="auto" latinLnBrk="0" hangingPunct="0">
              <a:lnSpc>
                <a:spcPct val="100000"/>
              </a:lnSpc>
              <a:spcBef>
                <a:spcPts val="0"/>
              </a:spcBef>
              <a:spcAft>
                <a:spcPts val="0"/>
              </a:spcAft>
              <a:buClrTx/>
              <a:buSzTx/>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i="0" u="none" strike="noStrike" cap="none" spc="0" normalizeH="0" baseline="0" dirty="0">
                <a:ln>
                  <a:noFill/>
                </a:ln>
                <a:solidFill>
                  <a:srgbClr val="000000"/>
                </a:solidFill>
                <a:effectLst/>
                <a:uFillTx/>
                <a:latin typeface="+mn-lt"/>
                <a:ea typeface="+mn-ea"/>
                <a:cs typeface="+mn-cs"/>
                <a:sym typeface="Arial"/>
              </a:rPr>
              <a:t>With the regular Cross</a:t>
            </a:r>
            <a:r>
              <a:rPr lang="en-US" dirty="0"/>
              <a:t>-Entropy (CE) Loss in the imbalanced CIFAR-10 dataset, the model has less than 25% accuracy for class 4, 5, 6, 7, 8, 9, and it only has above 90% accuracy for class 1 and 2.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When the Class-balanced Focal Loss (CB FL) is applied to the imbalanced CIFAR-10 dataset, accuracy changes depending on the beta value. For beta value= 0.99 , accuracy of all classes is reduced when compared to CE, without accuracy improvement in any class. However, as beta value increases to 0.99999, accuracy for minority classes begin to increase significantly, while accuracy for majority classes continue to decrease.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Although accuracies for each class fluctuate a lot as beta changes from 0.99 to 0.99999, the average accuracy per class fluctuates significantly less, and stays between 0.2-0.25~ per class. Average accuracy per class was computed by adding up all accuracies and dividing by the total number of classes.</a:t>
            </a:r>
          </a:p>
          <a:p>
            <a:pPr marL="285750" lvl="3" indent="-285750">
              <a:buFont typeface="Arial" panose="020B0604020202020204" pitchFamily="34" charset="0"/>
              <a:buChar char="•"/>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11C79AD-CD5E-BB4B-876B-8F35C0FD3698}"/>
                  </a:ext>
                </a:extLst>
              </p:cNvPr>
              <p:cNvSpPr txBox="1"/>
              <p:nvPr/>
            </p:nvSpPr>
            <p:spPr>
              <a:xfrm>
                <a:off x="301557" y="1147864"/>
                <a:ext cx="8297694" cy="3789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b="1" dirty="0"/>
                  <a:t>Explanation:</a:t>
                </a: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Recall the definition of Class-balanced Focal Loss (CB FL):</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This means that focal losses get reweighed based on how much beta is, and also based on sample size. For a numerical explanation, the weights for different beta values look like this: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Weights (beta = 0.99)       = [0.08, 0.08, 0.08, 0.08, 0.08, 0.08, 0.09, 0.10, 0.14, 0.20]</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Weights (beta = 0.999)     = [0.02, 0.02, 0.02, 0.03, 0.04, 0.06, 0.09, 0.14, 0.23, 0.37]</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Weights (beta = 0.9999)   = [0.01, 0.01, 0.01, 0.02, 0.03, 0.05, 0.09, 0.14, 0.24, 0.40]</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Weights (beta = 0.99999) = [0.00, 0.01, 0.01, 0.02, 0.03, 0.05, 0.09, 0.14, 0.24, 0.40]</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NOTE: The weights above were calculated by applying the formula “weights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num>
                      <m:den>
                        <m:r>
                          <a:rPr lang="en-US" b="0" i="1" smtClean="0">
                            <a:latin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𝑦</m:t>
                                </m:r>
                              </m:sub>
                            </m:sSub>
                          </m:sup>
                        </m:sSup>
                      </m:den>
                    </m:f>
                  </m:oMath>
                </a14:m>
                <a:r>
                  <a:rPr kumimoji="0" lang="en-US" sz="1400" b="0" i="0" u="none" strike="noStrike" cap="none" spc="0" normalizeH="0" baseline="0" dirty="0">
                    <a:ln>
                      <a:noFill/>
                    </a:ln>
                    <a:solidFill>
                      <a:srgbClr val="000000"/>
                    </a:solidFill>
                    <a:effectLst/>
                    <a:uFillTx/>
                    <a:latin typeface="+mn-lt"/>
                    <a:ea typeface="+mn-ea"/>
                    <a:cs typeface="+mn-cs"/>
                    <a:sym typeface="Arial"/>
                  </a:rPr>
                  <a:t>” .</a:t>
                </a:r>
                <a:r>
                  <a:rPr kumimoji="0" lang="en-US" sz="1400" b="0" i="0" u="none" strike="noStrike" cap="none" spc="0" normalizeH="0" dirty="0">
                    <a:ln>
                      <a:noFill/>
                    </a:ln>
                    <a:solidFill>
                      <a:srgbClr val="000000"/>
                    </a:solidFill>
                    <a:effectLst/>
                    <a:uFillTx/>
                    <a:latin typeface="+mn-lt"/>
                    <a:ea typeface="+mn-ea"/>
                    <a:cs typeface="+mn-cs"/>
                    <a:sym typeface="Arial"/>
                  </a:rPr>
                  <a:t> Weights values were</a:t>
                </a:r>
                <a:r>
                  <a:rPr kumimoji="0" lang="en-US" sz="1400" b="0" i="0" u="none" strike="noStrike" cap="none" spc="0" normalizeH="0" baseline="0" dirty="0">
                    <a:ln>
                      <a:noFill/>
                    </a:ln>
                    <a:solidFill>
                      <a:srgbClr val="000000"/>
                    </a:solidFill>
                    <a:effectLst/>
                    <a:uFillTx/>
                    <a:latin typeface="+mn-lt"/>
                    <a:ea typeface="+mn-ea"/>
                    <a:cs typeface="+mn-cs"/>
                    <a:sym typeface="Arial"/>
                  </a:rPr>
                  <a:t> normalized</a:t>
                </a:r>
                <a:r>
                  <a:rPr kumimoji="0" lang="en-US" sz="1400" b="0" i="0" u="none" strike="noStrike" cap="none" spc="0" normalizeH="0" dirty="0">
                    <a:ln>
                      <a:noFill/>
                    </a:ln>
                    <a:solidFill>
                      <a:srgbClr val="000000"/>
                    </a:solidFill>
                    <a:effectLst/>
                    <a:uFillTx/>
                    <a:latin typeface="+mn-lt"/>
                    <a:ea typeface="+mn-ea"/>
                    <a:cs typeface="+mn-cs"/>
                    <a:sym typeface="Arial"/>
                  </a:rPr>
                  <a:t> to sum to 1.</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mc:Choice>
        <mc:Fallback xmlns="">
          <p:sp>
            <p:nvSpPr>
              <p:cNvPr id="5" name="TextBox 4">
                <a:extLst>
                  <a:ext uri="{FF2B5EF4-FFF2-40B4-BE49-F238E27FC236}">
                    <a16:creationId xmlns:a16="http://schemas.microsoft.com/office/drawing/2014/main" id="{A11C79AD-CD5E-BB4B-876B-8F35C0FD3698}"/>
                  </a:ext>
                </a:extLst>
              </p:cNvPr>
              <p:cNvSpPr txBox="1">
                <a:spLocks noRot="1" noChangeAspect="1" noMove="1" noResize="1" noEditPoints="1" noAdjustHandles="1" noChangeArrowheads="1" noChangeShapeType="1" noTextEdit="1"/>
              </p:cNvSpPr>
              <p:nvPr/>
            </p:nvSpPr>
            <p:spPr>
              <a:xfrm>
                <a:off x="301557" y="1147864"/>
                <a:ext cx="8297694" cy="3789884"/>
              </a:xfrm>
              <a:prstGeom prst="rect">
                <a:avLst/>
              </a:prstGeom>
              <a:blipFill>
                <a:blip r:embed="rId2"/>
                <a:stretch>
                  <a:fillRect l="-1374" t="-1672" r="-1527" b="-2007"/>
                </a:stretch>
              </a:blipFill>
              <a:ln w="12700" cap="flat">
                <a:noFill/>
                <a:miter lim="400000"/>
              </a:ln>
              <a:effectLst/>
            </p:spPr>
            <p:txBody>
              <a:bodyPr/>
              <a:lstStyle/>
              <a:p>
                <a:r>
                  <a:rPr lang="en-US">
                    <a:noFill/>
                  </a:rPr>
                  <a:t> </a:t>
                </a:r>
              </a:p>
            </p:txBody>
          </p:sp>
        </mc:Fallback>
      </mc:AlternateContent>
      <p:pic>
        <p:nvPicPr>
          <p:cNvPr id="7" name="Picture 6">
            <a:extLst>
              <a:ext uri="{FF2B5EF4-FFF2-40B4-BE49-F238E27FC236}">
                <a16:creationId xmlns:a16="http://schemas.microsoft.com/office/drawing/2014/main" id="{93E8757A-1BB5-AC41-9D46-F21E295C5BD5}"/>
              </a:ext>
            </a:extLst>
          </p:cNvPr>
          <p:cNvPicPr>
            <a:picLocks noChangeAspect="1"/>
          </p:cNvPicPr>
          <p:nvPr/>
        </p:nvPicPr>
        <p:blipFill>
          <a:blip r:embed="rId3"/>
          <a:stretch>
            <a:fillRect/>
          </a:stretch>
        </p:blipFill>
        <p:spPr>
          <a:xfrm>
            <a:off x="2378214" y="1619250"/>
            <a:ext cx="4076700" cy="952500"/>
          </a:xfrm>
          <a:prstGeom prst="rect">
            <a:avLst/>
          </a:prstGeom>
        </p:spPr>
      </p:pic>
      <p:sp>
        <p:nvSpPr>
          <p:cNvPr id="9" name="Google Shape;95;p20">
            <a:extLst>
              <a:ext uri="{FF2B5EF4-FFF2-40B4-BE49-F238E27FC236}">
                <a16:creationId xmlns:a16="http://schemas.microsoft.com/office/drawing/2014/main" id="{073206A8-FDDC-614D-9173-9F45C69D5AB8}"/>
              </a:ext>
            </a:extLst>
          </p:cNvPr>
          <p:cNvSpPr txBox="1">
            <a:spLocks noGrp="1"/>
          </p:cNvSpPr>
          <p:nvPr>
            <p:ph type="body" idx="1"/>
          </p:nvPr>
        </p:nvSpPr>
        <p:spPr>
          <a:xfrm>
            <a:off x="311699" y="481267"/>
            <a:ext cx="8209731" cy="462316"/>
          </a:xfrm>
          <a:prstGeom prst="rect">
            <a:avLst/>
          </a:prstGeom>
        </p:spPr>
        <p:txBody>
          <a:bodyPr>
            <a:normAutofit lnSpcReduction="10000"/>
          </a:bodyPr>
          <a:lstStyle>
            <a:lvl1pPr marL="0" indent="0">
              <a:spcBef>
                <a:spcPts val="1600"/>
              </a:spcBef>
              <a:buSzTx/>
              <a:buNone/>
            </a:lvl1pPr>
          </a:lstStyle>
          <a:p>
            <a:r>
              <a:rPr dirty="0"/>
              <a:t>Describe and explain your observation on the result:</a:t>
            </a:r>
          </a:p>
        </p:txBody>
      </p:sp>
    </p:spTree>
    <p:extLst>
      <p:ext uri="{BB962C8B-B14F-4D97-AF65-F5344CB8AC3E}">
        <p14:creationId xmlns:p14="http://schemas.microsoft.com/office/powerpoint/2010/main" val="311699481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C52CACD-A107-6847-BA77-75B739F81D33}"/>
              </a:ext>
            </a:extLst>
          </p:cNvPr>
          <p:cNvSpPr txBox="1"/>
          <p:nvPr/>
        </p:nvSpPr>
        <p:spPr>
          <a:xfrm>
            <a:off x="289707" y="135061"/>
            <a:ext cx="8564586" cy="53860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b="1" dirty="0"/>
              <a:t>Explanation (continued):</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To do direct comparison of CB FL versus CE loss wouldn’t be completely apples to apples when various elements were changed between both methods at once. First, sigmoid was used for CB FL, and </a:t>
            </a:r>
            <a:r>
              <a:rPr lang="en-US" dirty="0" err="1"/>
              <a:t>Softmax</a:t>
            </a:r>
            <a:r>
              <a:rPr lang="en-US" dirty="0"/>
              <a:t> is being used for CE. In addition, CB FL implements focal loss, which downweighs relative loss for well classified samples, while vanilla CE does not. Third, beta is varied across different runs. However, patterns could still be seen via the trends – in particular, we see that CB FL does a significantly better job at increasing accuracy for minority classes when using certain beta values.</a:t>
            </a:r>
          </a:p>
          <a:p>
            <a:pPr marR="0" algn="l" defTabSz="914400" rtl="0" fontAlgn="auto" latinLnBrk="0" hangingPunct="0">
              <a:lnSpc>
                <a:spcPct val="100000"/>
              </a:lnSpc>
              <a:spcBef>
                <a:spcPts val="0"/>
              </a:spcBef>
              <a:spcAft>
                <a:spcPts val="0"/>
              </a:spcAft>
              <a:buClrTx/>
              <a:buSzTx/>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We can see in previous slide that for beta = 0.99, accuracy for majority classes is reduced relative to CE. This may be for all the reasons mentioned in the above point but could be in part because classes 6-9 get relatively higher weighting on their loss due to their higher relative weight values (as shown in previous slide). This can cause the model to penalize mistakes on the majority class less, leading to less training of the model. However, the accuracy on class 6-9 is still very low, which indicates the model is not being penalized enough for being incorrect on the minority classes either. This suggests increasing beta may help. Increasing beta would increase relative loss on the minority class, which would help the model not ignore mistakes it makes on minority class samples.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As beta approaches beta = 0.99999, there is a clear increase in accuracy in the minority class. This makes sense from the weights, as we see that the relative weighting for being incorrect on a minority class sample is higher and is more heavily penalized relative to a majority class sample. However, this also means that majority class losses may not be penalized enough. There is a stark decrease in accuracy for majority classes. It seems that striking a balance between relative weighting of majority and minority classes is very important when applying the CB FL method.</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p:txBody>
      </p:sp>
    </p:spTree>
    <p:extLst>
      <p:ext uri="{BB962C8B-B14F-4D97-AF65-F5344CB8AC3E}">
        <p14:creationId xmlns:p14="http://schemas.microsoft.com/office/powerpoint/2010/main" val="58093680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0;p14"/>
          <p:cNvSpPr txBox="1"/>
          <p:nvPr/>
        </p:nvSpPr>
        <p:spPr>
          <a:xfrm>
            <a:off x="1798949" y="2130150"/>
            <a:ext cx="5546102" cy="8986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5000"/>
            </a:lvl1pPr>
          </a:lstStyle>
          <a:p>
            <a:r>
              <a:t>Part-1 ConvNet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38075"/>
            <a:ext cx="8520602" cy="847800"/>
          </a:xfrm>
          <a:prstGeom prst="rect">
            <a:avLst/>
          </a:prstGeom>
        </p:spPr>
        <p:txBody>
          <a:bodyPr/>
          <a:lstStyle>
            <a:lvl1pPr marL="0" indent="0">
              <a:spcBef>
                <a:spcPts val="1600"/>
              </a:spcBef>
              <a:buSzTx/>
              <a:buNone/>
            </a:lvl1pPr>
          </a:lstStyle>
          <a:p>
            <a:r>
              <a:rPr lang="en-US" dirty="0"/>
              <a:t>Part1 Learning curve:</a:t>
            </a:r>
            <a:endParaRPr dirty="0"/>
          </a:p>
        </p:txBody>
      </p:sp>
      <p:pic>
        <p:nvPicPr>
          <p:cNvPr id="3" name="Picture 2" descr="Chart, line chart&#10;&#10;Description automatically generated">
            <a:extLst>
              <a:ext uri="{FF2B5EF4-FFF2-40B4-BE49-F238E27FC236}">
                <a16:creationId xmlns:a16="http://schemas.microsoft.com/office/drawing/2014/main" id="{89C79631-5532-8A4C-94CE-99B7F60FA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162" y="661975"/>
            <a:ext cx="5842000" cy="43815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Google Shape;60;p14"/>
          <p:cNvSpPr txBox="1"/>
          <p:nvPr/>
        </p:nvSpPr>
        <p:spPr>
          <a:xfrm>
            <a:off x="1798949" y="2130150"/>
            <a:ext cx="5546102" cy="8986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5000"/>
            </a:lvl1pPr>
          </a:lstStyle>
          <a:p>
            <a:r>
              <a:t>My CNN Model</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31071"/>
            <a:ext cx="8520602" cy="847801"/>
          </a:xfrm>
          <a:prstGeom prst="rect">
            <a:avLst/>
          </a:prstGeom>
        </p:spPr>
        <p:txBody>
          <a:bodyPr>
            <a:normAutofit/>
          </a:bodyPr>
          <a:lstStyle>
            <a:lvl1pPr marL="0" indent="0">
              <a:spcBef>
                <a:spcPts val="1600"/>
              </a:spcBef>
              <a:buSzTx/>
              <a:buNone/>
            </a:lvl1pPr>
          </a:lstStyle>
          <a:p>
            <a:r>
              <a:rPr dirty="0"/>
              <a:t>Describe your model design in plain text here:</a:t>
            </a:r>
            <a:endParaRPr lang="en-US" dirty="0"/>
          </a:p>
        </p:txBody>
      </p:sp>
      <p:sp>
        <p:nvSpPr>
          <p:cNvPr id="3" name="TextBox 2">
            <a:extLst>
              <a:ext uri="{FF2B5EF4-FFF2-40B4-BE49-F238E27FC236}">
                <a16:creationId xmlns:a16="http://schemas.microsoft.com/office/drawing/2014/main" id="{D7068E13-8639-4E45-A199-60BE1ADF5479}"/>
              </a:ext>
            </a:extLst>
          </p:cNvPr>
          <p:cNvSpPr txBox="1"/>
          <p:nvPr/>
        </p:nvSpPr>
        <p:spPr>
          <a:xfrm>
            <a:off x="525294" y="770757"/>
            <a:ext cx="7256834" cy="4308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b="1" dirty="0"/>
              <a:t>My model design description:</a:t>
            </a:r>
          </a:p>
          <a:p>
            <a:endParaRPr lang="en-US" b="1" dirty="0"/>
          </a:p>
          <a:p>
            <a:pPr marL="285750" indent="-285750">
              <a:buFont typeface="Arial" panose="020B0604020202020204" pitchFamily="34" charset="0"/>
              <a:buChar char="•"/>
            </a:pPr>
            <a:r>
              <a:rPr lang="en-US" dirty="0"/>
              <a:t>My model has a total of 9 convolutional layers in succession. The primary building block of my model is “3 convolutional layers” in series, each set of 3 convolution layers outputs the same channel size. The output channel is increased incrementally in later layers. The first 3 convolutional layers’ output channel is 32, then the next 3 convolutional layers output channel is 64, then the final 3 convolutional layers output channel is 128. </a:t>
            </a:r>
          </a:p>
          <a:p>
            <a:pPr marL="285750" indent="-285750">
              <a:buFont typeface="Arial" panose="020B0604020202020204" pitchFamily="34" charset="0"/>
              <a:buChar char="•"/>
            </a:pPr>
            <a:r>
              <a:rPr lang="en-US" dirty="0"/>
              <a:t>Each convolutional layer has kernel of dimension 3, stride=1, and padding=1.</a:t>
            </a:r>
          </a:p>
          <a:p>
            <a:pPr marL="285750" indent="-285750">
              <a:buFont typeface="Arial" panose="020B0604020202020204" pitchFamily="34" charset="0"/>
              <a:buChar char="•"/>
            </a:pPr>
            <a:r>
              <a:rPr lang="en-US" dirty="0"/>
              <a:t>Each convolutional layer has a </a:t>
            </a:r>
            <a:r>
              <a:rPr lang="en-US" dirty="0" err="1"/>
              <a:t>ReLU</a:t>
            </a:r>
            <a:r>
              <a:rPr lang="en-US" dirty="0"/>
              <a:t> activation afterwards.</a:t>
            </a:r>
          </a:p>
          <a:p>
            <a:pPr marL="285750" indent="-285750">
              <a:buFont typeface="Arial" panose="020B0604020202020204" pitchFamily="34" charset="0"/>
              <a:buChar char="•"/>
            </a:pPr>
            <a:r>
              <a:rPr lang="en-US" dirty="0"/>
              <a:t>Each convolutional layer has a Batch Normalization applied after the </a:t>
            </a:r>
            <a:r>
              <a:rPr lang="en-US" dirty="0" err="1"/>
              <a:t>ReLU</a:t>
            </a:r>
            <a:r>
              <a:rPr lang="en-US" dirty="0"/>
              <a:t> activation.</a:t>
            </a:r>
          </a:p>
          <a:p>
            <a:pPr marL="285750" indent="-285750">
              <a:buFont typeface="Arial" panose="020B0604020202020204" pitchFamily="34" charset="0"/>
              <a:buChar char="•"/>
            </a:pPr>
            <a:r>
              <a:rPr lang="en-US" dirty="0"/>
              <a:t>Max pooling is done after each set of 3 convolutional layers. Max pooling occurs after the batch normalization. It is applied after the 3</a:t>
            </a:r>
            <a:r>
              <a:rPr lang="en-US" baseline="30000" dirty="0"/>
              <a:t>rd</a:t>
            </a:r>
            <a:r>
              <a:rPr lang="en-US" dirty="0"/>
              <a:t>  convolutional layer, after the 6</a:t>
            </a:r>
            <a:r>
              <a:rPr lang="en-US" baseline="30000" dirty="0"/>
              <a:t>th</a:t>
            </a:r>
            <a:r>
              <a:rPr lang="en-US" dirty="0"/>
              <a:t>,  and after the 9</a:t>
            </a:r>
            <a:r>
              <a:rPr lang="en-US" baseline="30000" dirty="0"/>
              <a:t>th	</a:t>
            </a:r>
            <a:endParaRPr lang="en-US" dirty="0"/>
          </a:p>
          <a:p>
            <a:pPr marL="285750" indent="-285750">
              <a:buFont typeface="Arial" panose="020B0604020202020204" pitchFamily="34" charset="0"/>
              <a:buChar char="•"/>
            </a:pPr>
            <a:r>
              <a:rPr lang="en-US" dirty="0"/>
              <a:t>There is also a residual that was added after the 3</a:t>
            </a:r>
            <a:r>
              <a:rPr lang="en-US" baseline="30000" dirty="0"/>
              <a:t>rd</a:t>
            </a:r>
            <a:r>
              <a:rPr lang="en-US" dirty="0"/>
              <a:t> layer, and 6</a:t>
            </a:r>
            <a:r>
              <a:rPr lang="en-US" baseline="30000" dirty="0"/>
              <a:t>th</a:t>
            </a:r>
            <a:r>
              <a:rPr lang="en-US" dirty="0"/>
              <a:t> layer.  To </a:t>
            </a:r>
            <a:r>
              <a:rPr lang="en-US" dirty="0" err="1"/>
              <a:t>downsample</a:t>
            </a:r>
            <a:r>
              <a:rPr lang="en-US" dirty="0"/>
              <a:t> and match dimensions of residual (in shallow layer) with the hidden layers (in deeper layer), there is a convolution and a batch normalization applied to the residual.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31071"/>
            <a:ext cx="8520602" cy="847801"/>
          </a:xfrm>
          <a:prstGeom prst="rect">
            <a:avLst/>
          </a:prstGeom>
        </p:spPr>
        <p:txBody>
          <a:bodyPr>
            <a:normAutofit/>
          </a:bodyPr>
          <a:lstStyle>
            <a:lvl1pPr marL="0" indent="0">
              <a:spcBef>
                <a:spcPts val="1600"/>
              </a:spcBef>
              <a:buSzTx/>
              <a:buNone/>
            </a:lvl1pPr>
          </a:lstStyle>
          <a:p>
            <a:r>
              <a:rPr dirty="0"/>
              <a:t>Describe your model design in plain text here:</a:t>
            </a:r>
            <a:endParaRPr lang="en-US" dirty="0"/>
          </a:p>
        </p:txBody>
      </p:sp>
      <p:sp>
        <p:nvSpPr>
          <p:cNvPr id="3" name="TextBox 2">
            <a:extLst>
              <a:ext uri="{FF2B5EF4-FFF2-40B4-BE49-F238E27FC236}">
                <a16:creationId xmlns:a16="http://schemas.microsoft.com/office/drawing/2014/main" id="{D7068E13-8639-4E45-A199-60BE1ADF5479}"/>
              </a:ext>
            </a:extLst>
          </p:cNvPr>
          <p:cNvSpPr txBox="1"/>
          <p:nvPr/>
        </p:nvSpPr>
        <p:spPr>
          <a:xfrm>
            <a:off x="544749" y="564205"/>
            <a:ext cx="6857998" cy="47397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b="1" dirty="0"/>
              <a:t>My model design reasoning:</a:t>
            </a:r>
          </a:p>
          <a:p>
            <a:endParaRPr lang="en-US" b="1" dirty="0"/>
          </a:p>
          <a:p>
            <a:pPr marL="285750" indent="-285750">
              <a:buFont typeface="Arial" panose="020B0604020202020204" pitchFamily="34" charset="0"/>
              <a:buChar char="•"/>
            </a:pPr>
            <a:r>
              <a:rPr lang="en-US" dirty="0"/>
              <a:t>Convolutional layers are added for the layers to extract useful patterns within the images at various scales. By having layers at different depths in the network, the intent is to allow the NN flexibility in learning various patterns at different scales. This is done in combination with max pooling (explained below). In addition, output channel size is increased in order to compensate for height and width reduction as the layers get deeper.</a:t>
            </a:r>
          </a:p>
          <a:p>
            <a:pPr marL="285750" indent="-285750">
              <a:buFont typeface="Arial" panose="020B0604020202020204" pitchFamily="34" charset="0"/>
              <a:buChar char="•"/>
            </a:pPr>
            <a:r>
              <a:rPr lang="en-US" dirty="0"/>
              <a:t>Kernel dimension 3 was trial and error, and was deemed to provide great results. A standard stride=1, and padding=1 was chosen and worked well.  </a:t>
            </a:r>
          </a:p>
          <a:p>
            <a:pPr marL="285750" indent="-285750">
              <a:buFont typeface="Arial" panose="020B0604020202020204" pitchFamily="34" charset="0"/>
              <a:buChar char="•"/>
            </a:pPr>
            <a:r>
              <a:rPr lang="en-US" dirty="0" err="1"/>
              <a:t>ReLU</a:t>
            </a:r>
            <a:r>
              <a:rPr lang="en-US" dirty="0"/>
              <a:t> activation was used to inject nonlinearities. </a:t>
            </a:r>
            <a:r>
              <a:rPr lang="en-US" dirty="0" err="1"/>
              <a:t>ReLU</a:t>
            </a:r>
            <a:r>
              <a:rPr lang="en-US" dirty="0"/>
              <a:t> was chosen over other activation functions to avoid a vanishing gradient.</a:t>
            </a:r>
          </a:p>
          <a:p>
            <a:pPr marL="285750" indent="-285750">
              <a:buFont typeface="Arial" panose="020B0604020202020204" pitchFamily="34" charset="0"/>
              <a:buChar char="•"/>
            </a:pPr>
            <a:r>
              <a:rPr lang="en-US" dirty="0"/>
              <a:t>Batch normalization was applied after every layer to make it easier for the algorithm to learn by normalizing the distributions of numbers across all dimensions.</a:t>
            </a:r>
          </a:p>
          <a:p>
            <a:pPr marL="285750" indent="-285750">
              <a:buFont typeface="Arial" panose="020B0604020202020204" pitchFamily="34" charset="0"/>
              <a:buChar char="•"/>
            </a:pPr>
            <a:r>
              <a:rPr lang="en-US" dirty="0"/>
              <a:t>Max pooling was used to </a:t>
            </a:r>
            <a:r>
              <a:rPr lang="en-US" dirty="0" err="1"/>
              <a:t>downsample</a:t>
            </a:r>
            <a:r>
              <a:rPr lang="en-US" dirty="0"/>
              <a:t>, and increase the receptive field of the kernels as the layers get deeper, allowing weights to learn </a:t>
            </a:r>
            <a:r>
              <a:rPr lang="en-US"/>
              <a:t>abstract features. </a:t>
            </a:r>
            <a:endParaRPr lang="en-US" dirty="0"/>
          </a:p>
          <a:p>
            <a:pPr marL="285750" indent="-285750">
              <a:buFont typeface="Arial" panose="020B0604020202020204" pitchFamily="34" charset="0"/>
              <a:buChar char="•"/>
            </a:pPr>
            <a:r>
              <a:rPr lang="en-US" dirty="0"/>
              <a:t>Residual was added make it easier for the algorithm, by having the architecture set up to learn appropriate perturbations from an “input”. In practice, marginal improvement in performance was observed. </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4315627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6;p15">
            <a:extLst>
              <a:ext uri="{FF2B5EF4-FFF2-40B4-BE49-F238E27FC236}">
                <a16:creationId xmlns:a16="http://schemas.microsoft.com/office/drawing/2014/main" id="{E8885CCB-EEE1-A94B-8F1C-95AAF8B942B5}"/>
              </a:ext>
            </a:extLst>
          </p:cNvPr>
          <p:cNvSpPr txBox="1"/>
          <p:nvPr/>
        </p:nvSpPr>
        <p:spPr>
          <a:xfrm>
            <a:off x="311699" y="427090"/>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Describe your choice of hyper-parameters:</a:t>
            </a:r>
          </a:p>
        </p:txBody>
      </p:sp>
      <p:sp>
        <p:nvSpPr>
          <p:cNvPr id="6" name="TextBox 5">
            <a:extLst>
              <a:ext uri="{FF2B5EF4-FFF2-40B4-BE49-F238E27FC236}">
                <a16:creationId xmlns:a16="http://schemas.microsoft.com/office/drawing/2014/main" id="{7EC10A7D-1F3F-EE40-AB60-9FCB34E56514}"/>
              </a:ext>
            </a:extLst>
          </p:cNvPr>
          <p:cNvSpPr txBox="1"/>
          <p:nvPr/>
        </p:nvSpPr>
        <p:spPr>
          <a:xfrm>
            <a:off x="466928" y="1058921"/>
            <a:ext cx="6858000" cy="23698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b="1" dirty="0"/>
              <a:t>My hyper-parameter choices:</a:t>
            </a:r>
          </a:p>
          <a:p>
            <a:pPr marL="285750" lvl="2" indent="-285750">
              <a:buFont typeface="Arial" panose="020B0604020202020204" pitchFamily="34" charset="0"/>
              <a:buChar char="•"/>
            </a:pPr>
            <a:r>
              <a:rPr lang="en-US" dirty="0"/>
              <a:t>Batch size: 128</a:t>
            </a:r>
          </a:p>
          <a:p>
            <a:pPr marL="285750" lvl="7" indent="-285750">
              <a:buFont typeface="Arial" panose="020B0604020202020204" pitchFamily="34" charset="0"/>
              <a:buChar char="•"/>
            </a:pPr>
            <a:r>
              <a:rPr lang="en-US" dirty="0"/>
              <a:t>Learning rate: 0.01</a:t>
            </a:r>
          </a:p>
          <a:p>
            <a:pPr marL="285750" indent="-285750">
              <a:buFont typeface="Arial" panose="020B0604020202020204" pitchFamily="34" charset="0"/>
              <a:buChar char="•"/>
            </a:pPr>
            <a:r>
              <a:rPr lang="en-US" dirty="0"/>
              <a:t>Regularization: 0.0003</a:t>
            </a:r>
          </a:p>
          <a:p>
            <a:pPr marL="285750" indent="-285750">
              <a:buFont typeface="Arial" panose="020B0604020202020204" pitchFamily="34" charset="0"/>
              <a:buChar char="•"/>
            </a:pPr>
            <a:r>
              <a:rPr lang="en-US" dirty="0"/>
              <a:t>Epochs: 20</a:t>
            </a:r>
          </a:p>
          <a:p>
            <a:pPr marL="285750" indent="-285750">
              <a:buFont typeface="Arial" panose="020B0604020202020204" pitchFamily="34" charset="0"/>
              <a:buChar char="•"/>
            </a:pPr>
            <a:r>
              <a:rPr lang="en-US" dirty="0"/>
              <a:t>Steps: [6, 8]</a:t>
            </a:r>
          </a:p>
          <a:p>
            <a:pPr marL="285750" indent="-285750">
              <a:buFont typeface="Arial" panose="020B0604020202020204" pitchFamily="34" charset="0"/>
              <a:buChar char="•"/>
            </a:pPr>
            <a:r>
              <a:rPr lang="en-US" dirty="0"/>
              <a:t>Warmup: 0</a:t>
            </a:r>
          </a:p>
          <a:p>
            <a:pPr marL="285750" indent="-285750">
              <a:buFont typeface="Arial" panose="020B0604020202020204" pitchFamily="34" charset="0"/>
              <a:buChar char="•"/>
            </a:pPr>
            <a:r>
              <a:rPr lang="en-US" dirty="0"/>
              <a:t>Momentum 0.95</a:t>
            </a:r>
          </a:p>
          <a:p>
            <a:pPr marL="285750" indent="-285750">
              <a:buFont typeface="Arial" panose="020B0604020202020204" pitchFamily="34" charset="0"/>
              <a:buChar char="•"/>
            </a:pPr>
            <a:r>
              <a:rPr lang="en-US" dirty="0"/>
              <a:t>Imbalance: Regular</a:t>
            </a:r>
          </a:p>
          <a:p>
            <a:pPr marL="285750" indent="-285750">
              <a:buFont typeface="Arial" panose="020B0604020202020204" pitchFamily="34" charset="0"/>
              <a:buChar char="•"/>
            </a:pPr>
            <a:r>
              <a:rPr lang="en-US" dirty="0"/>
              <a:t>Loss Type: Cross-Entropy</a:t>
            </a:r>
          </a:p>
          <a:p>
            <a:endParaRPr lang="en-US" dirty="0"/>
          </a:p>
        </p:txBody>
      </p:sp>
      <p:sp>
        <p:nvSpPr>
          <p:cNvPr id="9" name="Rectangle 8">
            <a:extLst>
              <a:ext uri="{FF2B5EF4-FFF2-40B4-BE49-F238E27FC236}">
                <a16:creationId xmlns:a16="http://schemas.microsoft.com/office/drawing/2014/main" id="{4CBA7A16-E96B-8944-9361-33ED03B9B98E}"/>
              </a:ext>
            </a:extLst>
          </p:cNvPr>
          <p:cNvSpPr/>
          <p:nvPr/>
        </p:nvSpPr>
        <p:spPr>
          <a:xfrm>
            <a:off x="466928" y="3284360"/>
            <a:ext cx="8520601" cy="1600438"/>
          </a:xfrm>
          <a:prstGeom prst="rect">
            <a:avLst/>
          </a:prstGeom>
        </p:spPr>
        <p:txBody>
          <a:bodyPr wrap="square">
            <a:spAutoFit/>
          </a:bodyPr>
          <a:lstStyle/>
          <a:p>
            <a:r>
              <a:rPr lang="en-US" b="1" dirty="0"/>
              <a:t>My hyper-parameter choices reasoning:</a:t>
            </a:r>
          </a:p>
          <a:p>
            <a:pPr marL="285750" indent="-285750">
              <a:buFont typeface="Arial" panose="020B0604020202020204" pitchFamily="34" charset="0"/>
              <a:buChar char="•"/>
            </a:pPr>
            <a:r>
              <a:rPr lang="en-US" dirty="0"/>
              <a:t>Learning rate exploded losses above 0.1.  Learning rate of 0.00001 caused losses to converge too </a:t>
            </a:r>
            <a:br>
              <a:rPr lang="en-US" dirty="0"/>
            </a:br>
            <a:r>
              <a:rPr lang="en-US" dirty="0"/>
              <a:t>slowly. A learning rate in between this range was chosen.</a:t>
            </a:r>
          </a:p>
          <a:p>
            <a:pPr marL="285750" indent="-285750">
              <a:buFont typeface="Arial" panose="020B0604020202020204" pitchFamily="34" charset="0"/>
              <a:buChar char="•"/>
            </a:pPr>
            <a:r>
              <a:rPr lang="en-US" dirty="0"/>
              <a:t>Regularization of 0.0003 was chosen because this gave good enough accuracy results on the validation set after trial and error.</a:t>
            </a:r>
          </a:p>
          <a:p>
            <a:pPr marL="285750" indent="-285750">
              <a:buFont typeface="Arial" panose="020B0604020202020204" pitchFamily="34" charset="0"/>
              <a:buChar char="•"/>
            </a:pPr>
            <a:r>
              <a:rPr lang="en-US" dirty="0"/>
              <a:t>Epochs=20 was chosen for safe measure, although losses converged after 10 epochs.</a:t>
            </a:r>
          </a:p>
          <a:p>
            <a:pPr marL="285750" indent="-285750">
              <a:buFont typeface="Arial" panose="020B0604020202020204" pitchFamily="34" charset="0"/>
              <a:buChar char="•"/>
            </a:pPr>
            <a:r>
              <a:rPr lang="en-US" dirty="0"/>
              <a:t>Momentum of 0.95 was chosen arbitrarily and gave good enough results. </a:t>
            </a:r>
          </a:p>
        </p:txBody>
      </p:sp>
    </p:spTree>
    <p:extLst>
      <p:ext uri="{BB962C8B-B14F-4D97-AF65-F5344CB8AC3E}">
        <p14:creationId xmlns:p14="http://schemas.microsoft.com/office/powerpoint/2010/main" val="6107177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D3FDE75-2EFC-184E-9B8F-72BFAE46F1B6}"/>
              </a:ext>
            </a:extLst>
          </p:cNvPr>
          <p:cNvSpPr txBox="1"/>
          <p:nvPr/>
        </p:nvSpPr>
        <p:spPr>
          <a:xfrm>
            <a:off x="466928" y="1322961"/>
            <a:ext cx="6906638"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285750" indent="-285750">
              <a:buFont typeface="Arial" panose="020B0604020202020204" pitchFamily="34" charset="0"/>
              <a:buChar char="•"/>
            </a:pPr>
            <a:r>
              <a:rPr lang="en-US" sz="1700" b="1" dirty="0"/>
              <a:t>0.8711 (87.11%)</a:t>
            </a:r>
          </a:p>
        </p:txBody>
      </p:sp>
      <p:sp>
        <p:nvSpPr>
          <p:cNvPr id="5" name="Google Shape;67;p15">
            <a:extLst>
              <a:ext uri="{FF2B5EF4-FFF2-40B4-BE49-F238E27FC236}">
                <a16:creationId xmlns:a16="http://schemas.microsoft.com/office/drawing/2014/main" id="{8715BF4F-249B-534A-B5E7-A89B8FF4502B}"/>
              </a:ext>
            </a:extLst>
          </p:cNvPr>
          <p:cNvSpPr txBox="1"/>
          <p:nvPr/>
        </p:nvSpPr>
        <p:spPr>
          <a:xfrm>
            <a:off x="311699" y="693926"/>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What’s your final accuracy on validation set?</a:t>
            </a:r>
            <a:endParaRPr lang="en-US" dirty="0"/>
          </a:p>
        </p:txBody>
      </p:sp>
    </p:spTree>
    <p:extLst>
      <p:ext uri="{BB962C8B-B14F-4D97-AF65-F5344CB8AC3E}">
        <p14:creationId xmlns:p14="http://schemas.microsoft.com/office/powerpoint/2010/main" val="402641863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Google Shape;72;p16"/>
          <p:cNvSpPr txBox="1"/>
          <p:nvPr/>
        </p:nvSpPr>
        <p:spPr>
          <a:xfrm>
            <a:off x="1798949" y="2130150"/>
            <a:ext cx="5546102" cy="8986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5000"/>
            </a:lvl1pPr>
          </a:lstStyle>
          <a:p>
            <a:r>
              <a:t>Data Wrangling</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2530</TotalTime>
  <Words>1636</Words>
  <Application>Microsoft Macintosh PowerPoint</Application>
  <PresentationFormat>On-screen Show (16:9)</PresentationFormat>
  <Paragraphs>198</Paragraphs>
  <Slides>15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Cambria Math</vt:lpstr>
      <vt:lpstr>Simple Light</vt:lpstr>
      <vt:lpstr>Assignment 2 Writeup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cp:lastModifiedBy>Steven Rivadeneira</cp:lastModifiedBy>
  <cp:revision>217</cp:revision>
  <dcterms:modified xsi:type="dcterms:W3CDTF">2021-07-04T07:20:37Z</dcterms:modified>
</cp:coreProperties>
</file>