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7A8B-3917-4EE8-B0CA-CDD805EE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3200" dirty="0"/>
              <a:t>Cricket IPL T20 Predictions:</a:t>
            </a:r>
            <a:br>
              <a:rPr lang="en-US" sz="3200" dirty="0"/>
            </a:br>
            <a:r>
              <a:rPr lang="en-US" sz="2400" dirty="0"/>
              <a:t>Who will score how many, who will win today?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https://github.com/asahay001/springboardIntro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228B-395A-4FDE-98F2-BB2449DF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102213"/>
            <a:ext cx="6815669" cy="159391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Capstone Final Report </a:t>
            </a:r>
          </a:p>
          <a:p>
            <a:endParaRPr lang="en-US" dirty="0"/>
          </a:p>
          <a:p>
            <a:r>
              <a:rPr lang="en-US" sz="1600" dirty="0"/>
              <a:t>Am</a:t>
            </a:r>
            <a:r>
              <a:rPr lang="en-US" sz="1400" dirty="0"/>
              <a:t>itav Sahay                                                                                                          Oct 18,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433703" y="725431"/>
            <a:ext cx="713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teams have won a lot </a:t>
            </a:r>
            <a:r>
              <a:rPr lang="en-US"/>
              <a:t>of matches, </a:t>
            </a:r>
            <a:r>
              <a:rPr lang="en-US" dirty="0"/>
              <a:t>suggesting tight matches go either 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8DC94-2AB7-45CD-80B3-F201824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33512"/>
            <a:ext cx="10839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936749" y="725431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CADD4-EECD-4082-B03B-7397FEED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8" y="1887165"/>
            <a:ext cx="6005917" cy="441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4EA0C-A885-4DCC-9779-F088B60E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30" y="1921127"/>
            <a:ext cx="4944892" cy="4376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AE804-A5A0-484D-92FE-B6899046255B}"/>
              </a:ext>
            </a:extLst>
          </p:cNvPr>
          <p:cNvSpPr txBox="1"/>
          <p:nvPr/>
        </p:nvSpPr>
        <p:spPr>
          <a:xfrm>
            <a:off x="896816" y="1046279"/>
            <a:ext cx="9926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a very high correlation for ‘</a:t>
            </a:r>
            <a:r>
              <a:rPr lang="en-US" sz="1400" b="1" dirty="0"/>
              <a:t>Team Batting First Won</a:t>
            </a:r>
            <a:r>
              <a:rPr lang="en-US" sz="1400" dirty="0"/>
              <a:t>’ with other pre-match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team’s final score (</a:t>
            </a:r>
            <a:r>
              <a:rPr lang="en-US" sz="1400" b="1" dirty="0"/>
              <a:t>Inn1EOIRuns</a:t>
            </a:r>
            <a:r>
              <a:rPr lang="en-US" sz="1400" dirty="0"/>
              <a:t>) has higher correlation with runs scored by 15</a:t>
            </a:r>
            <a:r>
              <a:rPr lang="en-US" sz="1400" baseline="30000" dirty="0"/>
              <a:t>th</a:t>
            </a:r>
            <a:r>
              <a:rPr lang="en-US" sz="1400" dirty="0"/>
              <a:t> over than by 13</a:t>
            </a:r>
            <a:r>
              <a:rPr lang="en-US" sz="1400" baseline="30000" dirty="0"/>
              <a:t>th</a:t>
            </a:r>
            <a:r>
              <a:rPr lang="en-US" sz="1400" dirty="0"/>
              <a:t> over than by 10</a:t>
            </a:r>
            <a:r>
              <a:rPr lang="en-US" sz="1400" baseline="30000" dirty="0"/>
              <a:t>th</a:t>
            </a:r>
            <a:r>
              <a:rPr lang="en-US" sz="1400" dirty="0"/>
              <a:t> and 6</a:t>
            </a:r>
            <a:r>
              <a:rPr lang="en-US" sz="1400" baseline="30000" dirty="0"/>
              <a:t>th</a:t>
            </a:r>
            <a:r>
              <a:rPr lang="en-US" sz="1400" dirty="0"/>
              <a:t> 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point to </a:t>
            </a:r>
            <a:r>
              <a:rPr lang="en-US" sz="1400" dirty="0">
                <a:highlight>
                  <a:srgbClr val="FFFF00"/>
                </a:highlight>
              </a:rPr>
              <a:t>on-field performance today being more dominant than past results, and predictions getting better with each passing over</a:t>
            </a:r>
          </a:p>
        </p:txBody>
      </p:sp>
    </p:spTree>
    <p:extLst>
      <p:ext uri="{BB962C8B-B14F-4D97-AF65-F5344CB8AC3E}">
        <p14:creationId xmlns:p14="http://schemas.microsoft.com/office/powerpoint/2010/main" val="37284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810956" y="642052"/>
            <a:ext cx="1040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The best correlation of a team’s final score seems to be the number of runs it scores in the current match and the fewer wickets it loses </a:t>
            </a:r>
          </a:p>
          <a:p>
            <a:pPr algn="ctr"/>
            <a:r>
              <a:rPr lang="en-US" i="1" dirty="0"/>
              <a:t>getting those runs, in the early and mid overs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6B9EC-8084-4533-8062-4AE97547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2" y="1288383"/>
            <a:ext cx="10541976" cy="50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30093" y="725431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 linear regression modeling to predict the final score (a continuous variable)</a:t>
            </a:r>
          </a:p>
          <a:p>
            <a:endParaRPr lang="en-US" sz="1400" dirty="0"/>
          </a:p>
          <a:p>
            <a:r>
              <a:rPr lang="en-US" sz="1400" dirty="0"/>
              <a:t>There were multiple methods to choose from like adjusted R</a:t>
            </a:r>
            <a:r>
              <a:rPr lang="en-US" sz="1400" baseline="30000" dirty="0"/>
              <a:t>2</a:t>
            </a:r>
            <a:r>
              <a:rPr lang="en-US" sz="1400" dirty="0"/>
              <a:t> and AIC</a:t>
            </a:r>
          </a:p>
          <a:p>
            <a:endParaRPr lang="en-US" sz="1400" dirty="0"/>
          </a:p>
          <a:p>
            <a:r>
              <a:rPr lang="en-US" sz="1400" dirty="0"/>
              <a:t>An </a:t>
            </a:r>
            <a:r>
              <a:rPr lang="en-US" sz="1400" b="1" dirty="0"/>
              <a:t>automated selection </a:t>
            </a:r>
            <a:r>
              <a:rPr lang="en-US" sz="1400" dirty="0"/>
              <a:t>method would be best, given the </a:t>
            </a:r>
            <a:r>
              <a:rPr lang="en-US" sz="1400" b="1" dirty="0"/>
              <a:t>repeated predictions with variable number of parameters </a:t>
            </a:r>
            <a:r>
              <a:rPr lang="en-US" sz="1400" dirty="0"/>
              <a:t>at different stages of the match</a:t>
            </a:r>
          </a:p>
          <a:p>
            <a:pPr lvl="1"/>
            <a:r>
              <a:rPr lang="en-US" sz="1400" dirty="0"/>
              <a:t>For example, variables at the start of a match for prediction were:</a:t>
            </a:r>
          </a:p>
          <a:p>
            <a:pPr lvl="2"/>
            <a:r>
              <a:rPr lang="en-US" sz="1200" dirty="0"/>
              <a:t>"BatFirstWinsInLast5Mat+BatSecondWinsInLast5Mat+BatFirstWinPercentage+BatSecondWinPercentage+BatFirstWinsInLast3Mat+BatSecondWinsInLast3Mat+BatFirstMatchesWon+BatSecondMatchesWon+BatFirstWonLastMat+BatSecondWonLastMat+toss+venueCity+BatFirst+BatSecond”</a:t>
            </a:r>
          </a:p>
          <a:p>
            <a:pPr lvl="1"/>
            <a:r>
              <a:rPr lang="en-US" sz="1400" dirty="0"/>
              <a:t>While additional variables at the end of 1</a:t>
            </a:r>
            <a:r>
              <a:rPr lang="en-US" sz="1400" baseline="30000" dirty="0"/>
              <a:t>st</a:t>
            </a:r>
            <a:r>
              <a:rPr lang="en-US" sz="1400" dirty="0"/>
              <a:t> innings were:</a:t>
            </a:r>
          </a:p>
          <a:p>
            <a:pPr lvl="1"/>
            <a:r>
              <a:rPr lang="en-US" sz="1400" dirty="0"/>
              <a:t>	</a:t>
            </a:r>
            <a:r>
              <a:rPr lang="en-US" sz="1200" dirty="0"/>
              <a:t>"Over6Runs+Over6Wkts+Over9Runs+Over9Wkts+Over10Runs+Over10Wkts+Over13Runs+Over13Wkts+Over15Runs+Over15Wkts+Over18Runs+Over	18Wkts+Over19Runs+Over19Wkts"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R’s </a:t>
            </a:r>
            <a:r>
              <a:rPr lang="en-US" sz="1400" b="1" dirty="0"/>
              <a:t>STEP</a:t>
            </a:r>
            <a:r>
              <a:rPr lang="en-US" sz="1400" dirty="0"/>
              <a:t> function to choose a linear regression model based on </a:t>
            </a:r>
            <a:r>
              <a:rPr lang="en-US" sz="1400" b="1" dirty="0"/>
              <a:t>lowest AIC </a:t>
            </a:r>
            <a:r>
              <a:rPr lang="en-US" sz="1400" dirty="0"/>
              <a:t>was quite appropriate:</a:t>
            </a:r>
          </a:p>
          <a:p>
            <a:r>
              <a:rPr lang="en-US" sz="1400" dirty="0"/>
              <a:t>	Automated</a:t>
            </a:r>
          </a:p>
          <a:p>
            <a:r>
              <a:rPr lang="en-US" sz="1400" dirty="0"/>
              <a:t>	Can process a large number of variables</a:t>
            </a:r>
          </a:p>
          <a:p>
            <a:endParaRPr lang="en-US" sz="1400" dirty="0"/>
          </a:p>
          <a:p>
            <a:r>
              <a:rPr lang="en-US" sz="1400" dirty="0"/>
              <a:t>Code snippet:</a:t>
            </a:r>
          </a:p>
          <a:p>
            <a:pPr lvl="2"/>
            <a:r>
              <a:rPr lang="en-US" sz="1400" dirty="0"/>
              <a:t>  null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formula_base</a:t>
            </a:r>
            <a:r>
              <a:rPr lang="en-US" sz="1400" dirty="0"/>
              <a:t>,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full = 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formula_full</a:t>
            </a:r>
            <a:r>
              <a:rPr lang="en-US" sz="1400" dirty="0"/>
              <a:t>, 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stepRes</a:t>
            </a:r>
            <a:r>
              <a:rPr lang="en-US" sz="1400" dirty="0"/>
              <a:t> &lt;- </a:t>
            </a:r>
            <a:r>
              <a:rPr lang="en-US" sz="1400" b="1" dirty="0"/>
              <a:t>step</a:t>
            </a:r>
            <a:r>
              <a:rPr lang="en-US" sz="1400" dirty="0"/>
              <a:t>(null, scope = list( upper = full, lower = ~1 ), direction = "both", trace=FALSE)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lmFormulaLowestAIC</a:t>
            </a:r>
            <a:r>
              <a:rPr lang="en-US" sz="1400" dirty="0"/>
              <a:t> &lt;- </a:t>
            </a:r>
            <a:r>
              <a:rPr lang="en-US" sz="1400" dirty="0" err="1"/>
              <a:t>as.formula</a:t>
            </a:r>
            <a:r>
              <a:rPr lang="en-US" sz="1400" dirty="0"/>
              <a:t>(</a:t>
            </a:r>
            <a:r>
              <a:rPr lang="en-US" sz="1400" dirty="0" err="1"/>
              <a:t>stepRes$call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modelNamelowestAIC</a:t>
            </a:r>
            <a:r>
              <a:rPr lang="en-US" sz="1400" dirty="0"/>
              <a:t> &lt;-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lmFormulaLowestAIC</a:t>
            </a:r>
            <a:r>
              <a:rPr lang="en-US" sz="1400" dirty="0"/>
              <a:t>, data = </a:t>
            </a:r>
            <a:r>
              <a:rPr lang="en-US" sz="1400" dirty="0" err="1"/>
              <a:t>matSummTrng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30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997434" y="659285"/>
            <a:ext cx="801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chose a wide array of parameters for predictions at different stages of the match</a:t>
            </a:r>
          </a:p>
          <a:p>
            <a:pPr algn="ctr"/>
            <a:r>
              <a:rPr lang="en-US" b="1" dirty="0"/>
              <a:t>Not easy to pick manually</a:t>
            </a:r>
          </a:p>
          <a:p>
            <a:pPr algn="ctr"/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2 columns show what we are trying to predict and when)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E468B0-2EFD-412C-A4BA-628C205D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97239"/>
              </p:ext>
            </p:extLst>
          </p:nvPr>
        </p:nvGraphicFramePr>
        <p:xfrm>
          <a:off x="696286" y="1582615"/>
          <a:ext cx="10771459" cy="4616104"/>
        </p:xfrm>
        <a:graphic>
          <a:graphicData uri="http://schemas.openxmlformats.org/drawingml/2006/table">
            <a:tbl>
              <a:tblPr/>
              <a:tblGrid>
                <a:gridCol w="458568">
                  <a:extLst>
                    <a:ext uri="{9D8B030D-6E8A-4147-A177-3AD203B41FA5}">
                      <a16:colId xmlns:a16="http://schemas.microsoft.com/office/drawing/2014/main" val="3192109144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857284658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2967566224"/>
                    </a:ext>
                  </a:extLst>
                </a:gridCol>
                <a:gridCol w="431737">
                  <a:extLst>
                    <a:ext uri="{9D8B030D-6E8A-4147-A177-3AD203B41FA5}">
                      <a16:colId xmlns:a16="http://schemas.microsoft.com/office/drawing/2014/main" val="1572473244"/>
                    </a:ext>
                  </a:extLst>
                </a:gridCol>
                <a:gridCol w="351244">
                  <a:extLst>
                    <a:ext uri="{9D8B030D-6E8A-4147-A177-3AD203B41FA5}">
                      <a16:colId xmlns:a16="http://schemas.microsoft.com/office/drawing/2014/main" val="384320106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25174430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08596069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686727369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51543670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03674463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62619723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55763287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715748641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901129153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407636423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86836621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401974677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3397745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419369356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75927143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1091991429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346325102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121054022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27015178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2733995476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35746008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3793077915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298752414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2660285361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4243955434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247172721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29214885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3465261549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286895006"/>
                    </a:ext>
                  </a:extLst>
                </a:gridCol>
              </a:tblGrid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Of the ~100 independent variables, these are the most relevant for our predictions: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71496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Match Variables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1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2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76051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13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14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25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28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29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33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34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43731"/>
                  </a:ext>
                </a:extLst>
              </a:tr>
              <a:tr h="160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 of last 5 matches between the current 2 teams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 won by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2nd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690782"/>
                  </a:ext>
                </a:extLst>
              </a:tr>
              <a:tr h="2002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Winner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6206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20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6237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0814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94450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68410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36431"/>
                  </a:ext>
                </a:extLst>
              </a:tr>
              <a:tr h="2002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Team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0727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413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877998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667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50224"/>
                  </a:ext>
                </a:extLst>
              </a:tr>
              <a:tr h="210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4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540364" y="881740"/>
            <a:ext cx="8908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  <a:p>
            <a:pPr algn="ctr"/>
            <a:r>
              <a:rPr lang="en-US" dirty="0"/>
              <a:t>Despite closely contested matches, </a:t>
            </a:r>
            <a:r>
              <a:rPr lang="en-US" b="1" dirty="0"/>
              <a:t>even my nascent data science skills </a:t>
            </a:r>
            <a:r>
              <a:rPr lang="en-US" dirty="0"/>
              <a:t>help with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CC790-1569-41FA-A28B-C9D17F8C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" y="1673103"/>
            <a:ext cx="1093909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74181" y="789314"/>
            <a:ext cx="26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ACCFE-DC22-49FD-B1FE-ADA1CC9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433146"/>
            <a:ext cx="10705154" cy="46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298881" y="789314"/>
            <a:ext cx="935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Confusion</a:t>
            </a:r>
            <a:r>
              <a:rPr lang="en-US" dirty="0"/>
              <a:t> Matrices show </a:t>
            </a:r>
            <a:r>
              <a:rPr lang="en-US" b="1" dirty="0"/>
              <a:t>even at  the very start we can predict better than by flipping a coin</a:t>
            </a:r>
          </a:p>
          <a:p>
            <a:pPr algn="ctr"/>
            <a:r>
              <a:rPr lang="en-US" dirty="0"/>
              <a:t>And when there are still 10 overs to go, </a:t>
            </a:r>
            <a:r>
              <a:rPr lang="en-US" b="1" dirty="0"/>
              <a:t>we get 3 of 4 results 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335E4-22D3-4C76-A114-A20753DD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5" y="1617730"/>
            <a:ext cx="5254047" cy="2070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6544E4-DF9F-4F92-96D1-077E8514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1617731"/>
            <a:ext cx="5326545" cy="2070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5558A-3A2B-4BB6-BCC1-CED18DDF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4" y="3886199"/>
            <a:ext cx="3841725" cy="207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4B2FE-027E-43D7-A7F6-0D1568B8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79" y="3886199"/>
            <a:ext cx="3452136" cy="2004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D0D95-D1C6-4FEA-B8D5-5A57A37A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310" y="3886200"/>
            <a:ext cx="3452136" cy="2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077887" y="725431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714042" y="1582340"/>
            <a:ext cx="10578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Broadcasters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Stadium Management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Betting Sites (mobiles)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Flash these predictions throughout the match on small screens, big screens, wagering sites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Let the fans see how much the team batting first will post, who will win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And how do the predictions change as the match unfolds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Match gets really gripping midway through the 2</a:t>
            </a:r>
            <a:r>
              <a:rPr lang="en-US" b="1" baseline="30000" dirty="0"/>
              <a:t>nd</a:t>
            </a:r>
            <a:r>
              <a:rPr lang="en-US" b="1" dirty="0"/>
              <a:t> innings, and our models can predict with 75-80% accuracy at that stage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Makes for a more engaged fan base as they challenge these predictions with their own insights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Betting sites can even charge a fee for showing predictions that have a higher confidence</a:t>
            </a:r>
          </a:p>
        </p:txBody>
      </p:sp>
    </p:spTree>
    <p:extLst>
      <p:ext uri="{BB962C8B-B14F-4D97-AF65-F5344CB8AC3E}">
        <p14:creationId xmlns:p14="http://schemas.microsoft.com/office/powerpoint/2010/main" val="1441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574744" y="725431"/>
            <a:ext cx="285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Suggestions for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675055"/>
            <a:ext cx="10578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predicting the exact score, </a:t>
            </a:r>
            <a:r>
              <a:rPr lang="en-US" b="1" dirty="0"/>
              <a:t>predict a band </a:t>
            </a:r>
            <a:r>
              <a:rPr lang="en-US" dirty="0"/>
              <a:t>that the final score will land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band start off wide and get narrower as the match progresses (15 runs -&gt; 10 -&gt; 5 runs)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Feature engineering columns </a:t>
            </a:r>
            <a:r>
              <a:rPr lang="en-US" dirty="0"/>
              <a:t>to see if it improves predictions,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Playing at home vs playing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“</a:t>
            </a:r>
            <a:r>
              <a:rPr lang="en-US" dirty="0" err="1"/>
              <a:t>productionalize</a:t>
            </a:r>
            <a:r>
              <a:rPr lang="en-US" dirty="0"/>
              <a:t>” the prediction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a server to get automated feeds during each IPM match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to run predictions at identified stages of each match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Shiny package in R to host interactive, standalone app on a webpage and build dashboards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weather conditions and see if it has a bearing on the scores posted by the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team compositions to see how they expect  to exploit the match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 did the winning team play more spinners because they correctly read the pitch to be slow</a:t>
            </a:r>
          </a:p>
        </p:txBody>
      </p:sp>
    </p:spTree>
    <p:extLst>
      <p:ext uri="{BB962C8B-B14F-4D97-AF65-F5344CB8AC3E}">
        <p14:creationId xmlns:p14="http://schemas.microsoft.com/office/powerpoint/2010/main" val="621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92955" y="725431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Background, Cricket in a Nutshell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338044"/>
            <a:ext cx="105785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traditional cricket game </a:t>
            </a:r>
            <a:r>
              <a:rPr lang="en-US" sz="1400" dirty="0"/>
              <a:t>is not where the money is anymore. </a:t>
            </a:r>
            <a:r>
              <a:rPr lang="en-US" sz="1400" b="1" dirty="0"/>
              <a:t>Falling viewership, empty stands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Too long, too slow, </a:t>
            </a:r>
            <a:r>
              <a:rPr lang="en-US" sz="1400" b="1" dirty="0"/>
              <a:t>during day time</a:t>
            </a:r>
            <a:r>
              <a:rPr lang="en-US" sz="1400" dirty="0"/>
              <a:t>. No color, no 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end in a draw, since a team, even a person, may bat for ever if not dismissed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Modern fan demands excitement.   Enter shorter formats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3 hour cricket match </a:t>
            </a:r>
            <a:r>
              <a:rPr lang="en-US" sz="1400" dirty="0"/>
              <a:t>has caught on with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Guarantees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Has become the most-watched TV sports worldwide after soccer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 Premier League (IPL):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Launched in 2008, played annually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Club franchise cricket: brings </a:t>
            </a:r>
            <a:r>
              <a:rPr lang="en-US" sz="1400" b="1" dirty="0"/>
              <a:t>world’s</a:t>
            </a:r>
            <a:r>
              <a:rPr lang="en-US" sz="1400" dirty="0"/>
              <a:t> </a:t>
            </a:r>
            <a:r>
              <a:rPr lang="en-US" sz="1400" b="1" dirty="0"/>
              <a:t>best players</a:t>
            </a:r>
            <a:r>
              <a:rPr lang="en-US" sz="1400" dirty="0"/>
              <a:t>.  Huge club following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Compact Season:  ~60 matches each season played in ~ 45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Played in </a:t>
            </a:r>
            <a:r>
              <a:rPr lang="en-US" sz="1400" b="1" dirty="0"/>
              <a:t>evenings</a:t>
            </a:r>
            <a:r>
              <a:rPr lang="en-US" sz="1400" dirty="0"/>
              <a:t> when people are done with work/school. With pomp and festivities. Packed stadiums. Social media abuzz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Brand value of $5.3 billion</a:t>
            </a:r>
            <a:r>
              <a:rPr lang="en-US" sz="1400" dirty="0"/>
              <a:t>; global media rights sold for </a:t>
            </a:r>
            <a:r>
              <a:rPr lang="en-US" sz="1400" b="1" dirty="0"/>
              <a:t>$2.55 billion for 5 years to Star Sports TV </a:t>
            </a:r>
            <a:r>
              <a:rPr lang="en-US" sz="1400" dirty="0"/>
              <a:t>channel. Viewership transformed.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match: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of the two teams bats once for a </a:t>
            </a:r>
            <a:r>
              <a:rPr lang="en-US" sz="1400" b="1" dirty="0"/>
              <a:t>max</a:t>
            </a:r>
            <a:r>
              <a:rPr lang="en-US" sz="1400" dirty="0"/>
              <a:t>imum of </a:t>
            </a:r>
            <a:r>
              <a:rPr lang="en-US" sz="1400" b="1" dirty="0"/>
              <a:t>20 overs</a:t>
            </a:r>
            <a:r>
              <a:rPr lang="en-US" sz="1400" dirty="0"/>
              <a:t>.   Hence the name </a:t>
            </a:r>
            <a:r>
              <a:rPr lang="en-US" sz="1400" b="1" dirty="0"/>
              <a:t>Twenty-20, or T20</a:t>
            </a:r>
            <a:r>
              <a:rPr lang="en-US" sz="1400" dirty="0"/>
              <a:t> for short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 over has </a:t>
            </a:r>
            <a:r>
              <a:rPr lang="en-US" sz="1400" b="1" dirty="0"/>
              <a:t>6 balls </a:t>
            </a:r>
            <a:r>
              <a:rPr lang="en-US" sz="1400" dirty="0"/>
              <a:t>(ball is roughly equivalent to a baseball pitch); batting team wants to score runs, bowling team wants to get you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b="1" dirty="0"/>
              <a:t>sets a score </a:t>
            </a:r>
            <a:r>
              <a:rPr lang="en-US" sz="1400" dirty="0"/>
              <a:t>(target) by scoring as many as it can off those 120 balls (20 x 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if 10 of their 11 batsmen are out, then the team’s innings is done, even if 20 overs are not complete. </a:t>
            </a:r>
            <a:r>
              <a:rPr lang="en-US" sz="1400" b="1" dirty="0"/>
              <a:t>Start Innings 2</a:t>
            </a:r>
            <a:r>
              <a:rPr lang="en-US" sz="1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second chases the target</a:t>
            </a:r>
            <a:r>
              <a:rPr lang="en-US" sz="1400" dirty="0"/>
              <a:t>, and to win they need to achieve it in their assigned 20 overs with less than 10 batsmen out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833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21728" y="3136612"/>
            <a:ext cx="35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 &amp;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80138-63E7-44E4-85B0-62611A471882}"/>
              </a:ext>
            </a:extLst>
          </p:cNvPr>
          <p:cNvSpPr txBox="1"/>
          <p:nvPr/>
        </p:nvSpPr>
        <p:spPr>
          <a:xfrm>
            <a:off x="7055141" y="5830348"/>
            <a:ext cx="50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https://github.com/asahay001/springboardIntro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3377-B8B6-46AC-A1DE-4E889859EB1A}"/>
              </a:ext>
            </a:extLst>
          </p:cNvPr>
          <p:cNvSpPr txBox="1"/>
          <p:nvPr/>
        </p:nvSpPr>
        <p:spPr>
          <a:xfrm>
            <a:off x="612396" y="5830348"/>
            <a:ext cx="262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amitav.sahay@mkcorp.com</a:t>
            </a:r>
          </a:p>
        </p:txBody>
      </p:sp>
    </p:spTree>
    <p:extLst>
      <p:ext uri="{BB962C8B-B14F-4D97-AF65-F5344CB8AC3E}">
        <p14:creationId xmlns:p14="http://schemas.microsoft.com/office/powerpoint/2010/main" val="47378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721256" y="725431"/>
            <a:ext cx="25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Motivation for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Fans are discussing, guessing, wagering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who will win today’s match,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 will be the target set by the team batting first.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They are hungry for informed predictions.  </a:t>
            </a:r>
            <a:r>
              <a:rPr lang="en-US" sz="1400" dirty="0"/>
              <a:t>They follow their favorite club’s match with their family and friends together, and strangers on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they have today are statistics from past games stored in their heads and analysis based on gut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</a:t>
            </a:r>
            <a:r>
              <a:rPr lang="en-US" sz="1400" b="1" dirty="0"/>
              <a:t>with 11 seasons, 700 games, that’s too much for a human brain to synthesize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data science help with these 2 predictions: match winner, and runs scored by each team?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 come up with a model that can predict these with ever </a:t>
            </a:r>
            <a:r>
              <a:rPr lang="en-US" sz="1400" dirty="0">
                <a:highlight>
                  <a:srgbClr val="FFFF00"/>
                </a:highlight>
              </a:rPr>
              <a:t>increasing accuracy </a:t>
            </a:r>
            <a:r>
              <a:rPr lang="en-US" sz="1400" dirty="0"/>
              <a:t>as a match progresses?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so, wouldn’t it make for an even more engaged and informed fan when these predictions and revisions are </a:t>
            </a:r>
            <a:r>
              <a:rPr lang="en-US" sz="1400" b="1" dirty="0"/>
              <a:t>shown periodically </a:t>
            </a:r>
            <a:r>
              <a:rPr lang="en-US" sz="1400" dirty="0"/>
              <a:t>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TV screens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Big screens in stadiums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Wagering sites on cell phones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yes, then these are </a:t>
            </a:r>
            <a:r>
              <a:rPr lang="en-US" sz="1400" b="1" dirty="0"/>
              <a:t>my clients</a:t>
            </a:r>
            <a:r>
              <a:rPr lang="en-US" sz="1400" dirty="0"/>
              <a:t>: TV broadcasters, venue managers, and betting sites. They inform the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0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58511" y="725431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Science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Get every IPL T20 season’s ball-by-ball data for analysis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2008-2017 data available as a dataset on the internet in a set of machine-readable files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70% used as Training Data</a:t>
            </a:r>
            <a:r>
              <a:rPr lang="en-US" sz="1400" dirty="0"/>
              <a:t>: 2008 – 2014 (7 seasons, roughly 400 matches)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regression model for predictions and </a:t>
            </a:r>
            <a:r>
              <a:rPr lang="en-US" sz="1400" b="1" dirty="0"/>
              <a:t>refine it iteratively </a:t>
            </a:r>
            <a:r>
              <a:rPr lang="en-US" sz="1400" dirty="0"/>
              <a:t>for robustness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the model on the untouched 2015 season’s 60 matches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Refine model as needed. Expand the Training data to include 2015 season as well: 2008 – 2015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test with 2016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Incorporate 2016 data into the Training dataset, rebuild models, and repeat test with 2017 as Test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With the predictive </a:t>
            </a:r>
            <a:r>
              <a:rPr lang="en-US" sz="1400"/>
              <a:t>models refined over </a:t>
            </a:r>
            <a:r>
              <a:rPr lang="en-US" sz="1400" dirty="0"/>
              <a:t>3 seasons, 180 matches, acquire 2018 data (most current) from a </a:t>
            </a:r>
            <a:r>
              <a:rPr lang="en-US" sz="1400" b="1" dirty="0"/>
              <a:t>different internet source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</a:t>
            </a:r>
            <a:r>
              <a:rPr lang="en-US" sz="1400" b="1" dirty="0"/>
              <a:t>2018 Test data as the gold test </a:t>
            </a:r>
            <a:r>
              <a:rPr lang="en-US" sz="1400" dirty="0"/>
              <a:t>of the models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Document and share results from each of the 4 seasons: 2015, 2016, 2017 and 2018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06642" y="725431"/>
            <a:ext cx="23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Goals of the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are needed </a:t>
            </a:r>
            <a:r>
              <a:rPr lang="en-US" sz="1400" b="1" dirty="0"/>
              <a:t>live</a:t>
            </a:r>
            <a:r>
              <a:rPr lang="en-US" sz="1400" dirty="0"/>
              <a:t>: when a match is being played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should get </a:t>
            </a:r>
            <a:r>
              <a:rPr lang="en-US" sz="1400" b="1" dirty="0"/>
              <a:t>more accurate as we get deeper into a match</a:t>
            </a:r>
            <a:r>
              <a:rPr lang="en-US" sz="1400" dirty="0"/>
              <a:t>, since there is new data flowing in with each ball on the field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While the predictions can be updated </a:t>
            </a:r>
            <a:r>
              <a:rPr lang="en-US" sz="1400" b="1" dirty="0"/>
              <a:t>after</a:t>
            </a:r>
            <a:r>
              <a:rPr lang="en-US" sz="1400" dirty="0"/>
              <a:t> </a:t>
            </a:r>
            <a:r>
              <a:rPr lang="en-US" sz="1400" b="1" dirty="0"/>
              <a:t>each ball</a:t>
            </a:r>
            <a:r>
              <a:rPr lang="en-US" sz="1400" dirty="0"/>
              <a:t>, I decided to run prediction models </a:t>
            </a:r>
            <a:r>
              <a:rPr lang="en-US" sz="1400" b="1" dirty="0"/>
              <a:t>only at these stages </a:t>
            </a:r>
            <a:r>
              <a:rPr lang="en-US" sz="1400" dirty="0"/>
              <a:t>of a match: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 </a:t>
            </a:r>
            <a:r>
              <a:rPr lang="en-US" i="1" dirty="0"/>
              <a:t>match winner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at the start of each game,</a:t>
            </a:r>
          </a:p>
          <a:p>
            <a:pPr lvl="2"/>
            <a:r>
              <a:rPr lang="en-US" dirty="0"/>
              <a:t>at the end of innings one (1st team’s batting),</a:t>
            </a:r>
          </a:p>
          <a:p>
            <a:pPr lvl="2"/>
            <a:r>
              <a:rPr lang="en-US" dirty="0"/>
              <a:t>at the end of 2nd team’s 6th, 10th and 15th overs.</a:t>
            </a:r>
          </a:p>
          <a:p>
            <a:r>
              <a:rPr lang="en-US" dirty="0"/>
              <a:t>     And </a:t>
            </a:r>
            <a:r>
              <a:rPr lang="en-US" i="1" dirty="0"/>
              <a:t>end of innings</a:t>
            </a:r>
            <a:r>
              <a:rPr lang="en-US" dirty="0"/>
              <a:t> score prediction for </a:t>
            </a:r>
            <a:r>
              <a:rPr lang="en-US" i="1" dirty="0"/>
              <a:t>each team</a:t>
            </a:r>
            <a:r>
              <a:rPr lang="en-US" dirty="0"/>
              <a:t> at the end of their respective inning’s:</a:t>
            </a:r>
          </a:p>
          <a:p>
            <a:pPr lvl="2"/>
            <a:r>
              <a:rPr lang="en-US" dirty="0"/>
              <a:t>6th over (significance of 6 overs is that it marks the end of Power Play),</a:t>
            </a:r>
          </a:p>
          <a:p>
            <a:pPr lvl="2"/>
            <a:r>
              <a:rPr lang="en-US" dirty="0"/>
              <a:t>10th over, and</a:t>
            </a:r>
          </a:p>
          <a:p>
            <a:pPr lvl="2"/>
            <a:r>
              <a:rPr lang="en-US" dirty="0"/>
              <a:t>15th over.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361024" y="725431"/>
            <a:ext cx="128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Independent Variables </a:t>
            </a:r>
            <a:r>
              <a:rPr lang="en-US" sz="1400" dirty="0"/>
              <a:t>for modeling: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At the start of each match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Impact of wining the toss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Computed from base dataset, as Feature Engineering: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between the 2 teams playing today (last game; last 3 games; last 5 games)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of the two teams against all teams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Record at this venue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During a match</a:t>
            </a:r>
            <a:r>
              <a:rPr lang="en-US" sz="1400" dirty="0"/>
              <a:t>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Balls/overs into an innings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Runs scored by the batting team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Wickets lost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For team batting second, also include the final score of the 1</a:t>
            </a:r>
            <a:r>
              <a:rPr lang="en-US" sz="1400" baseline="30000" dirty="0"/>
              <a:t>st</a:t>
            </a:r>
            <a:r>
              <a:rPr lang="en-US" sz="1400" dirty="0"/>
              <a:t> team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Simplify:</a:t>
            </a:r>
          </a:p>
          <a:p>
            <a:r>
              <a:rPr lang="en-US" sz="1400" dirty="0"/>
              <a:t>	Each ball has an impact on the game: run scored, one less ball to get your final score, maybe a batsman out</a:t>
            </a:r>
          </a:p>
          <a:p>
            <a:r>
              <a:rPr lang="en-US" sz="1400" dirty="0"/>
              <a:t>	That would make for 15 (overs ) x 6 (balls) x 2 (innings) x 2 (</a:t>
            </a:r>
            <a:r>
              <a:rPr lang="en-US" sz="1400" b="1" dirty="0"/>
              <a:t>Runs scored, wickets lost</a:t>
            </a:r>
            <a:r>
              <a:rPr lang="en-US" sz="1400" dirty="0"/>
              <a:t>) = 360 variables</a:t>
            </a:r>
          </a:p>
          <a:p>
            <a:r>
              <a:rPr lang="en-US" sz="1400" dirty="0"/>
              <a:t>	Summarize scores at  the end of each over to reduce the independent variables to 20 x 1 x 1 x 2 + 15 x 1 x 1 x 2 = 70 variables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Number of variables to consider for modeling varies for each prediction:</a:t>
            </a:r>
          </a:p>
          <a:p>
            <a:pPr lvl="1"/>
            <a:r>
              <a:rPr lang="en-US" sz="1400" dirty="0"/>
              <a:t>At  6 overs, there are 6 x 2 = </a:t>
            </a:r>
            <a:r>
              <a:rPr lang="en-US" sz="1400" b="1" dirty="0"/>
              <a:t>12 variables</a:t>
            </a:r>
            <a:r>
              <a:rPr lang="en-US" sz="1400" dirty="0"/>
              <a:t>				At 26 overs, there are 26 x2 = 52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10 overs, there are 20 variables					At 30 overs, there are 60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15 overs, there are 30 variables					At 35 overs, there are </a:t>
            </a:r>
            <a:r>
              <a:rPr lang="en-US" sz="1400" b="1" dirty="0"/>
              <a:t>70 variables + 1</a:t>
            </a:r>
            <a:r>
              <a:rPr lang="en-US" sz="1400" b="1" baseline="30000" dirty="0"/>
              <a:t>st</a:t>
            </a:r>
            <a:r>
              <a:rPr lang="en-US" sz="1400" b="1" dirty="0"/>
              <a:t>  Innings score</a:t>
            </a:r>
          </a:p>
          <a:p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4A52-3332-4109-AD06-D144707A78AD}"/>
              </a:ext>
            </a:extLst>
          </p:cNvPr>
          <p:cNvSpPr txBox="1"/>
          <p:nvPr/>
        </p:nvSpPr>
        <p:spPr>
          <a:xfrm>
            <a:off x="9205546" y="1094763"/>
            <a:ext cx="2179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Dependent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Match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 of Innings scores</a:t>
            </a:r>
          </a:p>
        </p:txBody>
      </p:sp>
    </p:spTree>
    <p:extLst>
      <p:ext uri="{BB962C8B-B14F-4D97-AF65-F5344CB8AC3E}">
        <p14:creationId xmlns:p14="http://schemas.microsoft.com/office/powerpoint/2010/main" val="29021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209928" y="725431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74A6A3-9AE8-4CD4-BD9D-99BEF87DEFB2}"/>
              </a:ext>
            </a:extLst>
          </p:cNvPr>
          <p:cNvSpPr/>
          <p:nvPr/>
        </p:nvSpPr>
        <p:spPr>
          <a:xfrm>
            <a:off x="5321665" y="2058730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1B44-56C6-4B3A-9F2F-F1915D36498C}"/>
              </a:ext>
            </a:extLst>
          </p:cNvPr>
          <p:cNvSpPr txBox="1"/>
          <p:nvPr/>
        </p:nvSpPr>
        <p:spPr>
          <a:xfrm>
            <a:off x="1736522" y="1128319"/>
            <a:ext cx="343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STARTING DATASET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Ball by Ball </a:t>
            </a:r>
            <a:r>
              <a:rPr lang="en-US" b="1" dirty="0"/>
              <a:t>rows</a:t>
            </a:r>
          </a:p>
          <a:p>
            <a:pPr algn="r"/>
            <a:r>
              <a:rPr lang="en-US" dirty="0"/>
              <a:t>Team IDs</a:t>
            </a:r>
          </a:p>
          <a:p>
            <a:pPr algn="r"/>
            <a:r>
              <a:rPr lang="en-US" dirty="0"/>
              <a:t>Dirty venue names</a:t>
            </a:r>
          </a:p>
          <a:p>
            <a:pPr algn="r"/>
            <a:r>
              <a:rPr lang="en-US" dirty="0"/>
              <a:t>Team changes its name, ownership </a:t>
            </a: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54EA7-68B6-4E18-8B84-18B464AC2ADE}"/>
              </a:ext>
            </a:extLst>
          </p:cNvPr>
          <p:cNvSpPr txBox="1"/>
          <p:nvPr/>
        </p:nvSpPr>
        <p:spPr>
          <a:xfrm>
            <a:off x="6837566" y="1128319"/>
            <a:ext cx="46889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for MODELING</a:t>
            </a:r>
          </a:p>
          <a:p>
            <a:endParaRPr lang="en-US" dirty="0"/>
          </a:p>
          <a:p>
            <a:r>
              <a:rPr lang="en-US" dirty="0"/>
              <a:t>Summarized to Over columns (Over 1…Over 40)</a:t>
            </a:r>
          </a:p>
          <a:p>
            <a:r>
              <a:rPr lang="en-US" dirty="0"/>
              <a:t>Team Names (after joins)</a:t>
            </a:r>
          </a:p>
          <a:p>
            <a:r>
              <a:rPr lang="en-US" dirty="0"/>
              <a:t>Cleansed venue names</a:t>
            </a:r>
          </a:p>
          <a:p>
            <a:r>
              <a:rPr lang="en-US" dirty="0"/>
              <a:t>Identify such teams as same entity</a:t>
            </a:r>
          </a:p>
          <a:p>
            <a:endParaRPr lang="en-US" sz="1400" dirty="0"/>
          </a:p>
          <a:p>
            <a:r>
              <a:rPr lang="en-US" sz="1400" dirty="0"/>
              <a:t>Feature Engineering:</a:t>
            </a:r>
          </a:p>
          <a:p>
            <a:pPr lvl="1"/>
            <a:r>
              <a:rPr lang="en-US" dirty="0"/>
              <a:t>Past Record of Team A vs Team B</a:t>
            </a:r>
          </a:p>
          <a:p>
            <a:pPr lvl="1"/>
            <a:r>
              <a:rPr lang="en-US" dirty="0"/>
              <a:t>   (last match, last 3 and last 5 matches)</a:t>
            </a:r>
          </a:p>
          <a:p>
            <a:pPr lvl="1"/>
            <a:r>
              <a:rPr lang="en-US" dirty="0"/>
              <a:t>Past Record of Team A vs all</a:t>
            </a:r>
          </a:p>
          <a:p>
            <a:pPr lvl="1"/>
            <a:r>
              <a:rPr lang="en-US" dirty="0"/>
              <a:t>Past Record of Team B vs all</a:t>
            </a:r>
          </a:p>
          <a:p>
            <a:pPr lvl="1"/>
            <a:r>
              <a:rPr lang="en-US" dirty="0"/>
              <a:t>    (matches played, matches won,  % won)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21539-91E8-4199-A0AA-860A8229BDFE}"/>
              </a:ext>
            </a:extLst>
          </p:cNvPr>
          <p:cNvSpPr txBox="1"/>
          <p:nvPr/>
        </p:nvSpPr>
        <p:spPr>
          <a:xfrm>
            <a:off x="871988" y="4521608"/>
            <a:ext cx="10004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Removed rows of those teams that have played in only 1 or 2 seasons and who are no longer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Predictions were made for matches where the innings had lasted at least 12 overs (60% of maximum allowed)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Deleted rows for those matches where the teams could not play at least 12 overs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Otherwise left the outliers like very high 1</a:t>
            </a:r>
            <a:r>
              <a:rPr lang="en-US" sz="1400" baseline="30000" dirty="0"/>
              <a:t>st</a:t>
            </a:r>
            <a:r>
              <a:rPr lang="en-US" sz="1400" dirty="0"/>
              <a:t> innings score (240 in one of the matches, where the mean for matches has been closer to 160)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2018 data was obtained from a different source, it needed different wrangling steps to get that data in the Training 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dyplr</a:t>
            </a:r>
            <a:r>
              <a:rPr lang="en-US" sz="1400" dirty="0"/>
              <a:t> and </a:t>
            </a:r>
            <a:r>
              <a:rPr lang="en-US" sz="1400" dirty="0" err="1"/>
              <a:t>tidyr</a:t>
            </a:r>
            <a:r>
              <a:rPr lang="en-US" sz="1400" dirty="0"/>
              <a:t> packages heavily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DAE81-6C85-45A6-8105-911B16FA5A40}"/>
              </a:ext>
            </a:extLst>
          </p:cNvPr>
          <p:cNvSpPr/>
          <p:nvPr/>
        </p:nvSpPr>
        <p:spPr>
          <a:xfrm>
            <a:off x="5313571" y="1802878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620A4-C4B3-48C2-B300-9E67973181C6}"/>
              </a:ext>
            </a:extLst>
          </p:cNvPr>
          <p:cNvSpPr/>
          <p:nvPr/>
        </p:nvSpPr>
        <p:spPr>
          <a:xfrm>
            <a:off x="5321665" y="233178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699BD9-7C43-4DCD-9978-960262DF3177}"/>
              </a:ext>
            </a:extLst>
          </p:cNvPr>
          <p:cNvSpPr/>
          <p:nvPr/>
        </p:nvSpPr>
        <p:spPr>
          <a:xfrm>
            <a:off x="5288900" y="259749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575087" y="725431"/>
            <a:ext cx="685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all rows for a match into 1 row for linear modeling (</a:t>
            </a:r>
            <a:r>
              <a:rPr lang="en-US" sz="1200" dirty="0"/>
              <a:t>only showing a subsection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0CC5C-FC0D-4C89-9EA8-49531BEC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1094763"/>
            <a:ext cx="10194588" cy="361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02A1FB-E242-4D9C-86A6-F5C02465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0" y="5351393"/>
            <a:ext cx="10894979" cy="411844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FA032E-3031-4468-90BF-D9CC230830DB}"/>
              </a:ext>
            </a:extLst>
          </p:cNvPr>
          <p:cNvSpPr/>
          <p:nvPr/>
        </p:nvSpPr>
        <p:spPr>
          <a:xfrm rot="5400000">
            <a:off x="5497807" y="4939844"/>
            <a:ext cx="601439" cy="184638"/>
          </a:xfrm>
          <a:prstGeom prst="rightArrow">
            <a:avLst>
              <a:gd name="adj1" fmla="val 84867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1DC34-0D21-443D-ABBC-7DE203CCE102}"/>
              </a:ext>
            </a:extLst>
          </p:cNvPr>
          <p:cNvSpPr txBox="1"/>
          <p:nvPr/>
        </p:nvSpPr>
        <p:spPr>
          <a:xfrm>
            <a:off x="5802681" y="4847496"/>
            <a:ext cx="462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150,000 rows to 650 wide rows: </a:t>
            </a:r>
            <a:r>
              <a:rPr lang="en-US" b="1" dirty="0"/>
              <a:t>1 row per match</a:t>
            </a:r>
          </a:p>
        </p:txBody>
      </p:sp>
    </p:spTree>
    <p:extLst>
      <p:ext uri="{BB962C8B-B14F-4D97-AF65-F5344CB8AC3E}">
        <p14:creationId xmlns:p14="http://schemas.microsoft.com/office/powerpoint/2010/main" val="188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680941" y="725431"/>
            <a:ext cx="106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team scores are clustered in a band.  Psychological advantage of winning the toss does not translate into wins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CA288-8D8B-4D92-80A6-536C2763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4" y="2365130"/>
            <a:ext cx="5303006" cy="3563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2C2DC-64AA-4927-9F89-2F6DFA98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15" y="2365130"/>
            <a:ext cx="4733441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918</TotalTime>
  <Words>1920</Words>
  <Application>Microsoft Office PowerPoint</Application>
  <PresentationFormat>Widescreen</PresentationFormat>
  <Paragraphs>667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       Cricket IPL T20 Predictions: Who will score how many, who will win today?  https://github.com/asahay001/springboardIntro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Sahay, Amitav</dc:creator>
  <cp:lastModifiedBy>Sahay, Amitav</cp:lastModifiedBy>
  <cp:revision>127</cp:revision>
  <dcterms:created xsi:type="dcterms:W3CDTF">2018-10-17T18:08:43Z</dcterms:created>
  <dcterms:modified xsi:type="dcterms:W3CDTF">2018-10-19T18:14:04Z</dcterms:modified>
</cp:coreProperties>
</file>