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5" r:id="rId8"/>
    <p:sldId id="266" r:id="rId9"/>
    <p:sldId id="268" r:id="rId10"/>
    <p:sldId id="269" r:id="rId11"/>
    <p:sldId id="270" r:id="rId12"/>
    <p:sldId id="271" r:id="rId13"/>
    <p:sldId id="272" r:id="rId14"/>
    <p:sldId id="274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6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>
        <p:scale>
          <a:sx n="69" d="100"/>
          <a:sy n="69" d="100"/>
        </p:scale>
        <p:origin x="1920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89FE47-492B-46CB-B5D7-42302A058031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47D66BA-0BA6-4C1D-972F-C0661FE89B2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Task: To build a polyalphabetic cipher algorithm</a:t>
          </a:r>
        </a:p>
      </dgm:t>
    </dgm:pt>
    <dgm:pt modelId="{2E484A26-728F-4495-90DA-B7F66B9223E2}" type="parTrans" cxnId="{5F2E2535-CD9B-4FF5-85B9-17E1C57D6093}">
      <dgm:prSet/>
      <dgm:spPr/>
      <dgm:t>
        <a:bodyPr/>
        <a:lstStyle/>
        <a:p>
          <a:endParaRPr lang="en-US"/>
        </a:p>
      </dgm:t>
    </dgm:pt>
    <dgm:pt modelId="{54DCCDDF-C02B-48F7-8E0A-FB2BE53C436E}" type="sibTrans" cxnId="{5F2E2535-CD9B-4FF5-85B9-17E1C57D6093}">
      <dgm:prSet/>
      <dgm:spPr/>
      <dgm:t>
        <a:bodyPr/>
        <a:lstStyle/>
        <a:p>
          <a:endParaRPr lang="en-US"/>
        </a:p>
      </dgm:t>
    </dgm:pt>
    <dgm:pt modelId="{0A2A4DEE-FDA1-413F-A413-E11B6F9C533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Language statistical analysis</a:t>
          </a:r>
        </a:p>
      </dgm:t>
    </dgm:pt>
    <dgm:pt modelId="{1BE639B3-DFA1-4495-89F9-6ADB22EC1E36}" type="parTrans" cxnId="{A6B12748-7549-4767-968F-05A4B9973AF1}">
      <dgm:prSet/>
      <dgm:spPr/>
      <dgm:t>
        <a:bodyPr/>
        <a:lstStyle/>
        <a:p>
          <a:endParaRPr lang="en-US"/>
        </a:p>
      </dgm:t>
    </dgm:pt>
    <dgm:pt modelId="{32A4AC60-77CE-4827-A3A1-5F724FE2BF2A}" type="sibTrans" cxnId="{A6B12748-7549-4767-968F-05A4B9973AF1}">
      <dgm:prSet/>
      <dgm:spPr/>
      <dgm:t>
        <a:bodyPr/>
        <a:lstStyle/>
        <a:p>
          <a:endParaRPr lang="en-US"/>
        </a:p>
      </dgm:t>
    </dgm:pt>
    <dgm:pt modelId="{131243DD-D57D-4F2A-AB27-E14FA6F717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tx2">
                  <a:lumMod val="40000"/>
                  <a:lumOff val="60000"/>
                </a:schemeClr>
              </a:solidFill>
            </a:rPr>
            <a:t>English word, 2-gram, 3-gram frequency distribution</a:t>
          </a:r>
        </a:p>
      </dgm:t>
    </dgm:pt>
    <dgm:pt modelId="{F94EC24A-1983-41D7-B8F7-63C6F67E6663}" type="parTrans" cxnId="{CFC2C538-0EDA-4ED8-814E-8E1FD6BE10F0}">
      <dgm:prSet/>
      <dgm:spPr/>
      <dgm:t>
        <a:bodyPr/>
        <a:lstStyle/>
        <a:p>
          <a:endParaRPr lang="en-US"/>
        </a:p>
      </dgm:t>
    </dgm:pt>
    <dgm:pt modelId="{039C0C39-8AA7-4743-8235-4CE3C3C60DC5}" type="sibTrans" cxnId="{CFC2C538-0EDA-4ED8-814E-8E1FD6BE10F0}">
      <dgm:prSet/>
      <dgm:spPr/>
      <dgm:t>
        <a:bodyPr/>
        <a:lstStyle/>
        <a:p>
          <a:endParaRPr lang="en-US"/>
        </a:p>
      </dgm:t>
    </dgm:pt>
    <dgm:pt modelId="{19210709-5003-4351-9242-187E21CA224D}" type="pres">
      <dgm:prSet presAssocID="{5289FE47-492B-46CB-B5D7-42302A058031}" presName="root" presStyleCnt="0">
        <dgm:presLayoutVars>
          <dgm:dir/>
          <dgm:resizeHandles val="exact"/>
        </dgm:presLayoutVars>
      </dgm:prSet>
      <dgm:spPr/>
    </dgm:pt>
    <dgm:pt modelId="{CA6BFA71-75F0-4DBF-A634-1475AF14A05F}" type="pres">
      <dgm:prSet presAssocID="{447D66BA-0BA6-4C1D-972F-C0661FE89B2F}" presName="compNode" presStyleCnt="0"/>
      <dgm:spPr/>
    </dgm:pt>
    <dgm:pt modelId="{7C23673E-47BF-49E5-9C6D-F3EF6D58A5E7}" type="pres">
      <dgm:prSet presAssocID="{447D66BA-0BA6-4C1D-972F-C0661FE89B2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4D0EFBBE-1243-4276-BC5A-287DFE99923F}" type="pres">
      <dgm:prSet presAssocID="{447D66BA-0BA6-4C1D-972F-C0661FE89B2F}" presName="iconSpace" presStyleCnt="0"/>
      <dgm:spPr/>
    </dgm:pt>
    <dgm:pt modelId="{593F6596-8BFD-4F6E-BE97-2DBADEA7EC25}" type="pres">
      <dgm:prSet presAssocID="{447D66BA-0BA6-4C1D-972F-C0661FE89B2F}" presName="parTx" presStyleLbl="revTx" presStyleIdx="0" presStyleCnt="4">
        <dgm:presLayoutVars>
          <dgm:chMax val="0"/>
          <dgm:chPref val="0"/>
        </dgm:presLayoutVars>
      </dgm:prSet>
      <dgm:spPr/>
    </dgm:pt>
    <dgm:pt modelId="{924E1530-D8E8-4167-A515-2534AF7442A2}" type="pres">
      <dgm:prSet presAssocID="{447D66BA-0BA6-4C1D-972F-C0661FE89B2F}" presName="txSpace" presStyleCnt="0"/>
      <dgm:spPr/>
    </dgm:pt>
    <dgm:pt modelId="{2E256C6F-1836-4FD5-BADB-576C588E91B3}" type="pres">
      <dgm:prSet presAssocID="{447D66BA-0BA6-4C1D-972F-C0661FE89B2F}" presName="desTx" presStyleLbl="revTx" presStyleIdx="1" presStyleCnt="4">
        <dgm:presLayoutVars/>
      </dgm:prSet>
      <dgm:spPr/>
    </dgm:pt>
    <dgm:pt modelId="{BFD21799-5BB1-478F-9FEF-4908AE3B182C}" type="pres">
      <dgm:prSet presAssocID="{54DCCDDF-C02B-48F7-8E0A-FB2BE53C436E}" presName="sibTrans" presStyleCnt="0"/>
      <dgm:spPr/>
    </dgm:pt>
    <dgm:pt modelId="{3806BD78-664D-4B41-A707-0EAB261F827C}" type="pres">
      <dgm:prSet presAssocID="{0A2A4DEE-FDA1-413F-A413-E11B6F9C5332}" presName="compNode" presStyleCnt="0"/>
      <dgm:spPr/>
    </dgm:pt>
    <dgm:pt modelId="{645BAA60-5BB2-4510-ABC6-7FA98F91C580}" type="pres">
      <dgm:prSet presAssocID="{0A2A4DEE-FDA1-413F-A413-E11B6F9C533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95B5C096-1C40-4E3A-B35F-692E5C238AA7}" type="pres">
      <dgm:prSet presAssocID="{0A2A4DEE-FDA1-413F-A413-E11B6F9C5332}" presName="iconSpace" presStyleCnt="0"/>
      <dgm:spPr/>
    </dgm:pt>
    <dgm:pt modelId="{AE679E62-515D-4231-8327-C348F3268A0B}" type="pres">
      <dgm:prSet presAssocID="{0A2A4DEE-FDA1-413F-A413-E11B6F9C5332}" presName="parTx" presStyleLbl="revTx" presStyleIdx="2" presStyleCnt="4">
        <dgm:presLayoutVars>
          <dgm:chMax val="0"/>
          <dgm:chPref val="0"/>
        </dgm:presLayoutVars>
      </dgm:prSet>
      <dgm:spPr/>
    </dgm:pt>
    <dgm:pt modelId="{D5B13712-C726-4016-97B1-0794D59087F3}" type="pres">
      <dgm:prSet presAssocID="{0A2A4DEE-FDA1-413F-A413-E11B6F9C5332}" presName="txSpace" presStyleCnt="0"/>
      <dgm:spPr/>
    </dgm:pt>
    <dgm:pt modelId="{8545FB92-5548-4079-A4FF-F8B7158E8522}" type="pres">
      <dgm:prSet presAssocID="{0A2A4DEE-FDA1-413F-A413-E11B6F9C5332}" presName="desTx" presStyleLbl="revTx" presStyleIdx="3" presStyleCnt="4" custLinFactNeighborX="-382" custLinFactNeighborY="-31654">
        <dgm:presLayoutVars/>
      </dgm:prSet>
      <dgm:spPr/>
    </dgm:pt>
  </dgm:ptLst>
  <dgm:cxnLst>
    <dgm:cxn modelId="{5F2E2535-CD9B-4FF5-85B9-17E1C57D6093}" srcId="{5289FE47-492B-46CB-B5D7-42302A058031}" destId="{447D66BA-0BA6-4C1D-972F-C0661FE89B2F}" srcOrd="0" destOrd="0" parTransId="{2E484A26-728F-4495-90DA-B7F66B9223E2}" sibTransId="{54DCCDDF-C02B-48F7-8E0A-FB2BE53C436E}"/>
    <dgm:cxn modelId="{CFC2C538-0EDA-4ED8-814E-8E1FD6BE10F0}" srcId="{0A2A4DEE-FDA1-413F-A413-E11B6F9C5332}" destId="{131243DD-D57D-4F2A-AB27-E14FA6F7177A}" srcOrd="0" destOrd="0" parTransId="{F94EC24A-1983-41D7-B8F7-63C6F67E6663}" sibTransId="{039C0C39-8AA7-4743-8235-4CE3C3C60DC5}"/>
    <dgm:cxn modelId="{A6B12748-7549-4767-968F-05A4B9973AF1}" srcId="{5289FE47-492B-46CB-B5D7-42302A058031}" destId="{0A2A4DEE-FDA1-413F-A413-E11B6F9C5332}" srcOrd="1" destOrd="0" parTransId="{1BE639B3-DFA1-4495-89F9-6ADB22EC1E36}" sibTransId="{32A4AC60-77CE-4827-A3A1-5F724FE2BF2A}"/>
    <dgm:cxn modelId="{4A56FB4E-5492-4C34-8E04-7E1D19E554E7}" type="presOf" srcId="{447D66BA-0BA6-4C1D-972F-C0661FE89B2F}" destId="{593F6596-8BFD-4F6E-BE97-2DBADEA7EC25}" srcOrd="0" destOrd="0" presId="urn:microsoft.com/office/officeart/2018/2/layout/IconLabelDescriptionList"/>
    <dgm:cxn modelId="{6B0FEC82-7408-4CEB-9E96-541FF0D9B471}" type="presOf" srcId="{131243DD-D57D-4F2A-AB27-E14FA6F7177A}" destId="{8545FB92-5548-4079-A4FF-F8B7158E8522}" srcOrd="0" destOrd="0" presId="urn:microsoft.com/office/officeart/2018/2/layout/IconLabelDescriptionList"/>
    <dgm:cxn modelId="{14A04FD9-1009-4BAE-8283-DCA88D7A169F}" type="presOf" srcId="{0A2A4DEE-FDA1-413F-A413-E11B6F9C5332}" destId="{AE679E62-515D-4231-8327-C348F3268A0B}" srcOrd="0" destOrd="0" presId="urn:microsoft.com/office/officeart/2018/2/layout/IconLabelDescriptionList"/>
    <dgm:cxn modelId="{08599BF4-CA3C-4BF7-89A2-518F258E8A63}" type="presOf" srcId="{5289FE47-492B-46CB-B5D7-42302A058031}" destId="{19210709-5003-4351-9242-187E21CA224D}" srcOrd="0" destOrd="0" presId="urn:microsoft.com/office/officeart/2018/2/layout/IconLabelDescriptionList"/>
    <dgm:cxn modelId="{1A7D6702-02A4-4697-A168-5EBBE85833BF}" type="presParOf" srcId="{19210709-5003-4351-9242-187E21CA224D}" destId="{CA6BFA71-75F0-4DBF-A634-1475AF14A05F}" srcOrd="0" destOrd="0" presId="urn:microsoft.com/office/officeart/2018/2/layout/IconLabelDescriptionList"/>
    <dgm:cxn modelId="{AA1B61E7-9C97-47C3-9C20-E01A242E40C0}" type="presParOf" srcId="{CA6BFA71-75F0-4DBF-A634-1475AF14A05F}" destId="{7C23673E-47BF-49E5-9C6D-F3EF6D58A5E7}" srcOrd="0" destOrd="0" presId="urn:microsoft.com/office/officeart/2018/2/layout/IconLabelDescriptionList"/>
    <dgm:cxn modelId="{CD279971-DDDE-4C8B-B236-4A8FBAF0355C}" type="presParOf" srcId="{CA6BFA71-75F0-4DBF-A634-1475AF14A05F}" destId="{4D0EFBBE-1243-4276-BC5A-287DFE99923F}" srcOrd="1" destOrd="0" presId="urn:microsoft.com/office/officeart/2018/2/layout/IconLabelDescriptionList"/>
    <dgm:cxn modelId="{CBDFD142-3990-4475-99ED-1F016D7CE5DE}" type="presParOf" srcId="{CA6BFA71-75F0-4DBF-A634-1475AF14A05F}" destId="{593F6596-8BFD-4F6E-BE97-2DBADEA7EC25}" srcOrd="2" destOrd="0" presId="urn:microsoft.com/office/officeart/2018/2/layout/IconLabelDescriptionList"/>
    <dgm:cxn modelId="{4C405A8E-F9CF-4177-996F-A242888E578B}" type="presParOf" srcId="{CA6BFA71-75F0-4DBF-A634-1475AF14A05F}" destId="{924E1530-D8E8-4167-A515-2534AF7442A2}" srcOrd="3" destOrd="0" presId="urn:microsoft.com/office/officeart/2018/2/layout/IconLabelDescriptionList"/>
    <dgm:cxn modelId="{83C2014C-3F53-4CD0-A018-543EBB3E2DDD}" type="presParOf" srcId="{CA6BFA71-75F0-4DBF-A634-1475AF14A05F}" destId="{2E256C6F-1836-4FD5-BADB-576C588E91B3}" srcOrd="4" destOrd="0" presId="urn:microsoft.com/office/officeart/2018/2/layout/IconLabelDescriptionList"/>
    <dgm:cxn modelId="{EE2C856D-16D9-4EE4-A9D3-5D5059EEA632}" type="presParOf" srcId="{19210709-5003-4351-9242-187E21CA224D}" destId="{BFD21799-5BB1-478F-9FEF-4908AE3B182C}" srcOrd="1" destOrd="0" presId="urn:microsoft.com/office/officeart/2018/2/layout/IconLabelDescriptionList"/>
    <dgm:cxn modelId="{6DB4239C-18DE-411A-9FF1-D924BA388F7F}" type="presParOf" srcId="{19210709-5003-4351-9242-187E21CA224D}" destId="{3806BD78-664D-4B41-A707-0EAB261F827C}" srcOrd="2" destOrd="0" presId="urn:microsoft.com/office/officeart/2018/2/layout/IconLabelDescriptionList"/>
    <dgm:cxn modelId="{6EB040B9-6DEF-450D-8439-D6E9B832A410}" type="presParOf" srcId="{3806BD78-664D-4B41-A707-0EAB261F827C}" destId="{645BAA60-5BB2-4510-ABC6-7FA98F91C580}" srcOrd="0" destOrd="0" presId="urn:microsoft.com/office/officeart/2018/2/layout/IconLabelDescriptionList"/>
    <dgm:cxn modelId="{D5BD2754-91DB-489F-ADB0-3BA20611E32F}" type="presParOf" srcId="{3806BD78-664D-4B41-A707-0EAB261F827C}" destId="{95B5C096-1C40-4E3A-B35F-692E5C238AA7}" srcOrd="1" destOrd="0" presId="urn:microsoft.com/office/officeart/2018/2/layout/IconLabelDescriptionList"/>
    <dgm:cxn modelId="{67578896-169E-4FC6-B414-D10399C63AF1}" type="presParOf" srcId="{3806BD78-664D-4B41-A707-0EAB261F827C}" destId="{AE679E62-515D-4231-8327-C348F3268A0B}" srcOrd="2" destOrd="0" presId="urn:microsoft.com/office/officeart/2018/2/layout/IconLabelDescriptionList"/>
    <dgm:cxn modelId="{AA88A9AF-050A-45A0-9959-259E9FC72441}" type="presParOf" srcId="{3806BD78-664D-4B41-A707-0EAB261F827C}" destId="{D5B13712-C726-4016-97B1-0794D59087F3}" srcOrd="3" destOrd="0" presId="urn:microsoft.com/office/officeart/2018/2/layout/IconLabelDescriptionList"/>
    <dgm:cxn modelId="{93D1D526-E371-426E-A732-B1AAAD79B7D3}" type="presParOf" srcId="{3806BD78-664D-4B41-A707-0EAB261F827C}" destId="{8545FB92-5548-4079-A4FF-F8B7158E8522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23673E-47BF-49E5-9C6D-F3EF6D58A5E7}">
      <dsp:nvSpPr>
        <dsp:cNvPr id="0" name=""/>
        <dsp:cNvSpPr/>
      </dsp:nvSpPr>
      <dsp:spPr>
        <a:xfrm>
          <a:off x="259587" y="0"/>
          <a:ext cx="1510523" cy="15105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3F6596-8BFD-4F6E-BE97-2DBADEA7EC25}">
      <dsp:nvSpPr>
        <dsp:cNvPr id="0" name=""/>
        <dsp:cNvSpPr/>
      </dsp:nvSpPr>
      <dsp:spPr>
        <a:xfrm>
          <a:off x="259587" y="1645660"/>
          <a:ext cx="4315781" cy="647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/>
            <a:t>Task: To build a polyalphabetic cipher algorithm</a:t>
          </a:r>
        </a:p>
      </dsp:txBody>
      <dsp:txXfrm>
        <a:off x="259587" y="1645660"/>
        <a:ext cx="4315781" cy="647367"/>
      </dsp:txXfrm>
    </dsp:sp>
    <dsp:sp modelId="{2E256C6F-1836-4FD5-BADB-576C588E91B3}">
      <dsp:nvSpPr>
        <dsp:cNvPr id="0" name=""/>
        <dsp:cNvSpPr/>
      </dsp:nvSpPr>
      <dsp:spPr>
        <a:xfrm>
          <a:off x="259587" y="2355882"/>
          <a:ext cx="4315781" cy="786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5BAA60-5BB2-4510-ABC6-7FA98F91C580}">
      <dsp:nvSpPr>
        <dsp:cNvPr id="0" name=""/>
        <dsp:cNvSpPr/>
      </dsp:nvSpPr>
      <dsp:spPr>
        <a:xfrm>
          <a:off x="5330630" y="0"/>
          <a:ext cx="1510523" cy="15105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679E62-515D-4231-8327-C348F3268A0B}">
      <dsp:nvSpPr>
        <dsp:cNvPr id="0" name=""/>
        <dsp:cNvSpPr/>
      </dsp:nvSpPr>
      <dsp:spPr>
        <a:xfrm>
          <a:off x="5330630" y="1645660"/>
          <a:ext cx="4315781" cy="647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 dirty="0"/>
            <a:t>Language statistical analysis</a:t>
          </a:r>
        </a:p>
      </dsp:txBody>
      <dsp:txXfrm>
        <a:off x="5330630" y="1645660"/>
        <a:ext cx="4315781" cy="647367"/>
      </dsp:txXfrm>
    </dsp:sp>
    <dsp:sp modelId="{8545FB92-5548-4079-A4FF-F8B7158E8522}">
      <dsp:nvSpPr>
        <dsp:cNvPr id="0" name=""/>
        <dsp:cNvSpPr/>
      </dsp:nvSpPr>
      <dsp:spPr>
        <a:xfrm>
          <a:off x="5314144" y="2106816"/>
          <a:ext cx="4315781" cy="786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tx2">
                  <a:lumMod val="40000"/>
                  <a:lumOff val="60000"/>
                </a:schemeClr>
              </a:solidFill>
            </a:rPr>
            <a:t>English word, 2-gram, 3-gram frequency distribution</a:t>
          </a:r>
        </a:p>
      </dsp:txBody>
      <dsp:txXfrm>
        <a:off x="5314144" y="2106816"/>
        <a:ext cx="4315781" cy="7868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AC1DF-B4D6-4340-A3AD-884B9D66F4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Assignment 1 </a:t>
            </a:r>
            <a:br>
              <a:rPr lang="en-US" dirty="0"/>
            </a:br>
            <a:r>
              <a:rPr lang="en-US" dirty="0"/>
              <a:t>Cryptanalysis of primitive ciphers</a:t>
            </a:r>
            <a:br>
              <a:rPr lang="en-US" dirty="0"/>
            </a:b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DAT510-1 20H Network security and vulnerability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DE501D-32A0-407E-9224-8FF51133D0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University of Stavanger</a:t>
            </a:r>
          </a:p>
          <a:p>
            <a:r>
              <a:rPr lang="en-US" dirty="0"/>
              <a:t>Asahi Cantu </a:t>
            </a:r>
            <a:r>
              <a:rPr lang="en-US" dirty="0" err="1"/>
              <a:t>moreno</a:t>
            </a:r>
            <a:endParaRPr lang="en-US" dirty="0"/>
          </a:p>
          <a:p>
            <a:r>
              <a:rPr lang="en-US" dirty="0"/>
              <a:t>Student id: 253964</a:t>
            </a:r>
          </a:p>
        </p:txBody>
      </p:sp>
    </p:spTree>
    <p:extLst>
      <p:ext uri="{BB962C8B-B14F-4D97-AF65-F5344CB8AC3E}">
        <p14:creationId xmlns:p14="http://schemas.microsoft.com/office/powerpoint/2010/main" val="536367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6BFD4-A2E2-4702-B466-56F2896EB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1.1 Text deciphering – Brute-force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DC3829-4FE2-4F91-8580-435FFCF84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2594096"/>
            <a:ext cx="4689234" cy="2860432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D7783F-0239-419F-AA1E-A13F11099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r>
              <a:rPr lang="en-US" dirty="0"/>
              <a:t>Creating an algorithm to decrypt with random keys</a:t>
            </a:r>
          </a:p>
          <a:p>
            <a:r>
              <a:rPr lang="en-US" dirty="0"/>
              <a:t>Try to find readable English patterns after several iterations</a:t>
            </a:r>
          </a:p>
        </p:txBody>
      </p:sp>
    </p:spTree>
    <p:extLst>
      <p:ext uri="{BB962C8B-B14F-4D97-AF65-F5344CB8AC3E}">
        <p14:creationId xmlns:p14="http://schemas.microsoft.com/office/powerpoint/2010/main" val="3600823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6BFD4-A2E2-4702-B466-56F2896EB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1.1 Text deciphering – Brute-force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DC3829-4FE2-4F91-8580-435FFCF84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060" y="2097088"/>
            <a:ext cx="5504001" cy="335744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D7783F-0239-419F-AA1E-A13F11099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r>
              <a:rPr lang="en-US" dirty="0"/>
              <a:t>Creating an algorithm to find candidate key size</a:t>
            </a:r>
          </a:p>
          <a:p>
            <a:r>
              <a:rPr lang="en-US" dirty="0"/>
              <a:t>Try to find readable English patterns after several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candidate key</a:t>
            </a:r>
            <a:r>
              <a:rPr lang="en-US" dirty="0"/>
              <a:t> iterations</a:t>
            </a:r>
          </a:p>
        </p:txBody>
      </p:sp>
    </p:spTree>
    <p:extLst>
      <p:ext uri="{BB962C8B-B14F-4D97-AF65-F5344CB8AC3E}">
        <p14:creationId xmlns:p14="http://schemas.microsoft.com/office/powerpoint/2010/main" val="3824254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6BFD4-A2E2-4702-B466-56F2896EB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1.1 Text deciphering – Brute-force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B32F9B-A111-410D-8FCE-021276A745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640"/>
          <a:stretch/>
        </p:blipFill>
        <p:spPr>
          <a:xfrm>
            <a:off x="497254" y="1617658"/>
            <a:ext cx="6900325" cy="5036032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D7783F-0239-419F-AA1E-A13F11099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7067" y="1813958"/>
            <a:ext cx="4720749" cy="3541714"/>
          </a:xfrm>
        </p:spPr>
        <p:txBody>
          <a:bodyPr>
            <a:normAutofit/>
          </a:bodyPr>
          <a:lstStyle/>
          <a:p>
            <a:r>
              <a:rPr lang="en-US" dirty="0"/>
              <a:t>Isolate potential English word patterns. Candidate key =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ybdlaaa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dirty="0"/>
              <a:t>Keep iterating over assumed key pattens</a:t>
            </a:r>
          </a:p>
        </p:txBody>
      </p:sp>
    </p:spTree>
    <p:extLst>
      <p:ext uri="{BB962C8B-B14F-4D97-AF65-F5344CB8AC3E}">
        <p14:creationId xmlns:p14="http://schemas.microsoft.com/office/powerpoint/2010/main" val="2269572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6BFD4-A2E2-4702-B466-56F2896EB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1.1 Text deciphering – Brute-force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C5F14C-4392-414F-9179-D618F9D52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20" y="2097088"/>
            <a:ext cx="5919927" cy="3048762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D7783F-0239-419F-AA1E-A13F11099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r>
              <a:rPr lang="en-US" dirty="0"/>
              <a:t>Potential key isolation with new English pattern insights</a:t>
            </a:r>
          </a:p>
          <a:p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ybdlaekc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dirty="0"/>
              <a:t>Switch the key chars to match with the beginning of the encrypted text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287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6BFD4-A2E2-4702-B466-56F2896EB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1.1 Text deciphering – Brute-force analysis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D7783F-0239-419F-AA1E-A13F11099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2251" y="5334316"/>
            <a:ext cx="4833781" cy="6793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Final key found! ‘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bdlaekcy</a:t>
            </a:r>
            <a:r>
              <a:rPr lang="en-US" dirty="0"/>
              <a:t>’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8B63D7-3131-4D53-ADCD-00B0FD524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436" y="1690890"/>
            <a:ext cx="9147951" cy="347621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3851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6BFD4-A2E2-4702-B466-56F2896EB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1.1 Text deciphering – Key performance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D7783F-0239-419F-AA1E-A13F11099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0910" y="1884148"/>
            <a:ext cx="4833781" cy="2794944"/>
          </a:xfrm>
        </p:spPr>
        <p:txBody>
          <a:bodyPr>
            <a:normAutofit/>
          </a:bodyPr>
          <a:lstStyle/>
          <a:p>
            <a:r>
              <a:rPr lang="en-US" dirty="0"/>
              <a:t>Encrypt previous text with a random key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Increase length size from 0 – n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N=max text length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2D95B7-C48A-4C0B-9348-B0CC68BA2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610" y="1884148"/>
            <a:ext cx="621030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281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6BFD4-A2E2-4702-B466-56F2896EB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1.2 Complex Text deciphering - </a:t>
            </a:r>
            <a:r>
              <a:rPr lang="en-US" dirty="0" err="1"/>
              <a:t>CryptAnalysis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D7783F-0239-419F-AA1E-A13F11099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0499" y="4907435"/>
            <a:ext cx="7296896" cy="2794944"/>
          </a:xfrm>
        </p:spPr>
        <p:txBody>
          <a:bodyPr>
            <a:normAutofit/>
          </a:bodyPr>
          <a:lstStyle/>
          <a:p>
            <a:r>
              <a:rPr lang="en-US" dirty="0"/>
              <a:t>New ciphered text provided</a:t>
            </a:r>
          </a:p>
          <a:p>
            <a:r>
              <a:rPr lang="en-US" dirty="0"/>
              <a:t>Decrypted with found key</a:t>
            </a:r>
          </a:p>
          <a:p>
            <a:r>
              <a:rPr lang="en-US" dirty="0"/>
              <a:t>Found first pattern to be same as previous text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EAB9FA-8AFE-46AD-99CE-A2CE61B36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489" y="1610289"/>
            <a:ext cx="6487475" cy="320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790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6BFD4-A2E2-4702-B466-56F2896EB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1.2 Complex Text deciphering – </a:t>
            </a:r>
            <a:r>
              <a:rPr lang="en-US" dirty="0" err="1"/>
              <a:t>bruteforce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D7783F-0239-419F-AA1E-A13F11099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2515" y="5016844"/>
            <a:ext cx="7296896" cy="1046205"/>
          </a:xfrm>
        </p:spPr>
        <p:txBody>
          <a:bodyPr>
            <a:normAutofit/>
          </a:bodyPr>
          <a:lstStyle/>
          <a:p>
            <a:r>
              <a:rPr lang="en-US" dirty="0"/>
              <a:t>8-char pattern is decrypted by passing previous decrypted 8-char pattern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2A6772-23EB-49EE-BEC7-50A54CD5D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515" y="1594580"/>
            <a:ext cx="8299613" cy="342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317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6BFD4-A2E2-4702-B466-56F2896EB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/>
              <a:t>2.1 SDES – Algorithm construction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4AED25-47D2-4774-BFCC-EE1EC6FF7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2273562"/>
            <a:ext cx="4689234" cy="350150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BE7BDF-62B4-4E6D-A7C3-F962B1A93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sz="2000" dirty="0"/>
              <a:t>Implemented from appendix technical manual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Tested all steps and confirmed functionality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Modularized in python class for future use amongst different implementations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Implemented permutations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 boxes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Key generation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F-Function</a:t>
            </a:r>
          </a:p>
        </p:txBody>
      </p:sp>
    </p:spTree>
    <p:extLst>
      <p:ext uri="{BB962C8B-B14F-4D97-AF65-F5344CB8AC3E}">
        <p14:creationId xmlns:p14="http://schemas.microsoft.com/office/powerpoint/2010/main" val="2349127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6BFD4-A2E2-4702-B466-56F2896EB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/>
              <a:t>2.2 3SDES – Algorithm construction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126668-BB5B-406E-8BFD-99668E3E71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90" r="10204" b="-3"/>
          <a:stretch/>
        </p:blipFill>
        <p:spPr>
          <a:xfrm>
            <a:off x="831418" y="2334932"/>
            <a:ext cx="5156104" cy="3370823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BE7BDF-62B4-4E6D-A7C3-F962B1A93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479" y="2249487"/>
            <a:ext cx="4844521" cy="3541714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800" dirty="0"/>
              <a:t>Implemented from SDES previous function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Added two keys (k1, k2) to encrypt(k1)-&gt;Decrypt(k2),Encrypt(k1)</a:t>
            </a:r>
          </a:p>
        </p:txBody>
      </p:sp>
    </p:spTree>
    <p:extLst>
      <p:ext uri="{BB962C8B-B14F-4D97-AF65-F5344CB8AC3E}">
        <p14:creationId xmlns:p14="http://schemas.microsoft.com/office/powerpoint/2010/main" val="3717465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6BFD4-A2E2-4702-B466-56F2896EB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54363-12B4-4A42-B46E-F5F5F7545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Analysis and results of Assignment in: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Polyalphabetic ciphers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Text deciphering – Find encryption key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Complex Text deciphering – Find encryption key from previous task. Extra feature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SDES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Construction of SDES encryption algorithm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Construction of triple SDES encryption algorithm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SDES Cracking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3SDES Cracking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SDES server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250105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6BFD4-A2E2-4702-B466-56F2896EB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en-US"/>
              <a:t>2.3 SDES – Cracking</a:t>
            </a:r>
          </a:p>
        </p:txBody>
      </p:sp>
      <p:sp>
        <p:nvSpPr>
          <p:cNvPr id="11" name="Round Diagonal Corner Rectangle 9">
            <a:extLst>
              <a:ext uri="{FF2B5EF4-FFF2-40B4-BE49-F238E27FC236}">
                <a16:creationId xmlns:a16="http://schemas.microsoft.com/office/drawing/2014/main" id="{14436AD2-BD0F-4545-B2E9-06007B35B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A31574-EA72-418F-A846-3B15C546E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240718"/>
            <a:ext cx="4635583" cy="4380626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BE7BDF-62B4-4E6D-A7C3-F962B1A93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/>
          </a:bodyPr>
          <a:lstStyle/>
          <a:p>
            <a:r>
              <a:rPr lang="en-US" dirty="0"/>
              <a:t>Same statistical analysis techniques used</a:t>
            </a:r>
          </a:p>
          <a:p>
            <a:r>
              <a:rPr lang="en-US" dirty="0"/>
              <a:t>Created brute-force algorithm to crack code based on candidate 8-bit pattern that matched word ‘e’ or ‘E’</a:t>
            </a:r>
          </a:p>
          <a:p>
            <a:r>
              <a:rPr lang="en-US" dirty="0"/>
              <a:t>Key =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1111101110</a:t>
            </a:r>
          </a:p>
        </p:txBody>
      </p:sp>
    </p:spTree>
    <p:extLst>
      <p:ext uri="{BB962C8B-B14F-4D97-AF65-F5344CB8AC3E}">
        <p14:creationId xmlns:p14="http://schemas.microsoft.com/office/powerpoint/2010/main" val="12178449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6BFD4-A2E2-4702-B466-56F2896EB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n-US" sz="2800" dirty="0"/>
              <a:t>2.4 3SDES – Cracking</a:t>
            </a:r>
          </a:p>
        </p:txBody>
      </p:sp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058231-883A-44BF-8AA6-161AEF25A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959" y="1137621"/>
            <a:ext cx="5812440" cy="4577297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BE7BDF-62B4-4E6D-A7C3-F962B1A93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en-US" sz="1800" dirty="0"/>
              <a:t>Same brute-force algorithm implemented than in SDES Cracking</a:t>
            </a:r>
          </a:p>
          <a:p>
            <a:r>
              <a:rPr lang="en-US" sz="1800" dirty="0"/>
              <a:t>Tried with two random increasing generating keys</a:t>
            </a:r>
          </a:p>
          <a:p>
            <a:r>
              <a:rPr lang="en-US" sz="1800" dirty="0"/>
              <a:t>K1 = </a:t>
            </a:r>
            <a:r>
              <a:rPr lang="en-US" sz="18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1111101010</a:t>
            </a:r>
          </a:p>
          <a:p>
            <a:r>
              <a:rPr lang="en-US" sz="1800" dirty="0"/>
              <a:t>K2 = </a:t>
            </a:r>
            <a:r>
              <a:rPr lang="en-US" sz="18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0101011111</a:t>
            </a:r>
          </a:p>
        </p:txBody>
      </p:sp>
    </p:spTree>
    <p:extLst>
      <p:ext uri="{BB962C8B-B14F-4D97-AF65-F5344CB8AC3E}">
        <p14:creationId xmlns:p14="http://schemas.microsoft.com/office/powerpoint/2010/main" val="2197494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4522F6F2-D276-4B44-927D-595B62E8F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4" name="Rectangle 13">
              <a:extLst>
                <a:ext uri="{FF2B5EF4-FFF2-40B4-BE49-F238E27FC236}">
                  <a16:creationId xmlns:a16="http://schemas.microsoft.com/office/drawing/2014/main" id="{CE1A8443-DFAD-4C8E-A1D1-B1FFC23A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2" name="Picture 2">
              <a:extLst>
                <a:ext uri="{FF2B5EF4-FFF2-40B4-BE49-F238E27FC236}">
                  <a16:creationId xmlns:a16="http://schemas.microsoft.com/office/drawing/2014/main" id="{7C16C621-4F51-4093-B639-5E04CF0EA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AF6BFD4-A2E2-4702-B466-56F2896EB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697" y="618518"/>
            <a:ext cx="6050713" cy="1478570"/>
          </a:xfrm>
        </p:spPr>
        <p:txBody>
          <a:bodyPr>
            <a:normAutofit/>
          </a:bodyPr>
          <a:lstStyle/>
          <a:p>
            <a:r>
              <a:rPr lang="en-US"/>
              <a:t>2.4 -  SDES server implementation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A210947-19DD-4D82-9001-EB4FD3CA88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08BA069-8E59-4A52-9D81-F41BB255C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3F647F8A-2464-4A5A-BC19-757CDB00F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56E9E8F0-C005-4002-A7CC-050F4E163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F73DD6E-B3F0-4263-B349-EF6F73438A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819862A2-B765-4A89-A229-6D1389781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80B74F06-F12D-48F0-9469-1B41C8676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90B9E938-2C10-4FD4-A44B-AC2C6CCB5B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F9EFD92F-C67D-4998-BF9E-78AE28DF5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40A102B9-B463-49AA-80B5-DED0B2E43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D8FE84BD-D175-437D-B860-3715158CF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1577D13D-8777-48FE-8799-57CBDEA2A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6">
              <a:extLst>
                <a:ext uri="{FF2B5EF4-FFF2-40B4-BE49-F238E27FC236}">
                  <a16:creationId xmlns:a16="http://schemas.microsoft.com/office/drawing/2014/main" id="{ADE86DE6-4A59-4BE5-B2C8-CB7C0FB965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5FD7F01E-86AB-47C1-81B1-419856314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953EB852-7AA6-40F7-A805-0FF04FAE8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FA283238-23CF-4994-8E02-4EB5D97D8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AE2F0444-3560-46A9-85C6-AD9C4D700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1">
              <a:extLst>
                <a:ext uri="{FF2B5EF4-FFF2-40B4-BE49-F238E27FC236}">
                  <a16:creationId xmlns:a16="http://schemas.microsoft.com/office/drawing/2014/main" id="{B69EAEB1-1086-4684-B20B-C6E250A90E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4C869530-8A60-4306-BC67-63294F9D5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EEBC3BC8-0066-4FFF-936E-746B47A0C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7951EC55-DA0C-46F0-BF98-427078A66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F40CBDE4-9D9D-471D-9C7E-D000C060B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4E63F3FC-5BCB-400B-8CBB-DB58CF61D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BE4FF3F-9B00-4479-9EC8-BADD8C77E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6BA6A1A3-FE7E-46C6-96C1-693C2E018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114DA81D-9A00-4EB7-A592-23911BB14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DB83C953-DA56-415B-943C-6669B401A8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51B3F681-1B14-43A9-AD7C-3337BF646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2">
              <a:extLst>
                <a:ext uri="{FF2B5EF4-FFF2-40B4-BE49-F238E27FC236}">
                  <a16:creationId xmlns:a16="http://schemas.microsoft.com/office/drawing/2014/main" id="{9FFEE267-6F5A-4942-9CCD-93E0FD72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473DF80-FE50-4F0F-9AF3-BE37ACE6B9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34">
              <a:extLst>
                <a:ext uri="{FF2B5EF4-FFF2-40B4-BE49-F238E27FC236}">
                  <a16:creationId xmlns:a16="http://schemas.microsoft.com/office/drawing/2014/main" id="{D2426B62-A33A-419E-B4DF-42543C4CC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5">
              <a:extLst>
                <a:ext uri="{FF2B5EF4-FFF2-40B4-BE49-F238E27FC236}">
                  <a16:creationId xmlns:a16="http://schemas.microsoft.com/office/drawing/2014/main" id="{1790CDFA-5E0D-467A-B0CA-637136309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6">
              <a:extLst>
                <a:ext uri="{FF2B5EF4-FFF2-40B4-BE49-F238E27FC236}">
                  <a16:creationId xmlns:a16="http://schemas.microsoft.com/office/drawing/2014/main" id="{54F41241-7241-4D2A-BDEA-28406C41D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7">
              <a:extLst>
                <a:ext uri="{FF2B5EF4-FFF2-40B4-BE49-F238E27FC236}">
                  <a16:creationId xmlns:a16="http://schemas.microsoft.com/office/drawing/2014/main" id="{351E54C3-3D62-48EA-A2DC-D1570769C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8">
              <a:extLst>
                <a:ext uri="{FF2B5EF4-FFF2-40B4-BE49-F238E27FC236}">
                  <a16:creationId xmlns:a16="http://schemas.microsoft.com/office/drawing/2014/main" id="{F08D2F28-5814-4CA4-A46E-C82FE6EF5D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39">
              <a:extLst>
                <a:ext uri="{FF2B5EF4-FFF2-40B4-BE49-F238E27FC236}">
                  <a16:creationId xmlns:a16="http://schemas.microsoft.com/office/drawing/2014/main" id="{D308FFD9-83B2-4D86-8A5B-CE9F07E8E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0">
              <a:extLst>
                <a:ext uri="{FF2B5EF4-FFF2-40B4-BE49-F238E27FC236}">
                  <a16:creationId xmlns:a16="http://schemas.microsoft.com/office/drawing/2014/main" id="{E6A3BE28-5E73-44F0-AA57-58DAD5DD0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1">
              <a:extLst>
                <a:ext uri="{FF2B5EF4-FFF2-40B4-BE49-F238E27FC236}">
                  <a16:creationId xmlns:a16="http://schemas.microsoft.com/office/drawing/2014/main" id="{7ACED00D-535A-4494-8BFA-78E58A2D5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2">
              <a:extLst>
                <a:ext uri="{FF2B5EF4-FFF2-40B4-BE49-F238E27FC236}">
                  <a16:creationId xmlns:a16="http://schemas.microsoft.com/office/drawing/2014/main" id="{0C7D7BCF-768E-4C0D-857A-63BBA8F9BF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3">
              <a:extLst>
                <a:ext uri="{FF2B5EF4-FFF2-40B4-BE49-F238E27FC236}">
                  <a16:creationId xmlns:a16="http://schemas.microsoft.com/office/drawing/2014/main" id="{29401C0B-5EF6-49A6-A9F6-DAC32B3B65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F6DF5234-BC86-4ABB-A7ED-575143C6A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4863625-8438-4877-9681-839C192C6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8A1D47CD-E2C4-4AD2-B105-655BB09052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4D816259-D8E8-4E5C-A2CF-8C8AFB805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6377A258-3874-44DB-99C9-C4EA6F7AA2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A3902333-5178-425F-AA5F-14ABBEDAE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0">
              <a:extLst>
                <a:ext uri="{FF2B5EF4-FFF2-40B4-BE49-F238E27FC236}">
                  <a16:creationId xmlns:a16="http://schemas.microsoft.com/office/drawing/2014/main" id="{090FF72C-8743-4B55-99A4-E62D6A4B2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1">
              <a:extLst>
                <a:ext uri="{FF2B5EF4-FFF2-40B4-BE49-F238E27FC236}">
                  <a16:creationId xmlns:a16="http://schemas.microsoft.com/office/drawing/2014/main" id="{BFCE6B39-2A20-4DB5-BA8E-2FA60B460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2">
              <a:extLst>
                <a:ext uri="{FF2B5EF4-FFF2-40B4-BE49-F238E27FC236}">
                  <a16:creationId xmlns:a16="http://schemas.microsoft.com/office/drawing/2014/main" id="{A9F068E0-CF7F-474D-9118-50619A6E1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3">
              <a:extLst>
                <a:ext uri="{FF2B5EF4-FFF2-40B4-BE49-F238E27FC236}">
                  <a16:creationId xmlns:a16="http://schemas.microsoft.com/office/drawing/2014/main" id="{CEE9ADFF-5205-4783-ADA2-655A73DB47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4">
              <a:extLst>
                <a:ext uri="{FF2B5EF4-FFF2-40B4-BE49-F238E27FC236}">
                  <a16:creationId xmlns:a16="http://schemas.microsoft.com/office/drawing/2014/main" id="{B28123C4-0A50-4115-936C-C659A912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5">
              <a:extLst>
                <a:ext uri="{FF2B5EF4-FFF2-40B4-BE49-F238E27FC236}">
                  <a16:creationId xmlns:a16="http://schemas.microsoft.com/office/drawing/2014/main" id="{09B49DB9-536F-45DE-9352-5095C8D83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56">
              <a:extLst>
                <a:ext uri="{FF2B5EF4-FFF2-40B4-BE49-F238E27FC236}">
                  <a16:creationId xmlns:a16="http://schemas.microsoft.com/office/drawing/2014/main" id="{43C4B12A-C5E9-47A5-9B04-5D2186A07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57">
              <a:extLst>
                <a:ext uri="{FF2B5EF4-FFF2-40B4-BE49-F238E27FC236}">
                  <a16:creationId xmlns:a16="http://schemas.microsoft.com/office/drawing/2014/main" id="{A01B0DF5-9122-4E62-BF5B-0CCE0A5457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58">
              <a:extLst>
                <a:ext uri="{FF2B5EF4-FFF2-40B4-BE49-F238E27FC236}">
                  <a16:creationId xmlns:a16="http://schemas.microsoft.com/office/drawing/2014/main" id="{3ED6B441-A89D-4565-949B-4C4AB6DC9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BE7BDF-62B4-4E6D-A7C3-F962B1A93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958" y="2249487"/>
            <a:ext cx="6078453" cy="3541714"/>
          </a:xfrm>
        </p:spPr>
        <p:txBody>
          <a:bodyPr>
            <a:normAutofit/>
          </a:bodyPr>
          <a:lstStyle/>
          <a:p>
            <a:r>
              <a:rPr lang="en-US"/>
              <a:t>Python-Flask package used</a:t>
            </a:r>
          </a:p>
          <a:p>
            <a:r>
              <a:rPr lang="en-US"/>
              <a:t>SDES modularized and imported from previous implementation</a:t>
            </a:r>
          </a:p>
        </p:txBody>
      </p:sp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4CC84AA-33F5-45BB-9A06-870D979A313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r="-1" b="6795"/>
          <a:stretch/>
        </p:blipFill>
        <p:spPr>
          <a:xfrm>
            <a:off x="-12741" y="-19040"/>
            <a:ext cx="463558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670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6BFD4-A2E2-4702-B466-56F2896EB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/>
              <a:t>2.4 -  SDES server implementation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233998-D293-42E6-873E-ACB85118B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757" y="1945842"/>
            <a:ext cx="4689234" cy="1735016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BE7BDF-62B4-4E6D-A7C3-F962B1A93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3159" y="1758950"/>
            <a:ext cx="4710683" cy="3541714"/>
          </a:xfrm>
        </p:spPr>
        <p:txBody>
          <a:bodyPr>
            <a:normAutofit/>
          </a:bodyPr>
          <a:lstStyle/>
          <a:p>
            <a:r>
              <a:rPr lang="en-US" dirty="0"/>
              <a:t>Server encrypts on back end via 3SDES algorithm</a:t>
            </a:r>
          </a:p>
          <a:p>
            <a:r>
              <a:rPr lang="en-US" dirty="0"/>
              <a:t>Key stored in server (invisible for final user)</a:t>
            </a:r>
          </a:p>
          <a:p>
            <a:r>
              <a:rPr lang="en-US" dirty="0"/>
              <a:t>Risk and vulnerable if user has access to source code.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A28F6E-34BB-4730-9A23-00D22FD025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757" y="3817938"/>
            <a:ext cx="3943350" cy="9429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001B9C-1DAE-4E4E-BB6C-A996ACDAA8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757" y="4962526"/>
            <a:ext cx="654367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7314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14FF4-C176-40CD-912E-E41539CFE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01729-BDA0-4C73-8C9F-92512CC8F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9905998" cy="3541714"/>
          </a:xfrm>
        </p:spPr>
        <p:txBody>
          <a:bodyPr>
            <a:normAutofit/>
          </a:bodyPr>
          <a:lstStyle/>
          <a:p>
            <a:r>
              <a:rPr lang="en-US" dirty="0"/>
              <a:t>Statistical analysis</a:t>
            </a:r>
          </a:p>
          <a:p>
            <a:r>
              <a:rPr lang="en-US" dirty="0"/>
              <a:t>Crypt analysis</a:t>
            </a:r>
          </a:p>
          <a:p>
            <a:r>
              <a:rPr lang="en-US" dirty="0"/>
              <a:t>Brute force code development</a:t>
            </a:r>
          </a:p>
          <a:p>
            <a:r>
              <a:rPr lang="en-US" dirty="0"/>
              <a:t>SDES, 3SDES  Algorithm understanding</a:t>
            </a:r>
          </a:p>
          <a:p>
            <a:r>
              <a:rPr lang="en-US" dirty="0"/>
              <a:t>Password cracking</a:t>
            </a:r>
          </a:p>
          <a:p>
            <a:r>
              <a:rPr lang="en-US" dirty="0"/>
              <a:t>Security conscientiousness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950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6BFD4-A2E2-4702-B466-56F2896EB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Polyalphabetic ciphers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8D01DCD-97E8-4EBB-8E2C-CC9FC56615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3774670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19822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6BFD4-A2E2-4702-B466-56F2896EB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/>
            <a:r>
              <a:rPr lang="en-US" dirty="0"/>
              <a:t>1.Polyalphabetic ciphers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3C7F2E-6097-483C-B6AF-C140D1B079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1411" y="2558927"/>
            <a:ext cx="4689234" cy="293077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DB57C99-9AA4-4327-86FF-336EBA687F7D}"/>
              </a:ext>
            </a:extLst>
          </p:cNvPr>
          <p:cNvSpPr txBox="1"/>
          <p:nvPr/>
        </p:nvSpPr>
        <p:spPr>
          <a:xfrm>
            <a:off x="6336727" y="2249487"/>
            <a:ext cx="4710683" cy="354171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lIns="91440" tIns="45720" rIns="91440" bIns="45720" numCol="1" spcCol="1270" rtlCol="0" anchorCtr="0">
            <a:normAutofit/>
          </a:bodyPr>
          <a:lstStyle/>
          <a:p>
            <a:pPr marL="0" lvl="0" indent="-228600" defTabSz="914400">
              <a:lnSpc>
                <a:spcPct val="120000"/>
              </a:lnSpc>
              <a:spcBef>
                <a:spcPct val="0"/>
              </a:spcBef>
              <a:spcAft>
                <a:spcPct val="35000"/>
              </a:spcAft>
              <a:buSzPct val="125000"/>
              <a:buFont typeface="Arial" panose="020B0604020202020204" pitchFamily="34" charset="0"/>
              <a:buChar char="•"/>
              <a:defRPr b="1"/>
            </a:pPr>
            <a:r>
              <a:rPr lang="en-US">
                <a:solidFill>
                  <a:schemeClr val="tx1"/>
                </a:solidFill>
              </a:rPr>
              <a:t>Important to understand beforehand the ciphering language and word distribution</a:t>
            </a:r>
          </a:p>
        </p:txBody>
      </p:sp>
    </p:spTree>
    <p:extLst>
      <p:ext uri="{BB962C8B-B14F-4D97-AF65-F5344CB8AC3E}">
        <p14:creationId xmlns:p14="http://schemas.microsoft.com/office/powerpoint/2010/main" val="3058227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">
            <a:extLst>
              <a:ext uri="{FF2B5EF4-FFF2-40B4-BE49-F238E27FC236}">
                <a16:creationId xmlns:a16="http://schemas.microsoft.com/office/drawing/2014/main" id="{38BFA449-4933-478B-B27D-ACCC557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F21A37DB-EDD2-4025-A254-7FE5E4C7A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32" name="Rectangle 5">
              <a:extLst>
                <a:ext uri="{FF2B5EF4-FFF2-40B4-BE49-F238E27FC236}">
                  <a16:creationId xmlns:a16="http://schemas.microsoft.com/office/drawing/2014/main" id="{708D40D6-935E-4579-ABE6-A99C7E33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F9775315-32FD-4BD8-BB73-F51CD2C68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7">
              <a:extLst>
                <a:ext uri="{FF2B5EF4-FFF2-40B4-BE49-F238E27FC236}">
                  <a16:creationId xmlns:a16="http://schemas.microsoft.com/office/drawing/2014/main" id="{336A6870-9B40-41FF-B9F4-A6BA3B298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Rectangle 8">
              <a:extLst>
                <a:ext uri="{FF2B5EF4-FFF2-40B4-BE49-F238E27FC236}">
                  <a16:creationId xmlns:a16="http://schemas.microsoft.com/office/drawing/2014/main" id="{C710122E-DD96-4794-A7E0-04B497DA5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6" name="Freeform 9">
              <a:extLst>
                <a:ext uri="{FF2B5EF4-FFF2-40B4-BE49-F238E27FC236}">
                  <a16:creationId xmlns:a16="http://schemas.microsoft.com/office/drawing/2014/main" id="{4F4CBCBE-E77B-4F77-A0FC-8E53E8222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10">
              <a:extLst>
                <a:ext uri="{FF2B5EF4-FFF2-40B4-BE49-F238E27FC236}">
                  <a16:creationId xmlns:a16="http://schemas.microsoft.com/office/drawing/2014/main" id="{3AADEE32-46BC-4B55-9FB4-EC09FF4B7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11">
              <a:extLst>
                <a:ext uri="{FF2B5EF4-FFF2-40B4-BE49-F238E27FC236}">
                  <a16:creationId xmlns:a16="http://schemas.microsoft.com/office/drawing/2014/main" id="{49C2E1A9-8937-452C-B9FC-E73592881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12">
              <a:extLst>
                <a:ext uri="{FF2B5EF4-FFF2-40B4-BE49-F238E27FC236}">
                  <a16:creationId xmlns:a16="http://schemas.microsoft.com/office/drawing/2014/main" id="{52F0D79A-B92A-42F1-9DC4-3768BB84C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13">
              <a:extLst>
                <a:ext uri="{FF2B5EF4-FFF2-40B4-BE49-F238E27FC236}">
                  <a16:creationId xmlns:a16="http://schemas.microsoft.com/office/drawing/2014/main" id="{DF9A7FE6-2AA9-4245-A3FD-2B1E9B419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14">
              <a:extLst>
                <a:ext uri="{FF2B5EF4-FFF2-40B4-BE49-F238E27FC236}">
                  <a16:creationId xmlns:a16="http://schemas.microsoft.com/office/drawing/2014/main" id="{5DBCDEBC-5990-40B3-B01F-0901475F5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15">
              <a:extLst>
                <a:ext uri="{FF2B5EF4-FFF2-40B4-BE49-F238E27FC236}">
                  <a16:creationId xmlns:a16="http://schemas.microsoft.com/office/drawing/2014/main" id="{4F679A7F-49B5-4FB8-8861-39C0B1A78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16">
              <a:extLst>
                <a:ext uri="{FF2B5EF4-FFF2-40B4-BE49-F238E27FC236}">
                  <a16:creationId xmlns:a16="http://schemas.microsoft.com/office/drawing/2014/main" id="{25A941BD-9824-47D0-835E-824412568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17">
              <a:extLst>
                <a:ext uri="{FF2B5EF4-FFF2-40B4-BE49-F238E27FC236}">
                  <a16:creationId xmlns:a16="http://schemas.microsoft.com/office/drawing/2014/main" id="{9788DF14-5749-40F7-9AFC-400AB2F61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18">
              <a:extLst>
                <a:ext uri="{FF2B5EF4-FFF2-40B4-BE49-F238E27FC236}">
                  <a16:creationId xmlns:a16="http://schemas.microsoft.com/office/drawing/2014/main" id="{E1032387-9F5C-4637-A5BC-43C8FDFF3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19">
              <a:extLst>
                <a:ext uri="{FF2B5EF4-FFF2-40B4-BE49-F238E27FC236}">
                  <a16:creationId xmlns:a16="http://schemas.microsoft.com/office/drawing/2014/main" id="{E0AE6232-915A-4EDB-BC6C-546E772D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20">
              <a:extLst>
                <a:ext uri="{FF2B5EF4-FFF2-40B4-BE49-F238E27FC236}">
                  <a16:creationId xmlns:a16="http://schemas.microsoft.com/office/drawing/2014/main" id="{4B47A13E-CFFB-493F-8C53-266B8A9D1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21">
              <a:extLst>
                <a:ext uri="{FF2B5EF4-FFF2-40B4-BE49-F238E27FC236}">
                  <a16:creationId xmlns:a16="http://schemas.microsoft.com/office/drawing/2014/main" id="{CFD722CE-8752-4A08-B23F-764AB47D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22">
              <a:extLst>
                <a:ext uri="{FF2B5EF4-FFF2-40B4-BE49-F238E27FC236}">
                  <a16:creationId xmlns:a16="http://schemas.microsoft.com/office/drawing/2014/main" id="{042C13BD-E9AE-4C85-B32E-8913F9B270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23">
              <a:extLst>
                <a:ext uri="{FF2B5EF4-FFF2-40B4-BE49-F238E27FC236}">
                  <a16:creationId xmlns:a16="http://schemas.microsoft.com/office/drawing/2014/main" id="{4598BDC2-ABB1-475A-89A7-29713D01C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24">
              <a:extLst>
                <a:ext uri="{FF2B5EF4-FFF2-40B4-BE49-F238E27FC236}">
                  <a16:creationId xmlns:a16="http://schemas.microsoft.com/office/drawing/2014/main" id="{2B080B8C-F78B-4171-A1BC-CA5BE0F56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25">
              <a:extLst>
                <a:ext uri="{FF2B5EF4-FFF2-40B4-BE49-F238E27FC236}">
                  <a16:creationId xmlns:a16="http://schemas.microsoft.com/office/drawing/2014/main" id="{71741891-D8A9-46B8-B264-5459DCF9E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26">
              <a:extLst>
                <a:ext uri="{FF2B5EF4-FFF2-40B4-BE49-F238E27FC236}">
                  <a16:creationId xmlns:a16="http://schemas.microsoft.com/office/drawing/2014/main" id="{A109E82B-1D08-4B6E-9B6C-FE2EC6D53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27">
              <a:extLst>
                <a:ext uri="{FF2B5EF4-FFF2-40B4-BE49-F238E27FC236}">
                  <a16:creationId xmlns:a16="http://schemas.microsoft.com/office/drawing/2014/main" id="{F35E73B8-CFFA-479A-9DE0-5300299D2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28">
              <a:extLst>
                <a:ext uri="{FF2B5EF4-FFF2-40B4-BE49-F238E27FC236}">
                  <a16:creationId xmlns:a16="http://schemas.microsoft.com/office/drawing/2014/main" id="{B0B910CE-9CED-4630-9203-347D1B6D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29">
              <a:extLst>
                <a:ext uri="{FF2B5EF4-FFF2-40B4-BE49-F238E27FC236}">
                  <a16:creationId xmlns:a16="http://schemas.microsoft.com/office/drawing/2014/main" id="{D06A4D8D-E038-4ED6-9E80-4E91BA84A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30">
              <a:extLst>
                <a:ext uri="{FF2B5EF4-FFF2-40B4-BE49-F238E27FC236}">
                  <a16:creationId xmlns:a16="http://schemas.microsoft.com/office/drawing/2014/main" id="{5EC8C817-4C9E-45E8-B74C-729F1C3FB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31">
              <a:extLst>
                <a:ext uri="{FF2B5EF4-FFF2-40B4-BE49-F238E27FC236}">
                  <a16:creationId xmlns:a16="http://schemas.microsoft.com/office/drawing/2014/main" id="{226556E8-E6A7-4D81-9C6C-A69A8B611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32">
              <a:extLst>
                <a:ext uri="{FF2B5EF4-FFF2-40B4-BE49-F238E27FC236}">
                  <a16:creationId xmlns:a16="http://schemas.microsoft.com/office/drawing/2014/main" id="{BF75F646-19BF-4436-97C0-BE3EBEEF9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Rectangle 33">
              <a:extLst>
                <a:ext uri="{FF2B5EF4-FFF2-40B4-BE49-F238E27FC236}">
                  <a16:creationId xmlns:a16="http://schemas.microsoft.com/office/drawing/2014/main" id="{222B076E-642A-4E93-8143-3A8D88975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1" name="Freeform 34">
              <a:extLst>
                <a:ext uri="{FF2B5EF4-FFF2-40B4-BE49-F238E27FC236}">
                  <a16:creationId xmlns:a16="http://schemas.microsoft.com/office/drawing/2014/main" id="{569DC54F-1DCD-40F9-B756-A79C3170C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35">
              <a:extLst>
                <a:ext uri="{FF2B5EF4-FFF2-40B4-BE49-F238E27FC236}">
                  <a16:creationId xmlns:a16="http://schemas.microsoft.com/office/drawing/2014/main" id="{D6F49EF9-430E-4A1B-9A18-6C247E71E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36">
              <a:extLst>
                <a:ext uri="{FF2B5EF4-FFF2-40B4-BE49-F238E27FC236}">
                  <a16:creationId xmlns:a16="http://schemas.microsoft.com/office/drawing/2014/main" id="{C94C2930-C094-4CF9-8449-60C7BAE98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37">
              <a:extLst>
                <a:ext uri="{FF2B5EF4-FFF2-40B4-BE49-F238E27FC236}">
                  <a16:creationId xmlns:a16="http://schemas.microsoft.com/office/drawing/2014/main" id="{B4FF864C-97F2-40BD-95D1-E47527BCB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38">
              <a:extLst>
                <a:ext uri="{FF2B5EF4-FFF2-40B4-BE49-F238E27FC236}">
                  <a16:creationId xmlns:a16="http://schemas.microsoft.com/office/drawing/2014/main" id="{E8804833-F6BB-4F88-BA24-F59429C71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39">
              <a:extLst>
                <a:ext uri="{FF2B5EF4-FFF2-40B4-BE49-F238E27FC236}">
                  <a16:creationId xmlns:a16="http://schemas.microsoft.com/office/drawing/2014/main" id="{29A4A3B0-4E15-432A-92DB-7B9E5760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40">
              <a:extLst>
                <a:ext uri="{FF2B5EF4-FFF2-40B4-BE49-F238E27FC236}">
                  <a16:creationId xmlns:a16="http://schemas.microsoft.com/office/drawing/2014/main" id="{3CAB34B1-2BFA-44A9-AC3E-D300B30B7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41">
              <a:extLst>
                <a:ext uri="{FF2B5EF4-FFF2-40B4-BE49-F238E27FC236}">
                  <a16:creationId xmlns:a16="http://schemas.microsoft.com/office/drawing/2014/main" id="{F92527C9-EADB-4C47-BA6A-E70AC9FEC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42">
              <a:extLst>
                <a:ext uri="{FF2B5EF4-FFF2-40B4-BE49-F238E27FC236}">
                  <a16:creationId xmlns:a16="http://schemas.microsoft.com/office/drawing/2014/main" id="{B9808241-C113-44CB-810B-CCBA18955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43">
              <a:extLst>
                <a:ext uri="{FF2B5EF4-FFF2-40B4-BE49-F238E27FC236}">
                  <a16:creationId xmlns:a16="http://schemas.microsoft.com/office/drawing/2014/main" id="{67AEC938-B302-4DA0-9A63-39F2BC34A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44">
              <a:extLst>
                <a:ext uri="{FF2B5EF4-FFF2-40B4-BE49-F238E27FC236}">
                  <a16:creationId xmlns:a16="http://schemas.microsoft.com/office/drawing/2014/main" id="{4A1D4FCF-06B8-4AD3-A750-2B6C298C2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Rectangle 45">
              <a:extLst>
                <a:ext uri="{FF2B5EF4-FFF2-40B4-BE49-F238E27FC236}">
                  <a16:creationId xmlns:a16="http://schemas.microsoft.com/office/drawing/2014/main" id="{B99F5A7E-1A7F-43C2-AC7A-A1B877D0A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3" name="Freeform 46">
              <a:extLst>
                <a:ext uri="{FF2B5EF4-FFF2-40B4-BE49-F238E27FC236}">
                  <a16:creationId xmlns:a16="http://schemas.microsoft.com/office/drawing/2014/main" id="{5B2DDAA2-7B26-47EF-B7D6-B00B653B3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47">
              <a:extLst>
                <a:ext uri="{FF2B5EF4-FFF2-40B4-BE49-F238E27FC236}">
                  <a16:creationId xmlns:a16="http://schemas.microsoft.com/office/drawing/2014/main" id="{7050BAA0-A0C9-4670-B76F-CC87679BC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48">
              <a:extLst>
                <a:ext uri="{FF2B5EF4-FFF2-40B4-BE49-F238E27FC236}">
                  <a16:creationId xmlns:a16="http://schemas.microsoft.com/office/drawing/2014/main" id="{296F765D-D9A6-4D73-88D8-0DCC5012B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49">
              <a:extLst>
                <a:ext uri="{FF2B5EF4-FFF2-40B4-BE49-F238E27FC236}">
                  <a16:creationId xmlns:a16="http://schemas.microsoft.com/office/drawing/2014/main" id="{30C0F78F-AC50-4DFA-B5A8-A68422EC0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50">
              <a:extLst>
                <a:ext uri="{FF2B5EF4-FFF2-40B4-BE49-F238E27FC236}">
                  <a16:creationId xmlns:a16="http://schemas.microsoft.com/office/drawing/2014/main" id="{E8AD708C-6C0A-458D-A623-7669B9178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51">
              <a:extLst>
                <a:ext uri="{FF2B5EF4-FFF2-40B4-BE49-F238E27FC236}">
                  <a16:creationId xmlns:a16="http://schemas.microsoft.com/office/drawing/2014/main" id="{2F29497E-2528-4481-99BB-8336C16E4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52">
              <a:extLst>
                <a:ext uri="{FF2B5EF4-FFF2-40B4-BE49-F238E27FC236}">
                  <a16:creationId xmlns:a16="http://schemas.microsoft.com/office/drawing/2014/main" id="{30DD109A-0A1F-4554-A865-B1062C525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53">
              <a:extLst>
                <a:ext uri="{FF2B5EF4-FFF2-40B4-BE49-F238E27FC236}">
                  <a16:creationId xmlns:a16="http://schemas.microsoft.com/office/drawing/2014/main" id="{39A1957F-65F0-4D6E-9F75-09614FFAC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54">
              <a:extLst>
                <a:ext uri="{FF2B5EF4-FFF2-40B4-BE49-F238E27FC236}">
                  <a16:creationId xmlns:a16="http://schemas.microsoft.com/office/drawing/2014/main" id="{B4F4BB93-11B2-400C-9549-C7FB7BF71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55">
              <a:extLst>
                <a:ext uri="{FF2B5EF4-FFF2-40B4-BE49-F238E27FC236}">
                  <a16:creationId xmlns:a16="http://schemas.microsoft.com/office/drawing/2014/main" id="{04B086A3-C06F-4862-A8A0-DB01FF3DD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56">
              <a:extLst>
                <a:ext uri="{FF2B5EF4-FFF2-40B4-BE49-F238E27FC236}">
                  <a16:creationId xmlns:a16="http://schemas.microsoft.com/office/drawing/2014/main" id="{9202F0E1-86CF-4652-AA29-E28414647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57">
              <a:extLst>
                <a:ext uri="{FF2B5EF4-FFF2-40B4-BE49-F238E27FC236}">
                  <a16:creationId xmlns:a16="http://schemas.microsoft.com/office/drawing/2014/main" id="{8887D0AB-0624-47E1-906E-6686FA7DE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58">
              <a:extLst>
                <a:ext uri="{FF2B5EF4-FFF2-40B4-BE49-F238E27FC236}">
                  <a16:creationId xmlns:a16="http://schemas.microsoft.com/office/drawing/2014/main" id="{F54439EF-914B-4744-A1D7-FBD89813C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C7171C6-EA46-47D6-AAE3-DD4CA039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88" name="Rectangle 87">
              <a:extLst>
                <a:ext uri="{FF2B5EF4-FFF2-40B4-BE49-F238E27FC236}">
                  <a16:creationId xmlns:a16="http://schemas.microsoft.com/office/drawing/2014/main" id="{56099417-50E6-4D31-B3BC-8ECCF737F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9" name="Picture 2">
              <a:extLst>
                <a:ext uri="{FF2B5EF4-FFF2-40B4-BE49-F238E27FC236}">
                  <a16:creationId xmlns:a16="http://schemas.microsoft.com/office/drawing/2014/main" id="{5641C704-94B4-4083-8565-C79289F6F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AF6BFD4-A2E2-4702-B466-56F2896EB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3851" y="126829"/>
            <a:ext cx="3156229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457200" indent="-457200"/>
            <a:r>
              <a:rPr lang="en-US" sz="2600" dirty="0"/>
              <a:t>1. Polyalphabetic ciphers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A33367-B2C3-4CB9-B7BA-6527DAFBB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5276" y="2641259"/>
            <a:ext cx="3184804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marL="0" lvl="0" indent="0" algn="ctr">
              <a:spcAft>
                <a:spcPct val="35000"/>
              </a:spcAft>
              <a:buNone/>
              <a:defRPr b="1"/>
            </a:pPr>
            <a:r>
              <a:rPr lang="en-US" sz="1900" cap="all" dirty="0">
                <a:solidFill>
                  <a:schemeClr val="tx2"/>
                </a:solidFill>
              </a:rPr>
              <a:t>Implemented code for statistical analysis and text encryption/decryption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67EE28-68A0-4FEC-99AD-CEA0EE0B71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2" b="566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grpSp>
        <p:nvGrpSpPr>
          <p:cNvPr id="91" name="Group 90">
            <a:extLst>
              <a:ext uri="{FF2B5EF4-FFF2-40B4-BE49-F238E27FC236}">
                <a16:creationId xmlns:a16="http://schemas.microsoft.com/office/drawing/2014/main" id="{1A7C43DF-6C62-45B8-95AA-FD5810A86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92" name="Rectangle 5">
              <a:extLst>
                <a:ext uri="{FF2B5EF4-FFF2-40B4-BE49-F238E27FC236}">
                  <a16:creationId xmlns:a16="http://schemas.microsoft.com/office/drawing/2014/main" id="{BDEB9B3F-C225-43E6-9726-04AF9C1A5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3" name="Freeform 6">
              <a:extLst>
                <a:ext uri="{FF2B5EF4-FFF2-40B4-BE49-F238E27FC236}">
                  <a16:creationId xmlns:a16="http://schemas.microsoft.com/office/drawing/2014/main" id="{4E61800F-DF6F-43CD-8C12-45DB0ED56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7">
              <a:extLst>
                <a:ext uri="{FF2B5EF4-FFF2-40B4-BE49-F238E27FC236}">
                  <a16:creationId xmlns:a16="http://schemas.microsoft.com/office/drawing/2014/main" id="{D183EED0-F5DA-44B0-9457-5D40010DA4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8">
              <a:extLst>
                <a:ext uri="{FF2B5EF4-FFF2-40B4-BE49-F238E27FC236}">
                  <a16:creationId xmlns:a16="http://schemas.microsoft.com/office/drawing/2014/main" id="{FDC5A0D4-B99A-485A-89FF-8449745683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9">
              <a:extLst>
                <a:ext uri="{FF2B5EF4-FFF2-40B4-BE49-F238E27FC236}">
                  <a16:creationId xmlns:a16="http://schemas.microsoft.com/office/drawing/2014/main" id="{0FE319C8-F4B9-4442-BD90-0519E429A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10">
              <a:extLst>
                <a:ext uri="{FF2B5EF4-FFF2-40B4-BE49-F238E27FC236}">
                  <a16:creationId xmlns:a16="http://schemas.microsoft.com/office/drawing/2014/main" id="{3BB8B11B-3B31-4AFA-8E9F-1A34B6D091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11">
              <a:extLst>
                <a:ext uri="{FF2B5EF4-FFF2-40B4-BE49-F238E27FC236}">
                  <a16:creationId xmlns:a16="http://schemas.microsoft.com/office/drawing/2014/main" id="{539DB9EB-8B31-4642-A442-7EDEF64FD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12">
              <a:extLst>
                <a:ext uri="{FF2B5EF4-FFF2-40B4-BE49-F238E27FC236}">
                  <a16:creationId xmlns:a16="http://schemas.microsoft.com/office/drawing/2014/main" id="{F39533B1-CCEC-4EF1-829E-718CC4E93E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13">
              <a:extLst>
                <a:ext uri="{FF2B5EF4-FFF2-40B4-BE49-F238E27FC236}">
                  <a16:creationId xmlns:a16="http://schemas.microsoft.com/office/drawing/2014/main" id="{48712762-A8E5-45A2-B60F-3DA82DFC9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14">
              <a:extLst>
                <a:ext uri="{FF2B5EF4-FFF2-40B4-BE49-F238E27FC236}">
                  <a16:creationId xmlns:a16="http://schemas.microsoft.com/office/drawing/2014/main" id="{94B12164-83B1-49AC-9C1F-340008C18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15">
              <a:extLst>
                <a:ext uri="{FF2B5EF4-FFF2-40B4-BE49-F238E27FC236}">
                  <a16:creationId xmlns:a16="http://schemas.microsoft.com/office/drawing/2014/main" id="{C7DFAE75-1B9F-4753-8FA6-2B5ABD5E9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16">
              <a:extLst>
                <a:ext uri="{FF2B5EF4-FFF2-40B4-BE49-F238E27FC236}">
                  <a16:creationId xmlns:a16="http://schemas.microsoft.com/office/drawing/2014/main" id="{49E7D20F-0504-4E85-8FD8-691101FDC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17">
              <a:extLst>
                <a:ext uri="{FF2B5EF4-FFF2-40B4-BE49-F238E27FC236}">
                  <a16:creationId xmlns:a16="http://schemas.microsoft.com/office/drawing/2014/main" id="{B14F755D-AF63-4D99-8291-03149E5FE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18">
              <a:extLst>
                <a:ext uri="{FF2B5EF4-FFF2-40B4-BE49-F238E27FC236}">
                  <a16:creationId xmlns:a16="http://schemas.microsoft.com/office/drawing/2014/main" id="{33C0DFAF-5A4B-420B-95DE-0D2C04AA3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19">
              <a:extLst>
                <a:ext uri="{FF2B5EF4-FFF2-40B4-BE49-F238E27FC236}">
                  <a16:creationId xmlns:a16="http://schemas.microsoft.com/office/drawing/2014/main" id="{96F54509-CFB7-4AF8-A899-904CC72CCE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20">
              <a:extLst>
                <a:ext uri="{FF2B5EF4-FFF2-40B4-BE49-F238E27FC236}">
                  <a16:creationId xmlns:a16="http://schemas.microsoft.com/office/drawing/2014/main" id="{384A2F41-8978-49E0-A927-D58750662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21">
              <a:extLst>
                <a:ext uri="{FF2B5EF4-FFF2-40B4-BE49-F238E27FC236}">
                  <a16:creationId xmlns:a16="http://schemas.microsoft.com/office/drawing/2014/main" id="{07930ABC-E4F5-4079-A7FF-76DE9E787C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22">
              <a:extLst>
                <a:ext uri="{FF2B5EF4-FFF2-40B4-BE49-F238E27FC236}">
                  <a16:creationId xmlns:a16="http://schemas.microsoft.com/office/drawing/2014/main" id="{FCD3C4A5-587C-432B-8F18-FA9EBEAF8A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23">
              <a:extLst>
                <a:ext uri="{FF2B5EF4-FFF2-40B4-BE49-F238E27FC236}">
                  <a16:creationId xmlns:a16="http://schemas.microsoft.com/office/drawing/2014/main" id="{5F2BDFA3-A67E-4401-AA87-900456BFA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24">
              <a:extLst>
                <a:ext uri="{FF2B5EF4-FFF2-40B4-BE49-F238E27FC236}">
                  <a16:creationId xmlns:a16="http://schemas.microsoft.com/office/drawing/2014/main" id="{DFC87E89-90EB-42B2-BA68-CFC0EDA9B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25">
              <a:extLst>
                <a:ext uri="{FF2B5EF4-FFF2-40B4-BE49-F238E27FC236}">
                  <a16:creationId xmlns:a16="http://schemas.microsoft.com/office/drawing/2014/main" id="{826316A2-CD38-417D-9E5D-7E2C4E46E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26">
              <a:extLst>
                <a:ext uri="{FF2B5EF4-FFF2-40B4-BE49-F238E27FC236}">
                  <a16:creationId xmlns:a16="http://schemas.microsoft.com/office/drawing/2014/main" id="{20EA31E1-79BA-4721-9993-BB4313D3D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27">
              <a:extLst>
                <a:ext uri="{FF2B5EF4-FFF2-40B4-BE49-F238E27FC236}">
                  <a16:creationId xmlns:a16="http://schemas.microsoft.com/office/drawing/2014/main" id="{33BAEAF8-89EF-47F7-9AF4-42BF388D5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28">
              <a:extLst>
                <a:ext uri="{FF2B5EF4-FFF2-40B4-BE49-F238E27FC236}">
                  <a16:creationId xmlns:a16="http://schemas.microsoft.com/office/drawing/2014/main" id="{89190398-1BB4-4DF2-ACA4-34008058F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29">
              <a:extLst>
                <a:ext uri="{FF2B5EF4-FFF2-40B4-BE49-F238E27FC236}">
                  <a16:creationId xmlns:a16="http://schemas.microsoft.com/office/drawing/2014/main" id="{B6D40144-76DD-412F-87BD-7FB91D6F4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30">
              <a:extLst>
                <a:ext uri="{FF2B5EF4-FFF2-40B4-BE49-F238E27FC236}">
                  <a16:creationId xmlns:a16="http://schemas.microsoft.com/office/drawing/2014/main" id="{F97B6EF2-BF6F-4EF1-8E14-6EFDDAF9D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31">
              <a:extLst>
                <a:ext uri="{FF2B5EF4-FFF2-40B4-BE49-F238E27FC236}">
                  <a16:creationId xmlns:a16="http://schemas.microsoft.com/office/drawing/2014/main" id="{0CEBC145-3BEC-40B8-9019-B499D5CA4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32">
              <a:extLst>
                <a:ext uri="{FF2B5EF4-FFF2-40B4-BE49-F238E27FC236}">
                  <a16:creationId xmlns:a16="http://schemas.microsoft.com/office/drawing/2014/main" id="{C005CE09-5CB1-4149-930C-0D4EEA9A4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Rectangle 33">
              <a:extLst>
                <a:ext uri="{FF2B5EF4-FFF2-40B4-BE49-F238E27FC236}">
                  <a16:creationId xmlns:a16="http://schemas.microsoft.com/office/drawing/2014/main" id="{F08D8FC9-82D6-4D11-AB57-BF732BA2E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1" name="Freeform 34">
              <a:extLst>
                <a:ext uri="{FF2B5EF4-FFF2-40B4-BE49-F238E27FC236}">
                  <a16:creationId xmlns:a16="http://schemas.microsoft.com/office/drawing/2014/main" id="{D3850C8D-959A-46CA-9EDA-4950BAF2D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35">
              <a:extLst>
                <a:ext uri="{FF2B5EF4-FFF2-40B4-BE49-F238E27FC236}">
                  <a16:creationId xmlns:a16="http://schemas.microsoft.com/office/drawing/2014/main" id="{824AD5DC-310B-45F8-B702-5D73B04DC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36">
              <a:extLst>
                <a:ext uri="{FF2B5EF4-FFF2-40B4-BE49-F238E27FC236}">
                  <a16:creationId xmlns:a16="http://schemas.microsoft.com/office/drawing/2014/main" id="{B03C1129-4F01-49CF-A5D4-DCFE93B8B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37">
              <a:extLst>
                <a:ext uri="{FF2B5EF4-FFF2-40B4-BE49-F238E27FC236}">
                  <a16:creationId xmlns:a16="http://schemas.microsoft.com/office/drawing/2014/main" id="{E6C5106F-7014-4FF8-B0FC-8DD63E2A5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38">
              <a:extLst>
                <a:ext uri="{FF2B5EF4-FFF2-40B4-BE49-F238E27FC236}">
                  <a16:creationId xmlns:a16="http://schemas.microsoft.com/office/drawing/2014/main" id="{4BCE0F7C-0E64-458B-9353-848556B20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39">
              <a:extLst>
                <a:ext uri="{FF2B5EF4-FFF2-40B4-BE49-F238E27FC236}">
                  <a16:creationId xmlns:a16="http://schemas.microsoft.com/office/drawing/2014/main" id="{58D5D6FC-E890-4423-BB31-81F3D444E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40">
              <a:extLst>
                <a:ext uri="{FF2B5EF4-FFF2-40B4-BE49-F238E27FC236}">
                  <a16:creationId xmlns:a16="http://schemas.microsoft.com/office/drawing/2014/main" id="{347E3C13-5CA8-4EE5-BB16-81C50F72D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41">
              <a:extLst>
                <a:ext uri="{FF2B5EF4-FFF2-40B4-BE49-F238E27FC236}">
                  <a16:creationId xmlns:a16="http://schemas.microsoft.com/office/drawing/2014/main" id="{9037BA39-8C16-4305-9205-874625968D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42">
              <a:extLst>
                <a:ext uri="{FF2B5EF4-FFF2-40B4-BE49-F238E27FC236}">
                  <a16:creationId xmlns:a16="http://schemas.microsoft.com/office/drawing/2014/main" id="{02601F0F-E0E0-4A6F-9487-9B5DC0FC60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43">
              <a:extLst>
                <a:ext uri="{FF2B5EF4-FFF2-40B4-BE49-F238E27FC236}">
                  <a16:creationId xmlns:a16="http://schemas.microsoft.com/office/drawing/2014/main" id="{8F0015F8-47CE-4D19-8F29-525DE7CEC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44">
              <a:extLst>
                <a:ext uri="{FF2B5EF4-FFF2-40B4-BE49-F238E27FC236}">
                  <a16:creationId xmlns:a16="http://schemas.microsoft.com/office/drawing/2014/main" id="{461CFAD1-B826-42C6-9A20-77DA27D04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Rectangle 45">
              <a:extLst>
                <a:ext uri="{FF2B5EF4-FFF2-40B4-BE49-F238E27FC236}">
                  <a16:creationId xmlns:a16="http://schemas.microsoft.com/office/drawing/2014/main" id="{5C0DBEF4-5974-4FF8-8043-517C2178F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3" name="Freeform 46">
              <a:extLst>
                <a:ext uri="{FF2B5EF4-FFF2-40B4-BE49-F238E27FC236}">
                  <a16:creationId xmlns:a16="http://schemas.microsoft.com/office/drawing/2014/main" id="{C44AD8A0-5AAD-40E0-9382-4BB7CD3C5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47">
              <a:extLst>
                <a:ext uri="{FF2B5EF4-FFF2-40B4-BE49-F238E27FC236}">
                  <a16:creationId xmlns:a16="http://schemas.microsoft.com/office/drawing/2014/main" id="{E69E7E91-7D80-4053-B776-390644F6A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48">
              <a:extLst>
                <a:ext uri="{FF2B5EF4-FFF2-40B4-BE49-F238E27FC236}">
                  <a16:creationId xmlns:a16="http://schemas.microsoft.com/office/drawing/2014/main" id="{9DCDCA0D-7DF0-458A-9F44-E279F8E4D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49">
              <a:extLst>
                <a:ext uri="{FF2B5EF4-FFF2-40B4-BE49-F238E27FC236}">
                  <a16:creationId xmlns:a16="http://schemas.microsoft.com/office/drawing/2014/main" id="{F5915D4C-1A03-4B6E-A0B7-F37365BDC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50">
              <a:extLst>
                <a:ext uri="{FF2B5EF4-FFF2-40B4-BE49-F238E27FC236}">
                  <a16:creationId xmlns:a16="http://schemas.microsoft.com/office/drawing/2014/main" id="{6014BA40-1928-40CA-9AF1-66DC3D8D4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51">
              <a:extLst>
                <a:ext uri="{FF2B5EF4-FFF2-40B4-BE49-F238E27FC236}">
                  <a16:creationId xmlns:a16="http://schemas.microsoft.com/office/drawing/2014/main" id="{13C62284-3A4A-4D9B-A961-560CEEC69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52">
              <a:extLst>
                <a:ext uri="{FF2B5EF4-FFF2-40B4-BE49-F238E27FC236}">
                  <a16:creationId xmlns:a16="http://schemas.microsoft.com/office/drawing/2014/main" id="{455348FF-DF1A-4EEC-ADF1-6902F64B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53">
              <a:extLst>
                <a:ext uri="{FF2B5EF4-FFF2-40B4-BE49-F238E27FC236}">
                  <a16:creationId xmlns:a16="http://schemas.microsoft.com/office/drawing/2014/main" id="{4ABA1C18-42D0-449B-9906-A9CADF63B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54">
              <a:extLst>
                <a:ext uri="{FF2B5EF4-FFF2-40B4-BE49-F238E27FC236}">
                  <a16:creationId xmlns:a16="http://schemas.microsoft.com/office/drawing/2014/main" id="{96A7F1AE-6B77-4E76-96FB-0E77DD668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55">
              <a:extLst>
                <a:ext uri="{FF2B5EF4-FFF2-40B4-BE49-F238E27FC236}">
                  <a16:creationId xmlns:a16="http://schemas.microsoft.com/office/drawing/2014/main" id="{88F9C65E-66A1-4E52-BB44-725429B73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56">
              <a:extLst>
                <a:ext uri="{FF2B5EF4-FFF2-40B4-BE49-F238E27FC236}">
                  <a16:creationId xmlns:a16="http://schemas.microsoft.com/office/drawing/2014/main" id="{903B539B-47B8-404F-B2D8-440E7A63C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57">
              <a:extLst>
                <a:ext uri="{FF2B5EF4-FFF2-40B4-BE49-F238E27FC236}">
                  <a16:creationId xmlns:a16="http://schemas.microsoft.com/office/drawing/2014/main" id="{E307E88A-4532-4AF5-9DD7-AC651A023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58">
              <a:extLst>
                <a:ext uri="{FF2B5EF4-FFF2-40B4-BE49-F238E27FC236}">
                  <a16:creationId xmlns:a16="http://schemas.microsoft.com/office/drawing/2014/main" id="{FBBB7833-3456-45AD-ADCE-FE8DA87739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D0D26923-EE65-4E57-B679-61B80FBCA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48" name="Freeform 32">
              <a:extLst>
                <a:ext uri="{FF2B5EF4-FFF2-40B4-BE49-F238E27FC236}">
                  <a16:creationId xmlns:a16="http://schemas.microsoft.com/office/drawing/2014/main" id="{CCFEB195-EB36-44FF-8797-E3560DB15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33">
              <a:extLst>
                <a:ext uri="{FF2B5EF4-FFF2-40B4-BE49-F238E27FC236}">
                  <a16:creationId xmlns:a16="http://schemas.microsoft.com/office/drawing/2014/main" id="{F9DFB3B4-CAB4-464D-B98E-B1D631F83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34">
              <a:extLst>
                <a:ext uri="{FF2B5EF4-FFF2-40B4-BE49-F238E27FC236}">
                  <a16:creationId xmlns:a16="http://schemas.microsoft.com/office/drawing/2014/main" id="{AF9C413E-250B-480A-95EF-7530544E1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35">
              <a:extLst>
                <a:ext uri="{FF2B5EF4-FFF2-40B4-BE49-F238E27FC236}">
                  <a16:creationId xmlns:a16="http://schemas.microsoft.com/office/drawing/2014/main" id="{835624A6-4E96-4687-BA1D-79877D44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36">
              <a:extLst>
                <a:ext uri="{FF2B5EF4-FFF2-40B4-BE49-F238E27FC236}">
                  <a16:creationId xmlns:a16="http://schemas.microsoft.com/office/drawing/2014/main" id="{9FDC4B4C-B72D-4BF9-802F-8936D2BA3F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37">
              <a:extLst>
                <a:ext uri="{FF2B5EF4-FFF2-40B4-BE49-F238E27FC236}">
                  <a16:creationId xmlns:a16="http://schemas.microsoft.com/office/drawing/2014/main" id="{EA39328B-6796-4B68-AC37-D15A58FD2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38">
              <a:extLst>
                <a:ext uri="{FF2B5EF4-FFF2-40B4-BE49-F238E27FC236}">
                  <a16:creationId xmlns:a16="http://schemas.microsoft.com/office/drawing/2014/main" id="{E183C829-3FB7-4A3A-BA25-480853995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39">
              <a:extLst>
                <a:ext uri="{FF2B5EF4-FFF2-40B4-BE49-F238E27FC236}">
                  <a16:creationId xmlns:a16="http://schemas.microsoft.com/office/drawing/2014/main" id="{3432DC05-0F64-445E-9A04-28F38C318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40">
              <a:extLst>
                <a:ext uri="{FF2B5EF4-FFF2-40B4-BE49-F238E27FC236}">
                  <a16:creationId xmlns:a16="http://schemas.microsoft.com/office/drawing/2014/main" id="{84B73A47-61BF-41AA-88B2-8E886FE76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Rectangle 41">
              <a:extLst>
                <a:ext uri="{FF2B5EF4-FFF2-40B4-BE49-F238E27FC236}">
                  <a16:creationId xmlns:a16="http://schemas.microsoft.com/office/drawing/2014/main" id="{1598D14B-84D4-4984-9F52-076847DF3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C2748E69-581E-40D0-A93F-C09BD97D11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9619" y="4872833"/>
            <a:ext cx="4553483" cy="162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555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6BFD4-A2E2-4702-B466-56F2896EB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1.1 Text deciphering – Find encryption key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DA8C95-53E6-4732-AC84-48F97547E2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605" r="35449" b="-1"/>
          <a:stretch/>
        </p:blipFill>
        <p:spPr>
          <a:xfrm>
            <a:off x="1141412" y="2497720"/>
            <a:ext cx="4662140" cy="304789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54363-12B4-4A42-B46E-F5F5F7545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479" y="2249487"/>
            <a:ext cx="4844521" cy="3541714"/>
          </a:xfrm>
        </p:spPr>
        <p:txBody>
          <a:bodyPr anchor="ctr">
            <a:normAutofit/>
          </a:bodyPr>
          <a:lstStyle/>
          <a:p>
            <a:r>
              <a:rPr lang="en-US" dirty="0"/>
              <a:t>Given a ciphered text and by using the previous algorithms, perform statistical analysis to find the encryption key</a:t>
            </a:r>
          </a:p>
        </p:txBody>
      </p:sp>
    </p:spTree>
    <p:extLst>
      <p:ext uri="{BB962C8B-B14F-4D97-AF65-F5344CB8AC3E}">
        <p14:creationId xmlns:p14="http://schemas.microsoft.com/office/powerpoint/2010/main" val="1473119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6BFD4-A2E2-4702-B466-56F2896EB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1.1 Text deciphering – Parsing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D7783F-0239-419F-AA1E-A13F11099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2FFA23-ABF8-4960-B7F3-6C6DD6863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103" y="2323069"/>
            <a:ext cx="9911543" cy="325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470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6BFD4-A2E2-4702-B466-56F2896EB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n-US" sz="2800" dirty="0"/>
              <a:t>1.1 Text deciphering – Parsing text</a:t>
            </a:r>
          </a:p>
        </p:txBody>
      </p:sp>
      <p:sp>
        <p:nvSpPr>
          <p:cNvPr id="11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7E0518-025D-4BE3-A355-939F50E59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409184"/>
            <a:ext cx="6112382" cy="4034171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D7783F-0239-419F-AA1E-A13F11099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en-US" sz="1800" dirty="0"/>
              <a:t>Parsed text analyzed to find</a:t>
            </a:r>
          </a:p>
          <a:p>
            <a:r>
              <a:rPr lang="en-US" sz="1800" dirty="0"/>
              <a:t>Word frequency</a:t>
            </a:r>
          </a:p>
          <a:p>
            <a:r>
              <a:rPr lang="en-US" sz="1800" dirty="0"/>
              <a:t>2-Gram frequency</a:t>
            </a:r>
          </a:p>
          <a:p>
            <a:r>
              <a:rPr lang="en-US" sz="1800" dirty="0"/>
              <a:t>3-Gram frequency</a:t>
            </a:r>
          </a:p>
        </p:txBody>
      </p:sp>
    </p:spTree>
    <p:extLst>
      <p:ext uri="{BB962C8B-B14F-4D97-AF65-F5344CB8AC3E}">
        <p14:creationId xmlns:p14="http://schemas.microsoft.com/office/powerpoint/2010/main" val="2166015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0">
            <a:extLst>
              <a:ext uri="{FF2B5EF4-FFF2-40B4-BE49-F238E27FC236}">
                <a16:creationId xmlns:a16="http://schemas.microsoft.com/office/drawing/2014/main" id="{5FE07634-A83A-4681-9C1D-BC0775F9D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2" name="Rectangle 11">
              <a:extLst>
                <a:ext uri="{FF2B5EF4-FFF2-40B4-BE49-F238E27FC236}">
                  <a16:creationId xmlns:a16="http://schemas.microsoft.com/office/drawing/2014/main" id="{BF62976A-266E-4650-88F2-C16130F3D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88D9B99B-59C2-481A-A948-F87920A7F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AF6BFD4-A2E2-4702-B466-56F2896EB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519" y="618518"/>
            <a:ext cx="3084891" cy="147857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1.1 Text deciphering – Finding key insights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75E3B1-865D-40E4-BF19-68A299294F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1586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A2E1FE48-FA7B-4262-B922-041542931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2E644B1-8F72-4AC4-89F1-EB3A027341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1781B8E8-8A26-4FFB-BE0C-7C0C644F7C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4109D997-E9DF-4429-A643-3E691E2B7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392695A-F131-4C51-B689-3F4D5B1A2F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8218EC3E-07D0-417A-B0A8-057F825EF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B036399E-7675-47B6-A645-242946879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C44A0438-B8A4-43B3-B17C-B919FCD92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ABC7257F-6F64-4B81-BDA7-7C232BCBA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72DD7E92-F033-480C-A220-63CE422C3A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444A9AC9-463E-45E7-A818-13F664F7C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6CCE9BBE-5DE3-4991-80CA-DFEB92867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3180F6DF-A13F-491C-BF97-B206E3E7B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CAD0E44C-73C8-42BB-ADA8-2BA6B3082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436EC43E-A70D-4E5C-B275-35CA8E93C1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ADE7E5B6-2E2A-4F56-9E90-F8613E6D1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86B9E49B-AE8D-47E0-BACC-A6D0AC3AB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1">
              <a:extLst>
                <a:ext uri="{FF2B5EF4-FFF2-40B4-BE49-F238E27FC236}">
                  <a16:creationId xmlns:a16="http://schemas.microsoft.com/office/drawing/2014/main" id="{2EB961AF-CD61-41BA-B0B2-0741A5ED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DC42BDA1-810A-4135-B3B1-B3161D372A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FA51FCA8-FCF4-4116-8CB2-5C539E37F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id="{F2850A10-CDBC-462A-8CB7-025874683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738A37B9-77C2-4464-BF1F-2AF25A0D2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6">
              <a:extLst>
                <a:ext uri="{FF2B5EF4-FFF2-40B4-BE49-F238E27FC236}">
                  <a16:creationId xmlns:a16="http://schemas.microsoft.com/office/drawing/2014/main" id="{89026C8B-A162-4523-A51B-9F1200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7">
              <a:extLst>
                <a:ext uri="{FF2B5EF4-FFF2-40B4-BE49-F238E27FC236}">
                  <a16:creationId xmlns:a16="http://schemas.microsoft.com/office/drawing/2014/main" id="{5B76BC40-1FA2-477D-B2C2-4763577DB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6BC68EAA-2809-4AE4-80C1-2555CEF73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9">
              <a:extLst>
                <a:ext uri="{FF2B5EF4-FFF2-40B4-BE49-F238E27FC236}">
                  <a16:creationId xmlns:a16="http://schemas.microsoft.com/office/drawing/2014/main" id="{FE709D1B-0541-4414-9E87-CF7D6918C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33BCB888-11B8-4D01-BCDA-59BBA28DC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28E5CE3E-C11A-4CF7-82BF-37D1221D4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2">
              <a:extLst>
                <a:ext uri="{FF2B5EF4-FFF2-40B4-BE49-F238E27FC236}">
                  <a16:creationId xmlns:a16="http://schemas.microsoft.com/office/drawing/2014/main" id="{55284FC3-21FB-4FA7-B695-2D6A9CEF7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3DA6B78-00DE-4E55-9124-EFD72519B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5" name="Freeform 34">
              <a:extLst>
                <a:ext uri="{FF2B5EF4-FFF2-40B4-BE49-F238E27FC236}">
                  <a16:creationId xmlns:a16="http://schemas.microsoft.com/office/drawing/2014/main" id="{D4602B0F-2844-48BE-9B4A-0366AC904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5">
              <a:extLst>
                <a:ext uri="{FF2B5EF4-FFF2-40B4-BE49-F238E27FC236}">
                  <a16:creationId xmlns:a16="http://schemas.microsoft.com/office/drawing/2014/main" id="{E31E05BB-6004-474D-9900-D990378F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6">
              <a:extLst>
                <a:ext uri="{FF2B5EF4-FFF2-40B4-BE49-F238E27FC236}">
                  <a16:creationId xmlns:a16="http://schemas.microsoft.com/office/drawing/2014/main" id="{00BD01ED-F65D-4601-A77D-508E960E0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7">
              <a:extLst>
                <a:ext uri="{FF2B5EF4-FFF2-40B4-BE49-F238E27FC236}">
                  <a16:creationId xmlns:a16="http://schemas.microsoft.com/office/drawing/2014/main" id="{FD307CAE-789C-4E80-B6F1-9858A3ABA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8">
              <a:extLst>
                <a:ext uri="{FF2B5EF4-FFF2-40B4-BE49-F238E27FC236}">
                  <a16:creationId xmlns:a16="http://schemas.microsoft.com/office/drawing/2014/main" id="{94B97B29-709E-4E24-B2FA-EF84AA12D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9">
              <a:extLst>
                <a:ext uri="{FF2B5EF4-FFF2-40B4-BE49-F238E27FC236}">
                  <a16:creationId xmlns:a16="http://schemas.microsoft.com/office/drawing/2014/main" id="{C05D52B9-1FA2-4E7C-8229-B09811A90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0">
              <a:extLst>
                <a:ext uri="{FF2B5EF4-FFF2-40B4-BE49-F238E27FC236}">
                  <a16:creationId xmlns:a16="http://schemas.microsoft.com/office/drawing/2014/main" id="{CC0A5575-2FB9-440F-B9A8-E0DDE1C3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1">
              <a:extLst>
                <a:ext uri="{FF2B5EF4-FFF2-40B4-BE49-F238E27FC236}">
                  <a16:creationId xmlns:a16="http://schemas.microsoft.com/office/drawing/2014/main" id="{AFFCC88F-01DF-4DE1-8CD5-88631E309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2">
              <a:extLst>
                <a:ext uri="{FF2B5EF4-FFF2-40B4-BE49-F238E27FC236}">
                  <a16:creationId xmlns:a16="http://schemas.microsoft.com/office/drawing/2014/main" id="{33EEC40B-E2CD-4BAC-94D6-85B70714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3">
              <a:extLst>
                <a:ext uri="{FF2B5EF4-FFF2-40B4-BE49-F238E27FC236}">
                  <a16:creationId xmlns:a16="http://schemas.microsoft.com/office/drawing/2014/main" id="{3E0E9643-5C60-4933-BB1B-9A09057E7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4">
              <a:extLst>
                <a:ext uri="{FF2B5EF4-FFF2-40B4-BE49-F238E27FC236}">
                  <a16:creationId xmlns:a16="http://schemas.microsoft.com/office/drawing/2014/main" id="{94F86E92-9EC7-437C-946B-31E7C1C47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E9A51BE-C514-46B5-ABA6-7E7C878F8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7" name="Freeform 46">
              <a:extLst>
                <a:ext uri="{FF2B5EF4-FFF2-40B4-BE49-F238E27FC236}">
                  <a16:creationId xmlns:a16="http://schemas.microsoft.com/office/drawing/2014/main" id="{8B255447-F0E9-4D96-A4B0-F9EDDE58A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7">
              <a:extLst>
                <a:ext uri="{FF2B5EF4-FFF2-40B4-BE49-F238E27FC236}">
                  <a16:creationId xmlns:a16="http://schemas.microsoft.com/office/drawing/2014/main" id="{AFAC5F3A-3BE7-489E-A848-498B9995F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8">
              <a:extLst>
                <a:ext uri="{FF2B5EF4-FFF2-40B4-BE49-F238E27FC236}">
                  <a16:creationId xmlns:a16="http://schemas.microsoft.com/office/drawing/2014/main" id="{A974E7AA-5EF3-4817-B0AE-4C1A784EE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49">
              <a:extLst>
                <a:ext uri="{FF2B5EF4-FFF2-40B4-BE49-F238E27FC236}">
                  <a16:creationId xmlns:a16="http://schemas.microsoft.com/office/drawing/2014/main" id="{8AA54AC1-3E87-49C0-A594-87829A2CFF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0">
              <a:extLst>
                <a:ext uri="{FF2B5EF4-FFF2-40B4-BE49-F238E27FC236}">
                  <a16:creationId xmlns:a16="http://schemas.microsoft.com/office/drawing/2014/main" id="{CC237789-73BC-4BD9-BFE8-1325FA4B5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1">
              <a:extLst>
                <a:ext uri="{FF2B5EF4-FFF2-40B4-BE49-F238E27FC236}">
                  <a16:creationId xmlns:a16="http://schemas.microsoft.com/office/drawing/2014/main" id="{DCF4052D-CF62-47DC-991E-49D0BA908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2">
              <a:extLst>
                <a:ext uri="{FF2B5EF4-FFF2-40B4-BE49-F238E27FC236}">
                  <a16:creationId xmlns:a16="http://schemas.microsoft.com/office/drawing/2014/main" id="{2ABD9104-C938-44F2-8622-8407A2593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3">
              <a:extLst>
                <a:ext uri="{FF2B5EF4-FFF2-40B4-BE49-F238E27FC236}">
                  <a16:creationId xmlns:a16="http://schemas.microsoft.com/office/drawing/2014/main" id="{4AA18F60-3E86-4A5A-B82E-A79183ED3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4">
              <a:extLst>
                <a:ext uri="{FF2B5EF4-FFF2-40B4-BE49-F238E27FC236}">
                  <a16:creationId xmlns:a16="http://schemas.microsoft.com/office/drawing/2014/main" id="{0F34C941-6196-4937-99E5-14AAD23F2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5">
              <a:extLst>
                <a:ext uri="{FF2B5EF4-FFF2-40B4-BE49-F238E27FC236}">
                  <a16:creationId xmlns:a16="http://schemas.microsoft.com/office/drawing/2014/main" id="{60DB8A6C-23D7-4A88-BDCE-8FEC86A12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6">
              <a:extLst>
                <a:ext uri="{FF2B5EF4-FFF2-40B4-BE49-F238E27FC236}">
                  <a16:creationId xmlns:a16="http://schemas.microsoft.com/office/drawing/2014/main" id="{29F5F702-AEE6-4633-BB20-7A15C3A31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7">
              <a:extLst>
                <a:ext uri="{FF2B5EF4-FFF2-40B4-BE49-F238E27FC236}">
                  <a16:creationId xmlns:a16="http://schemas.microsoft.com/office/drawing/2014/main" id="{F30C7A45-6890-4EA5-9F6B-E2AB4D04C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58">
              <a:extLst>
                <a:ext uri="{FF2B5EF4-FFF2-40B4-BE49-F238E27FC236}">
                  <a16:creationId xmlns:a16="http://schemas.microsoft.com/office/drawing/2014/main" id="{F31A7373-F68A-485D-95DC-B53ACC7B5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D7783F-0239-419F-AA1E-A13F11099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2519" y="2249487"/>
            <a:ext cx="3084892" cy="3541714"/>
          </a:xfrm>
        </p:spPr>
        <p:txBody>
          <a:bodyPr>
            <a:normAutofit/>
          </a:bodyPr>
          <a:lstStyle/>
          <a:p>
            <a:r>
              <a:rPr lang="en-US" sz="1800" dirty="0" err="1"/>
              <a:t>Assumpion</a:t>
            </a:r>
            <a:r>
              <a:rPr lang="en-US" sz="1800" dirty="0"/>
              <a:t>: most frequent 2-gram = ‘RI’ =&gt; TH</a:t>
            </a:r>
          </a:p>
          <a:p>
            <a:pPr lvl="1"/>
            <a:r>
              <a:rPr lang="en-US" sz="1400" dirty="0"/>
              <a:t>Candidate Key = </a:t>
            </a:r>
            <a:r>
              <a:rPr lang="en-US" sz="14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YB</a:t>
            </a:r>
          </a:p>
        </p:txBody>
      </p:sp>
    </p:spTree>
    <p:extLst>
      <p:ext uri="{BB962C8B-B14F-4D97-AF65-F5344CB8AC3E}">
        <p14:creationId xmlns:p14="http://schemas.microsoft.com/office/powerpoint/2010/main" val="15430812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556</Words>
  <Application>Microsoft Office PowerPoint</Application>
  <PresentationFormat>Widescreen</PresentationFormat>
  <Paragraphs>93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Tw Cen MT</vt:lpstr>
      <vt:lpstr>Circuit</vt:lpstr>
      <vt:lpstr>Assignment 1  Cryptanalysis of primitive ciphers DAT510-1 20H Network security and vulnerability</vt:lpstr>
      <vt:lpstr>Introduction</vt:lpstr>
      <vt:lpstr>Polyalphabetic ciphers</vt:lpstr>
      <vt:lpstr>1.Polyalphabetic ciphers</vt:lpstr>
      <vt:lpstr>1. Polyalphabetic ciphers</vt:lpstr>
      <vt:lpstr>1.1 Text deciphering – Find encryption key</vt:lpstr>
      <vt:lpstr>1.1 Text deciphering – Parsing text</vt:lpstr>
      <vt:lpstr>1.1 Text deciphering – Parsing text</vt:lpstr>
      <vt:lpstr>1.1 Text deciphering – Finding key insights</vt:lpstr>
      <vt:lpstr>1.1 Text deciphering – Brute-force analysis</vt:lpstr>
      <vt:lpstr>1.1 Text deciphering – Brute-force analysis</vt:lpstr>
      <vt:lpstr>1.1 Text deciphering – Brute-force analysis</vt:lpstr>
      <vt:lpstr>1.1 Text deciphering – Brute-force analysis</vt:lpstr>
      <vt:lpstr>1.1 Text deciphering – Brute-force analysis</vt:lpstr>
      <vt:lpstr>1.1 Text deciphering – Key performance</vt:lpstr>
      <vt:lpstr>1.2 Complex Text deciphering - CryptAnalysis</vt:lpstr>
      <vt:lpstr>1.2 Complex Text deciphering – bruteforce</vt:lpstr>
      <vt:lpstr>2.1 SDES – Algorithm construction</vt:lpstr>
      <vt:lpstr>2.2 3SDES – Algorithm construction</vt:lpstr>
      <vt:lpstr>2.3 SDES – Cracking</vt:lpstr>
      <vt:lpstr>2.4 3SDES – Cracking</vt:lpstr>
      <vt:lpstr>2.4 -  SDES server implementation</vt:lpstr>
      <vt:lpstr>2.4 -  SDES server implementation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  Cryptanalysis of primitive ciphers DAT510-1 20H Network security and vulnerability</dc:title>
  <dc:creator>Asahi Cantu</dc:creator>
  <cp:lastModifiedBy>Asahi Cantu</cp:lastModifiedBy>
  <cp:revision>2</cp:revision>
  <dcterms:created xsi:type="dcterms:W3CDTF">2020-09-15T11:45:12Z</dcterms:created>
  <dcterms:modified xsi:type="dcterms:W3CDTF">2020-09-15T11:48:34Z</dcterms:modified>
</cp:coreProperties>
</file>