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5" r:id="rId3"/>
    <p:sldId id="266" r:id="rId4"/>
    <p:sldId id="258" r:id="rId5"/>
    <p:sldId id="259" r:id="rId6"/>
    <p:sldId id="260" r:id="rId7"/>
    <p:sldId id="261" r:id="rId8"/>
    <p:sldId id="267" r:id="rId9"/>
    <p:sldId id="262" r:id="rId10"/>
    <p:sldId id="263" r:id="rId11"/>
    <p:sldId id="268" r:id="rId12"/>
    <p:sldId id="269"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8623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915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2194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Khamakha</a:t>
            </a:r>
            <a:endParaRPr lang="en-US" dirty="0"/>
          </a:p>
          <a:p>
            <a:endParaRPr lang="en-US" dirty="0"/>
          </a:p>
          <a:p>
            <a:r>
              <a:rPr lang="en-US" dirty="0"/>
              <a:t>Your team bio : </a:t>
            </a:r>
            <a:r>
              <a:rPr lang="en-US" dirty="0" err="1"/>
              <a:t>Andlib</a:t>
            </a:r>
            <a:r>
              <a:rPr lang="en-US" dirty="0"/>
              <a:t> </a:t>
            </a:r>
            <a:r>
              <a:rPr lang="en-US" dirty="0" err="1"/>
              <a:t>Saif</a:t>
            </a:r>
            <a:r>
              <a:rPr lang="en-US" dirty="0"/>
              <a:t> / Senior Consultant</a:t>
            </a:r>
          </a:p>
          <a:p>
            <a:endParaRPr lang="en-US" dirty="0"/>
          </a:p>
          <a:p>
            <a:endParaRPr lang="en-US" dirty="0"/>
          </a:p>
          <a:p>
            <a:endParaRPr lang="en-US" dirty="0"/>
          </a:p>
          <a:p>
            <a:endParaRPr lang="en-US" dirty="0"/>
          </a:p>
          <a:p>
            <a:r>
              <a:rPr lang="en-US" dirty="0"/>
              <a:t>Date : 24-04-2023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696421"/>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Flow Chart</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11" name="Picture 10">
            <a:extLst>
              <a:ext uri="{FF2B5EF4-FFF2-40B4-BE49-F238E27FC236}">
                <a16:creationId xmlns:a16="http://schemas.microsoft.com/office/drawing/2014/main" id="{A359892B-BB87-1D67-C8D6-0071FF4E7AB3}"/>
              </a:ext>
            </a:extLst>
          </p:cNvPr>
          <p:cNvPicPr>
            <a:picLocks noChangeAspect="1"/>
          </p:cNvPicPr>
          <p:nvPr/>
        </p:nvPicPr>
        <p:blipFill>
          <a:blip r:embed="rId4"/>
          <a:stretch>
            <a:fillRect/>
          </a:stretch>
        </p:blipFill>
        <p:spPr>
          <a:xfrm>
            <a:off x="3345073" y="1204175"/>
            <a:ext cx="2453853" cy="3634721"/>
          </a:xfrm>
          <a:prstGeom prst="rect">
            <a:avLst/>
          </a:prstGeom>
        </p:spPr>
      </p:pic>
    </p:spTree>
    <p:extLst>
      <p:ext uri="{BB962C8B-B14F-4D97-AF65-F5344CB8AC3E}">
        <p14:creationId xmlns:p14="http://schemas.microsoft.com/office/powerpoint/2010/main" val="168631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696421"/>
            <a:ext cx="8386200" cy="4493508"/>
          </a:xfrm>
          <a:prstGeom prst="rect">
            <a:avLst/>
          </a:prstGeom>
          <a:noFill/>
          <a:ln>
            <a:noFill/>
          </a:ln>
        </p:spPr>
        <p:txBody>
          <a:bodyPr spcFirstLastPara="1" wrap="square" lIns="91425" tIns="91425" rIns="91425" bIns="91425" anchor="t" anchorCtr="0">
            <a:spAutoFit/>
          </a:bodyPr>
          <a:lstStyle/>
          <a:p>
            <a:pPr algn="l"/>
            <a:r>
              <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rPr>
              <a:t>The architecture consists of the following components:</a:t>
            </a:r>
          </a:p>
          <a:p>
            <a:pPr algn="l"/>
            <a:endPar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r>
              <a:rPr lang="en-US" b="1" i="0" dirty="0">
                <a:solidFill>
                  <a:srgbClr val="374151"/>
                </a:solidFill>
                <a:effectLst/>
                <a:latin typeface="Lato" panose="020F0502020204030203" pitchFamily="34" charset="0"/>
                <a:ea typeface="Lato" panose="020F0502020204030203" pitchFamily="34" charset="0"/>
                <a:cs typeface="Lato" panose="020F0502020204030203" pitchFamily="34" charset="0"/>
              </a:rPr>
              <a:t>User Interface</a:t>
            </a:r>
            <a:r>
              <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rPr>
              <a:t>: The front-end interface for the carbon calculator in the form of plugins, which allows application to autosense input information such as code execution time, lines of code per page, and other variables.</a:t>
            </a:r>
          </a:p>
          <a:p>
            <a:pPr marL="285750" indent="-285750" algn="l">
              <a:buFont typeface="Arial" panose="020B0604020202020204" pitchFamily="34" charset="0"/>
              <a:buChar char="•"/>
            </a:pPr>
            <a:r>
              <a:rPr lang="en-US" b="1" i="0" dirty="0">
                <a:solidFill>
                  <a:srgbClr val="374151"/>
                </a:solidFill>
                <a:effectLst/>
                <a:latin typeface="Lato" panose="020F0502020204030203" pitchFamily="34" charset="0"/>
                <a:ea typeface="Lato" panose="020F0502020204030203" pitchFamily="34" charset="0"/>
                <a:cs typeface="Lato" panose="020F0502020204030203" pitchFamily="34" charset="0"/>
              </a:rPr>
              <a:t>Azure API Management Layer</a:t>
            </a:r>
            <a:r>
              <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rPr>
              <a:t>: An Azure API Management instance that acts as a gateway for the application, handling authentication, authorization, and other API-related tasks. The API Management layer can also provide rate limiting, caching, and other features.</a:t>
            </a:r>
          </a:p>
          <a:p>
            <a:pPr marL="285750" indent="-285750" algn="l">
              <a:buFont typeface="Arial" panose="020B0604020202020204" pitchFamily="34" charset="0"/>
              <a:buChar char="•"/>
            </a:pPr>
            <a:r>
              <a:rPr lang="en-US" b="1" i="0" dirty="0">
                <a:solidFill>
                  <a:srgbClr val="374151"/>
                </a:solidFill>
                <a:effectLst/>
                <a:latin typeface="Lato" panose="020F0502020204030203" pitchFamily="34" charset="0"/>
                <a:ea typeface="Lato" panose="020F0502020204030203" pitchFamily="34" charset="0"/>
                <a:cs typeface="Lato" panose="020F0502020204030203" pitchFamily="34" charset="0"/>
              </a:rPr>
              <a:t>Azure Functions</a:t>
            </a:r>
            <a:r>
              <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rPr>
              <a:t>: Azure Functions are used to execute the necessary calculations to estimate the carbon footprint of the user's code. These functions can be triggered by API requests from the user interface.</a:t>
            </a:r>
          </a:p>
          <a:p>
            <a:pPr marL="285750" indent="-285750" algn="l">
              <a:buFont typeface="Arial" panose="020B0604020202020204" pitchFamily="34" charset="0"/>
              <a:buChar char="•"/>
            </a:pPr>
            <a:r>
              <a:rPr lang="en-US" b="1" i="0" dirty="0">
                <a:solidFill>
                  <a:srgbClr val="374151"/>
                </a:solidFill>
                <a:effectLst/>
                <a:latin typeface="Lato" panose="020F0502020204030203" pitchFamily="34" charset="0"/>
                <a:ea typeface="Lato" panose="020F0502020204030203" pitchFamily="34" charset="0"/>
                <a:cs typeface="Lato" panose="020F0502020204030203" pitchFamily="34" charset="0"/>
              </a:rPr>
              <a:t>Azure Cosmos DB</a:t>
            </a:r>
            <a:r>
              <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rPr>
              <a:t>: A globally-distributed, multi-model database service that stores input and output data for the carbon calculator. The database can be used to store user inputs, calculation results, and other relevant data.</a:t>
            </a:r>
          </a:p>
          <a:p>
            <a:pPr algn="l"/>
            <a:endPar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l"/>
            <a:r>
              <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rPr>
              <a:t>This architecture is designed to be scalable and flexible, allowing for the addition of new features and services as needed. For example, the system could be extended to include integrations with other Azure services, such as Azure DevOps for continuous integration and deployment, or Azure Monitor for application monitoring and analytics.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580736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Andlib Saif</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The technology industry, including software development, contributes to greenhouse gas emissions and climate change through energy consumption and carbon emissions associated with the production and disposal of electronic devices. Therefore, there is a need to monitor and reduce the carbon footprint of technology-related activities.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A carbon calculator based on code execution time, number of lines of code per page, and user input can provide an estimate of the carbon emissions associated with technology activities, particularly software development. This information can be used by individuals and organizations to make more environmentally friendly choices and to implement strategies for reducing their carbon footprint.</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By understanding the carbon footprint associated with code execution time, developers can identify areas where they can improve efficiency and reduce energy consumption. This can include optimizing code, reducing the number of lines of code, and using energy-efficient hardware. Additionally, organizations can use this information to make more informed decisions about software development practices, such as encouraging remote work to reduce transportation-related emissions.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Overall, a carbon calculator based on code execution time can help individuals and organizations make more sustainable choices and reduce their impact on the environment.</a:t>
            </a:r>
            <a:endParaRPr sz="11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452700" y="925920"/>
            <a:ext cx="82386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1">
            <a:extLst>
              <a:ext uri="{FF2B5EF4-FFF2-40B4-BE49-F238E27FC236}">
                <a16:creationId xmlns:a16="http://schemas.microsoft.com/office/drawing/2014/main" id="{A5CF4B72-C6A9-95BF-73F2-7BA91A71E1F2}"/>
              </a:ext>
            </a:extLst>
          </p:cNvPr>
          <p:cNvGraphicFramePr>
            <a:graphicFrameLocks noGrp="1"/>
          </p:cNvGraphicFramePr>
          <p:nvPr>
            <p:extLst>
              <p:ext uri="{D42A27DB-BD31-4B8C-83A1-F6EECF244321}">
                <p14:modId xmlns:p14="http://schemas.microsoft.com/office/powerpoint/2010/main" val="3653334129"/>
              </p:ext>
            </p:extLst>
          </p:nvPr>
        </p:nvGraphicFramePr>
        <p:xfrm>
          <a:off x="452700" y="1622290"/>
          <a:ext cx="8280000" cy="3238068"/>
        </p:xfrm>
        <a:graphic>
          <a:graphicData uri="http://schemas.openxmlformats.org/drawingml/2006/table">
            <a:tbl>
              <a:tblPr/>
              <a:tblGrid>
                <a:gridCol w="2760000">
                  <a:extLst>
                    <a:ext uri="{9D8B030D-6E8A-4147-A177-3AD203B41FA5}">
                      <a16:colId xmlns:a16="http://schemas.microsoft.com/office/drawing/2014/main" val="1288733034"/>
                    </a:ext>
                  </a:extLst>
                </a:gridCol>
                <a:gridCol w="2760000">
                  <a:extLst>
                    <a:ext uri="{9D8B030D-6E8A-4147-A177-3AD203B41FA5}">
                      <a16:colId xmlns:a16="http://schemas.microsoft.com/office/drawing/2014/main" val="639941878"/>
                    </a:ext>
                  </a:extLst>
                </a:gridCol>
                <a:gridCol w="2760000">
                  <a:extLst>
                    <a:ext uri="{9D8B030D-6E8A-4147-A177-3AD203B41FA5}">
                      <a16:colId xmlns:a16="http://schemas.microsoft.com/office/drawing/2014/main" val="4128043726"/>
                    </a:ext>
                  </a:extLst>
                </a:gridCol>
              </a:tblGrid>
              <a:tr h="77541">
                <a:tc>
                  <a:txBody>
                    <a:bodyPr/>
                    <a:lstStyle/>
                    <a:p>
                      <a:pPr fontAlgn="b"/>
                      <a:r>
                        <a:rPr lang="en-IN" sz="800" b="1" dirty="0">
                          <a:effectLst/>
                          <a:latin typeface="Lato" panose="020F0502020204030203" pitchFamily="34" charset="0"/>
                          <a:ea typeface="Lato" panose="020F0502020204030203" pitchFamily="34" charset="0"/>
                          <a:cs typeface="Lato" panose="020F0502020204030203" pitchFamily="34" charset="0"/>
                        </a:rPr>
                        <a:t>User/Advertiser Segment</a:t>
                      </a:r>
                    </a:p>
                  </a:txBody>
                  <a:tcPr marL="17401" marR="17401" marT="8700" marB="870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800" b="1">
                          <a:effectLst/>
                          <a:latin typeface="Lato" panose="020F0502020204030203" pitchFamily="34" charset="0"/>
                          <a:ea typeface="Lato" panose="020F0502020204030203" pitchFamily="34" charset="0"/>
                          <a:cs typeface="Lato" panose="020F0502020204030203" pitchFamily="34" charset="0"/>
                        </a:rPr>
                        <a:t>Description</a:t>
                      </a:r>
                    </a:p>
                  </a:txBody>
                  <a:tcPr marL="17401" marR="17401" marT="8700" marB="870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800" b="1">
                          <a:effectLst/>
                          <a:latin typeface="Lato" panose="020F0502020204030203" pitchFamily="34" charset="0"/>
                          <a:ea typeface="Lato" panose="020F0502020204030203" pitchFamily="34" charset="0"/>
                          <a:cs typeface="Lato" panose="020F0502020204030203" pitchFamily="34" charset="0"/>
                        </a:rPr>
                        <a:t>Statistics</a:t>
                      </a:r>
                    </a:p>
                  </a:txBody>
                  <a:tcPr marL="17401" marR="17401" marT="8700" marB="870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97595054"/>
                  </a:ext>
                </a:extLst>
              </a:tr>
              <a:tr h="696417">
                <a:tc>
                  <a:txBody>
                    <a:bodyPr/>
                    <a:lstStyle/>
                    <a:p>
                      <a:pPr fontAlgn="base"/>
                      <a:r>
                        <a:rPr lang="en-IN" sz="800">
                          <a:effectLst/>
                          <a:latin typeface="Lato" panose="020F0502020204030203" pitchFamily="34" charset="0"/>
                          <a:ea typeface="Lato" panose="020F0502020204030203" pitchFamily="34" charset="0"/>
                          <a:cs typeface="Lato" panose="020F0502020204030203" pitchFamily="34" charset="0"/>
                        </a:rPr>
                        <a:t>Technology Companies</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800" dirty="0">
                          <a:effectLst/>
                          <a:latin typeface="Lato" panose="020F0502020204030203" pitchFamily="34" charset="0"/>
                          <a:ea typeface="Lato" panose="020F0502020204030203" pitchFamily="34" charset="0"/>
                          <a:cs typeface="Lato" panose="020F0502020204030203" pitchFamily="34" charset="0"/>
                        </a:rPr>
                        <a:t>Companies in the technology sector that develop and/or use digital products and services. These companies may be interested in reducing the carbon footprint of their products and services as a way to demonstrate corporate responsibility and respond to stakeholder concerns about sustainability.</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800">
                          <a:effectLst/>
                          <a:latin typeface="Lato" panose="020F0502020204030203" pitchFamily="34" charset="0"/>
                          <a:ea typeface="Lato" panose="020F0502020204030203" pitchFamily="34" charset="0"/>
                          <a:cs typeface="Lato" panose="020F0502020204030203" pitchFamily="34" charset="0"/>
                        </a:rPr>
                        <a:t>According to a 2021 report by the Global e-Sustainability Initiative, the ICT sector is responsible for around 2.5% of global greenhouse gas emissions, with data centers and networks accounting for the largest share of emissions.</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819431126"/>
                  </a:ext>
                </a:extLst>
              </a:tr>
              <a:tr h="761561">
                <a:tc>
                  <a:txBody>
                    <a:bodyPr/>
                    <a:lstStyle/>
                    <a:p>
                      <a:pPr fontAlgn="base"/>
                      <a:r>
                        <a:rPr lang="en-IN" sz="800" dirty="0">
                          <a:effectLst/>
                          <a:latin typeface="Lato" panose="020F0502020204030203" pitchFamily="34" charset="0"/>
                          <a:ea typeface="Lato" panose="020F0502020204030203" pitchFamily="34" charset="0"/>
                          <a:cs typeface="Lato" panose="020F0502020204030203" pitchFamily="34" charset="0"/>
                        </a:rPr>
                        <a:t>Digital Agencies</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800" dirty="0">
                          <a:effectLst/>
                          <a:latin typeface="Lato" panose="020F0502020204030203" pitchFamily="34" charset="0"/>
                          <a:ea typeface="Lato" panose="020F0502020204030203" pitchFamily="34" charset="0"/>
                          <a:cs typeface="Lato" panose="020F0502020204030203" pitchFamily="34" charset="0"/>
                        </a:rPr>
                        <a:t>Companies that provide digital services such as web design, development, and marketing. These companies may be interested in incorporating sustainability considerations into their services as a way to differentiate themselves in the market and respond to client demands for environmentally responsible solutions.</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800" dirty="0">
                          <a:effectLst/>
                          <a:latin typeface="Lato" panose="020F0502020204030203" pitchFamily="34" charset="0"/>
                          <a:ea typeface="Lato" panose="020F0502020204030203" pitchFamily="34" charset="0"/>
                          <a:cs typeface="Lato" panose="020F0502020204030203" pitchFamily="34" charset="0"/>
                        </a:rPr>
                        <a:t>A 2020 survey by The Drum found that 77% of marketers believe that brands need to be more sustainable and that this is becoming increasingly important for consumers.</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796656052"/>
                  </a:ext>
                </a:extLst>
              </a:tr>
              <a:tr h="826706">
                <a:tc>
                  <a:txBody>
                    <a:bodyPr/>
                    <a:lstStyle/>
                    <a:p>
                      <a:pPr fontAlgn="base"/>
                      <a:r>
                        <a:rPr lang="en-IN" sz="800">
                          <a:effectLst/>
                          <a:latin typeface="Lato" panose="020F0502020204030203" pitchFamily="34" charset="0"/>
                          <a:ea typeface="Lato" panose="020F0502020204030203" pitchFamily="34" charset="0"/>
                          <a:cs typeface="Lato" panose="020F0502020204030203" pitchFamily="34" charset="0"/>
                        </a:rPr>
                        <a:t>Sustainability Organizations</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800">
                          <a:effectLst/>
                          <a:latin typeface="Lato" panose="020F0502020204030203" pitchFamily="34" charset="0"/>
                          <a:ea typeface="Lato" panose="020F0502020204030203" pitchFamily="34" charset="0"/>
                          <a:cs typeface="Lato" panose="020F0502020204030203" pitchFamily="34" charset="0"/>
                        </a:rPr>
                        <a:t>Non-profit organizations that focus on environmental and social sustainability issues. These organizations may be interested in promoting the carbon calculator as a tool for raising awareness about the carbon footprint of digital products and services and encouraging companies to take action to reduce their emissions.</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800">
                          <a:effectLst/>
                          <a:latin typeface="Lato" panose="020F0502020204030203" pitchFamily="34" charset="0"/>
                          <a:ea typeface="Lato" panose="020F0502020204030203" pitchFamily="34" charset="0"/>
                          <a:cs typeface="Lato" panose="020F0502020204030203" pitchFamily="34" charset="0"/>
                        </a:rPr>
                        <a:t>A 2021 report by the Carbon Trust found that reducing carbon emissions from the digital sector is an essential component of global efforts to achieve net zero emissions by 2050.</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880271124"/>
                  </a:ext>
                </a:extLst>
              </a:tr>
              <a:tr h="761561">
                <a:tc>
                  <a:txBody>
                    <a:bodyPr/>
                    <a:lstStyle/>
                    <a:p>
                      <a:pPr fontAlgn="base"/>
                      <a:r>
                        <a:rPr lang="en-IN" sz="800">
                          <a:effectLst/>
                          <a:latin typeface="Lato" panose="020F0502020204030203" pitchFamily="34" charset="0"/>
                          <a:ea typeface="Lato" panose="020F0502020204030203" pitchFamily="34" charset="0"/>
                          <a:cs typeface="Lato" panose="020F0502020204030203" pitchFamily="34" charset="0"/>
                        </a:rPr>
                        <a:t>Educational Institutions</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800">
                          <a:effectLst/>
                          <a:latin typeface="Lato" panose="020F0502020204030203" pitchFamily="34" charset="0"/>
                          <a:ea typeface="Lato" panose="020F0502020204030203" pitchFamily="34" charset="0"/>
                          <a:cs typeface="Lato" panose="020F0502020204030203" pitchFamily="34" charset="0"/>
                        </a:rPr>
                        <a:t>Colleges and universities that offer programs in computer science and related fields. These institutions may be interested in using the carbon calculator as a teaching tool to help students understand the environmental impacts of digital technologies and develop skills in sustainable software development.</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800" dirty="0">
                          <a:effectLst/>
                          <a:latin typeface="Lato" panose="020F0502020204030203" pitchFamily="34" charset="0"/>
                          <a:ea typeface="Lato" panose="020F0502020204030203" pitchFamily="34" charset="0"/>
                          <a:cs typeface="Lato" panose="020F0502020204030203" pitchFamily="34" charset="0"/>
                        </a:rPr>
                        <a:t>A 2019 report by the Higher Education Sustainability Initiative found that educational institutions have an important role to play in promoting sustainability and can have a significant impact on reducing greenhouse gas emissions.</a:t>
                      </a:r>
                    </a:p>
                  </a:txBody>
                  <a:tcPr marL="17401" marR="17401" marT="8700" marB="87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56626921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62929" y="805550"/>
            <a:ext cx="8238600" cy="3863042"/>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1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There are several alternatives and competitive products available for carbon calculators, including those focused on technology-related activities such as software development. Here are a few examples:</a:t>
            </a:r>
          </a:p>
          <a:p>
            <a:pPr algn="l"/>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Carbon footprint calculators: There are many online carbon footprint calculators available that allow individuals and organizations to calculate their carbon footprint based on a range of factors, including energy consumption, transportation, and lifestyle choices. Examples of these calculators include Carbon Footprint and the EPA's Household Carbon Footprint Calculator.</a:t>
            </a:r>
          </a:p>
          <a:p>
            <a:pPr marL="171450" indent="-171450" algn="l">
              <a:buFont typeface="Arial" panose="020B0604020202020204" pitchFamily="34" charset="0"/>
              <a:buChar char="•"/>
            </a:pPr>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Sustainable software development tools: There are a growing number of tools available to help developers improve the sustainability of their code. These tools analyze code and identify areas where it can be optimized for energy efficiency, reducing its carbon footprint. Examples of these tools include Code Climate and </a:t>
            </a:r>
            <a:r>
              <a:rPr lang="en-US" sz="1100" b="0" i="0" dirty="0" err="1">
                <a:solidFill>
                  <a:srgbClr val="374151"/>
                </a:solidFill>
                <a:effectLst/>
                <a:latin typeface="Lato" panose="020F0502020204030203" pitchFamily="34" charset="0"/>
                <a:ea typeface="Lato" panose="020F0502020204030203" pitchFamily="34" charset="0"/>
                <a:cs typeface="Lato" panose="020F0502020204030203" pitchFamily="34" charset="0"/>
              </a:rPr>
              <a:t>GreenIT</a:t>
            </a:r>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-Analysis.</a:t>
            </a:r>
          </a:p>
          <a:p>
            <a:pPr marL="171450" indent="-171450" algn="l">
              <a:buFont typeface="Arial" panose="020B0604020202020204" pitchFamily="34" charset="0"/>
              <a:buChar char="•"/>
            </a:pPr>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Carbon offset providers: Carbon offset providers offer individuals and organizations the opportunity to offset their carbon emissions by investing in projects that reduce greenhouse gas emissions, such as renewable energy or reforestation projects. Examples of these providers include Carbonfund.org and </a:t>
            </a:r>
            <a:r>
              <a:rPr lang="en-US" sz="1100" b="0" i="0" dirty="0" err="1">
                <a:solidFill>
                  <a:srgbClr val="374151"/>
                </a:solidFill>
                <a:effectLst/>
                <a:latin typeface="Lato" panose="020F0502020204030203" pitchFamily="34" charset="0"/>
                <a:ea typeface="Lato" panose="020F0502020204030203" pitchFamily="34" charset="0"/>
                <a:cs typeface="Lato" panose="020F0502020204030203" pitchFamily="34" charset="0"/>
              </a:rPr>
              <a:t>Terrapass</a:t>
            </a:r>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a:t>
            </a:r>
          </a:p>
          <a:p>
            <a:pPr marL="171450" indent="-171450" algn="l">
              <a:buFont typeface="Arial" panose="020B0604020202020204" pitchFamily="34" charset="0"/>
              <a:buChar char="•"/>
            </a:pPr>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Environmental certifications: Some environmental certifications, such as LEED (Leadership in Energy and Environmental Design), provide guidelines and standards for sustainable building design and construction. These certifications can be applied to technology-related activities, such as data centers, to help reduce their carbon footprint.</a:t>
            </a:r>
          </a:p>
          <a:p>
            <a:pPr algn="l"/>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Overall, there are a range of products and services available to help individuals and organizations reduce their carbon footprint and promote sustainability. The specific solution chosen will depend on the needs and goals of the user, as well as the specific context in which the product will be used.</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242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0" y="931002"/>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1">
            <a:extLst>
              <a:ext uri="{FF2B5EF4-FFF2-40B4-BE49-F238E27FC236}">
                <a16:creationId xmlns:a16="http://schemas.microsoft.com/office/drawing/2014/main" id="{BE97559C-9B80-D8AD-B6CC-1569C82DCAE5}"/>
              </a:ext>
            </a:extLst>
          </p:cNvPr>
          <p:cNvGraphicFramePr>
            <a:graphicFrameLocks noGrp="1"/>
          </p:cNvGraphicFramePr>
          <p:nvPr>
            <p:extLst>
              <p:ext uri="{D42A27DB-BD31-4B8C-83A1-F6EECF244321}">
                <p14:modId xmlns:p14="http://schemas.microsoft.com/office/powerpoint/2010/main" val="892075821"/>
              </p:ext>
            </p:extLst>
          </p:nvPr>
        </p:nvGraphicFramePr>
        <p:xfrm>
          <a:off x="959476" y="1507001"/>
          <a:ext cx="7115578" cy="3335457"/>
        </p:xfrm>
        <a:graphic>
          <a:graphicData uri="http://schemas.openxmlformats.org/drawingml/2006/table">
            <a:tbl>
              <a:tblPr/>
              <a:tblGrid>
                <a:gridCol w="3557789">
                  <a:extLst>
                    <a:ext uri="{9D8B030D-6E8A-4147-A177-3AD203B41FA5}">
                      <a16:colId xmlns:a16="http://schemas.microsoft.com/office/drawing/2014/main" val="657221045"/>
                    </a:ext>
                  </a:extLst>
                </a:gridCol>
                <a:gridCol w="3557789">
                  <a:extLst>
                    <a:ext uri="{9D8B030D-6E8A-4147-A177-3AD203B41FA5}">
                      <a16:colId xmlns:a16="http://schemas.microsoft.com/office/drawing/2014/main" val="464151724"/>
                    </a:ext>
                  </a:extLst>
                </a:gridCol>
              </a:tblGrid>
              <a:tr h="228242">
                <a:tc>
                  <a:txBody>
                    <a:bodyPr/>
                    <a:lstStyle/>
                    <a:p>
                      <a:pPr fontAlgn="b"/>
                      <a:r>
                        <a:rPr lang="en-IN" sz="900" b="1">
                          <a:effectLst/>
                          <a:latin typeface="Lato" panose="020F0502020204030203" pitchFamily="34" charset="0"/>
                          <a:ea typeface="Lato" panose="020F0502020204030203" pitchFamily="34" charset="0"/>
                          <a:cs typeface="Lato" panose="020F0502020204030203" pitchFamily="34" charset="0"/>
                        </a:rPr>
                        <a:t>Tool/Resource</a:t>
                      </a:r>
                    </a:p>
                  </a:txBody>
                  <a:tcPr marL="54227" marR="54227" marT="27113" marB="2711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900" b="1">
                          <a:effectLst/>
                          <a:latin typeface="Lato" panose="020F0502020204030203" pitchFamily="34" charset="0"/>
                          <a:ea typeface="Lato" panose="020F0502020204030203" pitchFamily="34" charset="0"/>
                          <a:cs typeface="Lato" panose="020F0502020204030203" pitchFamily="34" charset="0"/>
                        </a:rPr>
                        <a:t>Description</a:t>
                      </a:r>
                    </a:p>
                  </a:txBody>
                  <a:tcPr marL="54227" marR="54227" marT="27113" marB="2711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21505250"/>
                  </a:ext>
                </a:extLst>
              </a:tr>
              <a:tr h="544199">
                <a:tc>
                  <a:txBody>
                    <a:bodyPr/>
                    <a:lstStyle/>
                    <a:p>
                      <a:pPr fontAlgn="base"/>
                      <a:r>
                        <a:rPr lang="en-IN" sz="900" dirty="0">
                          <a:effectLst/>
                          <a:latin typeface="Lato" panose="020F0502020204030203" pitchFamily="34" charset="0"/>
                          <a:ea typeface="Lato" panose="020F0502020204030203" pitchFamily="34" charset="0"/>
                          <a:cs typeface="Lato" panose="020F0502020204030203" pitchFamily="34" charset="0"/>
                        </a:rPr>
                        <a:t>Azure Functions</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 serverless compute service that allows for the execution of code in response to events. Could be used to perform the necessary carbon emissions calculations based on input data from the user.</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07219119"/>
                  </a:ext>
                </a:extLst>
              </a:tr>
              <a:tr h="544199">
                <a:tc>
                  <a:txBody>
                    <a:bodyPr/>
                    <a:lstStyle/>
                    <a:p>
                      <a:pPr fontAlgn="base"/>
                      <a:r>
                        <a:rPr lang="en-IN" sz="900">
                          <a:effectLst/>
                          <a:latin typeface="Lato" panose="020F0502020204030203" pitchFamily="34" charset="0"/>
                          <a:ea typeface="Lato" panose="020F0502020204030203" pitchFamily="34" charset="0"/>
                          <a:cs typeface="Lato" panose="020F0502020204030203" pitchFamily="34" charset="0"/>
                        </a:rPr>
                        <a:t>Azure Cosmos DB</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 globally-distributed, multi-model database service that supports NoSQL data storage. Could be used to store input and output data for the carbon calculator.</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805052960"/>
                  </a:ext>
                </a:extLst>
              </a:tr>
              <a:tr h="544199">
                <a:tc>
                  <a:txBody>
                    <a:bodyPr/>
                    <a:lstStyle/>
                    <a:p>
                      <a:pPr fontAlgn="base"/>
                      <a:r>
                        <a:rPr lang="en-IN" sz="900">
                          <a:effectLst/>
                          <a:latin typeface="Lato" panose="020F0502020204030203" pitchFamily="34" charset="0"/>
                          <a:ea typeface="Lato" panose="020F0502020204030203" pitchFamily="34" charset="0"/>
                          <a:cs typeface="Lato" panose="020F0502020204030203" pitchFamily="34" charset="0"/>
                        </a:rPr>
                        <a:t>Azure DevOps</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 set of services for developing, testing, and deploying applications to the cloud. Could be used to manage the development and deployment of the carbon calculator.</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11043061"/>
                  </a:ext>
                </a:extLst>
              </a:tr>
              <a:tr h="544199">
                <a:tc>
                  <a:txBody>
                    <a:bodyPr/>
                    <a:lstStyle/>
                    <a:p>
                      <a:pPr fontAlgn="base"/>
                      <a:r>
                        <a:rPr lang="en-IN" sz="900">
                          <a:effectLst/>
                          <a:latin typeface="Lato" panose="020F0502020204030203" pitchFamily="34" charset="0"/>
                          <a:ea typeface="Lato" panose="020F0502020204030203" pitchFamily="34" charset="0"/>
                          <a:cs typeface="Lato" panose="020F0502020204030203" pitchFamily="34" charset="0"/>
                        </a:rPr>
                        <a:t>Azure App Service</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 fully-managed platform for building, deploying, and scaling web applications. Could be used to host the front-end interface for the carbon calculator.</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13189350"/>
                  </a:ext>
                </a:extLst>
              </a:tr>
              <a:tr h="386220">
                <a:tc>
                  <a:txBody>
                    <a:bodyPr/>
                    <a:lstStyle/>
                    <a:p>
                      <a:pPr fontAlgn="base"/>
                      <a:r>
                        <a:rPr lang="en-IN" sz="900">
                          <a:effectLst/>
                          <a:latin typeface="Lato" panose="020F0502020204030203" pitchFamily="34" charset="0"/>
                          <a:ea typeface="Lato" panose="020F0502020204030203" pitchFamily="34" charset="0"/>
                          <a:cs typeface="Lato" panose="020F0502020204030203" pitchFamily="34" charset="0"/>
                        </a:rPr>
                        <a:t>Azure Active Directory</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 cloud-based identity and access management service. Could be used to authenticate and authorize users of the carbon calculator.</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02212155"/>
                  </a:ext>
                </a:extLst>
              </a:tr>
              <a:tr h="544199">
                <a:tc>
                  <a:txBody>
                    <a:bodyPr/>
                    <a:lstStyle/>
                    <a:p>
                      <a:pPr fontAlgn="base"/>
                      <a:r>
                        <a:rPr lang="en-IN" sz="900">
                          <a:effectLst/>
                          <a:latin typeface="Lato" panose="020F0502020204030203" pitchFamily="34" charset="0"/>
                          <a:ea typeface="Lato" panose="020F0502020204030203" pitchFamily="34" charset="0"/>
                          <a:cs typeface="Lato" panose="020F0502020204030203" pitchFamily="34" charset="0"/>
                        </a:rPr>
                        <a:t>Azure Monitor</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 tool for monitoring the performance and availability of applications and services. Could be used to monitor the performance and usage of the carbon calculator.</a:t>
                      </a:r>
                    </a:p>
                  </a:txBody>
                  <a:tcPr marL="54227" marR="54227" marT="27113" marB="271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4170167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494629"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sz="1100" b="0" i="0" u="none" strike="noStrike" cap="none" dirty="0">
              <a:solidFill>
                <a:srgbClr val="222222"/>
              </a:solidFill>
              <a:highlight>
                <a:srgbClr val="FFFFFF"/>
              </a:highlight>
              <a:latin typeface="Lato"/>
              <a:ea typeface="Lato"/>
              <a:cs typeface="Lato"/>
              <a:sym typeface="Lato"/>
            </a:endParaRP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The proposed solution is a carbon calculator that estimates the carbon emissions generated by code execution based on the code execution time, number of lines of code per page, and user input. The methodology for calculating carbon emissions is based on industry-standard carbon accounting methodologies, which estimate carbon emissions based on the energy consumption associated with the activity being measured. In this case, the carbon emissions are estimated based on the energy consumption associated with code execution.</a:t>
            </a:r>
          </a:p>
          <a:p>
            <a:pPr algn="l"/>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The architecture of the carbon calculator would involve a front-end interface for users to input the necessary data, a back-end serverless compute service to perform the necessary calculations, and a database service to store input and output data. The back-end compute service could be implemented using Azure Functions, which provides a scalable and cost-effective way to execute code in response to events. The input data from the user would be passed to the back-end compute service, which would perform the necessary calculations and store the output data in the database service. The output data could then be displayed to the user through the front-end interface.</a:t>
            </a:r>
          </a:p>
          <a:p>
            <a:pPr algn="l"/>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The scalability of the solution would be ensured by the use of serverless compute and database services, which can automatically scale up or down based on demand. This would allow the solution to handle a large volume of requests without incurring significant costs or performance issues. Additionally, the use of industry-standard carbon accounting methodologies ensures that the solution can be used to estimate carbon emissions for a wide range of activities, making it highly scalable in terms of its applicability.</a:t>
            </a:r>
          </a:p>
          <a:p>
            <a:pPr algn="l"/>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Overall, the proposed solution offers a scalable and cost-effective way to estimate carbon emissions generated by code execution. The methodology is based on industry-standard carbon accounting methodologist ensure scalability and </a:t>
            </a:r>
            <a:r>
              <a:rPr lang="en-US" sz="1100" dirty="0">
                <a:solidFill>
                  <a:srgbClr val="374151"/>
                </a:solidFill>
                <a:latin typeface="Lato" panose="020F0502020204030203" pitchFamily="34" charset="0"/>
                <a:ea typeface="Lato" panose="020F0502020204030203" pitchFamily="34" charset="0"/>
                <a:cs typeface="Lato" panose="020F0502020204030203" pitchFamily="34" charset="0"/>
              </a:rPr>
              <a:t>performance. es, and the architecture leverages serverless compute and database services </a:t>
            </a:r>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494628" y="864600"/>
            <a:ext cx="8327399" cy="35270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Sample python code which need further deep dive</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 Carbon calculator based on code execution time, number of lines of code per page, and user input</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 Input variables</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rgbClr val="000000"/>
                </a:solidFill>
                <a:latin typeface="Lato"/>
                <a:ea typeface="Lato"/>
                <a:cs typeface="Lato"/>
                <a:sym typeface="Lato"/>
              </a:rPr>
              <a:t>code_execution_time</a:t>
            </a:r>
            <a:r>
              <a:rPr lang="en-US" sz="1200" b="0" i="0" u="none" strike="noStrike" cap="none" dirty="0">
                <a:solidFill>
                  <a:srgbClr val="000000"/>
                </a:solidFill>
                <a:latin typeface="Lato"/>
                <a:ea typeface="Lato"/>
                <a:cs typeface="Lato"/>
                <a:sym typeface="Lato"/>
              </a:rPr>
              <a:t> = float(input("How many hours do you spend coding in a day? "))</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rgbClr val="000000"/>
                </a:solidFill>
                <a:latin typeface="Lato"/>
                <a:ea typeface="Lato"/>
                <a:cs typeface="Lato"/>
                <a:sym typeface="Lato"/>
              </a:rPr>
              <a:t>lines_of_code_per_page</a:t>
            </a:r>
            <a:r>
              <a:rPr lang="en-US" sz="1200" b="0" i="0" u="none" strike="noStrike" cap="none" dirty="0">
                <a:solidFill>
                  <a:srgbClr val="000000"/>
                </a:solidFill>
                <a:latin typeface="Lato"/>
                <a:ea typeface="Lato"/>
                <a:cs typeface="Lato"/>
                <a:sym typeface="Lato"/>
              </a:rPr>
              <a:t> = int(input("On average, how many lines of code do you write per page? "))</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rgbClr val="000000"/>
                </a:solidFill>
                <a:latin typeface="Lato"/>
                <a:ea typeface="Lato"/>
                <a:cs typeface="Lato"/>
                <a:sym typeface="Lato"/>
              </a:rPr>
              <a:t>user_input</a:t>
            </a:r>
            <a:r>
              <a:rPr lang="en-US" sz="1200" b="0" i="0" u="none" strike="noStrike" cap="none" dirty="0">
                <a:solidFill>
                  <a:srgbClr val="000000"/>
                </a:solidFill>
                <a:latin typeface="Lato"/>
                <a:ea typeface="Lato"/>
                <a:cs typeface="Lato"/>
                <a:sym typeface="Lato"/>
              </a:rPr>
              <a:t> = float(input("How much user input (in characters) do you handle per day? "))</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 Carbon footprint factors</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rgbClr val="000000"/>
                </a:solidFill>
                <a:latin typeface="Lato"/>
                <a:ea typeface="Lato"/>
                <a:cs typeface="Lato"/>
                <a:sym typeface="Lato"/>
              </a:rPr>
              <a:t>carbon_per_kwh_electricity</a:t>
            </a:r>
            <a:r>
              <a:rPr lang="en-US" sz="1200" b="0" i="0" u="none" strike="noStrike" cap="none" dirty="0">
                <a:solidFill>
                  <a:srgbClr val="000000"/>
                </a:solidFill>
                <a:latin typeface="Lato"/>
                <a:ea typeface="Lato"/>
                <a:cs typeface="Lato"/>
                <a:sym typeface="Lato"/>
              </a:rPr>
              <a:t> = 0.904  # pounds of CO2 per kilowatt-hour of electricity</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 Calculate carbon footprint</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rgbClr val="000000"/>
                </a:solidFill>
                <a:latin typeface="Lato"/>
                <a:ea typeface="Lato"/>
                <a:cs typeface="Lato"/>
                <a:sym typeface="Lato"/>
              </a:rPr>
              <a:t>technology_carbon_footprint</a:t>
            </a:r>
            <a:r>
              <a:rPr lang="en-US" sz="1200" b="0" i="0" u="none" strike="noStrike" cap="none" dirty="0">
                <a:solidFill>
                  <a:srgbClr val="000000"/>
                </a:solidFill>
                <a:latin typeface="Lato"/>
                <a:ea typeface="Lato"/>
                <a:cs typeface="Lato"/>
                <a:sym typeface="Lato"/>
              </a:rPr>
              <a:t> = </a:t>
            </a:r>
            <a:r>
              <a:rPr lang="en-US" sz="1200" b="0" i="0" u="none" strike="noStrike" cap="none" dirty="0" err="1">
                <a:solidFill>
                  <a:srgbClr val="000000"/>
                </a:solidFill>
                <a:latin typeface="Lato"/>
                <a:ea typeface="Lato"/>
                <a:cs typeface="Lato"/>
                <a:sym typeface="Lato"/>
              </a:rPr>
              <a:t>lines_of_code_per_page</a:t>
            </a:r>
            <a:r>
              <a:rPr lang="en-US" sz="1200" b="0" i="0" u="none" strike="noStrike" cap="none" dirty="0">
                <a:solidFill>
                  <a:srgbClr val="000000"/>
                </a:solidFill>
                <a:latin typeface="Lato"/>
                <a:ea typeface="Lato"/>
                <a:cs typeface="Lato"/>
                <a:sym typeface="Lato"/>
              </a:rPr>
              <a:t> * </a:t>
            </a:r>
            <a:r>
              <a:rPr lang="en-US" sz="1200" b="0" i="0" u="none" strike="noStrike" cap="none" dirty="0" err="1">
                <a:solidFill>
                  <a:srgbClr val="000000"/>
                </a:solidFill>
                <a:latin typeface="Lato"/>
                <a:ea typeface="Lato"/>
                <a:cs typeface="Lato"/>
                <a:sym typeface="Lato"/>
              </a:rPr>
              <a:t>user_input</a:t>
            </a:r>
            <a:r>
              <a:rPr lang="en-US" sz="1200" b="0" i="0" u="none" strike="noStrike" cap="none" dirty="0">
                <a:solidFill>
                  <a:srgbClr val="000000"/>
                </a:solidFill>
                <a:latin typeface="Lato"/>
                <a:ea typeface="Lato"/>
                <a:cs typeface="Lato"/>
                <a:sym typeface="Lato"/>
              </a:rPr>
              <a:t> * </a:t>
            </a:r>
            <a:r>
              <a:rPr lang="en-US" sz="1200" b="0" i="0" u="none" strike="noStrike" cap="none" dirty="0" err="1">
                <a:solidFill>
                  <a:srgbClr val="000000"/>
                </a:solidFill>
                <a:latin typeface="Lato"/>
                <a:ea typeface="Lato"/>
                <a:cs typeface="Lato"/>
                <a:sym typeface="Lato"/>
              </a:rPr>
              <a:t>carbon_per_kwh_electricity</a:t>
            </a:r>
            <a:r>
              <a:rPr lang="en-US" sz="1200" b="0" i="0" u="none" strike="noStrike" cap="none" dirty="0">
                <a:solidFill>
                  <a:srgbClr val="000000"/>
                </a:solidFill>
                <a:latin typeface="Lato"/>
                <a:ea typeface="Lato"/>
                <a:cs typeface="Lato"/>
                <a:sym typeface="Lato"/>
              </a:rPr>
              <a:t> * (</a:t>
            </a:r>
            <a:r>
              <a:rPr lang="en-US" sz="1200" b="0" i="0" u="none" strike="noStrike" cap="none" dirty="0" err="1">
                <a:solidFill>
                  <a:srgbClr val="000000"/>
                </a:solidFill>
                <a:latin typeface="Lato"/>
                <a:ea typeface="Lato"/>
                <a:cs typeface="Lato"/>
                <a:sym typeface="Lato"/>
              </a:rPr>
              <a:t>code_execution_time</a:t>
            </a:r>
            <a:r>
              <a:rPr lang="en-US" sz="1200" b="0" i="0" u="none" strike="noStrike" cap="none" dirty="0">
                <a:solidFill>
                  <a:srgbClr val="000000"/>
                </a:solidFill>
                <a:latin typeface="Lato"/>
                <a:ea typeface="Lato"/>
                <a:cs typeface="Lato"/>
                <a:sym typeface="Lato"/>
              </a:rPr>
              <a:t> / 24)</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 Display results</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print(</a:t>
            </a:r>
            <a:r>
              <a:rPr lang="en-US" sz="1200" b="0" i="0" u="none" strike="noStrike" cap="none" dirty="0" err="1">
                <a:solidFill>
                  <a:srgbClr val="000000"/>
                </a:solidFill>
                <a:latin typeface="Lato"/>
                <a:ea typeface="Lato"/>
                <a:cs typeface="Lato"/>
                <a:sym typeface="Lato"/>
              </a:rPr>
              <a:t>f"Your</a:t>
            </a:r>
            <a:r>
              <a:rPr lang="en-US" sz="1200" b="0" i="0" u="none" strike="noStrike" cap="none" dirty="0">
                <a:solidFill>
                  <a:srgbClr val="000000"/>
                </a:solidFill>
                <a:latin typeface="Lato"/>
                <a:ea typeface="Lato"/>
                <a:cs typeface="Lato"/>
                <a:sym typeface="Lato"/>
              </a:rPr>
              <a:t> carbon footprint for technology is {technology_carbon_footprint:.2f} pounds of CO2 per day.")</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234184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452700" y="864599"/>
            <a:ext cx="8238600" cy="38104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endParaRP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Compared to alternative carbon calculators, the proposed solution offers several advantages. First, it is specifically designed to estimate carbon emissions generated by code execution, which is a unique and growing source of emissions in the digital age. Second, the solution is based on industry-standard carbon accounting methodologies, ensuring that the estimates are accurate and reliable. Finally, the use of serverless compute and database services allows for scalability and cost-effectiveness, making the solution accessible to a wide range of users.</a:t>
            </a:r>
          </a:p>
          <a:p>
            <a:pPr algn="l"/>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To build adoption of the proposed solution, a multi-pronged approach could be taken. First, targeted outreach to software development teams and companies could be undertaken to raise awareness of the solution and its benefits. This could involve presentations at conferences, webinars, or other industry events. Second, partnerships with sustainability-focused organizations could be established to promote the solution as a tool for reducing the carbon footprint of digital products and services. Finally, the solution could be integrated into existing development tools and workflows, making it easy for developers to incorporate carbon emissions estimation into their development process.</a:t>
            </a:r>
          </a:p>
          <a:p>
            <a:pPr algn="l"/>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In addition to these adoption strategies, a user-friendly and visually appealing interface could be developed for the carbon calculator to increase its usability and appeal to a wide range of users. The interface could also provide educational resources on carbon emissions and digital sustainability, further building awareness and interest in the solution.</a:t>
            </a:r>
          </a:p>
          <a:p>
            <a:pPr algn="l"/>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Overall, the proposed solution offers a unique and effective way to estimate carbon emissions generated by code execution, with the potential to drive significant reductions in emissions in the digital sector. Through targeted outreach, partnerships, and user-friendly design, the solution could be adopted widely, making a significant contribution to global efforts to address climate change.</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696421"/>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739E3B9C-3200-0D76-AE5A-0363C8B6B038}"/>
              </a:ext>
            </a:extLst>
          </p:cNvPr>
          <p:cNvSpPr txBox="1"/>
          <p:nvPr/>
        </p:nvSpPr>
        <p:spPr>
          <a:xfrm>
            <a:off x="364623" y="1300442"/>
            <a:ext cx="7424670" cy="2462213"/>
          </a:xfrm>
          <a:prstGeom prst="rect">
            <a:avLst/>
          </a:prstGeom>
          <a:noFill/>
        </p:spPr>
        <p:txBody>
          <a:bodyPr wrap="square">
            <a:spAutoFit/>
          </a:bodyPr>
          <a:lstStyle/>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The proposed carbon calculator has the potential to go far in terms of its impact on reducing carbon emissions from the digital sector. As the digital sector continues to grow and evolve, the amount of energy consumed by code execution and other digital activities is likely to increase. By providing a tool for estimating the carbon emissions associated with code execution, the proposed solution can help raise awareness of the carbon footprint of digital products and services and enable developers and companies to take action to reduce their emissions.</a:t>
            </a:r>
          </a:p>
          <a:p>
            <a:pPr algn="l"/>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Moreover, the solution can also be adapted to estimate carbon emissions associated with other digital activities, such as data storage and transfer, website hosting, and cloud computing. This would further expand the solution's applicability and impact, enabling it to address a wider range of carbon emissions sources in the digital sector.</a:t>
            </a:r>
          </a:p>
          <a:p>
            <a:pPr algn="l"/>
            <a:endPar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algn="l"/>
            <a:r>
              <a:rPr lang="en-US" sz="1100" b="0" i="0" dirty="0">
                <a:solidFill>
                  <a:srgbClr val="374151"/>
                </a:solidFill>
                <a:effectLst/>
                <a:latin typeface="Lato" panose="020F0502020204030203" pitchFamily="34" charset="0"/>
                <a:ea typeface="Lato" panose="020F0502020204030203" pitchFamily="34" charset="0"/>
                <a:cs typeface="Lato" panose="020F0502020204030203" pitchFamily="34" charset="0"/>
              </a:rPr>
              <a:t>Overall, the proposed carbon calculator has the potential to be a valuable tool in the ongoing efforts to address climate change by reducing carbon emissions from the digital sector. Its scalability and versatility make it well-positioned to adapt to changing technological trends and remain a useful resource for developers and companies seeking to reduce their carbon footprint.</a:t>
            </a: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2468</Words>
  <Application>Microsoft Office PowerPoint</Application>
  <PresentationFormat>On-screen Show (16:9)</PresentationFormat>
  <Paragraphs>122</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Lato Black</vt:lpstr>
      <vt:lpstr>Arial</vt:lpstr>
      <vt:lpstr>Lato</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Any Supporting Functional Documents</vt:lpstr>
      <vt:lpstr>Key Differentiators &amp; Adoption Plan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Shafiqa Mustafa</cp:lastModifiedBy>
  <cp:revision>61</cp:revision>
  <dcterms:modified xsi:type="dcterms:W3CDTF">2023-04-24T07:14:46Z</dcterms:modified>
</cp:coreProperties>
</file>