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6" r:id="rId7"/>
    <p:sldId id="256" r:id="rId8"/>
    <p:sldId id="260" r:id="rId9"/>
    <p:sldId id="265" r:id="rId10"/>
    <p:sldId id="264" r:id="rId11"/>
    <p:sldId id="261" r:id="rId12"/>
    <p:sldId id="263" r:id="rId13"/>
  </p:sldIdLst>
  <p:sldSz cx="9144000" cy="5143500" type="screen16x9"/>
  <p:notesSz cx="6858000" cy="9144000"/>
  <p:embeddedFontLst>
    <p:embeddedFont>
      <p:font typeface="Calibri" panose="020F0502020204030204"/>
      <p:regular r:id="rId17"/>
    </p:embeddedFont>
    <p:embeddedFont>
      <p:font typeface="Bookman Old Style" panose="02050604050505020204" pitchFamily="18"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2" userDrawn="1">
          <p15:clr>
            <a:srgbClr val="A4A3A4"/>
          </p15:clr>
        </p15:guide>
        <p15:guide id="3" orient="horz" pos="28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20" y="40"/>
      </p:cViewPr>
      <p:guideLst>
        <p:guide orient="horz" pos="1152"/>
        <p:guide pos="2882"/>
        <p:guide orient="horz" pos="28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lang="en-US"/>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a:t>Department of Computer Science and Engineering</a:t>
            </a:r>
            <a:endParaRPr lang="en-US"/>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a:t>Department of Computer Science and Engineering</a:t>
            </a:r>
            <a:endParaRPr lang="en-US"/>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hyperlink" Target="https://dl.acm.org/doi/10.1145/3568923.3568925" TargetMode="External"/><Relationship Id="rId4" Type="http://schemas.openxmlformats.org/officeDocument/2006/relationships/hyperlink" Target="https://ieeexplore.ieee.org/document/9142988" TargetMode="External"/><Relationship Id="rId3" Type="http://schemas.openxmlformats.org/officeDocument/2006/relationships/hyperlink" Target="https://ieeexplore.ieee.org/document/8553913" TargetMode="External"/><Relationship Id="rId2" Type="http://schemas.openxmlformats.org/officeDocument/2006/relationships/hyperlink" Target="https://ieeexplore.ieee.org/document/9057889" TargetMode="External"/><Relationship Id="rId1" Type="http://schemas.openxmlformats.org/officeDocument/2006/relationships/hyperlink" Target="https://ieeexplore.ieee.org/document/894455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fld>
            <a:endParaRPr>
              <a:latin typeface="Times New Roman" panose="02020603050405020304" pitchFamily="18" charset="0"/>
              <a:cs typeface="Times New Roman" panose="020206030504050203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2" name="Title 1"/>
          <p:cNvSpPr>
            <a:spLocks noGrp="1"/>
          </p:cNvSpPr>
          <p:nvPr>
            <p:ph type="title"/>
          </p:nvPr>
        </p:nvSpPr>
        <p:spPr>
          <a:xfrm>
            <a:off x="457200" y="694236"/>
            <a:ext cx="8229600" cy="1877514"/>
          </a:xfrm>
        </p:spPr>
        <p:txBody>
          <a:bodyPr/>
          <a:lstStyle/>
          <a:p>
            <a:r>
              <a:rPr lang="en-US" sz="3600" dirty="0">
                <a:latin typeface="Times New Roman" panose="02020603050405020304" pitchFamily="18" charset="0"/>
                <a:cs typeface="Times New Roman" panose="02020603050405020304" pitchFamily="18" charset="0"/>
              </a:rPr>
              <a:t>Smart Time Table Generator Using Django</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66427" y="3192453"/>
            <a:ext cx="3552565" cy="9531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Anireddy Saikiran Reddy(21EG505802)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S.Venkatesh(21EG505863)</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P.Nikhil(21EG505856)</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70632" y="3239550"/>
            <a:ext cx="3006941" cy="7372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Ms. A.Durga Bhavani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Designation: </a:t>
            </a:r>
            <a:r>
              <a:rPr lang="en-US" dirty="0">
                <a:latin typeface="Times New Roman" panose="02020603050405020304" pitchFamily="18" charset="0"/>
                <a:cs typeface="Times New Roman" panose="02020603050405020304" pitchFamily="18" charset="0"/>
              </a:rPr>
              <a:t>Assistant Professor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124200" y="4672080"/>
            <a:ext cx="2895600" cy="369084"/>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3" name="TextBox 12"/>
          <p:cNvSpPr txBox="1"/>
          <p:nvPr/>
        </p:nvSpPr>
        <p:spPr>
          <a:xfrm>
            <a:off x="838200" y="1190589"/>
            <a:ext cx="7476641" cy="2891790"/>
          </a:xfrm>
          <a:prstGeom prst="rect">
            <a:avLst/>
          </a:prstGeom>
          <a:noFill/>
        </p:spPr>
        <p:txBody>
          <a:bodyPr wrap="square">
            <a:spAutoFit/>
          </a:bodyPr>
          <a:lstStyle/>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Autonomous Timetable System Using Genetic Algorithm</a:t>
            </a:r>
            <a:br>
              <a:rPr lang="en-US" sz="1300" b="1" i="0" dirty="0">
                <a:solidFill>
                  <a:srgbClr val="333333"/>
                </a:solidFill>
                <a:effectLst/>
                <a:latin typeface="Times New Roman" panose="02020603050405020304" pitchFamily="18" charset="0"/>
                <a:cs typeface="Times New Roman" panose="02020603050405020304" pitchFamily="18" charset="0"/>
              </a:rPr>
            </a:br>
            <a:r>
              <a:rPr lang="en-US" sz="1300" b="1" i="0" dirty="0">
                <a:solidFill>
                  <a:srgbClr val="333333"/>
                </a:solidFill>
                <a:effectLst/>
                <a:latin typeface="Times New Roman" panose="02020603050405020304" pitchFamily="18" charset="0"/>
                <a:cs typeface="Times New Roman" panose="02020603050405020304" pitchFamily="18" charset="0"/>
                <a:hlinkClick r:id="rId1"/>
              </a:rPr>
              <a:t>https://ieeexplore.ieee.org/document/9716370</a:t>
            </a:r>
            <a:endParaRPr lang="en-US" sz="1300" b="1" i="0" dirty="0">
              <a:solidFill>
                <a:srgbClr val="333333"/>
              </a:solidFill>
              <a:effectLst/>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Automated Timetabling System for University Course</a:t>
            </a:r>
            <a:br>
              <a:rPr lang="en-US" sz="1300" b="1" i="0" dirty="0">
                <a:solidFill>
                  <a:srgbClr val="333333"/>
                </a:solidFill>
                <a:effectLst/>
                <a:latin typeface="Times New Roman" panose="02020603050405020304" pitchFamily="18" charset="0"/>
                <a:cs typeface="Times New Roman" panose="02020603050405020304" pitchFamily="18" charset="0"/>
              </a:rPr>
            </a:br>
            <a:r>
              <a:rPr lang="en-US" sz="1300" b="1" i="0" dirty="0">
                <a:solidFill>
                  <a:srgbClr val="333333"/>
                </a:solidFill>
                <a:effectLst/>
                <a:latin typeface="Times New Roman" panose="02020603050405020304" pitchFamily="18" charset="0"/>
                <a:cs typeface="Times New Roman" panose="02020603050405020304" pitchFamily="18" charset="0"/>
                <a:hlinkClick r:id="rId2"/>
              </a:rPr>
              <a:t>https://ieeexplore.ieee.org/document/9396906</a:t>
            </a:r>
            <a:endParaRPr lang="en-US" sz="13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effectLst/>
                <a:latin typeface="Times New Roman" panose="02020603050405020304" pitchFamily="18" charset="0"/>
                <a:cs typeface="Times New Roman" panose="02020603050405020304" pitchFamily="18" charset="0"/>
              </a:rPr>
              <a:t>Automated Time Table Generation Using Multiple Context Reasoning for University Modules </a:t>
            </a:r>
            <a:r>
              <a:rPr lang="en-US" sz="1300" b="1" i="0" dirty="0">
                <a:solidFill>
                  <a:srgbClr val="333333"/>
                </a:solidFill>
                <a:effectLst/>
                <a:latin typeface="Times New Roman" panose="02020603050405020304" pitchFamily="18" charset="0"/>
                <a:cs typeface="Times New Roman" panose="02020603050405020304" pitchFamily="18" charset="0"/>
                <a:hlinkClick r:id="rId3"/>
              </a:rPr>
              <a:t>https://ieeexplore.ieee.org/document/1004507</a:t>
            </a:r>
            <a:endParaRPr lang="en-US" sz="13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i="0" dirty="0">
                <a:solidFill>
                  <a:srgbClr val="333333"/>
                </a:solidFill>
                <a:latin typeface="Times New Roman" panose="02020603050405020304" pitchFamily="18" charset="0"/>
                <a:cs typeface="Times New Roman" panose="02020603050405020304" pitchFamily="18" charset="0"/>
              </a:rPr>
              <a:t>Software Engineering Approach For A Timetable Generator </a:t>
            </a:r>
            <a:r>
              <a:rPr lang="en-US" sz="1300" b="1" dirty="0">
                <a:solidFill>
                  <a:srgbClr val="333333"/>
                </a:solidFill>
                <a:latin typeface="Times New Roman" panose="02020603050405020304" pitchFamily="18" charset="0"/>
                <a:cs typeface="Times New Roman" panose="02020603050405020304" pitchFamily="18" charset="0"/>
                <a:hlinkClick r:id="rId4"/>
              </a:rPr>
              <a:t>https://ieeexplore.ieee.org/document/892240</a:t>
            </a: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b="1"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Time Table Generator Using Django</a:t>
            </a:r>
            <a:br>
              <a:rPr lang="en-US" sz="1300" b="1" dirty="0">
                <a:solidFill>
                  <a:srgbClr val="333333"/>
                </a:solidFill>
                <a:latin typeface="Times New Roman" panose="02020603050405020304" pitchFamily="18" charset="0"/>
                <a:cs typeface="Times New Roman" panose="02020603050405020304" pitchFamily="18" charset="0"/>
              </a:rPr>
            </a:br>
            <a:r>
              <a:rPr lang="en-US" sz="1300" b="1" dirty="0">
                <a:solidFill>
                  <a:srgbClr val="333333"/>
                </a:solidFill>
                <a:latin typeface="Times New Roman" panose="02020603050405020304" pitchFamily="18" charset="0"/>
                <a:cs typeface="Times New Roman" panose="02020603050405020304" pitchFamily="18" charset="0"/>
                <a:hlinkClick r:id="rId5"/>
              </a:rPr>
              <a:t>https://ieeexplore.ieee.org/document/9396906</a:t>
            </a:r>
            <a:endParaRPr lang="en-US" sz="1300" b="1"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2" name="Title 1"/>
          <p:cNvSpPr>
            <a:spLocks noGrp="1"/>
          </p:cNvSpPr>
          <p:nvPr>
            <p:ph type="title"/>
          </p:nvPr>
        </p:nvSpPr>
        <p:spPr>
          <a:xfrm>
            <a:off x="1295924" y="48044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26648" y="1556087"/>
            <a:ext cx="7109961" cy="178371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Timetabling is one of the common scheduling problems, which can be described as the allocation of resources for tasks under predefined constraints so that it maximizes the possibility of allocation or minimizes the violation of constraints. Due to the non-proportionality between a rapid increase in the number of students enrolled, university courses and accessible resources, the complexity of the problem has become multifold.</a:t>
            </a:r>
            <a:endParaRPr lang="en-US" sz="1600" dirty="0">
              <a:latin typeface="Times New Roman" panose="02020603050405020304" pitchFamily="18" charset="0"/>
              <a:cs typeface="Times New Roman" panose="02020603050405020304" pitchFamily="18" charset="0"/>
            </a:endParaRPr>
          </a:p>
          <a:p>
            <a:pPr algn="just"/>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endParaRPr lang="en-US" sz="3600" dirty="0"/>
          </a:p>
        </p:txBody>
      </p:sp>
      <p:graphicFrame>
        <p:nvGraphicFramePr>
          <p:cNvPr id="3" name="Table 2"/>
          <p:cNvGraphicFramePr>
            <a:graphicFrameLocks noGrp="1"/>
          </p:cNvGraphicFramePr>
          <p:nvPr/>
        </p:nvGraphicFramePr>
        <p:xfrm>
          <a:off x="457200" y="991891"/>
          <a:ext cx="8229600" cy="3535985"/>
        </p:xfrm>
        <a:graphic>
          <a:graphicData uri="http://schemas.openxmlformats.org/drawingml/2006/table">
            <a:tbl>
              <a:tblPr firstRow="1" bandRow="1">
                <a:tableStyleId>{1D3205E1-8B83-452B-8570-0B3C4014EAE2}</a:tableStyleId>
              </a:tblPr>
              <a:tblGrid>
                <a:gridCol w="2057400"/>
                <a:gridCol w="2057400"/>
                <a:gridCol w="2057400"/>
                <a:gridCol w="2057400"/>
              </a:tblGrid>
              <a:tr h="518465">
                <a:tc>
                  <a:txBody>
                    <a:bodyPr/>
                    <a:lstStyle/>
                    <a:p>
                      <a:r>
                        <a:rPr lang="en-US" sz="1500" b="1" dirty="0">
                          <a:latin typeface="Times New Roman" panose="02020603050405020304" pitchFamily="18" charset="0"/>
                          <a:cs typeface="Times New Roman" panose="02020603050405020304" pitchFamily="18" charset="0"/>
                        </a:rPr>
                        <a:t>Author(s)</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Method</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Advantages</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Disadvantages</a:t>
                      </a:r>
                      <a:endParaRPr lang="en-US" sz="1500" b="1" dirty="0">
                        <a:latin typeface="Times New Roman" panose="02020603050405020304" pitchFamily="18" charset="0"/>
                        <a:cs typeface="Times New Roman" panose="02020603050405020304" pitchFamily="18" charset="0"/>
                      </a:endParaRPr>
                    </a:p>
                  </a:txBody>
                  <a:tcPr/>
                </a:tc>
              </a:tr>
              <a:tr h="518465">
                <a:tc>
                  <a:txBody>
                    <a:bodyPr/>
                    <a:lstStyle/>
                    <a:p>
                      <a:r>
                        <a:rPr 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rPr>
                        <a:t>Dipti Srinivasan </a:t>
                      </a:r>
                      <a:r>
                        <a:rPr lang="en-US" alt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rPr>
                        <a:t>, </a:t>
                      </a:r>
                      <a:r>
                        <a:rPr 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rPr>
                        <a:t>Tian Hou Seow </a:t>
                      </a:r>
                      <a:r>
                        <a:rPr lang="en-US" alt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rPr>
                        <a:t>, </a:t>
                      </a:r>
                      <a:r>
                        <a:rPr 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rPr>
                        <a:t>Jian Xin Xu</a:t>
                      </a:r>
                      <a:endParaRPr lang="en-IN" sz="1500" b="0" i="0" u="none" strike="noStrike" cap="none">
                        <a:solidFill>
                          <a:schemeClr val="tx1"/>
                        </a:solidFill>
                        <a:effectLst/>
                        <a:latin typeface="Times New Roman" panose="02020603050405020304" pitchFamily="18" charset="0"/>
                        <a:cs typeface="Times New Roman" panose="02020603050405020304" pitchFamily="18" charset="0"/>
                        <a:sym typeface="Arial" panose="020B0604020202020204"/>
                      </a:endParaRPr>
                    </a:p>
                  </a:txBody>
                  <a:tcPr/>
                </a:tc>
                <a:tc>
                  <a:txBody>
                    <a:bodyPr/>
                    <a:lstStyle/>
                    <a:p>
                      <a:r>
                        <a:rPr lang="en-US" sz="1500" dirty="0">
                          <a:latin typeface="Times New Roman" panose="02020603050405020304" pitchFamily="18" charset="0"/>
                          <a:cs typeface="Times New Roman" panose="02020603050405020304" pitchFamily="18" charset="0"/>
                        </a:rPr>
                        <a:t>C++ using evolutionary algorithm</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There is no fixed crossover rate in this </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algorithm.</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The crossover operation stops when an additional N offsprings are generated</a:t>
                      </a:r>
                      <a:endParaRPr lang="en-US" sz="1500" dirty="0">
                        <a:latin typeface="Times New Roman" panose="02020603050405020304" pitchFamily="18" charset="0"/>
                        <a:cs typeface="Times New Roman" panose="02020603050405020304" pitchFamily="18" charset="0"/>
                      </a:endParaRPr>
                    </a:p>
                  </a:txBody>
                  <a:tcPr/>
                </a:tc>
              </a:tr>
              <a:tr h="518465">
                <a:tc>
                  <a:txBody>
                    <a:bodyPr/>
                    <a:lstStyle/>
                    <a:p>
                      <a:r>
                        <a:rPr lang="en-US" sz="1500" dirty="0" err="1">
                          <a:latin typeface="Times New Roman" panose="02020603050405020304" pitchFamily="18" charset="0"/>
                          <a:cs typeface="Times New Roman" panose="02020603050405020304" pitchFamily="18" charset="0"/>
                        </a:rPr>
                        <a:t>Pushkara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Sharma,Pankaj</a:t>
                      </a:r>
                      <a:r>
                        <a:rPr lang="en-US" sz="1500" dirty="0">
                          <a:latin typeface="Times New Roman" panose="02020603050405020304" pitchFamily="18" charset="0"/>
                          <a:cs typeface="Times New Roman" panose="02020603050405020304" pitchFamily="18" charset="0"/>
                        </a:rPr>
                        <a:t> Hans and Subhash Chand Gupta</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Artificial Neural Networks and </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hybrid approach</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Students , Faculties can Modify the Timetable.</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which made deployment </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harder.</a:t>
                      </a:r>
                      <a:endParaRPr lang="en-US" sz="1500" dirty="0">
                        <a:latin typeface="Times New Roman" panose="02020603050405020304" pitchFamily="18" charset="0"/>
                        <a:cs typeface="Times New Roman" panose="02020603050405020304" pitchFamily="18" charset="0"/>
                      </a:endParaRPr>
                    </a:p>
                  </a:txBody>
                  <a:tcPr/>
                </a:tc>
              </a:tr>
              <a:tr h="518465">
                <a:tc>
                  <a:txBody>
                    <a:bodyPr/>
                    <a:lstStyle/>
                    <a:p>
                      <a:r>
                        <a:rPr lang="en-US" sz="1500" dirty="0">
                          <a:latin typeface="Times New Roman" panose="02020603050405020304" pitchFamily="18" charset="0"/>
                          <a:cs typeface="Times New Roman" panose="02020603050405020304" pitchFamily="18" charset="0"/>
                        </a:rPr>
                        <a:t>Subhajit Maity, Sujan Sarkar, A vinaba Tapadar, Ayan Dutta, Sanket Biswas, Sayon Nayek, and Pritam Saha</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Angular JS, Bootstrap Approach</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This algorithm uses Angular,js Bootstrap </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It is occuring Time Clashes and subject name clashes</a:t>
                      </a:r>
                      <a:endParaRPr lang="en-US" sz="15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513284" y="171650"/>
            <a:ext cx="6117431" cy="627321"/>
          </a:xfrm>
        </p:spPr>
        <p:txBody>
          <a:bodyPr/>
          <a:lstStyle/>
          <a:p>
            <a:r>
              <a:rPr lang="en-US" sz="3600" dirty="0">
                <a:latin typeface="Times New Roman" panose="02020603050405020304" pitchFamily="18" charset="0"/>
                <a:cs typeface="Times New Roman" panose="02020603050405020304" pitchFamily="18" charset="0"/>
              </a:rPr>
              <a:t>Literature</a:t>
            </a:r>
            <a:r>
              <a:rPr lang="en-US" sz="3600" dirty="0"/>
              <a:t> </a:t>
            </a:r>
            <a:endParaRPr lang="en-US" sz="3600" dirty="0"/>
          </a:p>
        </p:txBody>
      </p:sp>
      <p:graphicFrame>
        <p:nvGraphicFramePr>
          <p:cNvPr id="3" name="Table 2"/>
          <p:cNvGraphicFramePr>
            <a:graphicFrameLocks noGrp="1"/>
          </p:cNvGraphicFramePr>
          <p:nvPr/>
        </p:nvGraphicFramePr>
        <p:xfrm>
          <a:off x="457200" y="991891"/>
          <a:ext cx="8229600" cy="3673145"/>
        </p:xfrm>
        <a:graphic>
          <a:graphicData uri="http://schemas.openxmlformats.org/drawingml/2006/table">
            <a:tbl>
              <a:tblPr firstRow="1" bandRow="1">
                <a:tableStyleId>{1D3205E1-8B83-452B-8570-0B3C4014EAE2}</a:tableStyleId>
              </a:tblPr>
              <a:tblGrid>
                <a:gridCol w="2347993"/>
                <a:gridCol w="1766807"/>
                <a:gridCol w="2057400"/>
                <a:gridCol w="2057400"/>
              </a:tblGrid>
              <a:tr h="518465">
                <a:tc>
                  <a:txBody>
                    <a:bodyPr/>
                    <a:lstStyle/>
                    <a:p>
                      <a:r>
                        <a:rPr lang="en-US" sz="1500" b="1" dirty="0">
                          <a:latin typeface="Times New Roman" panose="02020603050405020304" pitchFamily="18" charset="0"/>
                          <a:cs typeface="Times New Roman" panose="02020603050405020304" pitchFamily="18" charset="0"/>
                        </a:rPr>
                        <a:t>Author(s)</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Method</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Advantages</a:t>
                      </a:r>
                      <a:endParaRPr lang="en-US"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Disadvantages</a:t>
                      </a:r>
                      <a:endParaRPr lang="en-US" sz="1500" b="1" dirty="0">
                        <a:latin typeface="Times New Roman" panose="02020603050405020304" pitchFamily="18" charset="0"/>
                        <a:cs typeface="Times New Roman" panose="02020603050405020304" pitchFamily="18" charset="0"/>
                      </a:endParaRPr>
                    </a:p>
                  </a:txBody>
                  <a:tcPr/>
                </a:tc>
              </a:tr>
              <a:tr h="518465">
                <a:tc>
                  <a:txBody>
                    <a:bodyPr/>
                    <a:lstStyle/>
                    <a:p>
                      <a:r>
                        <a:rPr lang="en-US" sz="1500" dirty="0">
                          <a:latin typeface="Times New Roman" panose="02020603050405020304" pitchFamily="18" charset="0"/>
                          <a:cs typeface="Times New Roman" panose="02020603050405020304" pitchFamily="18" charset="0"/>
                        </a:rPr>
                        <a:t>Mark Yeo Soon Hock, and Edmond C. Prakash</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Software Engineering Techniques</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Less number of data preparation steps and highly versatile algorithm</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sym typeface="+mn-ea"/>
                        </a:rPr>
                        <a:t>Deployment is Harder as Compared to others.</a:t>
                      </a:r>
                      <a:endParaRPr lang="en-US" sz="1500" dirty="0">
                        <a:latin typeface="Times New Roman" panose="02020603050405020304" pitchFamily="18" charset="0"/>
                        <a:cs typeface="Times New Roman" panose="02020603050405020304" pitchFamily="18" charset="0"/>
                      </a:endParaRPr>
                    </a:p>
                  </a:txBody>
                  <a:tcPr/>
                </a:tc>
              </a:tr>
              <a:tr h="518465">
                <a:tc>
                  <a:txBody>
                    <a:bodyPr/>
                    <a:lstStyle/>
                    <a:p>
                      <a:r>
                        <a:rPr lang="en-US" sz="1500" dirty="0">
                          <a:latin typeface="Times New Roman" panose="02020603050405020304" pitchFamily="18" charset="0"/>
                          <a:cs typeface="Times New Roman" panose="02020603050405020304" pitchFamily="18" charset="0"/>
                        </a:rPr>
                        <a:t>Mrunmayee V. Rane,Vikram M. Apte, Vishakha N. Nerkar</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Django-Python</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We will get accurate results by the applying security</a:t>
                      </a:r>
                      <a:endParaRPr lang="en-US" sz="1500" dirty="0">
                        <a:latin typeface="Times New Roman" panose="02020603050405020304" pitchFamily="18" charset="0"/>
                        <a:cs typeface="Times New Roman" panose="02020603050405020304" pitchFamily="18" charset="0"/>
                      </a:endParaRPr>
                    </a:p>
                  </a:txBody>
                  <a:tcPr/>
                </a:tc>
                <a:tc>
                  <a:txBody>
                    <a:bodyPr/>
                    <a:lstStyle/>
                    <a:p>
                      <a:endParaRPr lang="en-US" sz="15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90083" y="195604"/>
            <a:ext cx="4546169" cy="627321"/>
          </a:xfrm>
        </p:spPr>
        <p:txBody>
          <a:bodyPr/>
          <a:lstStyle/>
          <a:p>
            <a:pPr algn="l"/>
            <a:r>
              <a:rPr lang="en-US" sz="3600" dirty="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90083" y="2938617"/>
            <a:ext cx="6655982" cy="1383665"/>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Our objectives encompass a comprehensive approach to addressing Parkinson's disease in India. Firstly, we aim to establish early detection and diagnosis programs, facilitating timely treatment. Secondly, we emphasize holistic care to manage both motor and non-motor symptoms, enhancing patients' overall well-being.Lastly, we strive for equitable access to specialized medical care and therapies, especially in underserved regions, ensuring support for all affected by the condition.</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13" name="Title 1"/>
          <p:cNvSpPr txBox="1"/>
          <p:nvPr/>
        </p:nvSpPr>
        <p:spPr>
          <a:xfrm>
            <a:off x="61993" y="2360478"/>
            <a:ext cx="4452039"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600" dirty="0">
                <a:latin typeface="Times New Roman" panose="02020603050405020304" pitchFamily="18" charset="0"/>
                <a:cs typeface="Times New Roman" panose="02020603050405020304" pitchFamily="18" charset="0"/>
              </a:rPr>
              <a:t>Objective</a:t>
            </a:r>
            <a:endParaRPr lang="en-US" sz="3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290083" y="846520"/>
            <a:ext cx="6655982" cy="1383665"/>
          </a:xfrm>
          <a:prstGeom prst="rect">
            <a:avLst/>
          </a:prstGeom>
          <a:noFill/>
        </p:spPr>
        <p:txBody>
          <a:bodyPr wrap="square" rtlCol="0">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Timetabling is the complex task of assigning resources to tasks under constraints, commonly seen in universities with mismatched student numbers, courses, and resources. The challenge involves optimizing schedules to maximize resource use while minimizing constraint violations. This problem's intricacy arises from the non-proportional growth of students and resources. Solutions require algorithms and heuristics to balance student needs, resource availability, and institutional objectives effectively.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453515" y="170481"/>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10" name="TextBox 9"/>
          <p:cNvSpPr txBox="1"/>
          <p:nvPr/>
        </p:nvSpPr>
        <p:spPr>
          <a:xfrm>
            <a:off x="929515" y="1012818"/>
            <a:ext cx="7199346" cy="3107690"/>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Management:</a:t>
            </a:r>
            <a:r>
              <a:rPr lang="en-US" i="0" dirty="0">
                <a:effectLst/>
                <a:latin typeface="Times New Roman" panose="02020603050405020304" pitchFamily="18" charset="0"/>
                <a:cs typeface="Times New Roman" panose="02020603050405020304" pitchFamily="18" charset="0"/>
              </a:rPr>
              <a:t> Utilize Django's powerful database management capabilities to store and manage course, instructor, room, and constraint data efficiently.</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Algorithm Integration:</a:t>
            </a:r>
            <a:r>
              <a:rPr lang="en-US" i="0" dirty="0">
                <a:effectLst/>
                <a:latin typeface="Times New Roman" panose="02020603050405020304" pitchFamily="18" charset="0"/>
                <a:cs typeface="Times New Roman" panose="02020603050405020304" pitchFamily="18" charset="0"/>
              </a:rPr>
              <a:t> Incorporate scheduling algorithms or heuristics (e.g., genetic algorithms, simulated annealing) into Django to automate timetable generation while considering resource allocation and constraint satisfaction.</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User Preferences:</a:t>
            </a:r>
            <a:r>
              <a:rPr lang="en-US" i="0" dirty="0">
                <a:effectLst/>
                <a:latin typeface="Times New Roman" panose="02020603050405020304" pitchFamily="18" charset="0"/>
                <a:cs typeface="Times New Roman" panose="02020603050405020304" pitchFamily="18" charset="0"/>
              </a:rPr>
              <a:t> Implement user interfaces to gather student preferences, instructor availability, and other scheduling constraints to improve satisfaction and adherence to requirements.</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Constraint Validation:</a:t>
            </a:r>
            <a:r>
              <a:rPr lang="en-US" i="0" dirty="0">
                <a:effectLst/>
                <a:latin typeface="Times New Roman" panose="02020603050405020304" pitchFamily="18" charset="0"/>
                <a:cs typeface="Times New Roman" panose="02020603050405020304" pitchFamily="18" charset="0"/>
              </a:rPr>
              <a:t> Develop modules within Django that validate and enforce constraints such as avoiding class conflicts, meeting room capacities, and accommodating instructor availability.</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 name="Title 1"/>
          <p:cNvSpPr>
            <a:spLocks noGrp="1"/>
          </p:cNvSpPr>
          <p:nvPr>
            <p:ph type="title"/>
          </p:nvPr>
        </p:nvSpPr>
        <p:spPr>
          <a:xfrm>
            <a:off x="2453515" y="170481"/>
            <a:ext cx="4236970"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sp>
        <p:nvSpPr>
          <p:cNvPr id="5" name="AutoShape 2" descr="leaf disease detection using image processin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TextBox 9"/>
          <p:cNvSpPr txBox="1"/>
          <p:nvPr/>
        </p:nvSpPr>
        <p:spPr>
          <a:xfrm>
            <a:off x="928880" y="1078223"/>
            <a:ext cx="7199346" cy="2891790"/>
          </a:xfrm>
          <a:prstGeom prst="rect">
            <a:avLst/>
          </a:prstGeom>
          <a:noFill/>
        </p:spPr>
        <p:txBody>
          <a:bodyPr wrap="square">
            <a:spAutoFit/>
          </a:bodyPr>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Visualization:</a:t>
            </a:r>
            <a:r>
              <a:rPr lang="en-US" i="0" dirty="0">
                <a:effectLst/>
                <a:latin typeface="Times New Roman" panose="02020603050405020304" pitchFamily="18" charset="0"/>
                <a:cs typeface="Times New Roman" panose="02020603050405020304" pitchFamily="18" charset="0"/>
              </a:rPr>
              <a:t> Create interactive timetable visualization using Django's frontend capabilities to provide a user-friendly overview of schedules, aiding stakeholders in understanding and reviewing generated timetables.</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Automated Updates:</a:t>
            </a:r>
            <a:r>
              <a:rPr lang="en-US" i="0" dirty="0">
                <a:effectLst/>
                <a:latin typeface="Times New Roman" panose="02020603050405020304" pitchFamily="18" charset="0"/>
                <a:cs typeface="Times New Roman" panose="02020603050405020304" pitchFamily="18" charset="0"/>
              </a:rPr>
              <a:t> Integrate automatic scheduling updates that account for changes in student enrollment, instructor availability, or other dynamic factors.</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74151"/>
                </a:solidFill>
                <a:latin typeface="Times New Roman" panose="02020603050405020304" pitchFamily="18" charset="0"/>
                <a:cs typeface="Times New Roman" panose="02020603050405020304" pitchFamily="18" charset="0"/>
                <a:sym typeface="+mn-ea"/>
              </a:rPr>
              <a:t>Optimization Trade-offs:</a:t>
            </a:r>
            <a:r>
              <a:rPr lang="en-US" dirty="0">
                <a:solidFill>
                  <a:srgbClr val="374151"/>
                </a:solidFill>
                <a:latin typeface="Times New Roman" panose="02020603050405020304" pitchFamily="18" charset="0"/>
                <a:cs typeface="Times New Roman" panose="02020603050405020304" pitchFamily="18" charset="0"/>
                <a:sym typeface="+mn-ea"/>
              </a:rPr>
              <a:t> Design components to evaluate and balance optimization trade-offs, enabling the system to generate schedules that align with institutional goals and student needs. </a:t>
            </a:r>
            <a:endParaRPr lang="en-US" dirty="0">
              <a:solidFill>
                <a:srgbClr val="37415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Scalability:</a:t>
            </a:r>
            <a:r>
              <a:rPr lang="en-US" i="0" dirty="0">
                <a:effectLst/>
                <a:latin typeface="Times New Roman" panose="02020603050405020304" pitchFamily="18" charset="0"/>
                <a:cs typeface="Times New Roman" panose="02020603050405020304" pitchFamily="18" charset="0"/>
              </a:rPr>
              <a:t> Design the system to handle increasing complexity as the institution grows, ensuring it can accommodate a larger number of courses, students, and resources.</a:t>
            </a:r>
            <a:endParaRPr lang="en-US"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endParaRPr lang="en-US"/>
          </a:p>
        </p:txBody>
      </p:sp>
      <p:pic>
        <p:nvPicPr>
          <p:cNvPr id="10" name="Picture Placeholder 9"/>
          <p:cNvPicPr>
            <a:picLocks noChangeAspect="1"/>
          </p:cNvPicPr>
          <p:nvPr>
            <p:ph type="pic" idx="2"/>
          </p:nvPr>
        </p:nvPicPr>
        <p:blipFill>
          <a:blip r:embed="rId1"/>
          <a:stretch>
            <a:fillRect/>
          </a:stretch>
        </p:blipFill>
        <p:spPr>
          <a:xfrm>
            <a:off x="1494790" y="452755"/>
            <a:ext cx="5239385" cy="4229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366021" y="251874"/>
            <a:ext cx="6117431" cy="627321"/>
          </a:xfrm>
        </p:spPr>
        <p:txBody>
          <a:bodyPr/>
          <a:lstStyle/>
          <a:p>
            <a:r>
              <a:rPr lang="en-US" sz="3600" dirty="0">
                <a:latin typeface="Times New Roman" panose="02020603050405020304" pitchFamily="18" charset="0"/>
                <a:cs typeface="Times New Roman" panose="02020603050405020304" pitchFamily="18" charset="0"/>
              </a:rPr>
              <a:t>Project</a:t>
            </a:r>
            <a:r>
              <a:rPr lang="en-US" sz="3600" dirty="0">
                <a:latin typeface="Bookman Old Style" panose="02050604050505020204" pitchFamily="18" charset="0"/>
              </a:rPr>
              <a:t> status</a:t>
            </a:r>
            <a:endParaRPr lang="en-US" sz="3600" dirty="0">
              <a:latin typeface="Bookman Old Style" panose="02050604050505020204" pitchFamily="18" charset="0"/>
            </a:endParaRPr>
          </a:p>
        </p:txBody>
      </p:sp>
      <p:graphicFrame>
        <p:nvGraphicFramePr>
          <p:cNvPr id="4" name="Table 3"/>
          <p:cNvGraphicFramePr>
            <a:graphicFrameLocks noGrp="1"/>
          </p:cNvGraphicFramePr>
          <p:nvPr/>
        </p:nvGraphicFramePr>
        <p:xfrm>
          <a:off x="1123308" y="1279489"/>
          <a:ext cx="7083044" cy="2340561"/>
        </p:xfrm>
        <a:graphic>
          <a:graphicData uri="http://schemas.openxmlformats.org/drawingml/2006/table">
            <a:tbl>
              <a:tblPr firstRow="1" bandRow="1">
                <a:tableStyleId>{1D3205E1-8B83-452B-8570-0B3C4014EAE2}</a:tableStyleId>
              </a:tblPr>
              <a:tblGrid>
                <a:gridCol w="646584"/>
                <a:gridCol w="3274806"/>
                <a:gridCol w="3161654"/>
              </a:tblGrid>
              <a:tr h="551441">
                <a:tc>
                  <a:txBody>
                    <a:bodyPr/>
                    <a:lstStyle/>
                    <a:p>
                      <a:r>
                        <a:rPr lang="en-US" b="1" dirty="0">
                          <a:latin typeface="Times New Roman" panose="02020603050405020304" pitchFamily="18" charset="0"/>
                          <a:cs typeface="Times New Roman" panose="02020603050405020304" pitchFamily="18" charset="0"/>
                        </a:rPr>
                        <a:t>S. No</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Functionality</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Status</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(Completed /in-progress/Not</a:t>
                      </a:r>
                      <a:r>
                        <a:rPr lang="en-US" sz="1400" b="1" baseline="0" dirty="0">
                          <a:latin typeface="Times New Roman" panose="02020603050405020304" pitchFamily="18" charset="0"/>
                          <a:cs typeface="Times New Roman" panose="02020603050405020304" pitchFamily="18" charset="0"/>
                        </a:rPr>
                        <a:t> started)</a:t>
                      </a:r>
                      <a:endParaRPr lang="en-US" sz="1400" b="1" dirty="0">
                        <a:latin typeface="Times New Roman" panose="02020603050405020304" pitchFamily="18" charset="0"/>
                        <a:cs typeface="Times New Roman" panose="02020603050405020304" pitchFamily="18" charset="0"/>
                      </a:endParaRPr>
                    </a:p>
                  </a:txBody>
                  <a:tcPr/>
                </a:tc>
              </a:tr>
              <a:tr h="447280">
                <a:tc>
                  <a:txBody>
                    <a:bodyPr/>
                    <a:lstStyle/>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Creation Of homepage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tr>
              <a:tr h="447280">
                <a:tc>
                  <a:txBody>
                    <a:bodyPr/>
                    <a:lstStyle/>
                    <a:p>
                      <a:r>
                        <a:rPr 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Collection of College data</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tr>
              <a:tr h="447280">
                <a:tc>
                  <a:txBody>
                    <a:bodyPr/>
                    <a:lstStyle/>
                    <a:p>
                      <a:r>
                        <a:rPr lang="en-US"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Adding Security</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latin typeface="Times New Roman" panose="02020603050405020304" pitchFamily="18" charset="0"/>
                          <a:cs typeface="Times New Roman" panose="02020603050405020304" pitchFamily="18" charset="0"/>
                        </a:rPr>
                        <a:t>In progress</a:t>
                      </a:r>
                      <a:endParaRPr lang="en-US" dirty="0">
                        <a:latin typeface="Times New Roman" panose="02020603050405020304" pitchFamily="18" charset="0"/>
                        <a:cs typeface="Times New Roman" panose="02020603050405020304" pitchFamily="18" charset="0"/>
                      </a:endParaRPr>
                    </a:p>
                  </a:txBody>
                  <a:tcPr/>
                </a:tc>
              </a:tr>
              <a:tr h="447280">
                <a:tc>
                  <a:txBody>
                    <a:bodyPr/>
                    <a:lstStyle/>
                    <a:p>
                      <a:r>
                        <a:rPr lang="en-US"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Some Extra Features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altLang="en-US" dirty="0">
                          <a:latin typeface="Times New Roman" panose="02020603050405020304" pitchFamily="18" charset="0"/>
                          <a:cs typeface="Times New Roman" panose="02020603050405020304" pitchFamily="18" charset="0"/>
                        </a:rPr>
                        <a:t>In progress</a:t>
                      </a:r>
                      <a:endParaRPr lang="en-IN" alt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1212351" y="3956528"/>
            <a:ext cx="3020602" cy="323165"/>
          </a:xfrm>
          <a:prstGeom prst="rect">
            <a:avLst/>
          </a:prstGeom>
          <a:noFill/>
        </p:spPr>
        <p:txBody>
          <a:bodyPr wrap="square" rtlCol="0">
            <a:spAutoFit/>
          </a:bodyPr>
          <a:lstStyle/>
          <a:p>
            <a:r>
              <a:rPr lang="en-US" sz="1500" dirty="0">
                <a:solidFill>
                  <a:srgbClr val="FF0000"/>
                </a:solidFill>
                <a:latin typeface="Times New Roman" panose="02020603050405020304" pitchFamily="18" charset="0"/>
                <a:cs typeface="Times New Roman" panose="02020603050405020304" pitchFamily="18" charset="0"/>
              </a:rPr>
              <a:t>Note: Submit  Form 1,2 and 3  </a:t>
            </a:r>
            <a:endParaRPr lang="en-US" sz="1500" dirty="0">
              <a:solidFill>
                <a:srgbClr val="FF0000"/>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dirty="0"/>
              <a:t>Department of Computer Science and Engineering</a:t>
            </a:r>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5394</Words>
  <Application>WPS Presentation</Application>
  <PresentationFormat>On-screen Show (16:9)</PresentationFormat>
  <Paragraphs>192</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Calibri</vt:lpstr>
      <vt:lpstr>Times New Roman</vt:lpstr>
      <vt:lpstr>Noto Sans Symbols</vt:lpstr>
      <vt:lpstr>Trebuchet MS</vt:lpstr>
      <vt:lpstr>Bookman Old Style</vt:lpstr>
      <vt:lpstr>Microsoft YaHei</vt:lpstr>
      <vt:lpstr>Arial Unicode MS</vt:lpstr>
      <vt:lpstr>Segoe Print</vt:lpstr>
      <vt:lpstr>1_Office Theme</vt:lpstr>
      <vt:lpstr>Smart Time Table Generator Using Django</vt:lpstr>
      <vt:lpstr>Introduction</vt:lpstr>
      <vt:lpstr>Literature </vt:lpstr>
      <vt:lpstr>Literature </vt:lpstr>
      <vt:lpstr>Problem Statement</vt:lpstr>
      <vt:lpstr>Proposed Method</vt:lpstr>
      <vt:lpstr>Proposed Method</vt:lpstr>
      <vt:lpstr>PowerPoint 演示文稿</vt:lpstr>
      <vt:lpstr>Project status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anire</cp:lastModifiedBy>
  <cp:revision>20</cp:revision>
  <dcterms:created xsi:type="dcterms:W3CDTF">2023-09-01T00:26:00Z</dcterms:created>
  <dcterms:modified xsi:type="dcterms:W3CDTF">2023-09-02T04:41:39Z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32DAC490322A4DA0B17CD5EFDB6D3916_13</vt:lpwstr>
  </property>
  <property fmtid="{D5CDD505-2E9C-101B-9397-08002B2CF9AE}" pid="3" name="KSOProductBuildVer">
    <vt:lpwstr>1033-12.2.0.13193</vt:lpwstr>
  </property>
</Properties>
</file>