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61" r:id="rId3"/>
    <p:sldId id="293" r:id="rId4"/>
    <p:sldId id="286" r:id="rId5"/>
    <p:sldId id="299" r:id="rId6"/>
    <p:sldId id="300" r:id="rId7"/>
    <p:sldId id="287" r:id="rId8"/>
    <p:sldId id="302" r:id="rId9"/>
    <p:sldId id="303" r:id="rId10"/>
    <p:sldId id="304" r:id="rId11"/>
    <p:sldId id="305" r:id="rId12"/>
    <p:sldId id="307" r:id="rId13"/>
    <p:sldId id="317" r:id="rId14"/>
    <p:sldId id="309" r:id="rId15"/>
    <p:sldId id="316" r:id="rId16"/>
    <p:sldId id="310" r:id="rId17"/>
    <p:sldId id="311" r:id="rId18"/>
    <p:sldId id="315" r:id="rId19"/>
    <p:sldId id="291" r:id="rId20"/>
    <p:sldId id="29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AD8B1-F921-4ED5-ADB1-7ACF03E956A5}">
  <a:tblStyle styleId="{F02AD8B1-F921-4ED5-ADB1-7ACF03E956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4508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240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23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47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32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605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955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50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186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59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15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3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32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920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722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97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86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81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41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796111" y="700692"/>
            <a:ext cx="5610300" cy="1159800"/>
          </a:xfrm>
          <a:prstGeom prst="rect">
            <a:avLst/>
          </a:prstGeom>
        </p:spPr>
        <p:txBody>
          <a:bodyPr spcFirstLastPara="1" wrap="square" lIns="91425" tIns="91425" rIns="91425" bIns="91425" anchor="ctr" anchorCtr="0">
            <a:noAutofit/>
          </a:bodyPr>
          <a:lstStyle/>
          <a:p>
            <a:pPr algn="ctr"/>
            <a:r>
              <a:rPr lang="en-US" sz="4000" dirty="0">
                <a:solidFill>
                  <a:srgbClr val="00B0F0"/>
                </a:solidFill>
                <a:latin typeface="Sitka Banner" panose="02000505000000020004" pitchFamily="2" charset="0"/>
              </a:rPr>
              <a:t>World Happiness Report 2020</a:t>
            </a:r>
            <a:br>
              <a:rPr lang="en-US" sz="4000" dirty="0">
                <a:solidFill>
                  <a:srgbClr val="00B0F0"/>
                </a:solidFill>
              </a:rPr>
            </a:br>
            <a:endParaRPr sz="4000" dirty="0">
              <a:solidFill>
                <a:srgbClr val="00B0F0"/>
              </a:solidFill>
            </a:endParaRPr>
          </a:p>
        </p:txBody>
      </p:sp>
      <p:sp>
        <p:nvSpPr>
          <p:cNvPr id="2" name="Rectangle 1"/>
          <p:cNvSpPr/>
          <p:nvPr/>
        </p:nvSpPr>
        <p:spPr>
          <a:xfrm>
            <a:off x="5489809" y="3050871"/>
            <a:ext cx="2198465" cy="1323439"/>
          </a:xfrm>
          <a:prstGeom prst="rect">
            <a:avLst/>
          </a:prstGeom>
        </p:spPr>
        <p:txBody>
          <a:bodyPr wrap="square">
            <a:spAutoFit/>
          </a:bodyPr>
          <a:lstStyle/>
          <a:p>
            <a:r>
              <a:rPr lang="en-US" sz="2000" dirty="0">
                <a:solidFill>
                  <a:schemeClr val="bg1"/>
                </a:solidFill>
                <a:latin typeface="Sitka Banner" panose="02000505000000020004" pitchFamily="2" charset="0"/>
              </a:rPr>
              <a:t>Presented by</a:t>
            </a:r>
          </a:p>
          <a:p>
            <a:pPr marL="285750" indent="-285750">
              <a:buFont typeface="Arial" panose="020B0604020202020204" pitchFamily="34" charset="0"/>
              <a:buChar char="•"/>
            </a:pPr>
            <a:r>
              <a:rPr lang="en-US" sz="2000" dirty="0" err="1">
                <a:solidFill>
                  <a:schemeClr val="bg1"/>
                </a:solidFill>
                <a:latin typeface="Sitka Banner" panose="02000505000000020004" pitchFamily="2" charset="0"/>
              </a:rPr>
              <a:t>Akhila</a:t>
            </a:r>
            <a:r>
              <a:rPr lang="en-US" sz="2000" dirty="0">
                <a:solidFill>
                  <a:schemeClr val="bg1"/>
                </a:solidFill>
                <a:latin typeface="Sitka Banner" panose="02000505000000020004" pitchFamily="2" charset="0"/>
              </a:rPr>
              <a:t> </a:t>
            </a:r>
            <a:r>
              <a:rPr lang="en-US" sz="2000" dirty="0" err="1">
                <a:solidFill>
                  <a:schemeClr val="bg1"/>
                </a:solidFill>
                <a:latin typeface="Sitka Banner" panose="02000505000000020004" pitchFamily="2" charset="0"/>
              </a:rPr>
              <a:t>Saineni</a:t>
            </a:r>
            <a:endParaRPr lang="en-US" sz="2000" dirty="0">
              <a:solidFill>
                <a:schemeClr val="bg1"/>
              </a:solidFill>
              <a:latin typeface="Sitka Banner" panose="02000505000000020004" pitchFamily="2" charset="0"/>
            </a:endParaRPr>
          </a:p>
          <a:p>
            <a:pPr marL="285750" indent="-285750">
              <a:buFont typeface="Arial" panose="020B0604020202020204" pitchFamily="34" charset="0"/>
              <a:buChar char="•"/>
            </a:pPr>
            <a:r>
              <a:rPr lang="en-US" sz="2000" dirty="0" err="1">
                <a:solidFill>
                  <a:schemeClr val="bg1"/>
                </a:solidFill>
                <a:latin typeface="Sitka Banner" panose="02000505000000020004" pitchFamily="2" charset="0"/>
              </a:rPr>
              <a:t>Nihar</a:t>
            </a:r>
            <a:r>
              <a:rPr lang="en-US" sz="2000" dirty="0">
                <a:solidFill>
                  <a:schemeClr val="bg1"/>
                </a:solidFill>
                <a:latin typeface="Sitka Banner" panose="02000505000000020004" pitchFamily="2" charset="0"/>
              </a:rPr>
              <a:t> </a:t>
            </a:r>
            <a:r>
              <a:rPr lang="en-US" sz="2000" dirty="0" err="1">
                <a:solidFill>
                  <a:schemeClr val="bg1"/>
                </a:solidFill>
                <a:latin typeface="Sitka Banner" panose="02000505000000020004" pitchFamily="2" charset="0"/>
              </a:rPr>
              <a:t>Garlapati</a:t>
            </a:r>
            <a:endParaRPr lang="en-US" sz="2000" dirty="0">
              <a:solidFill>
                <a:schemeClr val="bg1"/>
              </a:solidFill>
              <a:latin typeface="Sitka Banner" panose="02000505000000020004" pitchFamily="2" charset="0"/>
            </a:endParaRPr>
          </a:p>
          <a:p>
            <a:pPr marL="285750" indent="-285750">
              <a:buFont typeface="Arial" panose="020B0604020202020204" pitchFamily="34" charset="0"/>
              <a:buChar char="•"/>
            </a:pPr>
            <a:r>
              <a:rPr lang="en-US" sz="2000" dirty="0">
                <a:solidFill>
                  <a:schemeClr val="bg1"/>
                </a:solidFill>
                <a:latin typeface="Sitka Banner" panose="02000505000000020004" pitchFamily="2" charset="0"/>
              </a:rPr>
              <a:t>Pranitha Chandra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100758" y="106017"/>
            <a:ext cx="6996600" cy="854765"/>
          </a:xfrm>
          <a:prstGeom prst="rect">
            <a:avLst/>
          </a:prstGeom>
        </p:spPr>
        <p:txBody>
          <a:bodyPr spcFirstLastPara="1" wrap="square" lIns="91425" tIns="91425" rIns="91425" bIns="91425" anchor="b" anchorCtr="0">
            <a:noAutofit/>
          </a:bodyPr>
          <a:lstStyle/>
          <a:p>
            <a:pPr lvl="0"/>
            <a:br>
              <a:rPr lang="en-US" sz="2400" dirty="0">
                <a:latin typeface="+mj-lt"/>
              </a:rPr>
            </a:br>
            <a:br>
              <a:rPr lang="en-US" sz="2400" dirty="0">
                <a:latin typeface="+mj-lt"/>
              </a:rPr>
            </a:br>
            <a:br>
              <a:rPr lang="en-US" sz="2400" dirty="0">
                <a:latin typeface="+mj-lt"/>
              </a:rPr>
            </a:br>
            <a:r>
              <a:rPr lang="en-US" sz="2400" dirty="0">
                <a:latin typeface="+mj-lt"/>
              </a:rPr>
              <a:t>Plot of Average Score Vs Continent</a:t>
            </a:r>
            <a:br>
              <a:rPr lang="en-US" sz="2400" dirty="0">
                <a:latin typeface="+mj-lt"/>
              </a:rPr>
            </a:br>
            <a:endParaRPr sz="2400" dirty="0">
              <a:solidFill>
                <a:srgbClr val="3C78D8"/>
              </a:solidFill>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1444562" y="912996"/>
            <a:ext cx="6129056" cy="3550899"/>
          </a:xfrm>
          <a:prstGeom prst="rect">
            <a:avLst/>
          </a:prstGeom>
        </p:spPr>
      </p:pic>
    </p:spTree>
    <p:extLst>
      <p:ext uri="{BB962C8B-B14F-4D97-AF65-F5344CB8AC3E}">
        <p14:creationId xmlns:p14="http://schemas.microsoft.com/office/powerpoint/2010/main" val="2269101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110523" y="160915"/>
            <a:ext cx="6996600" cy="715800"/>
          </a:xfrm>
          <a:prstGeom prst="rect">
            <a:avLst/>
          </a:prstGeom>
        </p:spPr>
        <p:txBody>
          <a:bodyPr spcFirstLastPara="1" wrap="square" lIns="91425" tIns="91425" rIns="91425" bIns="91425" anchor="b" anchorCtr="0">
            <a:noAutofit/>
          </a:bodyPr>
          <a:lstStyle/>
          <a:p>
            <a:pPr lvl="0"/>
            <a:r>
              <a:rPr lang="en-US" sz="2400" dirty="0">
                <a:latin typeface="+mj-lt"/>
              </a:rPr>
              <a:t>Plot of  Score Vs Region</a:t>
            </a:r>
            <a:br>
              <a:rPr lang="en-US" sz="2400" dirty="0">
                <a:latin typeface="+mj-lt"/>
              </a:rPr>
            </a:br>
            <a:endParaRPr sz="2400" dirty="0">
              <a:solidFill>
                <a:srgbClr val="3C78D8"/>
              </a:solidFill>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p:cNvPicPr>
            <a:picLocks noChangeAspect="1"/>
          </p:cNvPicPr>
          <p:nvPr/>
        </p:nvPicPr>
        <p:blipFill>
          <a:blip r:embed="rId3"/>
          <a:stretch>
            <a:fillRect/>
          </a:stretch>
        </p:blipFill>
        <p:spPr>
          <a:xfrm>
            <a:off x="1803056" y="876715"/>
            <a:ext cx="5611535" cy="3526330"/>
          </a:xfrm>
          <a:prstGeom prst="rect">
            <a:avLst/>
          </a:prstGeom>
        </p:spPr>
      </p:pic>
    </p:spTree>
    <p:extLst>
      <p:ext uri="{BB962C8B-B14F-4D97-AF65-F5344CB8AC3E}">
        <p14:creationId xmlns:p14="http://schemas.microsoft.com/office/powerpoint/2010/main" val="90575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p:cNvPicPr/>
          <p:nvPr/>
        </p:nvPicPr>
        <p:blipFill>
          <a:blip r:embed="rId3"/>
          <a:stretch>
            <a:fillRect/>
          </a:stretch>
        </p:blipFill>
        <p:spPr bwMode="auto">
          <a:xfrm>
            <a:off x="4279392" y="705578"/>
            <a:ext cx="4740249" cy="3781670"/>
          </a:xfrm>
          <a:prstGeom prst="rect">
            <a:avLst/>
          </a:prstGeom>
          <a:noFill/>
          <a:ln w="9525">
            <a:noFill/>
            <a:headEnd/>
            <a:tailEnd/>
          </a:ln>
        </p:spPr>
      </p:pic>
      <p:pic>
        <p:nvPicPr>
          <p:cNvPr id="7" name="Picture"/>
          <p:cNvPicPr/>
          <p:nvPr/>
        </p:nvPicPr>
        <p:blipFill>
          <a:blip r:embed="rId4"/>
          <a:stretch>
            <a:fillRect/>
          </a:stretch>
        </p:blipFill>
        <p:spPr bwMode="auto">
          <a:xfrm>
            <a:off x="1" y="698263"/>
            <a:ext cx="4363440" cy="3793270"/>
          </a:xfrm>
          <a:prstGeom prst="rect">
            <a:avLst/>
          </a:prstGeom>
          <a:noFill/>
          <a:ln w="9525">
            <a:noFill/>
            <a:headEnd/>
            <a:tailEnd/>
          </a:ln>
        </p:spPr>
      </p:pic>
      <p:sp>
        <p:nvSpPr>
          <p:cNvPr id="8" name="Title 1"/>
          <p:cNvSpPr>
            <a:spLocks noGrp="1"/>
          </p:cNvSpPr>
          <p:nvPr>
            <p:ph type="title"/>
          </p:nvPr>
        </p:nvSpPr>
        <p:spPr>
          <a:xfrm>
            <a:off x="1014620" y="0"/>
            <a:ext cx="6996600" cy="623035"/>
          </a:xfrm>
        </p:spPr>
        <p:txBody>
          <a:bodyPr/>
          <a:lstStyle/>
          <a:p>
            <a:r>
              <a:rPr lang="en" sz="2400" dirty="0"/>
              <a:t>Correlation</a:t>
            </a:r>
            <a:endParaRPr lang="en-US" sz="2400" dirty="0"/>
          </a:p>
        </p:txBody>
      </p:sp>
    </p:spTree>
    <p:extLst>
      <p:ext uri="{BB962C8B-B14F-4D97-AF65-F5344CB8AC3E}">
        <p14:creationId xmlns:p14="http://schemas.microsoft.com/office/powerpoint/2010/main" val="140727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620" y="0"/>
            <a:ext cx="6996600" cy="623035"/>
          </a:xfrm>
        </p:spPr>
        <p:txBody>
          <a:bodyPr/>
          <a:lstStyle/>
          <a:p>
            <a:r>
              <a:rPr lang="en" sz="2400" dirty="0"/>
              <a:t>Correlation</a:t>
            </a:r>
            <a:endParaRPr lang="en-US" sz="2400" dirty="0"/>
          </a:p>
        </p:txBody>
      </p:sp>
      <p:sp>
        <p:nvSpPr>
          <p:cNvPr id="3" name="Text Placeholder 2"/>
          <p:cNvSpPr>
            <a:spLocks noGrp="1"/>
          </p:cNvSpPr>
          <p:nvPr>
            <p:ph type="body" idx="1"/>
          </p:nvPr>
        </p:nvSpPr>
        <p:spPr>
          <a:xfrm>
            <a:off x="1062597" y="1096227"/>
            <a:ext cx="6996600" cy="2316208"/>
          </a:xfrm>
        </p:spPr>
        <p:txBody>
          <a:bodyPr/>
          <a:lstStyle/>
          <a:p>
            <a:r>
              <a:rPr lang="en-US" dirty="0"/>
              <a:t>GDP, Social Support and Life Expectancy have higher positive correlation with Happiness score </a:t>
            </a:r>
          </a:p>
          <a:p>
            <a:r>
              <a:rPr lang="en-US" dirty="0"/>
              <a:t>Freedom and Corruption have medium positive correlation with Happiness score</a:t>
            </a:r>
          </a:p>
          <a:p>
            <a:r>
              <a:rPr lang="en-US" dirty="0"/>
              <a:t>Generosity has the least correlation with Happiness score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89454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p:cNvPicPr/>
          <p:nvPr/>
        </p:nvPicPr>
        <p:blipFill>
          <a:blip r:embed="rId3"/>
          <a:stretch>
            <a:fillRect/>
          </a:stretch>
        </p:blipFill>
        <p:spPr bwMode="auto">
          <a:xfrm>
            <a:off x="4524375" y="830546"/>
            <a:ext cx="4619625" cy="3695700"/>
          </a:xfrm>
          <a:prstGeom prst="rect">
            <a:avLst/>
          </a:prstGeom>
          <a:noFill/>
          <a:ln w="9525">
            <a:noFill/>
            <a:headEnd/>
            <a:tailEnd/>
          </a:ln>
        </p:spPr>
      </p:pic>
      <p:pic>
        <p:nvPicPr>
          <p:cNvPr id="8" name="Picture"/>
          <p:cNvPicPr/>
          <p:nvPr/>
        </p:nvPicPr>
        <p:blipFill>
          <a:blip r:embed="rId4"/>
          <a:stretch>
            <a:fillRect/>
          </a:stretch>
        </p:blipFill>
        <p:spPr bwMode="auto">
          <a:xfrm>
            <a:off x="0" y="830546"/>
            <a:ext cx="4619625" cy="3855110"/>
          </a:xfrm>
          <a:prstGeom prst="rect">
            <a:avLst/>
          </a:prstGeom>
          <a:noFill/>
          <a:ln w="9525">
            <a:noFill/>
            <a:headEnd/>
            <a:tailEnd/>
          </a:ln>
        </p:spPr>
      </p:pic>
      <p:sp>
        <p:nvSpPr>
          <p:cNvPr id="9" name="Title 1"/>
          <p:cNvSpPr>
            <a:spLocks noGrp="1"/>
          </p:cNvSpPr>
          <p:nvPr>
            <p:ph type="title"/>
          </p:nvPr>
        </p:nvSpPr>
        <p:spPr>
          <a:xfrm>
            <a:off x="1014620" y="0"/>
            <a:ext cx="6996600" cy="623035"/>
          </a:xfrm>
        </p:spPr>
        <p:txBody>
          <a:bodyPr/>
          <a:lstStyle/>
          <a:p>
            <a:r>
              <a:rPr lang="en" sz="2400" dirty="0"/>
              <a:t>Correlation</a:t>
            </a:r>
            <a:endParaRPr lang="en-US" sz="2400" dirty="0"/>
          </a:p>
        </p:txBody>
      </p:sp>
    </p:spTree>
    <p:extLst>
      <p:ext uri="{BB962C8B-B14F-4D97-AF65-F5344CB8AC3E}">
        <p14:creationId xmlns:p14="http://schemas.microsoft.com/office/powerpoint/2010/main" val="29729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4" name="Google Shape;744;p34"/>
          <p:cNvSpPr txBox="1">
            <a:spLocks noGrp="1"/>
          </p:cNvSpPr>
          <p:nvPr>
            <p:ph type="body" idx="4294967295"/>
          </p:nvPr>
        </p:nvSpPr>
        <p:spPr>
          <a:xfrm>
            <a:off x="618135" y="1002182"/>
            <a:ext cx="3575400" cy="4346437"/>
          </a:xfrm>
          <a:prstGeom prst="rect">
            <a:avLst/>
          </a:prstGeom>
        </p:spPr>
        <p:txBody>
          <a:bodyPr spcFirstLastPara="1" wrap="square" lIns="91425" tIns="91425" rIns="91425" bIns="91425" anchor="b" anchorCtr="0">
            <a:noAutofit/>
          </a:bodyPr>
          <a:lstStyle/>
          <a:p>
            <a:pPr marL="0" lvl="0" indent="0" algn="ctr">
              <a:buNone/>
            </a:pPr>
            <a:r>
              <a:rPr lang="en-US" b="1" dirty="0">
                <a:latin typeface="+mj-lt"/>
              </a:rPr>
              <a:t>Anova</a:t>
            </a:r>
            <a:endParaRPr lang="en-US" dirty="0">
              <a:latin typeface="+mj-lt"/>
            </a:endParaRPr>
          </a:p>
          <a:p>
            <a:pPr marL="0" lvl="0" indent="0">
              <a:buNone/>
            </a:pPr>
            <a:r>
              <a:rPr lang="en-US" sz="1800" dirty="0">
                <a:latin typeface="+mn-lt"/>
              </a:rPr>
              <a:t>Since the p value of the Anova test is less than 0.05. We can consider that the Anova test is significant, Therefore we reject the null hypothesis and conclude that there is a difference in the average happiness score between different continents and regions.</a:t>
            </a:r>
          </a:p>
          <a:p>
            <a:pPr marL="0" lvl="0" indent="0">
              <a:buNone/>
            </a:pPr>
            <a:br>
              <a:rPr lang="en-US" dirty="0"/>
            </a:br>
            <a:endParaRPr lang="en-US" dirty="0"/>
          </a:p>
        </p:txBody>
      </p:sp>
      <p:sp>
        <p:nvSpPr>
          <p:cNvPr id="745" name="Google Shape;745;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8" name="Google Shape;744;p34"/>
          <p:cNvSpPr txBox="1">
            <a:spLocks/>
          </p:cNvSpPr>
          <p:nvPr/>
        </p:nvSpPr>
        <p:spPr>
          <a:xfrm>
            <a:off x="4815840" y="2642100"/>
            <a:ext cx="3575400" cy="250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buFont typeface="Source Sans Pro"/>
              <a:buNone/>
            </a:pPr>
            <a:br>
              <a:rPr lang="en-US" dirty="0"/>
            </a:br>
            <a:endParaRPr lang="en-US" dirty="0"/>
          </a:p>
        </p:txBody>
      </p:sp>
      <p:sp>
        <p:nvSpPr>
          <p:cNvPr id="10" name="Google Shape;744;p34"/>
          <p:cNvSpPr txBox="1">
            <a:spLocks/>
          </p:cNvSpPr>
          <p:nvPr/>
        </p:nvSpPr>
        <p:spPr>
          <a:xfrm>
            <a:off x="5127678" y="684882"/>
            <a:ext cx="3575400" cy="41413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buFont typeface="Source Sans Pro"/>
              <a:buNone/>
            </a:pPr>
            <a:endParaRPr lang="en-US" i="1" dirty="0"/>
          </a:p>
          <a:p>
            <a:pPr marL="0" lvl="0" indent="0" algn="ctr">
              <a:buNone/>
            </a:pPr>
            <a:r>
              <a:rPr lang="en" b="1" dirty="0">
                <a:latin typeface="+mj-lt"/>
              </a:rPr>
              <a:t>Bonferroni Correction</a:t>
            </a:r>
          </a:p>
          <a:p>
            <a:pPr marL="0" indent="0">
              <a:buNone/>
            </a:pPr>
            <a:r>
              <a:rPr lang="en-US" sz="1800" i="1" dirty="0">
                <a:latin typeface="+mn-lt"/>
              </a:rPr>
              <a:t>There is a significant difference in the score between continents with higher number of developing nations such as Asia, Africa when compared to continents with fewer developing nations such as Europe or North America</a:t>
            </a:r>
            <a:endParaRPr lang="en-US" sz="1800" dirty="0">
              <a:latin typeface="+mn-lt"/>
            </a:endParaRPr>
          </a:p>
          <a:p>
            <a:pPr marL="0" indent="0">
              <a:buFont typeface="Source Sans Pro"/>
              <a:buNone/>
            </a:pPr>
            <a:br>
              <a:rPr lang="en-US" dirty="0"/>
            </a:br>
            <a:endParaRPr lang="en-US" dirty="0"/>
          </a:p>
        </p:txBody>
      </p:sp>
    </p:spTree>
    <p:extLst>
      <p:ext uri="{BB962C8B-B14F-4D97-AF65-F5344CB8AC3E}">
        <p14:creationId xmlns:p14="http://schemas.microsoft.com/office/powerpoint/2010/main" val="91910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69224"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mj-lt"/>
              </a:rPr>
              <a:t>Modelling &amp; Prediction</a:t>
            </a:r>
            <a:endParaRPr sz="2400" dirty="0">
              <a:solidFill>
                <a:srgbClr val="3C78D8"/>
              </a:solidFill>
              <a:latin typeface="+mj-lt"/>
            </a:endParaRPr>
          </a:p>
        </p:txBody>
      </p:sp>
      <p:sp>
        <p:nvSpPr>
          <p:cNvPr id="500" name="Google Shape;500;p18"/>
          <p:cNvSpPr txBox="1">
            <a:spLocks noGrp="1"/>
          </p:cNvSpPr>
          <p:nvPr>
            <p:ph type="body" idx="1"/>
          </p:nvPr>
        </p:nvSpPr>
        <p:spPr>
          <a:xfrm>
            <a:off x="578416" y="887895"/>
            <a:ext cx="7816836" cy="3273287"/>
          </a:xfrm>
          <a:prstGeom prst="rect">
            <a:avLst/>
          </a:prstGeom>
        </p:spPr>
        <p:txBody>
          <a:bodyPr spcFirstLastPara="1" wrap="square" lIns="91425" tIns="91425" rIns="91425" bIns="91425" anchor="t" anchorCtr="0">
            <a:noAutofit/>
          </a:bodyPr>
          <a:lstStyle/>
          <a:p>
            <a:pPr lvl="0">
              <a:buFont typeface="Arial" panose="020B0604020202020204" pitchFamily="34" charset="0"/>
              <a:buChar char="•"/>
            </a:pPr>
            <a:r>
              <a:rPr lang="en-US" sz="1200" dirty="0"/>
              <a:t>We started building model without rank and score.</a:t>
            </a:r>
          </a:p>
          <a:p>
            <a:pPr lvl="0">
              <a:buFont typeface="Arial" panose="020B0604020202020204" pitchFamily="34" charset="0"/>
              <a:buChar char="•"/>
            </a:pPr>
            <a:r>
              <a:rPr lang="en-US" sz="1200" dirty="0"/>
              <a:t>Model all includes all the variables as predictor variables</a:t>
            </a:r>
          </a:p>
          <a:p>
            <a:pPr lvl="0">
              <a:buFont typeface="Arial" panose="020B0604020202020204" pitchFamily="34" charset="0"/>
              <a:buChar char="•"/>
            </a:pPr>
            <a:r>
              <a:rPr lang="en-US" sz="1200" dirty="0"/>
              <a:t>After Running Backward stepwise Elimination of variables to fit the model, The final variables picked to be a part of the model are as follows.</a:t>
            </a:r>
          </a:p>
          <a:p>
            <a:pPr lvl="1">
              <a:spcBef>
                <a:spcPts val="600"/>
              </a:spcBef>
              <a:buSzPts val="2000"/>
              <a:buFont typeface="Arial" panose="020B0604020202020204" pitchFamily="34" charset="0"/>
              <a:buChar char="•"/>
            </a:pPr>
            <a:r>
              <a:rPr lang="en-US" sz="1000" dirty="0">
                <a:solidFill>
                  <a:schemeClr val="accent3"/>
                </a:solidFill>
              </a:rPr>
              <a:t>GDP Per Capita</a:t>
            </a:r>
          </a:p>
          <a:p>
            <a:pPr lvl="1">
              <a:spcBef>
                <a:spcPts val="600"/>
              </a:spcBef>
              <a:buSzPts val="2000"/>
              <a:buFont typeface="Arial" panose="020B0604020202020204" pitchFamily="34" charset="0"/>
              <a:buChar char="•"/>
            </a:pPr>
            <a:r>
              <a:rPr lang="en-US" sz="1000" dirty="0">
                <a:solidFill>
                  <a:schemeClr val="accent3"/>
                </a:solidFill>
              </a:rPr>
              <a:t>Social Support</a:t>
            </a:r>
          </a:p>
          <a:p>
            <a:pPr lvl="1">
              <a:spcBef>
                <a:spcPts val="600"/>
              </a:spcBef>
              <a:buSzPts val="2000"/>
              <a:buFont typeface="Arial" panose="020B0604020202020204" pitchFamily="34" charset="0"/>
              <a:buChar char="•"/>
            </a:pPr>
            <a:r>
              <a:rPr lang="en-US" sz="1000" dirty="0">
                <a:solidFill>
                  <a:schemeClr val="accent3"/>
                </a:solidFill>
              </a:rPr>
              <a:t>Freedom to make life choices</a:t>
            </a:r>
          </a:p>
          <a:p>
            <a:pPr lvl="1">
              <a:spcBef>
                <a:spcPts val="600"/>
              </a:spcBef>
              <a:buSzPts val="2000"/>
              <a:buFont typeface="Arial" panose="020B0604020202020204" pitchFamily="34" charset="0"/>
              <a:buChar char="•"/>
            </a:pPr>
            <a:r>
              <a:rPr lang="en-US" sz="1000" dirty="0">
                <a:solidFill>
                  <a:schemeClr val="accent3"/>
                </a:solidFill>
              </a:rPr>
              <a:t>Perceptions of corruption</a:t>
            </a:r>
          </a:p>
          <a:p>
            <a:pPr lvl="1">
              <a:spcBef>
                <a:spcPts val="600"/>
              </a:spcBef>
              <a:buSzPts val="2000"/>
              <a:buFont typeface="Arial" panose="020B0604020202020204" pitchFamily="34" charset="0"/>
              <a:buChar char="•"/>
            </a:pPr>
            <a:r>
              <a:rPr lang="en-US" sz="1000" dirty="0">
                <a:solidFill>
                  <a:schemeClr val="accent3"/>
                </a:solidFill>
              </a:rPr>
              <a:t>Health life Expectancy </a:t>
            </a:r>
          </a:p>
          <a:p>
            <a:pPr lvl="1">
              <a:spcBef>
                <a:spcPts val="600"/>
              </a:spcBef>
              <a:buSzPts val="2000"/>
              <a:buFont typeface="Arial" panose="020B0604020202020204" pitchFamily="34" charset="0"/>
              <a:buChar char="•"/>
            </a:pPr>
            <a:r>
              <a:rPr lang="en-US" sz="1000" dirty="0">
                <a:solidFill>
                  <a:schemeClr val="accent3"/>
                </a:solidFill>
              </a:rPr>
              <a:t>Region </a:t>
            </a:r>
          </a:p>
          <a:p>
            <a:pPr lvl="1">
              <a:spcBef>
                <a:spcPts val="600"/>
              </a:spcBef>
              <a:buSzPts val="2000"/>
              <a:buFont typeface="Arial" panose="020B0604020202020204" pitchFamily="34" charset="0"/>
              <a:buChar char="•"/>
            </a:pPr>
            <a:r>
              <a:rPr lang="en-US" sz="1000" dirty="0">
                <a:solidFill>
                  <a:schemeClr val="accent3"/>
                </a:solidFill>
              </a:rPr>
              <a:t>Continent</a:t>
            </a:r>
          </a:p>
          <a:p>
            <a:pPr marL="101600" lvl="0" indent="0">
              <a:buNone/>
            </a:pPr>
            <a:br>
              <a:rPr lang="en-US" sz="1800" dirty="0">
                <a:latin typeface="+mn-lt"/>
              </a:rPr>
            </a:br>
            <a:endParaRPr sz="1800" dirty="0">
              <a:latin typeface="+mn-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08781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82476" y="162229"/>
            <a:ext cx="6996600" cy="715800"/>
          </a:xfrm>
          <a:prstGeom prst="rect">
            <a:avLst/>
          </a:prstGeom>
        </p:spPr>
        <p:txBody>
          <a:bodyPr spcFirstLastPara="1" wrap="square" lIns="91425" tIns="91425" rIns="91425" bIns="91425" anchor="b" anchorCtr="0">
            <a:noAutofit/>
          </a:bodyPr>
          <a:lstStyle/>
          <a:p>
            <a:pPr lvl="0"/>
            <a:r>
              <a:rPr lang="en-US" sz="2400" dirty="0">
                <a:latin typeface="+mj-lt"/>
              </a:rPr>
              <a:t>Checking the Predictive ability of the model</a:t>
            </a:r>
            <a:br>
              <a:rPr lang="en-US" sz="2400" dirty="0">
                <a:latin typeface="+mj-lt"/>
              </a:rPr>
            </a:br>
            <a:endParaRPr sz="2400" dirty="0">
              <a:solidFill>
                <a:srgbClr val="3C78D8"/>
              </a:solidFill>
              <a:latin typeface="+mj-lt"/>
            </a:endParaRPr>
          </a:p>
        </p:txBody>
      </p:sp>
      <p:sp>
        <p:nvSpPr>
          <p:cNvPr id="500" name="Google Shape;500;p18"/>
          <p:cNvSpPr txBox="1">
            <a:spLocks noGrp="1"/>
          </p:cNvSpPr>
          <p:nvPr>
            <p:ph type="body" idx="1"/>
          </p:nvPr>
        </p:nvSpPr>
        <p:spPr>
          <a:xfrm>
            <a:off x="271669" y="911068"/>
            <a:ext cx="3592547" cy="3230236"/>
          </a:xfrm>
          <a:prstGeom prst="rect">
            <a:avLst/>
          </a:prstGeom>
        </p:spPr>
        <p:txBody>
          <a:bodyPr spcFirstLastPara="1" wrap="square" lIns="91425" tIns="91425" rIns="91425" bIns="91425" anchor="t" anchorCtr="0">
            <a:noAutofit/>
          </a:bodyPr>
          <a:lstStyle/>
          <a:p>
            <a:pPr marL="571500" lvl="1" indent="0">
              <a:spcBef>
                <a:spcPts val="600"/>
              </a:spcBef>
              <a:buSzPts val="2000"/>
              <a:buNone/>
            </a:pPr>
            <a:endParaRPr lang="en-US" sz="1200" dirty="0">
              <a:latin typeface="+mn-lt"/>
            </a:endParaRPr>
          </a:p>
          <a:p>
            <a:pPr marL="571500" lvl="1" indent="0">
              <a:spcBef>
                <a:spcPts val="600"/>
              </a:spcBef>
              <a:buSzPts val="2000"/>
              <a:buNone/>
            </a:pPr>
            <a:endParaRPr lang="en-US" sz="1000" dirty="0">
              <a:latin typeface="+mn-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4" name="Picture 3">
            <a:extLst>
              <a:ext uri="{FF2B5EF4-FFF2-40B4-BE49-F238E27FC236}">
                <a16:creationId xmlns:a16="http://schemas.microsoft.com/office/drawing/2014/main" id="{F8435293-0BB0-064E-BFE8-2F0CA582261A}"/>
              </a:ext>
            </a:extLst>
          </p:cNvPr>
          <p:cNvPicPr>
            <a:picLocks noChangeAspect="1"/>
          </p:cNvPicPr>
          <p:nvPr/>
        </p:nvPicPr>
        <p:blipFill>
          <a:blip r:embed="rId3"/>
          <a:stretch>
            <a:fillRect/>
          </a:stretch>
        </p:blipFill>
        <p:spPr>
          <a:xfrm>
            <a:off x="177191" y="975601"/>
            <a:ext cx="3687025" cy="2879003"/>
          </a:xfrm>
          <a:prstGeom prst="rect">
            <a:avLst/>
          </a:prstGeom>
        </p:spPr>
      </p:pic>
      <p:pic>
        <p:nvPicPr>
          <p:cNvPr id="3" name="Picture 2">
            <a:extLst>
              <a:ext uri="{FF2B5EF4-FFF2-40B4-BE49-F238E27FC236}">
                <a16:creationId xmlns:a16="http://schemas.microsoft.com/office/drawing/2014/main" id="{EC1F2834-BD20-2141-84D9-823D94EAA189}"/>
              </a:ext>
            </a:extLst>
          </p:cNvPr>
          <p:cNvPicPr>
            <a:picLocks noChangeAspect="1"/>
          </p:cNvPicPr>
          <p:nvPr/>
        </p:nvPicPr>
        <p:blipFill>
          <a:blip r:embed="rId4"/>
          <a:stretch>
            <a:fillRect/>
          </a:stretch>
        </p:blipFill>
        <p:spPr>
          <a:xfrm>
            <a:off x="3864216" y="392587"/>
            <a:ext cx="4799807" cy="3839846"/>
          </a:xfrm>
          <a:prstGeom prst="rect">
            <a:avLst/>
          </a:prstGeom>
        </p:spPr>
      </p:pic>
    </p:spTree>
    <p:extLst>
      <p:ext uri="{BB962C8B-B14F-4D97-AF65-F5344CB8AC3E}">
        <p14:creationId xmlns:p14="http://schemas.microsoft.com/office/powerpoint/2010/main" val="202402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5" name="Google Shape;745;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2" name="TextBox 1"/>
          <p:cNvSpPr txBox="1"/>
          <p:nvPr/>
        </p:nvSpPr>
        <p:spPr>
          <a:xfrm>
            <a:off x="652308" y="2142719"/>
            <a:ext cx="1769165" cy="523220"/>
          </a:xfrm>
          <a:prstGeom prst="rect">
            <a:avLst/>
          </a:prstGeom>
          <a:noFill/>
        </p:spPr>
        <p:txBody>
          <a:bodyPr wrap="square" rtlCol="0">
            <a:spAutoFit/>
          </a:bodyPr>
          <a:lstStyle/>
          <a:p>
            <a:r>
              <a:rPr lang="en-US" b="1" dirty="0">
                <a:solidFill>
                  <a:srgbClr val="FFFFFF"/>
                </a:solidFill>
                <a:ea typeface="Oswald"/>
                <a:cs typeface="Oswald"/>
                <a:sym typeface="Oswald"/>
              </a:rPr>
              <a:t>Model Diagnostics</a:t>
            </a:r>
            <a:endParaRPr lang="en-US" dirty="0">
              <a:solidFill>
                <a:schemeClr val="bg1"/>
              </a:solidFill>
            </a:endParaRPr>
          </a:p>
          <a:p>
            <a:endParaRPr lang="en-US" dirty="0"/>
          </a:p>
        </p:txBody>
      </p:sp>
      <p:pic>
        <p:nvPicPr>
          <p:cNvPr id="3" name="Picture 2"/>
          <p:cNvPicPr>
            <a:picLocks noChangeAspect="1"/>
          </p:cNvPicPr>
          <p:nvPr/>
        </p:nvPicPr>
        <p:blipFill>
          <a:blip r:embed="rId3"/>
          <a:stretch>
            <a:fillRect/>
          </a:stretch>
        </p:blipFill>
        <p:spPr>
          <a:xfrm>
            <a:off x="2756451" y="1473978"/>
            <a:ext cx="6348031" cy="3510922"/>
          </a:xfrm>
          <a:prstGeom prst="rect">
            <a:avLst/>
          </a:prstGeom>
        </p:spPr>
      </p:pic>
      <p:sp>
        <p:nvSpPr>
          <p:cNvPr id="4" name="TextBox 3">
            <a:extLst>
              <a:ext uri="{FF2B5EF4-FFF2-40B4-BE49-F238E27FC236}">
                <a16:creationId xmlns:a16="http://schemas.microsoft.com/office/drawing/2014/main" id="{1458A492-DC59-E342-A370-DBA1AA132896}"/>
              </a:ext>
            </a:extLst>
          </p:cNvPr>
          <p:cNvSpPr txBox="1"/>
          <p:nvPr/>
        </p:nvSpPr>
        <p:spPr>
          <a:xfrm>
            <a:off x="2100404" y="253498"/>
            <a:ext cx="7143184" cy="461665"/>
          </a:xfrm>
          <a:prstGeom prst="rect">
            <a:avLst/>
          </a:prstGeom>
          <a:noFill/>
        </p:spPr>
        <p:txBody>
          <a:bodyPr wrap="square" rtlCol="0">
            <a:spAutoFit/>
          </a:bodyPr>
          <a:lstStyle/>
          <a:p>
            <a:r>
              <a:rPr lang="en-US" sz="2400" b="1" dirty="0">
                <a:solidFill>
                  <a:srgbClr val="00CEF6"/>
                </a:solidFill>
                <a:latin typeface="+mj-lt"/>
                <a:sym typeface="Oswald"/>
              </a:rPr>
              <a:t>Model residual</a:t>
            </a:r>
            <a:r>
              <a:rPr lang="en-US" sz="2400" b="1" dirty="0">
                <a:solidFill>
                  <a:srgbClr val="00CEF6"/>
                </a:solidFill>
                <a:latin typeface="+mj-lt"/>
              </a:rPr>
              <a:t> plots</a:t>
            </a:r>
          </a:p>
        </p:txBody>
      </p:sp>
    </p:spTree>
    <p:extLst>
      <p:ext uri="{BB962C8B-B14F-4D97-AF65-F5344CB8AC3E}">
        <p14:creationId xmlns:p14="http://schemas.microsoft.com/office/powerpoint/2010/main" val="367226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solidFill>
                  <a:srgbClr val="3C78D8"/>
                </a:solidFill>
                <a:latin typeface="+mj-lt"/>
              </a:rPr>
              <a:t>Conclusion</a:t>
            </a:r>
            <a:endParaRPr sz="2400" dirty="0">
              <a:solidFill>
                <a:srgbClr val="3C78D8"/>
              </a:solidFill>
              <a:latin typeface="+mj-lt"/>
            </a:endParaRPr>
          </a:p>
        </p:txBody>
      </p:sp>
      <p:sp>
        <p:nvSpPr>
          <p:cNvPr id="500" name="Google Shape;500;p18"/>
          <p:cNvSpPr txBox="1">
            <a:spLocks noGrp="1"/>
          </p:cNvSpPr>
          <p:nvPr>
            <p:ph type="body" idx="1"/>
          </p:nvPr>
        </p:nvSpPr>
        <p:spPr>
          <a:xfrm>
            <a:off x="1075850" y="1540175"/>
            <a:ext cx="6996600" cy="2614382"/>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200" dirty="0">
                <a:latin typeface="+mn-lt"/>
              </a:rPr>
              <a:t>We can conclude that GDP, Social Support, Life Expectancy and Freedom play a major role in determining a countries happiness score. </a:t>
            </a:r>
          </a:p>
          <a:p>
            <a:pPr>
              <a:buFont typeface="Arial" panose="020B0604020202020204" pitchFamily="34" charset="0"/>
              <a:buChar char="•"/>
            </a:pPr>
            <a:r>
              <a:rPr lang="en-US" sz="1200" dirty="0">
                <a:latin typeface="+mn-lt"/>
              </a:rPr>
              <a:t>If the objective of a country to keep their citizens happy, the following analysis proves that GDP itself doesn’t play a key role but metrics such as life expectancy, freedom to make life choices and perception of corruption also play a major role in improving the happiness score.</a:t>
            </a:r>
          </a:p>
          <a:p>
            <a:pPr>
              <a:buFont typeface="Arial" panose="020B0604020202020204" pitchFamily="34" charset="0"/>
              <a:buChar char="•"/>
            </a:pPr>
            <a:r>
              <a:rPr lang="en-US" sz="1200" dirty="0">
                <a:latin typeface="+mn-lt"/>
              </a:rPr>
              <a:t>In developing continents such as Africa, Life expectancy is not heavily correlated with happiness. However GDP seems to be heavily correlated. In the north, American continent both GDP and Life expectancy play a key role in contributing to the happiness score.</a:t>
            </a:r>
          </a:p>
          <a:p>
            <a:pPr>
              <a:buFont typeface="Arial" panose="020B0604020202020204" pitchFamily="34" charset="0"/>
              <a:buChar char="•"/>
            </a:pPr>
            <a:r>
              <a:rPr lang="en-US" sz="1200" dirty="0">
                <a:latin typeface="+mn-lt"/>
              </a:rPr>
              <a:t>Most North American countries seem to have higher freedom score when compared to Asia &amp; Africa, which also tells us why north American countries have higher happiness score compared to Asia and Africa</a:t>
            </a:r>
          </a:p>
          <a:p>
            <a:pPr>
              <a:buFont typeface="Arial" panose="020B0604020202020204" pitchFamily="34" charset="0"/>
              <a:buChar char="•"/>
            </a:pPr>
            <a:endParaRPr lang="en-US" sz="1200" dirty="0">
              <a:latin typeface="+mn-lt"/>
            </a:endParaRPr>
          </a:p>
          <a:p>
            <a:pPr>
              <a:buFont typeface="Arial" panose="020B0604020202020204" pitchFamily="34" charset="0"/>
              <a:buChar char="•"/>
            </a:pPr>
            <a:endParaRPr lang="en-US" sz="1200" dirty="0">
              <a:latin typeface="+mn-lt"/>
            </a:endParaRPr>
          </a:p>
          <a:p>
            <a:pPr>
              <a:buFont typeface="Arial" panose="020B0604020202020204" pitchFamily="34" charset="0"/>
              <a:buChar char="•"/>
            </a:pPr>
            <a:endParaRPr lang="en-US" sz="1800" dirty="0">
              <a:latin typeface="+mn-lt"/>
            </a:endParaRPr>
          </a:p>
          <a:p>
            <a:pPr marL="457200" lvl="0" indent="-355600" algn="l" rtl="0">
              <a:spcBef>
                <a:spcPts val="600"/>
              </a:spcBef>
              <a:spcAft>
                <a:spcPts val="0"/>
              </a:spcAft>
              <a:buSzPts val="2000"/>
              <a:buChar char="◉"/>
            </a:pPr>
            <a:endParaRPr sz="1800" dirty="0">
              <a:latin typeface="+mn-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01049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17328" y="0"/>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dirty="0">
                <a:latin typeface="+mj-lt"/>
              </a:rPr>
              <a:t>Introduction</a:t>
            </a:r>
            <a:endParaRPr sz="2400" dirty="0">
              <a:solidFill>
                <a:srgbClr val="3C78D8"/>
              </a:solidFill>
              <a:latin typeface="+mj-lt"/>
            </a:endParaRPr>
          </a:p>
        </p:txBody>
      </p:sp>
      <p:sp>
        <p:nvSpPr>
          <p:cNvPr id="500" name="Google Shape;500;p18"/>
          <p:cNvSpPr txBox="1">
            <a:spLocks noGrp="1"/>
          </p:cNvSpPr>
          <p:nvPr>
            <p:ph type="body" idx="1"/>
          </p:nvPr>
        </p:nvSpPr>
        <p:spPr>
          <a:xfrm>
            <a:off x="936861" y="847473"/>
            <a:ext cx="7307370" cy="3366082"/>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400" dirty="0">
                <a:latin typeface="+mn-lt"/>
              </a:rPr>
              <a:t>The mission of the following project is to evaluate the world happiness score by 156 countries and its correlation with various other key metrics such as economy, generosity, life expectancy, trust in government, freedom to make life choices, social support &amp; corruption. </a:t>
            </a:r>
          </a:p>
          <a:p>
            <a:pPr algn="just">
              <a:buFont typeface="Arial" panose="020B0604020202020204" pitchFamily="34" charset="0"/>
              <a:buChar char="•"/>
            </a:pPr>
            <a:r>
              <a:rPr lang="en-US" sz="1400" dirty="0">
                <a:latin typeface="+mn-lt"/>
              </a:rPr>
              <a:t>The following project would enable governments from various parts of the world to understand the correlation between the happiness score and various other scores, this can help in better policy making and ways to increase the happiness score in their respective countries. </a:t>
            </a:r>
          </a:p>
          <a:p>
            <a:pPr algn="just">
              <a:buFont typeface="Arial" panose="020B0604020202020204" pitchFamily="34" charset="0"/>
              <a:buChar char="•"/>
            </a:pPr>
            <a:r>
              <a:rPr lang="en-US" sz="1400" dirty="0">
                <a:latin typeface="+mn-lt"/>
              </a:rPr>
              <a:t>The happiness score is obtained from polls taken by Gallup World Poll </a:t>
            </a:r>
          </a:p>
          <a:p>
            <a:pPr algn="just">
              <a:buFont typeface="Arial" panose="020B0604020202020204" pitchFamily="34" charset="0"/>
              <a:buChar char="•"/>
            </a:pPr>
            <a:r>
              <a:rPr lang="en-US" sz="1400" dirty="0">
                <a:latin typeface="+mn-lt"/>
              </a:rPr>
              <a:t>The life evaluations from the Gallup World Poll provide the basis for the annual happiness rankings that have always spurred widespread interest.</a:t>
            </a:r>
          </a:p>
          <a:p>
            <a:pPr marL="101600" lvl="0" indent="0" algn="l" rtl="0">
              <a:spcBef>
                <a:spcPts val="600"/>
              </a:spcBef>
              <a:spcAft>
                <a:spcPts val="0"/>
              </a:spcAft>
              <a:buSzPts val="2000"/>
              <a:buNone/>
            </a:pPr>
            <a:endParaRPr sz="1800" dirty="0">
              <a:latin typeface="+mn-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077640" y="1966179"/>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latin typeface="+mj-lt"/>
              </a:rPr>
              <a:t>THANK YOU </a:t>
            </a:r>
            <a:endParaRPr sz="6600" dirty="0">
              <a:latin typeface="+mj-lt"/>
            </a:endParaRPr>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3575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0"/>
            <a:ext cx="6996600" cy="715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dirty="0">
                <a:latin typeface="+mj-lt"/>
              </a:rPr>
              <a:t>Introduction</a:t>
            </a:r>
            <a:endParaRPr sz="2400" dirty="0">
              <a:solidFill>
                <a:srgbClr val="3C78D8"/>
              </a:solidFill>
              <a:latin typeface="+mj-lt"/>
            </a:endParaRPr>
          </a:p>
        </p:txBody>
      </p:sp>
      <p:sp>
        <p:nvSpPr>
          <p:cNvPr id="500" name="Google Shape;500;p18"/>
          <p:cNvSpPr txBox="1">
            <a:spLocks noGrp="1"/>
          </p:cNvSpPr>
          <p:nvPr>
            <p:ph type="body" idx="1"/>
          </p:nvPr>
        </p:nvSpPr>
        <p:spPr>
          <a:xfrm>
            <a:off x="1178262" y="933014"/>
            <a:ext cx="6996600" cy="19221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dirty="0">
                <a:latin typeface="+mn-lt"/>
              </a:rPr>
              <a:t>The dataset includes the following independent variables</a:t>
            </a:r>
          </a:p>
          <a:p>
            <a:pPr>
              <a:buFont typeface="Arial" panose="020B0604020202020204" pitchFamily="34" charset="0"/>
              <a:buChar char="•"/>
            </a:pPr>
            <a:r>
              <a:rPr lang="en-US" sz="1800" dirty="0">
                <a:latin typeface="+mn-lt"/>
              </a:rPr>
              <a:t>Overall rank, Country, Region, Continent, GDP per capita, Social support, Healthy life expectancy, Freedom to make life choices, Generosity, Perceptions of corruption, .</a:t>
            </a:r>
          </a:p>
          <a:p>
            <a:pPr>
              <a:buFont typeface="Arial" panose="020B0604020202020204" pitchFamily="34" charset="0"/>
              <a:buChar char="•"/>
            </a:pPr>
            <a:r>
              <a:rPr lang="en-US" sz="1800" dirty="0">
                <a:latin typeface="+mn-lt"/>
              </a:rPr>
              <a:t>The response variable is Happiness Score.</a:t>
            </a:r>
          </a:p>
          <a:p>
            <a:pPr marL="101600" indent="0">
              <a:buNone/>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2320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01368" y="0"/>
            <a:ext cx="6996600" cy="6427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mj-lt"/>
              </a:rPr>
              <a:t>Data Screening</a:t>
            </a:r>
            <a:endParaRPr sz="2400" dirty="0">
              <a:solidFill>
                <a:srgbClr val="3C78D8"/>
              </a:solidFill>
              <a:latin typeface="+mj-lt"/>
            </a:endParaRPr>
          </a:p>
        </p:txBody>
      </p:sp>
      <p:sp>
        <p:nvSpPr>
          <p:cNvPr id="500" name="Google Shape;500;p18"/>
          <p:cNvSpPr txBox="1">
            <a:spLocks noGrp="1"/>
          </p:cNvSpPr>
          <p:nvPr>
            <p:ph type="body" idx="1"/>
          </p:nvPr>
        </p:nvSpPr>
        <p:spPr>
          <a:xfrm>
            <a:off x="1075850" y="1540174"/>
            <a:ext cx="6996600" cy="2707147"/>
          </a:xfrm>
          <a:prstGeom prst="rect">
            <a:avLst/>
          </a:prstGeom>
        </p:spPr>
        <p:txBody>
          <a:bodyPr spcFirstLastPara="1" wrap="square" lIns="91425" tIns="91425" rIns="91425" bIns="91425" anchor="t" anchorCtr="0">
            <a:noAutofit/>
          </a:bodyPr>
          <a:lstStyle/>
          <a:p>
            <a:pPr lvl="0" algn="l" rtl="0">
              <a:spcBef>
                <a:spcPts val="600"/>
              </a:spcBef>
              <a:spcAft>
                <a:spcPts val="0"/>
              </a:spcAft>
              <a:buSzPts val="2000"/>
              <a:buFont typeface="Arial" panose="020B0604020202020204" pitchFamily="34" charset="0"/>
              <a:buChar char="•"/>
            </a:pPr>
            <a:r>
              <a:rPr lang="en-US" dirty="0"/>
              <a:t>Accuracy check and outliers</a:t>
            </a:r>
          </a:p>
          <a:p>
            <a:pPr lvl="0" algn="l" rtl="0">
              <a:spcBef>
                <a:spcPts val="600"/>
              </a:spcBef>
              <a:spcAft>
                <a:spcPts val="0"/>
              </a:spcAft>
              <a:buSzPts val="2000"/>
              <a:buFont typeface="Arial" panose="020B0604020202020204" pitchFamily="34" charset="0"/>
              <a:buChar char="•"/>
            </a:pPr>
            <a:r>
              <a:rPr lang="en-US" i="1" dirty="0"/>
              <a:t>Data looks accurate and with no missing values</a:t>
            </a:r>
          </a:p>
          <a:p>
            <a:pPr marL="101600" lvl="0" indent="0" algn="l" rtl="0">
              <a:spcBef>
                <a:spcPts val="600"/>
              </a:spcBef>
              <a:spcAft>
                <a:spcPts val="0"/>
              </a:spcAft>
              <a:buSzPts val="2000"/>
              <a:buNone/>
            </a:pPr>
            <a:endParaRPr lang="en-US" i="1" dirty="0"/>
          </a:p>
          <a:p>
            <a:pPr lvl="0" algn="l" rtl="0">
              <a:spcBef>
                <a:spcPts val="600"/>
              </a:spcBef>
              <a:spcAft>
                <a:spcPts val="0"/>
              </a:spcAft>
              <a:buSzPts val="2000"/>
              <a:buFont typeface="Arial" panose="020B0604020202020204" pitchFamily="34" charset="0"/>
              <a:buChar char="•"/>
            </a:pPr>
            <a:endParaRPr lang="en-US" i="1" dirty="0"/>
          </a:p>
          <a:p>
            <a:pPr marL="101600" lvl="0" indent="0" algn="l" rtl="0">
              <a:spcBef>
                <a:spcPts val="600"/>
              </a:spcBef>
              <a:spcAft>
                <a:spcPts val="0"/>
              </a:spcAft>
              <a:buSzPts val="2000"/>
              <a:buNone/>
            </a:pPr>
            <a:br>
              <a:rPr lang="en-US" dirty="0"/>
            </a:br>
            <a:endParaRPr lang="en-US" dirty="0"/>
          </a:p>
          <a:p>
            <a:pPr marL="457200" lvl="0" indent="-355600" algn="l" rtl="0">
              <a:spcBef>
                <a:spcPts val="600"/>
              </a:spcBef>
              <a:spcAft>
                <a:spcPts val="0"/>
              </a:spcAft>
              <a:buSzPts val="2000"/>
              <a:buChar char="◉"/>
            </a:pPr>
            <a:endParaRPr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87430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1" name="Picture"/>
          <p:cNvPicPr/>
          <p:nvPr/>
        </p:nvPicPr>
        <p:blipFill>
          <a:blip r:embed="rId3"/>
          <a:stretch>
            <a:fillRect/>
          </a:stretch>
        </p:blipFill>
        <p:spPr bwMode="auto">
          <a:xfrm>
            <a:off x="0" y="746514"/>
            <a:ext cx="3154488" cy="2371413"/>
          </a:xfrm>
          <a:prstGeom prst="rect">
            <a:avLst/>
          </a:prstGeom>
          <a:noFill/>
          <a:ln w="9525">
            <a:noFill/>
            <a:headEnd/>
            <a:tailEnd/>
          </a:ln>
        </p:spPr>
      </p:pic>
      <p:pic>
        <p:nvPicPr>
          <p:cNvPr id="32" name="Picture"/>
          <p:cNvPicPr/>
          <p:nvPr/>
        </p:nvPicPr>
        <p:blipFill>
          <a:blip r:embed="rId4"/>
          <a:stretch>
            <a:fillRect/>
          </a:stretch>
        </p:blipFill>
        <p:spPr bwMode="auto">
          <a:xfrm>
            <a:off x="2951037" y="670644"/>
            <a:ext cx="3243563" cy="2523151"/>
          </a:xfrm>
          <a:prstGeom prst="rect">
            <a:avLst/>
          </a:prstGeom>
          <a:noFill/>
          <a:ln w="9525">
            <a:noFill/>
            <a:headEnd/>
            <a:tailEnd/>
          </a:ln>
        </p:spPr>
      </p:pic>
      <p:pic>
        <p:nvPicPr>
          <p:cNvPr id="33" name="Picture"/>
          <p:cNvPicPr/>
          <p:nvPr/>
        </p:nvPicPr>
        <p:blipFill>
          <a:blip r:embed="rId5"/>
          <a:stretch>
            <a:fillRect/>
          </a:stretch>
        </p:blipFill>
        <p:spPr bwMode="auto">
          <a:xfrm>
            <a:off x="6026743" y="745951"/>
            <a:ext cx="3065358" cy="2301967"/>
          </a:xfrm>
          <a:prstGeom prst="rect">
            <a:avLst/>
          </a:prstGeom>
          <a:noFill/>
          <a:ln w="9525">
            <a:noFill/>
            <a:headEnd/>
            <a:tailEnd/>
          </a:ln>
        </p:spPr>
      </p:pic>
      <p:pic>
        <p:nvPicPr>
          <p:cNvPr id="34" name="Picture"/>
          <p:cNvPicPr/>
          <p:nvPr/>
        </p:nvPicPr>
        <p:blipFill>
          <a:blip r:embed="rId6"/>
          <a:stretch>
            <a:fillRect/>
          </a:stretch>
        </p:blipFill>
        <p:spPr bwMode="auto">
          <a:xfrm>
            <a:off x="89357" y="2717990"/>
            <a:ext cx="2933022" cy="2236619"/>
          </a:xfrm>
          <a:prstGeom prst="rect">
            <a:avLst/>
          </a:prstGeom>
          <a:noFill/>
          <a:ln w="9525">
            <a:noFill/>
            <a:headEnd/>
            <a:tailEnd/>
          </a:ln>
        </p:spPr>
      </p:pic>
      <p:pic>
        <p:nvPicPr>
          <p:cNvPr id="35" name="Picture"/>
          <p:cNvPicPr/>
          <p:nvPr/>
        </p:nvPicPr>
        <p:blipFill>
          <a:blip r:embed="rId7"/>
          <a:stretch>
            <a:fillRect/>
          </a:stretch>
        </p:blipFill>
        <p:spPr bwMode="auto">
          <a:xfrm>
            <a:off x="2951037" y="2717990"/>
            <a:ext cx="3243563" cy="2231393"/>
          </a:xfrm>
          <a:prstGeom prst="rect">
            <a:avLst/>
          </a:prstGeom>
          <a:noFill/>
          <a:ln w="9525">
            <a:noFill/>
            <a:headEnd/>
            <a:tailEnd/>
          </a:ln>
        </p:spPr>
      </p:pic>
      <p:pic>
        <p:nvPicPr>
          <p:cNvPr id="36" name="Picture"/>
          <p:cNvPicPr/>
          <p:nvPr/>
        </p:nvPicPr>
        <p:blipFill>
          <a:blip r:embed="rId8"/>
          <a:stretch>
            <a:fillRect/>
          </a:stretch>
        </p:blipFill>
        <p:spPr bwMode="auto">
          <a:xfrm>
            <a:off x="6105525" y="2620358"/>
            <a:ext cx="2994016" cy="2329025"/>
          </a:xfrm>
          <a:prstGeom prst="rect">
            <a:avLst/>
          </a:prstGeom>
          <a:noFill/>
          <a:ln w="9525">
            <a:noFill/>
            <a:headEnd/>
            <a:tailEnd/>
          </a:ln>
        </p:spPr>
      </p:pic>
      <p:sp>
        <p:nvSpPr>
          <p:cNvPr id="11" name="Google Shape;499;p18"/>
          <p:cNvSpPr txBox="1">
            <a:spLocks/>
          </p:cNvSpPr>
          <p:nvPr/>
        </p:nvSpPr>
        <p:spPr>
          <a:xfrm>
            <a:off x="1001368" y="0"/>
            <a:ext cx="6996600" cy="6427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US" sz="2400">
                <a:latin typeface="+mj-lt"/>
              </a:rPr>
              <a:t>Data Screening</a:t>
            </a:r>
            <a:endParaRPr lang="en-US" sz="2400" dirty="0">
              <a:solidFill>
                <a:srgbClr val="3C78D8"/>
              </a:solidFill>
              <a:latin typeface="+mj-lt"/>
            </a:endParaRPr>
          </a:p>
        </p:txBody>
      </p:sp>
    </p:spTree>
    <p:extLst>
      <p:ext uri="{BB962C8B-B14F-4D97-AF65-F5344CB8AC3E}">
        <p14:creationId xmlns:p14="http://schemas.microsoft.com/office/powerpoint/2010/main" val="359032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7" name="Picture"/>
          <p:cNvPicPr/>
          <p:nvPr/>
        </p:nvPicPr>
        <p:blipFill>
          <a:blip r:embed="rId3"/>
          <a:stretch>
            <a:fillRect/>
          </a:stretch>
        </p:blipFill>
        <p:spPr bwMode="auto">
          <a:xfrm>
            <a:off x="88122" y="905025"/>
            <a:ext cx="2994896" cy="3687165"/>
          </a:xfrm>
          <a:prstGeom prst="rect">
            <a:avLst/>
          </a:prstGeom>
          <a:noFill/>
          <a:ln w="9525">
            <a:noFill/>
            <a:headEnd/>
            <a:tailEnd/>
          </a:ln>
        </p:spPr>
      </p:pic>
      <p:pic>
        <p:nvPicPr>
          <p:cNvPr id="8" name="Picture"/>
          <p:cNvPicPr/>
          <p:nvPr/>
        </p:nvPicPr>
        <p:blipFill>
          <a:blip r:embed="rId4"/>
          <a:stretch>
            <a:fillRect/>
          </a:stretch>
        </p:blipFill>
        <p:spPr bwMode="auto">
          <a:xfrm>
            <a:off x="3171140" y="1039292"/>
            <a:ext cx="2866690" cy="3418632"/>
          </a:xfrm>
          <a:prstGeom prst="rect">
            <a:avLst/>
          </a:prstGeom>
          <a:noFill/>
          <a:ln w="9525">
            <a:noFill/>
            <a:headEnd/>
            <a:tailEnd/>
          </a:ln>
        </p:spPr>
      </p:pic>
      <p:pic>
        <p:nvPicPr>
          <p:cNvPr id="9" name="Picture"/>
          <p:cNvPicPr/>
          <p:nvPr/>
        </p:nvPicPr>
        <p:blipFill>
          <a:blip r:embed="rId5"/>
          <a:stretch>
            <a:fillRect/>
          </a:stretch>
        </p:blipFill>
        <p:spPr bwMode="auto">
          <a:xfrm>
            <a:off x="6214074" y="1126540"/>
            <a:ext cx="2712148" cy="3244137"/>
          </a:xfrm>
          <a:prstGeom prst="rect">
            <a:avLst/>
          </a:prstGeom>
          <a:noFill/>
          <a:ln w="9525">
            <a:noFill/>
            <a:headEnd/>
            <a:tailEnd/>
          </a:ln>
        </p:spPr>
      </p:pic>
      <p:sp>
        <p:nvSpPr>
          <p:cNvPr id="10" name="Google Shape;499;p18"/>
          <p:cNvSpPr txBox="1">
            <a:spLocks noGrp="1"/>
          </p:cNvSpPr>
          <p:nvPr>
            <p:ph type="title"/>
          </p:nvPr>
        </p:nvSpPr>
        <p:spPr>
          <a:xfrm>
            <a:off x="1001368" y="0"/>
            <a:ext cx="6996600" cy="6427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mj-lt"/>
              </a:rPr>
              <a:t>Data Screening</a:t>
            </a:r>
            <a:endParaRPr sz="2400" dirty="0">
              <a:solidFill>
                <a:srgbClr val="3C78D8"/>
              </a:solidFill>
              <a:latin typeface="+mj-lt"/>
            </a:endParaRPr>
          </a:p>
        </p:txBody>
      </p:sp>
    </p:spTree>
    <p:extLst>
      <p:ext uri="{BB962C8B-B14F-4D97-AF65-F5344CB8AC3E}">
        <p14:creationId xmlns:p14="http://schemas.microsoft.com/office/powerpoint/2010/main" val="175705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07993" y="478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mj-lt"/>
              </a:rPr>
              <a:t>Exploratory Data Analysis</a:t>
            </a:r>
            <a:endParaRPr sz="2400" dirty="0">
              <a:solidFill>
                <a:srgbClr val="3C78D8"/>
              </a:solidFill>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p:cNvSpPr txBox="1"/>
          <p:nvPr/>
        </p:nvSpPr>
        <p:spPr>
          <a:xfrm>
            <a:off x="609600" y="1349926"/>
            <a:ext cx="8388096" cy="2846933"/>
          </a:xfrm>
          <a:prstGeom prst="rect">
            <a:avLst/>
          </a:prstGeom>
          <a:noFill/>
        </p:spPr>
        <p:txBody>
          <a:bodyPr wrap="square" rtlCol="0">
            <a:spAutoFit/>
          </a:bodyPr>
          <a:lstStyle/>
          <a:p>
            <a:r>
              <a:rPr lang="en-US" dirty="0"/>
              <a:t>Range, Mean, SD, Skewness &amp; Kurtosis</a:t>
            </a:r>
          </a:p>
          <a:p>
            <a:pPr marL="285750" lvl="3" indent="-285750">
              <a:buFont typeface="Arial" panose="020B0604020202020204" pitchFamily="34" charset="0"/>
              <a:buChar char="•"/>
            </a:pPr>
            <a:r>
              <a:rPr lang="en-US" sz="1100" dirty="0"/>
              <a:t>The Score of a country ranged from 2.8 to 7.7( M=5.42 SD=1.10 ), Score was normally distributed with skewness of 0.00 and kurtosis of 2.3</a:t>
            </a:r>
          </a:p>
          <a:p>
            <a:pPr marL="285750" lvl="3" indent="-285750">
              <a:buFont typeface="Arial" panose="020B0604020202020204" pitchFamily="34" charset="0"/>
              <a:buChar char="•"/>
            </a:pPr>
            <a:r>
              <a:rPr lang="en-US" sz="1100" dirty="0"/>
              <a:t>The GDP of a country ranged from 0.0 to 1.6(M=0.90 SD=0.39), GDP was normally distributed with skewness of -0.4 and kurtosis of 2.23</a:t>
            </a:r>
          </a:p>
          <a:p>
            <a:pPr marL="285750" lvl="3" indent="-285750">
              <a:buFont typeface="Arial" panose="020B0604020202020204" pitchFamily="34" charset="0"/>
              <a:buChar char="•"/>
            </a:pPr>
            <a:r>
              <a:rPr lang="en-US" sz="1100" dirty="0"/>
              <a:t>The Social support of a country ranged from 0.0 to 1.6(M=1.21 SD=0.29), Social support was normally distributed, left skewed with skewness of -0.00 and kurtosis of 1.14</a:t>
            </a:r>
          </a:p>
          <a:p>
            <a:pPr marL="285750" lvl="3" indent="-285750">
              <a:buFont typeface="Arial" panose="020B0604020202020204" pitchFamily="34" charset="0"/>
              <a:buChar char="•"/>
            </a:pPr>
            <a:r>
              <a:rPr lang="en-US" sz="1100" dirty="0"/>
              <a:t>The Freedom to make life choices of a country ranged from 0.0 to 0.63(M=0.39 SD=0.14), Freedom was normally distributed with skewness of -0.68 and kurtosis of 2.89</a:t>
            </a:r>
          </a:p>
          <a:p>
            <a:pPr marL="285750" lvl="3" indent="-285750">
              <a:buFont typeface="Arial" panose="020B0604020202020204" pitchFamily="34" charset="0"/>
              <a:buChar char="•"/>
            </a:pPr>
            <a:r>
              <a:rPr lang="en-US" sz="1100" dirty="0"/>
              <a:t>The Generosity of a country ranged from 0.0 to 0.56(M=0.18 SD=0.09), Generosity was normally distributed with skewness of 0.73 and kurtosis of 4.09</a:t>
            </a:r>
          </a:p>
          <a:p>
            <a:pPr marL="285750" lvl="3" indent="-285750">
              <a:buFont typeface="Arial" panose="020B0604020202020204" pitchFamily="34" charset="0"/>
              <a:buChar char="•"/>
            </a:pPr>
            <a:r>
              <a:rPr lang="en-US" sz="1100" dirty="0"/>
              <a:t>The Corruption of a country ranged from 0.0 to 0.45 (M=0.10 SD=0.00), Corruption was normally distributed, right skewed with skewness of 1.63 and kurtosis of 5.39</a:t>
            </a:r>
          </a:p>
          <a:p>
            <a:pPr marL="285750" lvl="3" indent="-285750">
              <a:buFont typeface="Arial" panose="020B0604020202020204" pitchFamily="34" charset="0"/>
              <a:buChar char="•"/>
            </a:pPr>
            <a:r>
              <a:rPr lang="en-US" sz="1100" dirty="0"/>
              <a:t>The Life Expectancy of a country ranged from 0.10 to 1.14 (M=0.73 SD=0.23), Corruption was normally distributed, left skewed with skewness of  -0.54 and kurtosis of 2.44</a:t>
            </a:r>
          </a:p>
          <a:p>
            <a:pPr lvl="3"/>
            <a:endParaRPr lang="en-US" sz="1100" dirty="0"/>
          </a:p>
        </p:txBody>
      </p:sp>
    </p:spTree>
    <p:extLst>
      <p:ext uri="{BB962C8B-B14F-4D97-AF65-F5344CB8AC3E}">
        <p14:creationId xmlns:p14="http://schemas.microsoft.com/office/powerpoint/2010/main" val="103327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29808" y="0"/>
            <a:ext cx="6996600" cy="715800"/>
          </a:xfrm>
          <a:prstGeom prst="rect">
            <a:avLst/>
          </a:prstGeom>
        </p:spPr>
        <p:txBody>
          <a:bodyPr spcFirstLastPara="1" wrap="square" lIns="91425" tIns="91425" rIns="91425" bIns="91425" anchor="b" anchorCtr="0">
            <a:noAutofit/>
          </a:bodyPr>
          <a:lstStyle/>
          <a:p>
            <a:pPr lvl="0"/>
            <a:r>
              <a:rPr lang="en-US" sz="2400" dirty="0">
                <a:latin typeface="+mj-lt"/>
              </a:rPr>
              <a:t>Distribution of Variables in the Dataset</a:t>
            </a:r>
            <a:endParaRPr sz="2400" dirty="0">
              <a:solidFill>
                <a:srgbClr val="3C78D8"/>
              </a:solidFill>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5" name="Picture"/>
          <p:cNvPicPr/>
          <p:nvPr/>
        </p:nvPicPr>
        <p:blipFill>
          <a:blip r:embed="rId3"/>
          <a:stretch>
            <a:fillRect/>
          </a:stretch>
        </p:blipFill>
        <p:spPr bwMode="auto">
          <a:xfrm>
            <a:off x="234086" y="921715"/>
            <a:ext cx="8588045" cy="3497885"/>
          </a:xfrm>
          <a:prstGeom prst="rect">
            <a:avLst/>
          </a:prstGeom>
          <a:noFill/>
          <a:ln w="9525">
            <a:noFill/>
            <a:headEnd/>
            <a:tailEnd/>
          </a:ln>
        </p:spPr>
      </p:pic>
    </p:spTree>
    <p:extLst>
      <p:ext uri="{BB962C8B-B14F-4D97-AF65-F5344CB8AC3E}">
        <p14:creationId xmlns:p14="http://schemas.microsoft.com/office/powerpoint/2010/main" val="283026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71286" y="300707"/>
            <a:ext cx="6996600" cy="715800"/>
          </a:xfrm>
          <a:prstGeom prst="rect">
            <a:avLst/>
          </a:prstGeom>
        </p:spPr>
        <p:txBody>
          <a:bodyPr spcFirstLastPara="1" wrap="square" lIns="91425" tIns="91425" rIns="91425" bIns="91425" anchor="b" anchorCtr="0">
            <a:noAutofit/>
          </a:bodyPr>
          <a:lstStyle/>
          <a:p>
            <a:pPr lvl="0"/>
            <a:r>
              <a:rPr lang="en-US" sz="2400" dirty="0">
                <a:latin typeface="+mj-lt"/>
              </a:rPr>
              <a:t>Distribution of variable score </a:t>
            </a:r>
            <a:br>
              <a:rPr lang="en-US" sz="2400" dirty="0">
                <a:latin typeface="+mj-lt"/>
              </a:rPr>
            </a:br>
            <a:endParaRPr sz="2400" dirty="0">
              <a:solidFill>
                <a:srgbClr val="3C78D8"/>
              </a:solidFill>
              <a:latin typeface="+mj-lt"/>
            </a:endParaRP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6" name="Picture"/>
          <p:cNvPicPr/>
          <p:nvPr/>
        </p:nvPicPr>
        <p:blipFill>
          <a:blip r:embed="rId3"/>
          <a:stretch>
            <a:fillRect/>
          </a:stretch>
        </p:blipFill>
        <p:spPr bwMode="auto">
          <a:xfrm>
            <a:off x="2159774" y="1016507"/>
            <a:ext cx="4619625" cy="3695700"/>
          </a:xfrm>
          <a:prstGeom prst="rect">
            <a:avLst/>
          </a:prstGeom>
          <a:noFill/>
          <a:ln w="9525">
            <a:noFill/>
            <a:headEnd/>
            <a:tailEnd/>
          </a:ln>
        </p:spPr>
      </p:pic>
    </p:spTree>
    <p:extLst>
      <p:ext uri="{BB962C8B-B14F-4D97-AF65-F5344CB8AC3E}">
        <p14:creationId xmlns:p14="http://schemas.microsoft.com/office/powerpoint/2010/main" val="4184824224"/>
      </p:ext>
    </p:extLst>
  </p:cSld>
  <p:clrMapOvr>
    <a:masterClrMapping/>
  </p:clrMapOvr>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TotalTime>
  <Words>857</Words>
  <Application>Microsoft Macintosh PowerPoint</Application>
  <PresentationFormat>On-screen Show (16:9)</PresentationFormat>
  <Paragraphs>91</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Oswald</vt:lpstr>
      <vt:lpstr>Sitka Banner</vt:lpstr>
      <vt:lpstr>Source Sans Pro</vt:lpstr>
      <vt:lpstr>Quince template</vt:lpstr>
      <vt:lpstr>World Happiness Report 2020 </vt:lpstr>
      <vt:lpstr>Introduction</vt:lpstr>
      <vt:lpstr>Introduction</vt:lpstr>
      <vt:lpstr>Data Screening</vt:lpstr>
      <vt:lpstr>PowerPoint Presentation</vt:lpstr>
      <vt:lpstr>Data Screening</vt:lpstr>
      <vt:lpstr>Exploratory Data Analysis</vt:lpstr>
      <vt:lpstr>Distribution of Variables in the Dataset</vt:lpstr>
      <vt:lpstr>Distribution of variable score  </vt:lpstr>
      <vt:lpstr>   Plot of Average Score Vs Continent </vt:lpstr>
      <vt:lpstr>Plot of  Score Vs Region </vt:lpstr>
      <vt:lpstr>Correlation</vt:lpstr>
      <vt:lpstr>Correlation</vt:lpstr>
      <vt:lpstr>Correlation</vt:lpstr>
      <vt:lpstr>PowerPoint Presentation</vt:lpstr>
      <vt:lpstr>Modelling &amp; Prediction</vt:lpstr>
      <vt:lpstr>Checking the Predictive ability of the model </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 2020</dc:title>
  <dc:creator>Chandra, Pranitha (Contractor)</dc:creator>
  <cp:lastModifiedBy>Akhila Saineni</cp:lastModifiedBy>
  <cp:revision>45</cp:revision>
  <dcterms:modified xsi:type="dcterms:W3CDTF">2020-04-19T17:08:07Z</dcterms:modified>
</cp:coreProperties>
</file>