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Masters/slideMaster1.xml" ContentType="application/vnd.openxmlformats-officedocument.presentationml.slideMaster+xml"/>
  <Override PartName="/ppt/slideLayouts/slideLayout8.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7" r:id="rId3"/>
    <p:sldId id="258" r:id="rId4"/>
    <p:sldId id="259" r:id="rId5"/>
    <p:sldId id="303" r:id="rId6"/>
    <p:sldId id="260" r:id="rId7"/>
    <p:sldId id="262" r:id="rId8"/>
    <p:sldId id="263" r:id="rId9"/>
    <p:sldId id="264" r:id="rId10"/>
    <p:sldId id="265" r:id="rId11"/>
    <p:sldId id="267" r:id="rId12"/>
    <p:sldId id="268" r:id="rId13"/>
    <p:sldId id="270" r:id="rId14"/>
    <p:sldId id="269" r:id="rId15"/>
    <p:sldId id="272" r:id="rId16"/>
    <p:sldId id="271" r:id="rId17"/>
    <p:sldId id="301" r:id="rId18"/>
    <p:sldId id="300" r:id="rId19"/>
    <p:sldId id="302"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1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ustomXml" Target="../customXml/item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28"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openxmlformats.org/officeDocument/2006/relationships/customXml" Target="../customXml/item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F75805-435A-436D-AF1C-CB99348782B6}" type="datetimeFigureOut">
              <a:rPr lang="en-US" smtClean="0"/>
              <a:t>4/5/2020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2C98A0-4C81-4AB3-AE86-EB96039D9F4D}" type="slidenum">
              <a:rPr lang="en-US" smtClean="0"/>
              <a:t>‹#›</a:t>
            </a:fld>
            <a:endParaRPr lang="en-US"/>
          </a:p>
        </p:txBody>
      </p:sp>
    </p:spTree>
    <p:extLst>
      <p:ext uri="{BB962C8B-B14F-4D97-AF65-F5344CB8AC3E}">
        <p14:creationId xmlns:p14="http://schemas.microsoft.com/office/powerpoint/2010/main" val="5331411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CD414-E358-4D06-9614-4B260CC59E8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C118BD4-D847-4109-A975-846E26A15EC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1E771FD-4580-4FEC-8706-17ACBA547CF2}"/>
              </a:ext>
            </a:extLst>
          </p:cNvPr>
          <p:cNvSpPr>
            <a:spLocks noGrp="1"/>
          </p:cNvSpPr>
          <p:nvPr>
            <p:ph type="dt" sz="half" idx="10"/>
          </p:nvPr>
        </p:nvSpPr>
        <p:spPr/>
        <p:txBody>
          <a:bodyPr/>
          <a:lstStyle/>
          <a:p>
            <a:fld id="{BD1FB672-B3CB-4028-A56C-C5DB41245E8F}" type="datetimeFigureOut">
              <a:rPr lang="en-US" smtClean="0"/>
              <a:t>4/5/2020</a:t>
            </a:fld>
            <a:endParaRPr lang="en-US"/>
          </a:p>
        </p:txBody>
      </p:sp>
      <p:sp>
        <p:nvSpPr>
          <p:cNvPr id="5" name="Footer Placeholder 4">
            <a:extLst>
              <a:ext uri="{FF2B5EF4-FFF2-40B4-BE49-F238E27FC236}">
                <a16:creationId xmlns:a16="http://schemas.microsoft.com/office/drawing/2014/main" id="{94BEDCC7-A59A-4B84-B823-A355E2F74E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4CD766-7959-4B0E-9424-E074284E13EC}"/>
              </a:ext>
            </a:extLst>
          </p:cNvPr>
          <p:cNvSpPr>
            <a:spLocks noGrp="1"/>
          </p:cNvSpPr>
          <p:nvPr>
            <p:ph type="sldNum" sz="quarter" idx="12"/>
          </p:nvPr>
        </p:nvSpPr>
        <p:spPr/>
        <p:txBody>
          <a:bodyPr/>
          <a:lstStyle/>
          <a:p>
            <a:fld id="{E75FB01D-4F2B-4EF6-A8E4-CAB26F1B8407}" type="slidenum">
              <a:rPr lang="en-US" smtClean="0"/>
              <a:t>‹#›</a:t>
            </a:fld>
            <a:endParaRPr lang="en-US"/>
          </a:p>
        </p:txBody>
      </p:sp>
    </p:spTree>
    <p:extLst>
      <p:ext uri="{BB962C8B-B14F-4D97-AF65-F5344CB8AC3E}">
        <p14:creationId xmlns:p14="http://schemas.microsoft.com/office/powerpoint/2010/main" val="1294288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11340-A8B2-42E8-9359-0F9BC44B013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D077F93-C287-4C38-9519-B425F94DE0F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AC27BE-6AF1-4426-9C5A-11D6F3B232A9}"/>
              </a:ext>
            </a:extLst>
          </p:cNvPr>
          <p:cNvSpPr>
            <a:spLocks noGrp="1"/>
          </p:cNvSpPr>
          <p:nvPr>
            <p:ph type="dt" sz="half" idx="10"/>
          </p:nvPr>
        </p:nvSpPr>
        <p:spPr/>
        <p:txBody>
          <a:bodyPr/>
          <a:lstStyle/>
          <a:p>
            <a:fld id="{BD1FB672-B3CB-4028-A56C-C5DB41245E8F}" type="datetimeFigureOut">
              <a:rPr lang="en-US" smtClean="0"/>
              <a:t>4/5/2020</a:t>
            </a:fld>
            <a:endParaRPr lang="en-US"/>
          </a:p>
        </p:txBody>
      </p:sp>
      <p:sp>
        <p:nvSpPr>
          <p:cNvPr id="5" name="Footer Placeholder 4">
            <a:extLst>
              <a:ext uri="{FF2B5EF4-FFF2-40B4-BE49-F238E27FC236}">
                <a16:creationId xmlns:a16="http://schemas.microsoft.com/office/drawing/2014/main" id="{3FFE0FF3-359B-48CF-A84D-165DD4CECA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54B994-D703-4A49-8C5F-2CB96B7649A9}"/>
              </a:ext>
            </a:extLst>
          </p:cNvPr>
          <p:cNvSpPr>
            <a:spLocks noGrp="1"/>
          </p:cNvSpPr>
          <p:nvPr>
            <p:ph type="sldNum" sz="quarter" idx="12"/>
          </p:nvPr>
        </p:nvSpPr>
        <p:spPr/>
        <p:txBody>
          <a:bodyPr/>
          <a:lstStyle/>
          <a:p>
            <a:fld id="{E75FB01D-4F2B-4EF6-A8E4-CAB26F1B8407}" type="slidenum">
              <a:rPr lang="en-US" smtClean="0"/>
              <a:t>‹#›</a:t>
            </a:fld>
            <a:endParaRPr lang="en-US"/>
          </a:p>
        </p:txBody>
      </p:sp>
    </p:spTree>
    <p:extLst>
      <p:ext uri="{BB962C8B-B14F-4D97-AF65-F5344CB8AC3E}">
        <p14:creationId xmlns:p14="http://schemas.microsoft.com/office/powerpoint/2010/main" val="1087315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0C94657-0F01-48A2-964F-B325DBB047E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3B2957E-77DD-42E4-B100-7BF62BCC0F7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8406EF-AFB0-4EF9-BE53-DBA2D046B482}"/>
              </a:ext>
            </a:extLst>
          </p:cNvPr>
          <p:cNvSpPr>
            <a:spLocks noGrp="1"/>
          </p:cNvSpPr>
          <p:nvPr>
            <p:ph type="dt" sz="half" idx="10"/>
          </p:nvPr>
        </p:nvSpPr>
        <p:spPr/>
        <p:txBody>
          <a:bodyPr/>
          <a:lstStyle/>
          <a:p>
            <a:fld id="{BD1FB672-B3CB-4028-A56C-C5DB41245E8F}" type="datetimeFigureOut">
              <a:rPr lang="en-US" smtClean="0"/>
              <a:t>4/5/2020</a:t>
            </a:fld>
            <a:endParaRPr lang="en-US"/>
          </a:p>
        </p:txBody>
      </p:sp>
      <p:sp>
        <p:nvSpPr>
          <p:cNvPr id="5" name="Footer Placeholder 4">
            <a:extLst>
              <a:ext uri="{FF2B5EF4-FFF2-40B4-BE49-F238E27FC236}">
                <a16:creationId xmlns:a16="http://schemas.microsoft.com/office/drawing/2014/main" id="{00BB88B7-54B0-4461-9377-21CDE1F95F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229A21-DBBE-49B0-82B5-1AFA7DEC37F8}"/>
              </a:ext>
            </a:extLst>
          </p:cNvPr>
          <p:cNvSpPr>
            <a:spLocks noGrp="1"/>
          </p:cNvSpPr>
          <p:nvPr>
            <p:ph type="sldNum" sz="quarter" idx="12"/>
          </p:nvPr>
        </p:nvSpPr>
        <p:spPr/>
        <p:txBody>
          <a:bodyPr/>
          <a:lstStyle/>
          <a:p>
            <a:fld id="{E75FB01D-4F2B-4EF6-A8E4-CAB26F1B8407}" type="slidenum">
              <a:rPr lang="en-US" smtClean="0"/>
              <a:t>‹#›</a:t>
            </a:fld>
            <a:endParaRPr lang="en-US"/>
          </a:p>
        </p:txBody>
      </p:sp>
    </p:spTree>
    <p:extLst>
      <p:ext uri="{BB962C8B-B14F-4D97-AF65-F5344CB8AC3E}">
        <p14:creationId xmlns:p14="http://schemas.microsoft.com/office/powerpoint/2010/main" val="25880770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780EB-B298-49CD-BF49-47D0BB58B8A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4FC0DA5-6C94-4A07-A42C-F762B947021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727FF5-D248-408D-AFFA-1DB85C41B459}"/>
              </a:ext>
            </a:extLst>
          </p:cNvPr>
          <p:cNvSpPr>
            <a:spLocks noGrp="1"/>
          </p:cNvSpPr>
          <p:nvPr>
            <p:ph type="dt" sz="half" idx="10"/>
          </p:nvPr>
        </p:nvSpPr>
        <p:spPr/>
        <p:txBody>
          <a:bodyPr/>
          <a:lstStyle/>
          <a:p>
            <a:fld id="{BD1FB672-B3CB-4028-A56C-C5DB41245E8F}" type="datetimeFigureOut">
              <a:rPr lang="en-US" smtClean="0"/>
              <a:t>4/5/2020</a:t>
            </a:fld>
            <a:endParaRPr lang="en-US"/>
          </a:p>
        </p:txBody>
      </p:sp>
      <p:sp>
        <p:nvSpPr>
          <p:cNvPr id="5" name="Footer Placeholder 4">
            <a:extLst>
              <a:ext uri="{FF2B5EF4-FFF2-40B4-BE49-F238E27FC236}">
                <a16:creationId xmlns:a16="http://schemas.microsoft.com/office/drawing/2014/main" id="{FE86A1A8-5B18-43E2-9FE6-FBAF612A02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742FB7-3899-4FD1-94BB-DF4CCB7B014E}"/>
              </a:ext>
            </a:extLst>
          </p:cNvPr>
          <p:cNvSpPr>
            <a:spLocks noGrp="1"/>
          </p:cNvSpPr>
          <p:nvPr>
            <p:ph type="sldNum" sz="quarter" idx="12"/>
          </p:nvPr>
        </p:nvSpPr>
        <p:spPr/>
        <p:txBody>
          <a:bodyPr/>
          <a:lstStyle/>
          <a:p>
            <a:fld id="{E75FB01D-4F2B-4EF6-A8E4-CAB26F1B8407}" type="slidenum">
              <a:rPr lang="en-US" smtClean="0"/>
              <a:t>‹#›</a:t>
            </a:fld>
            <a:endParaRPr lang="en-US"/>
          </a:p>
        </p:txBody>
      </p:sp>
    </p:spTree>
    <p:extLst>
      <p:ext uri="{BB962C8B-B14F-4D97-AF65-F5344CB8AC3E}">
        <p14:creationId xmlns:p14="http://schemas.microsoft.com/office/powerpoint/2010/main" val="19606160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B73EB-D816-4CC0-9FC5-4700A7538AC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EF48752-7686-4FEF-9718-72734578B3A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9A1E2F8-8AE4-446E-94F4-F2BF82174516}"/>
              </a:ext>
            </a:extLst>
          </p:cNvPr>
          <p:cNvSpPr>
            <a:spLocks noGrp="1"/>
          </p:cNvSpPr>
          <p:nvPr>
            <p:ph type="dt" sz="half" idx="10"/>
          </p:nvPr>
        </p:nvSpPr>
        <p:spPr/>
        <p:txBody>
          <a:bodyPr/>
          <a:lstStyle/>
          <a:p>
            <a:fld id="{BD1FB672-B3CB-4028-A56C-C5DB41245E8F}" type="datetimeFigureOut">
              <a:rPr lang="en-US" smtClean="0"/>
              <a:t>4/5/2020</a:t>
            </a:fld>
            <a:endParaRPr lang="en-US"/>
          </a:p>
        </p:txBody>
      </p:sp>
      <p:sp>
        <p:nvSpPr>
          <p:cNvPr id="5" name="Footer Placeholder 4">
            <a:extLst>
              <a:ext uri="{FF2B5EF4-FFF2-40B4-BE49-F238E27FC236}">
                <a16:creationId xmlns:a16="http://schemas.microsoft.com/office/drawing/2014/main" id="{4225C4F7-A672-4763-9A3B-475A8A419A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0D82A2-4A91-4F7B-A21B-75C3E39BA3D9}"/>
              </a:ext>
            </a:extLst>
          </p:cNvPr>
          <p:cNvSpPr>
            <a:spLocks noGrp="1"/>
          </p:cNvSpPr>
          <p:nvPr>
            <p:ph type="sldNum" sz="quarter" idx="12"/>
          </p:nvPr>
        </p:nvSpPr>
        <p:spPr/>
        <p:txBody>
          <a:bodyPr/>
          <a:lstStyle/>
          <a:p>
            <a:fld id="{E75FB01D-4F2B-4EF6-A8E4-CAB26F1B8407}" type="slidenum">
              <a:rPr lang="en-US" smtClean="0"/>
              <a:t>‹#›</a:t>
            </a:fld>
            <a:endParaRPr lang="en-US"/>
          </a:p>
        </p:txBody>
      </p:sp>
    </p:spTree>
    <p:extLst>
      <p:ext uri="{BB962C8B-B14F-4D97-AF65-F5344CB8AC3E}">
        <p14:creationId xmlns:p14="http://schemas.microsoft.com/office/powerpoint/2010/main" val="4597900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C4537-70C8-4885-9E2E-723570767B9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1B3C06-3301-4C8F-A330-DD83D50BA42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0D502B0-1AE5-4F3B-96B4-687BE4B23C4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B4B4CAD-E2EC-422D-A3CE-55575FF9477C}"/>
              </a:ext>
            </a:extLst>
          </p:cNvPr>
          <p:cNvSpPr>
            <a:spLocks noGrp="1"/>
          </p:cNvSpPr>
          <p:nvPr>
            <p:ph type="dt" sz="half" idx="10"/>
          </p:nvPr>
        </p:nvSpPr>
        <p:spPr/>
        <p:txBody>
          <a:bodyPr/>
          <a:lstStyle/>
          <a:p>
            <a:fld id="{BD1FB672-B3CB-4028-A56C-C5DB41245E8F}" type="datetimeFigureOut">
              <a:rPr lang="en-US" smtClean="0"/>
              <a:t>4/5/2020</a:t>
            </a:fld>
            <a:endParaRPr lang="en-US"/>
          </a:p>
        </p:txBody>
      </p:sp>
      <p:sp>
        <p:nvSpPr>
          <p:cNvPr id="6" name="Footer Placeholder 5">
            <a:extLst>
              <a:ext uri="{FF2B5EF4-FFF2-40B4-BE49-F238E27FC236}">
                <a16:creationId xmlns:a16="http://schemas.microsoft.com/office/drawing/2014/main" id="{777D36D0-A082-463C-A1A9-7A2D5549BC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68FD5F-9839-422A-A25F-9B3861C25254}"/>
              </a:ext>
            </a:extLst>
          </p:cNvPr>
          <p:cNvSpPr>
            <a:spLocks noGrp="1"/>
          </p:cNvSpPr>
          <p:nvPr>
            <p:ph type="sldNum" sz="quarter" idx="12"/>
          </p:nvPr>
        </p:nvSpPr>
        <p:spPr/>
        <p:txBody>
          <a:bodyPr/>
          <a:lstStyle/>
          <a:p>
            <a:fld id="{E75FB01D-4F2B-4EF6-A8E4-CAB26F1B8407}" type="slidenum">
              <a:rPr lang="en-US" smtClean="0"/>
              <a:t>‹#›</a:t>
            </a:fld>
            <a:endParaRPr lang="en-US"/>
          </a:p>
        </p:txBody>
      </p:sp>
    </p:spTree>
    <p:extLst>
      <p:ext uri="{BB962C8B-B14F-4D97-AF65-F5344CB8AC3E}">
        <p14:creationId xmlns:p14="http://schemas.microsoft.com/office/powerpoint/2010/main" val="39845095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ABB33-48F4-4337-9C3A-F78F66D986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E492FB4-5872-4D8A-A00F-E429C2E9E8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AB6F797-66CC-45D4-B8E6-45DD550E6D8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7E2450E-56ED-4D3E-BF15-F1E05475062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543F1F0-E134-470F-A331-433F104E61D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212284B-890A-4525-9D88-811A4E36B4BC}"/>
              </a:ext>
            </a:extLst>
          </p:cNvPr>
          <p:cNvSpPr>
            <a:spLocks noGrp="1"/>
          </p:cNvSpPr>
          <p:nvPr>
            <p:ph type="dt" sz="half" idx="10"/>
          </p:nvPr>
        </p:nvSpPr>
        <p:spPr/>
        <p:txBody>
          <a:bodyPr/>
          <a:lstStyle/>
          <a:p>
            <a:fld id="{BD1FB672-B3CB-4028-A56C-C5DB41245E8F}" type="datetimeFigureOut">
              <a:rPr lang="en-US" smtClean="0"/>
              <a:t>4/5/2020</a:t>
            </a:fld>
            <a:endParaRPr lang="en-US"/>
          </a:p>
        </p:txBody>
      </p:sp>
      <p:sp>
        <p:nvSpPr>
          <p:cNvPr id="8" name="Footer Placeholder 7">
            <a:extLst>
              <a:ext uri="{FF2B5EF4-FFF2-40B4-BE49-F238E27FC236}">
                <a16:creationId xmlns:a16="http://schemas.microsoft.com/office/drawing/2014/main" id="{9799F3E5-3124-488E-AE96-E24CAECEB32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43AE888-6D85-4FD0-A50A-3D2250002041}"/>
              </a:ext>
            </a:extLst>
          </p:cNvPr>
          <p:cNvSpPr>
            <a:spLocks noGrp="1"/>
          </p:cNvSpPr>
          <p:nvPr>
            <p:ph type="sldNum" sz="quarter" idx="12"/>
          </p:nvPr>
        </p:nvSpPr>
        <p:spPr/>
        <p:txBody>
          <a:bodyPr/>
          <a:lstStyle/>
          <a:p>
            <a:fld id="{E75FB01D-4F2B-4EF6-A8E4-CAB26F1B8407}" type="slidenum">
              <a:rPr lang="en-US" smtClean="0"/>
              <a:t>‹#›</a:t>
            </a:fld>
            <a:endParaRPr lang="en-US"/>
          </a:p>
        </p:txBody>
      </p:sp>
    </p:spTree>
    <p:extLst>
      <p:ext uri="{BB962C8B-B14F-4D97-AF65-F5344CB8AC3E}">
        <p14:creationId xmlns:p14="http://schemas.microsoft.com/office/powerpoint/2010/main" val="8826971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B738F-ED00-4B72-9752-653F421B02E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EF5208A-7DD3-4154-BB92-8645556E2288}"/>
              </a:ext>
            </a:extLst>
          </p:cNvPr>
          <p:cNvSpPr>
            <a:spLocks noGrp="1"/>
          </p:cNvSpPr>
          <p:nvPr>
            <p:ph type="dt" sz="half" idx="10"/>
          </p:nvPr>
        </p:nvSpPr>
        <p:spPr/>
        <p:txBody>
          <a:bodyPr/>
          <a:lstStyle/>
          <a:p>
            <a:fld id="{BD1FB672-B3CB-4028-A56C-C5DB41245E8F}" type="datetimeFigureOut">
              <a:rPr lang="en-US" smtClean="0"/>
              <a:t>4/5/2020</a:t>
            </a:fld>
            <a:endParaRPr lang="en-US"/>
          </a:p>
        </p:txBody>
      </p:sp>
      <p:sp>
        <p:nvSpPr>
          <p:cNvPr id="4" name="Footer Placeholder 3">
            <a:extLst>
              <a:ext uri="{FF2B5EF4-FFF2-40B4-BE49-F238E27FC236}">
                <a16:creationId xmlns:a16="http://schemas.microsoft.com/office/drawing/2014/main" id="{EE0E4D98-FB4D-4851-B4AA-FE9ED0AA982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2B46181-965D-4042-8EEE-3A54BF27226F}"/>
              </a:ext>
            </a:extLst>
          </p:cNvPr>
          <p:cNvSpPr>
            <a:spLocks noGrp="1"/>
          </p:cNvSpPr>
          <p:nvPr>
            <p:ph type="sldNum" sz="quarter" idx="12"/>
          </p:nvPr>
        </p:nvSpPr>
        <p:spPr/>
        <p:txBody>
          <a:bodyPr/>
          <a:lstStyle/>
          <a:p>
            <a:fld id="{E75FB01D-4F2B-4EF6-A8E4-CAB26F1B8407}" type="slidenum">
              <a:rPr lang="en-US" smtClean="0"/>
              <a:t>‹#›</a:t>
            </a:fld>
            <a:endParaRPr lang="en-US"/>
          </a:p>
        </p:txBody>
      </p:sp>
    </p:spTree>
    <p:extLst>
      <p:ext uri="{BB962C8B-B14F-4D97-AF65-F5344CB8AC3E}">
        <p14:creationId xmlns:p14="http://schemas.microsoft.com/office/powerpoint/2010/main" val="28830926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617E6A9-76A6-465A-B689-BF496BE4D215}"/>
              </a:ext>
            </a:extLst>
          </p:cNvPr>
          <p:cNvSpPr>
            <a:spLocks noGrp="1"/>
          </p:cNvSpPr>
          <p:nvPr>
            <p:ph type="dt" sz="half" idx="10"/>
          </p:nvPr>
        </p:nvSpPr>
        <p:spPr/>
        <p:txBody>
          <a:bodyPr/>
          <a:lstStyle/>
          <a:p>
            <a:fld id="{BD1FB672-B3CB-4028-A56C-C5DB41245E8F}" type="datetimeFigureOut">
              <a:rPr lang="en-US" smtClean="0"/>
              <a:t>4/5/2020</a:t>
            </a:fld>
            <a:endParaRPr lang="en-US"/>
          </a:p>
        </p:txBody>
      </p:sp>
      <p:sp>
        <p:nvSpPr>
          <p:cNvPr id="3" name="Footer Placeholder 2">
            <a:extLst>
              <a:ext uri="{FF2B5EF4-FFF2-40B4-BE49-F238E27FC236}">
                <a16:creationId xmlns:a16="http://schemas.microsoft.com/office/drawing/2014/main" id="{AF4A749B-0393-4AC5-A5C3-F59E479770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401F470-8D09-4D3C-A8A1-990D46D84F3D}"/>
              </a:ext>
            </a:extLst>
          </p:cNvPr>
          <p:cNvSpPr>
            <a:spLocks noGrp="1"/>
          </p:cNvSpPr>
          <p:nvPr>
            <p:ph type="sldNum" sz="quarter" idx="12"/>
          </p:nvPr>
        </p:nvSpPr>
        <p:spPr/>
        <p:txBody>
          <a:bodyPr/>
          <a:lstStyle/>
          <a:p>
            <a:fld id="{E75FB01D-4F2B-4EF6-A8E4-CAB26F1B8407}" type="slidenum">
              <a:rPr lang="en-US" smtClean="0"/>
              <a:t>‹#›</a:t>
            </a:fld>
            <a:endParaRPr lang="en-US"/>
          </a:p>
        </p:txBody>
      </p:sp>
    </p:spTree>
    <p:extLst>
      <p:ext uri="{BB962C8B-B14F-4D97-AF65-F5344CB8AC3E}">
        <p14:creationId xmlns:p14="http://schemas.microsoft.com/office/powerpoint/2010/main" val="33854813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F8574-9AF2-41E6-9225-A6395E7D47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0E68AA1-AE3C-4E04-BF49-9294DEE3154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8D0A8CD-5A1D-442A-9C1F-156B9B2B98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4B84E1F-EEA4-4726-B747-8DC90B3B1445}"/>
              </a:ext>
            </a:extLst>
          </p:cNvPr>
          <p:cNvSpPr>
            <a:spLocks noGrp="1"/>
          </p:cNvSpPr>
          <p:nvPr>
            <p:ph type="dt" sz="half" idx="10"/>
          </p:nvPr>
        </p:nvSpPr>
        <p:spPr/>
        <p:txBody>
          <a:bodyPr/>
          <a:lstStyle/>
          <a:p>
            <a:fld id="{BD1FB672-B3CB-4028-A56C-C5DB41245E8F}" type="datetimeFigureOut">
              <a:rPr lang="en-US" smtClean="0"/>
              <a:t>4/5/2020</a:t>
            </a:fld>
            <a:endParaRPr lang="en-US"/>
          </a:p>
        </p:txBody>
      </p:sp>
      <p:sp>
        <p:nvSpPr>
          <p:cNvPr id="6" name="Footer Placeholder 5">
            <a:extLst>
              <a:ext uri="{FF2B5EF4-FFF2-40B4-BE49-F238E27FC236}">
                <a16:creationId xmlns:a16="http://schemas.microsoft.com/office/drawing/2014/main" id="{084F199F-3209-43B9-ACD4-71D23B1421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5BD156-957A-4E4B-B9B6-3B9EABDEE02F}"/>
              </a:ext>
            </a:extLst>
          </p:cNvPr>
          <p:cNvSpPr>
            <a:spLocks noGrp="1"/>
          </p:cNvSpPr>
          <p:nvPr>
            <p:ph type="sldNum" sz="quarter" idx="12"/>
          </p:nvPr>
        </p:nvSpPr>
        <p:spPr/>
        <p:txBody>
          <a:bodyPr/>
          <a:lstStyle/>
          <a:p>
            <a:fld id="{E75FB01D-4F2B-4EF6-A8E4-CAB26F1B8407}" type="slidenum">
              <a:rPr lang="en-US" smtClean="0"/>
              <a:t>‹#›</a:t>
            </a:fld>
            <a:endParaRPr lang="en-US"/>
          </a:p>
        </p:txBody>
      </p:sp>
    </p:spTree>
    <p:extLst>
      <p:ext uri="{BB962C8B-B14F-4D97-AF65-F5344CB8AC3E}">
        <p14:creationId xmlns:p14="http://schemas.microsoft.com/office/powerpoint/2010/main" val="35074417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3378D-08DE-4F21-8E42-89390DBF07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1B610E5-698F-4163-8CC8-E522E8684A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2B24C1A-99BD-4B54-9FD9-D0AE6CFFB7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0CFD11-C0F3-402F-8892-275527C41923}"/>
              </a:ext>
            </a:extLst>
          </p:cNvPr>
          <p:cNvSpPr>
            <a:spLocks noGrp="1"/>
          </p:cNvSpPr>
          <p:nvPr>
            <p:ph type="dt" sz="half" idx="10"/>
          </p:nvPr>
        </p:nvSpPr>
        <p:spPr/>
        <p:txBody>
          <a:bodyPr/>
          <a:lstStyle/>
          <a:p>
            <a:fld id="{BD1FB672-B3CB-4028-A56C-C5DB41245E8F}" type="datetimeFigureOut">
              <a:rPr lang="en-US" smtClean="0"/>
              <a:t>4/5/2020</a:t>
            </a:fld>
            <a:endParaRPr lang="en-US"/>
          </a:p>
        </p:txBody>
      </p:sp>
      <p:sp>
        <p:nvSpPr>
          <p:cNvPr id="6" name="Footer Placeholder 5">
            <a:extLst>
              <a:ext uri="{FF2B5EF4-FFF2-40B4-BE49-F238E27FC236}">
                <a16:creationId xmlns:a16="http://schemas.microsoft.com/office/drawing/2014/main" id="{CF706222-5CB2-4BB7-8A22-452A5FE248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90B27A-4003-48FD-8FC5-4573752C61CA}"/>
              </a:ext>
            </a:extLst>
          </p:cNvPr>
          <p:cNvSpPr>
            <a:spLocks noGrp="1"/>
          </p:cNvSpPr>
          <p:nvPr>
            <p:ph type="sldNum" sz="quarter" idx="12"/>
          </p:nvPr>
        </p:nvSpPr>
        <p:spPr/>
        <p:txBody>
          <a:bodyPr/>
          <a:lstStyle/>
          <a:p>
            <a:fld id="{E75FB01D-4F2B-4EF6-A8E4-CAB26F1B8407}" type="slidenum">
              <a:rPr lang="en-US" smtClean="0"/>
              <a:t>‹#›</a:t>
            </a:fld>
            <a:endParaRPr lang="en-US"/>
          </a:p>
        </p:txBody>
      </p:sp>
    </p:spTree>
    <p:extLst>
      <p:ext uri="{BB962C8B-B14F-4D97-AF65-F5344CB8AC3E}">
        <p14:creationId xmlns:p14="http://schemas.microsoft.com/office/powerpoint/2010/main" val="2817007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E482E4F-61B0-4EC9-8410-F47D4F6946F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472DB19-3E8A-420F-A9D6-6E0FCD2A396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D44DD5-5BA2-43D2-8A30-E82FF486CB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1FB672-B3CB-4028-A56C-C5DB41245E8F}" type="datetimeFigureOut">
              <a:rPr lang="en-US" smtClean="0"/>
              <a:t>4/5/2020</a:t>
            </a:fld>
            <a:endParaRPr lang="en-US"/>
          </a:p>
        </p:txBody>
      </p:sp>
      <p:sp>
        <p:nvSpPr>
          <p:cNvPr id="5" name="Footer Placeholder 4">
            <a:extLst>
              <a:ext uri="{FF2B5EF4-FFF2-40B4-BE49-F238E27FC236}">
                <a16:creationId xmlns:a16="http://schemas.microsoft.com/office/drawing/2014/main" id="{8A5502BC-5A3A-4E93-A0CD-398CB01DEB2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1D74544-71BC-4E0F-BCE2-14AB414AC59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5FB01D-4F2B-4EF6-A8E4-CAB26F1B8407}" type="slidenum">
              <a:rPr lang="en-US" smtClean="0"/>
              <a:t>‹#›</a:t>
            </a:fld>
            <a:endParaRPr lang="en-US"/>
          </a:p>
        </p:txBody>
      </p:sp>
    </p:spTree>
    <p:extLst>
      <p:ext uri="{BB962C8B-B14F-4D97-AF65-F5344CB8AC3E}">
        <p14:creationId xmlns:p14="http://schemas.microsoft.com/office/powerpoint/2010/main" val="29335935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hyperlink" Target="https://archive.ics.uci.edu/ml/machine-learning-databases/00275/Bike-Sharing-Dataset.zip"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2" descr="Bike share users are mostly rich and white. Here's why that's hard ...">
            <a:extLst>
              <a:ext uri="{FF2B5EF4-FFF2-40B4-BE49-F238E27FC236}">
                <a16:creationId xmlns:a16="http://schemas.microsoft.com/office/drawing/2014/main" id="{7C536000-959A-4B04-B82E-2A3E428F34E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877" r="23298" b="1214"/>
          <a:stretch/>
        </p:blipFill>
        <p:spPr bwMode="auto">
          <a:xfrm>
            <a:off x="4033651" y="-1"/>
            <a:ext cx="8158350" cy="6305802"/>
          </a:xfrm>
          <a:prstGeom prst="rect">
            <a:avLst/>
          </a:prstGeom>
          <a:noFill/>
          <a:extLst>
            <a:ext uri="{909E8E84-426E-40DD-AFC4-6F175D3DCCD1}">
              <a14:hiddenFill xmlns:a14="http://schemas.microsoft.com/office/drawing/2010/main">
                <a:solidFill>
                  <a:srgbClr val="FFFFFF"/>
                </a:solidFill>
              </a14:hiddenFill>
            </a:ext>
          </a:extLst>
        </p:spPr>
      </p:pic>
      <p:sp>
        <p:nvSpPr>
          <p:cNvPr id="25" name="Rectangle 24">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F9AC945-E0E5-47E3-A87C-B58CE9F22261}"/>
              </a:ext>
            </a:extLst>
          </p:cNvPr>
          <p:cNvSpPr>
            <a:spLocks noGrp="1"/>
          </p:cNvSpPr>
          <p:nvPr>
            <p:ph type="ctrTitle"/>
          </p:nvPr>
        </p:nvSpPr>
        <p:spPr>
          <a:xfrm>
            <a:off x="264446" y="625683"/>
            <a:ext cx="6326853" cy="3204134"/>
          </a:xfrm>
        </p:spPr>
        <p:txBody>
          <a:bodyPr anchor="b">
            <a:normAutofit/>
          </a:bodyPr>
          <a:lstStyle/>
          <a:p>
            <a:pPr algn="l"/>
            <a:r>
              <a:rPr lang="en-US" sz="5400" i="1" dirty="0">
                <a:latin typeface="Arial" panose="020B0604020202020204" pitchFamily="34" charset="0"/>
                <a:cs typeface="Arial" panose="020B0604020202020204" pitchFamily="34" charset="0"/>
              </a:rPr>
              <a:t>Fundamental Analysis of Bike Rentals</a:t>
            </a:r>
            <a:br>
              <a:rPr lang="en-US" sz="4800" b="1" dirty="0">
                <a:latin typeface="Arial" panose="020B0604020202020204" pitchFamily="34" charset="0"/>
                <a:cs typeface="Arial" panose="020B0604020202020204" pitchFamily="34" charset="0"/>
              </a:rPr>
            </a:br>
            <a:endParaRPr lang="en-US" sz="4800" dirty="0"/>
          </a:p>
        </p:txBody>
      </p:sp>
      <p:sp>
        <p:nvSpPr>
          <p:cNvPr id="3" name="Subtitle 2">
            <a:extLst>
              <a:ext uri="{FF2B5EF4-FFF2-40B4-BE49-F238E27FC236}">
                <a16:creationId xmlns:a16="http://schemas.microsoft.com/office/drawing/2014/main" id="{2AA7A834-8E68-4EFD-8E84-D94196C24EF3}"/>
              </a:ext>
            </a:extLst>
          </p:cNvPr>
          <p:cNvSpPr>
            <a:spLocks noGrp="1"/>
          </p:cNvSpPr>
          <p:nvPr>
            <p:ph type="subTitle" idx="1"/>
          </p:nvPr>
        </p:nvSpPr>
        <p:spPr>
          <a:xfrm>
            <a:off x="33417" y="6464934"/>
            <a:ext cx="10380090" cy="552199"/>
          </a:xfrm>
        </p:spPr>
        <p:txBody>
          <a:bodyPr>
            <a:normAutofit fontScale="92500"/>
          </a:bodyPr>
          <a:lstStyle/>
          <a:p>
            <a:pPr algn="l"/>
            <a:r>
              <a:rPr lang="en-US" sz="2000" dirty="0"/>
              <a:t>Group 1- Aditya Sameer Malik, Akhila Saineni, Anshul Garg, Divyani Kanawat, Eswarya Pillai Rahul Sudan</a:t>
            </a:r>
          </a:p>
        </p:txBody>
      </p:sp>
      <p:sp>
        <p:nvSpPr>
          <p:cNvPr id="27" name="Rectangle 26">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9" name="Rectangle 28">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5" name="Picture 2" descr="Image result for harrisburg university transparent">
            <a:extLst>
              <a:ext uri="{FF2B5EF4-FFF2-40B4-BE49-F238E27FC236}">
                <a16:creationId xmlns:a16="http://schemas.microsoft.com/office/drawing/2014/main" id="{0AE5D63F-72F7-4F78-8BDD-31983E13408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6467" y="4851626"/>
            <a:ext cx="3301880" cy="10822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32664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E45CA849-654C-4173-AD99-B3A2528275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89B278B4-5346-4521-88EF-8A71C602579F}"/>
              </a:ext>
            </a:extLst>
          </p:cNvPr>
          <p:cNvSpPr txBox="1"/>
          <p:nvPr/>
        </p:nvSpPr>
        <p:spPr>
          <a:xfrm>
            <a:off x="0" y="466047"/>
            <a:ext cx="11762233" cy="1106424"/>
          </a:xfrm>
          <a:prstGeom prst="rect">
            <a:avLst/>
          </a:prstGeom>
        </p:spPr>
        <p:txBody>
          <a:bodyPr vert="horz" lIns="91440" tIns="45720" rIns="91440" bIns="45720" rtlCol="0" anchor="ctr">
            <a:normAutofit fontScale="92500"/>
          </a:bodyPr>
          <a:lstStyle/>
          <a:p>
            <a:pPr algn="ctr">
              <a:lnSpc>
                <a:spcPct val="90000"/>
              </a:lnSpc>
              <a:spcBef>
                <a:spcPct val="0"/>
              </a:spcBef>
              <a:spcAft>
                <a:spcPts val="600"/>
              </a:spcAft>
            </a:pPr>
            <a:r>
              <a:rPr lang="en-US" sz="4000" b="1">
                <a:solidFill>
                  <a:schemeClr val="accent1"/>
                </a:solidFill>
              </a:rPr>
              <a:t>Compare casual and registered users with working days</a:t>
            </a:r>
          </a:p>
          <a:p>
            <a:pPr>
              <a:lnSpc>
                <a:spcPct val="90000"/>
              </a:lnSpc>
              <a:spcBef>
                <a:spcPct val="0"/>
              </a:spcBef>
              <a:spcAft>
                <a:spcPts val="600"/>
              </a:spcAft>
            </a:pPr>
            <a:endParaRPr lang="en-US" sz="3100" b="1" dirty="0">
              <a:solidFill>
                <a:schemeClr val="accent1"/>
              </a:solidFill>
            </a:endParaRPr>
          </a:p>
        </p:txBody>
      </p:sp>
      <p:sp>
        <p:nvSpPr>
          <p:cNvPr id="13" name="Rectangle 12">
            <a:extLst>
              <a:ext uri="{FF2B5EF4-FFF2-40B4-BE49-F238E27FC236}">
                <a16:creationId xmlns:a16="http://schemas.microsoft.com/office/drawing/2014/main" id="{3E23A947-2D45-4208-AE2B-64948C87A3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87931"/>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 name="Picture 1" descr="A screenshot of a cell phone&#10;&#10;Description automatically generated">
            <a:extLst>
              <a:ext uri="{FF2B5EF4-FFF2-40B4-BE49-F238E27FC236}">
                <a16:creationId xmlns:a16="http://schemas.microsoft.com/office/drawing/2014/main" id="{2D3C6061-F874-43D7-BC0F-3C86A850FC4A}"/>
              </a:ext>
            </a:extLst>
          </p:cNvPr>
          <p:cNvPicPr>
            <a:picLocks noChangeAspect="1"/>
          </p:cNvPicPr>
          <p:nvPr/>
        </p:nvPicPr>
        <p:blipFill rotWithShape="1">
          <a:blip r:embed="rId2">
            <a:extLst>
              <a:ext uri="{28A0092B-C50C-407E-A947-70E740481C1C}">
                <a14:useLocalDpi xmlns:a14="http://schemas.microsoft.com/office/drawing/2010/main" val="0"/>
              </a:ext>
            </a:extLst>
          </a:blip>
          <a:srcRect t="3" r="-3" b="248"/>
          <a:stretch/>
        </p:blipFill>
        <p:spPr>
          <a:xfrm>
            <a:off x="429768" y="1721922"/>
            <a:ext cx="6704891" cy="4520559"/>
          </a:xfrm>
          <a:prstGeom prst="rect">
            <a:avLst/>
          </a:prstGeom>
        </p:spPr>
      </p:pic>
      <p:sp useBgFill="1">
        <p:nvSpPr>
          <p:cNvPr id="15" name="Rectangle 14">
            <a:extLst>
              <a:ext uri="{FF2B5EF4-FFF2-40B4-BE49-F238E27FC236}">
                <a16:creationId xmlns:a16="http://schemas.microsoft.com/office/drawing/2014/main" id="{E5BBB0F9-6A59-4D02-A9C7-A2D6516684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3801" y="1721922"/>
            <a:ext cx="4218432" cy="4520560"/>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Rectangle 5">
            <a:extLst>
              <a:ext uri="{FF2B5EF4-FFF2-40B4-BE49-F238E27FC236}">
                <a16:creationId xmlns:a16="http://schemas.microsoft.com/office/drawing/2014/main" id="{0B14473A-F5CD-463F-9976-B35FFDDA4649}"/>
              </a:ext>
            </a:extLst>
          </p:cNvPr>
          <p:cNvSpPr/>
          <p:nvPr/>
        </p:nvSpPr>
        <p:spPr>
          <a:xfrm>
            <a:off x="7938753" y="2020824"/>
            <a:ext cx="3186448" cy="3275076"/>
          </a:xfrm>
          <a:prstGeom prst="rect">
            <a:avLst/>
          </a:prstGeom>
        </p:spPr>
        <p:txBody>
          <a:bodyPr vert="horz" wrap="square" lIns="91440" tIns="45720" rIns="91440" bIns="45720" rtlCol="0" anchor="ctr">
            <a:normAutofit/>
          </a:bodyPr>
          <a:lstStyle/>
          <a:p>
            <a:pPr marL="285750" indent="-228600">
              <a:lnSpc>
                <a:spcPct val="90000"/>
              </a:lnSpc>
              <a:spcAft>
                <a:spcPts val="600"/>
              </a:spcAft>
              <a:buFont typeface="Arial" panose="020B0604020202020204" pitchFamily="34" charset="0"/>
              <a:buChar char="•"/>
            </a:pPr>
            <a:r>
              <a:rPr lang="en-US" dirty="0">
                <a:latin typeface="Arial" panose="020B0604020202020204" pitchFamily="34" charset="0"/>
                <a:cs typeface="Arial" panose="020B0604020202020204" pitchFamily="34" charset="0"/>
              </a:rPr>
              <a:t>Registered users ride bikes more on working days compared to casual users</a:t>
            </a:r>
          </a:p>
          <a:p>
            <a:pPr marL="285750" indent="-228600">
              <a:lnSpc>
                <a:spcPct val="90000"/>
              </a:lnSpc>
              <a:spcAft>
                <a:spcPts val="600"/>
              </a:spcAft>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28600">
              <a:lnSpc>
                <a:spcPct val="90000"/>
              </a:lnSpc>
              <a:spcAft>
                <a:spcPts val="600"/>
              </a:spcAft>
              <a:buFont typeface="Arial" panose="020B0604020202020204" pitchFamily="34" charset="0"/>
              <a:buChar char="•"/>
            </a:pPr>
            <a:r>
              <a:rPr lang="en-US" dirty="0">
                <a:latin typeface="Arial" panose="020B0604020202020204" pitchFamily="34" charset="0"/>
                <a:cs typeface="Arial" panose="020B0604020202020204" pitchFamily="34" charset="0"/>
              </a:rPr>
              <a:t>Casual users ride bikes more on non-working days</a:t>
            </a:r>
          </a:p>
          <a:p>
            <a:pPr marL="285750" indent="-228600">
              <a:lnSpc>
                <a:spcPct val="90000"/>
              </a:lnSpc>
              <a:spcAft>
                <a:spcPts val="600"/>
              </a:spcAft>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28600">
              <a:lnSpc>
                <a:spcPct val="90000"/>
              </a:lnSpc>
              <a:spcAft>
                <a:spcPts val="600"/>
              </a:spcAft>
              <a:buFont typeface="Arial" panose="020B0604020202020204" pitchFamily="34" charset="0"/>
              <a:buChar char="•"/>
            </a:pPr>
            <a:r>
              <a:rPr lang="en-US" dirty="0">
                <a:latin typeface="Arial" panose="020B0604020202020204" pitchFamily="34" charset="0"/>
                <a:cs typeface="Arial" panose="020B0604020202020204" pitchFamily="34" charset="0"/>
              </a:rPr>
              <a:t>Total number of registered bikers are more as compare to casual bikers.</a:t>
            </a:r>
          </a:p>
        </p:txBody>
      </p:sp>
    </p:spTree>
    <p:extLst>
      <p:ext uri="{BB962C8B-B14F-4D97-AF65-F5344CB8AC3E}">
        <p14:creationId xmlns:p14="http://schemas.microsoft.com/office/powerpoint/2010/main" val="7629094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1CA6726-6071-461E-8A94-86FD36CBFB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9073D962-D3D2-4A72-8593-65C213CBFF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24334" y="633619"/>
            <a:ext cx="4520912"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F76AF88D-A498-451B-B97B-3DC28360170A}"/>
              </a:ext>
            </a:extLst>
          </p:cNvPr>
          <p:cNvSpPr txBox="1"/>
          <p:nvPr/>
        </p:nvSpPr>
        <p:spPr>
          <a:xfrm>
            <a:off x="7865633" y="856306"/>
            <a:ext cx="3721608" cy="1106424"/>
          </a:xfrm>
          <a:prstGeom prst="rect">
            <a:avLst/>
          </a:prstGeom>
        </p:spPr>
        <p:txBody>
          <a:bodyPr vert="horz" lIns="91440" tIns="45720" rIns="91440" bIns="45720" rtlCol="0" anchor="ctr">
            <a:normAutofit fontScale="70000" lnSpcReduction="20000"/>
          </a:bodyPr>
          <a:lstStyle/>
          <a:p>
            <a:pPr>
              <a:lnSpc>
                <a:spcPct val="90000"/>
              </a:lnSpc>
              <a:spcBef>
                <a:spcPct val="0"/>
              </a:spcBef>
              <a:spcAft>
                <a:spcPts val="600"/>
              </a:spcAft>
            </a:pPr>
            <a:r>
              <a:rPr lang="en-US" sz="4700" b="1" dirty="0">
                <a:solidFill>
                  <a:schemeClr val="accent1"/>
                </a:solidFill>
              </a:rPr>
              <a:t>Average user counts by Monthly &amp; Daily</a:t>
            </a:r>
            <a:endParaRPr lang="en-US" sz="4600" b="1" dirty="0">
              <a:solidFill>
                <a:schemeClr val="accent1"/>
              </a:solidFill>
            </a:endParaRPr>
          </a:p>
        </p:txBody>
      </p:sp>
      <p:sp>
        <p:nvSpPr>
          <p:cNvPr id="17" name="Rectangle 16">
            <a:extLst>
              <a:ext uri="{FF2B5EF4-FFF2-40B4-BE49-F238E27FC236}">
                <a16:creationId xmlns:a16="http://schemas.microsoft.com/office/drawing/2014/main" id="{2387511B-F6E1-4929-AC90-94FB8B6B0F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60325" y="1181536"/>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AA58F78C-27AB-465F-AA33-15E08AF267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92216" y="2185416"/>
            <a:ext cx="3683187"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828F8621-DCFA-4499-9770-BE35911DB7F6}"/>
              </a:ext>
            </a:extLst>
          </p:cNvPr>
          <p:cNvSpPr txBox="1"/>
          <p:nvPr/>
        </p:nvSpPr>
        <p:spPr>
          <a:xfrm>
            <a:off x="7772400" y="2368296"/>
            <a:ext cx="3721608" cy="3502152"/>
          </a:xfrm>
          <a:prstGeom prst="rect">
            <a:avLst/>
          </a:prstGeom>
        </p:spPr>
        <p:txBody>
          <a:bodyPr vert="horz" lIns="91440" tIns="45720" rIns="91440" bIns="45720" rtlCol="0">
            <a:normAutofit fontScale="92500" lnSpcReduction="20000"/>
          </a:bodyPr>
          <a:lstStyle/>
          <a:p>
            <a:pPr marL="285750" indent="-228600">
              <a:lnSpc>
                <a:spcPct val="90000"/>
              </a:lnSpc>
              <a:spcAft>
                <a:spcPts val="600"/>
              </a:spcAft>
              <a:buFont typeface="Arial" panose="020B0604020202020204" pitchFamily="34" charset="0"/>
              <a:buChar char="•"/>
            </a:pPr>
            <a:r>
              <a:rPr lang="en-US" dirty="0">
                <a:latin typeface="Abadi" panose="020B0604020104020204" pitchFamily="34" charset="0"/>
                <a:cs typeface="Arial" panose="020B0604020202020204" pitchFamily="34" charset="0"/>
              </a:rPr>
              <a:t>Bike trend initially increase  and then decrease during the month and shows a sign of cyclical behavior.</a:t>
            </a:r>
          </a:p>
          <a:p>
            <a:pPr marL="285750" indent="-228600">
              <a:lnSpc>
                <a:spcPct val="90000"/>
              </a:lnSpc>
              <a:spcAft>
                <a:spcPts val="600"/>
              </a:spcAft>
              <a:buFont typeface="Arial" panose="020B0604020202020204" pitchFamily="34" charset="0"/>
              <a:buChar char="•"/>
            </a:pPr>
            <a:endParaRPr lang="en-US" dirty="0">
              <a:latin typeface="Abadi" panose="020B0604020104020204" pitchFamily="34" charset="0"/>
              <a:cs typeface="Arial" panose="020B0604020202020204" pitchFamily="34" charset="0"/>
            </a:endParaRPr>
          </a:p>
          <a:p>
            <a:pPr marL="285750" indent="-228600">
              <a:lnSpc>
                <a:spcPct val="90000"/>
              </a:lnSpc>
              <a:spcAft>
                <a:spcPts val="600"/>
              </a:spcAft>
              <a:buFont typeface="Arial" panose="020B0604020202020204" pitchFamily="34" charset="0"/>
              <a:buChar char="•"/>
            </a:pPr>
            <a:r>
              <a:rPr lang="en-US" dirty="0">
                <a:latin typeface="Abadi" panose="020B0604020104020204" pitchFamily="34" charset="0"/>
                <a:cs typeface="Arial" panose="020B0604020202020204" pitchFamily="34" charset="0"/>
              </a:rPr>
              <a:t>Bike rentals have increasing pattern through Spring and reach a pick in the Summer and fall starting. Then rentals decreasing in end fall and winter to meet the trend of spring.</a:t>
            </a:r>
          </a:p>
          <a:p>
            <a:pPr marL="285750" indent="-228600">
              <a:lnSpc>
                <a:spcPct val="90000"/>
              </a:lnSpc>
              <a:spcAft>
                <a:spcPts val="600"/>
              </a:spcAft>
              <a:buFont typeface="Arial" panose="020B0604020202020204" pitchFamily="34" charset="0"/>
              <a:buChar char="•"/>
            </a:pPr>
            <a:endParaRPr lang="en-US" dirty="0">
              <a:latin typeface="Abadi" panose="020B0604020104020204" pitchFamily="34" charset="0"/>
              <a:cs typeface="Arial" panose="020B0604020202020204" pitchFamily="34" charset="0"/>
            </a:endParaRPr>
          </a:p>
          <a:p>
            <a:pPr marL="285750" indent="-228600">
              <a:lnSpc>
                <a:spcPct val="90000"/>
              </a:lnSpc>
              <a:spcAft>
                <a:spcPts val="600"/>
              </a:spcAft>
              <a:buFont typeface="Arial" panose="020B0604020202020204" pitchFamily="34" charset="0"/>
              <a:buChar char="•"/>
            </a:pPr>
            <a:r>
              <a:rPr lang="en-US" dirty="0">
                <a:latin typeface="Abadi" panose="020B0604020104020204" pitchFamily="34" charset="0"/>
                <a:cs typeface="Arial" panose="020B0604020202020204" pitchFamily="34" charset="0"/>
              </a:rPr>
              <a:t>Daily users show less effect on counts because small difference between weekdays and weekends</a:t>
            </a:r>
            <a:r>
              <a:rPr lang="en-US" dirty="0">
                <a:latin typeface="Arial" panose="020B0604020202020204" pitchFamily="34" charset="0"/>
                <a:cs typeface="Arial" panose="020B0604020202020204" pitchFamily="34" charset="0"/>
              </a:rPr>
              <a:t>.</a:t>
            </a:r>
          </a:p>
          <a:p>
            <a:pPr marL="57150">
              <a:lnSpc>
                <a:spcPct val="90000"/>
              </a:lnSpc>
              <a:spcAft>
                <a:spcPts val="600"/>
              </a:spcAft>
            </a:pPr>
            <a:r>
              <a:rPr lang="en-US" dirty="0">
                <a:latin typeface="Arial" panose="020B0604020202020204" pitchFamily="34" charset="0"/>
                <a:cs typeface="Arial" panose="020B0604020202020204" pitchFamily="34" charset="0"/>
              </a:rPr>
              <a:t> </a:t>
            </a:r>
          </a:p>
          <a:p>
            <a:pPr marL="285750" indent="-228600">
              <a:lnSpc>
                <a:spcPct val="90000"/>
              </a:lnSpc>
              <a:spcAft>
                <a:spcPts val="600"/>
              </a:spcAft>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a:lnSpc>
                <a:spcPct val="90000"/>
              </a:lnSpc>
              <a:spcAft>
                <a:spcPts val="600"/>
              </a:spcAft>
            </a:pPr>
            <a:endParaRPr lang="en-US" sz="1600" dirty="0"/>
          </a:p>
        </p:txBody>
      </p:sp>
      <p:pic>
        <p:nvPicPr>
          <p:cNvPr id="12" name="Picture 11" descr="A screenshot of a cell phone&#10;&#10;Description automatically generated">
            <a:extLst>
              <a:ext uri="{FF2B5EF4-FFF2-40B4-BE49-F238E27FC236}">
                <a16:creationId xmlns:a16="http://schemas.microsoft.com/office/drawing/2014/main" id="{C7F00A86-F303-448A-8068-17AA15341F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4759" y="228452"/>
            <a:ext cx="4967366" cy="3357636"/>
          </a:xfrm>
          <a:prstGeom prst="rect">
            <a:avLst/>
          </a:prstGeom>
        </p:spPr>
      </p:pic>
      <p:pic>
        <p:nvPicPr>
          <p:cNvPr id="14" name="Picture 13">
            <a:extLst>
              <a:ext uri="{FF2B5EF4-FFF2-40B4-BE49-F238E27FC236}">
                <a16:creationId xmlns:a16="http://schemas.microsoft.com/office/drawing/2014/main" id="{3577F3C4-3DD4-4523-9FE3-688A3A769291}"/>
              </a:ext>
            </a:extLst>
          </p:cNvPr>
          <p:cNvPicPr>
            <a:picLocks noChangeAspect="1"/>
          </p:cNvPicPr>
          <p:nvPr/>
        </p:nvPicPr>
        <p:blipFill>
          <a:blip r:embed="rId3"/>
          <a:stretch>
            <a:fillRect/>
          </a:stretch>
        </p:blipFill>
        <p:spPr>
          <a:xfrm>
            <a:off x="767247" y="3491314"/>
            <a:ext cx="4804877" cy="3243292"/>
          </a:xfrm>
          <a:prstGeom prst="rect">
            <a:avLst/>
          </a:prstGeom>
        </p:spPr>
      </p:pic>
    </p:spTree>
    <p:extLst>
      <p:ext uri="{BB962C8B-B14F-4D97-AF65-F5344CB8AC3E}">
        <p14:creationId xmlns:p14="http://schemas.microsoft.com/office/powerpoint/2010/main" val="28754235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1AD6FBD-453A-4A30-B022-6E12FBCB160F}"/>
              </a:ext>
            </a:extLst>
          </p:cNvPr>
          <p:cNvSpPr txBox="1"/>
          <p:nvPr/>
        </p:nvSpPr>
        <p:spPr>
          <a:xfrm>
            <a:off x="361950" y="390525"/>
            <a:ext cx="9925050" cy="600164"/>
          </a:xfrm>
          <a:prstGeom prst="rect">
            <a:avLst/>
          </a:prstGeom>
          <a:noFill/>
        </p:spPr>
        <p:txBody>
          <a:bodyPr wrap="square" rtlCol="0">
            <a:spAutoFit/>
          </a:bodyPr>
          <a:lstStyle/>
          <a:p>
            <a:r>
              <a:rPr lang="en-US" sz="3300" b="1">
                <a:solidFill>
                  <a:schemeClr val="accent1"/>
                </a:solidFill>
              </a:rPr>
              <a:t>Multiple</a:t>
            </a:r>
            <a:r>
              <a:rPr lang="en-US"/>
              <a:t> </a:t>
            </a:r>
            <a:r>
              <a:rPr lang="en-US" sz="3300" b="1">
                <a:solidFill>
                  <a:schemeClr val="accent1"/>
                </a:solidFill>
              </a:rPr>
              <a:t>Linear</a:t>
            </a:r>
            <a:r>
              <a:rPr lang="en-US"/>
              <a:t> </a:t>
            </a:r>
            <a:r>
              <a:rPr lang="en-US" sz="3300" b="1">
                <a:solidFill>
                  <a:schemeClr val="accent1"/>
                </a:solidFill>
              </a:rPr>
              <a:t>regression</a:t>
            </a:r>
            <a:r>
              <a:rPr lang="en-US"/>
              <a:t> </a:t>
            </a:r>
            <a:r>
              <a:rPr lang="en-US" sz="3300" b="1">
                <a:solidFill>
                  <a:schemeClr val="accent1"/>
                </a:solidFill>
              </a:rPr>
              <a:t>Analysis</a:t>
            </a:r>
            <a:endParaRPr lang="en-US" sz="3300" b="1" dirty="0">
              <a:solidFill>
                <a:schemeClr val="accent1"/>
              </a:solidFill>
            </a:endParaRPr>
          </a:p>
        </p:txBody>
      </p:sp>
      <p:sp>
        <p:nvSpPr>
          <p:cNvPr id="3" name="TextBox 2">
            <a:extLst>
              <a:ext uri="{FF2B5EF4-FFF2-40B4-BE49-F238E27FC236}">
                <a16:creationId xmlns:a16="http://schemas.microsoft.com/office/drawing/2014/main" id="{97FBEA95-7744-4D7A-8BEB-CF2E469DD6A8}"/>
              </a:ext>
            </a:extLst>
          </p:cNvPr>
          <p:cNvSpPr txBox="1"/>
          <p:nvPr/>
        </p:nvSpPr>
        <p:spPr>
          <a:xfrm>
            <a:off x="552451" y="1381125"/>
            <a:ext cx="4286250" cy="2643801"/>
          </a:xfrm>
          <a:prstGeom prst="rect">
            <a:avLst/>
          </a:prstGeom>
          <a:noFill/>
        </p:spPr>
        <p:txBody>
          <a:bodyPr wrap="square" rtlCol="0">
            <a:spAutoFit/>
          </a:bodyPr>
          <a:lstStyle/>
          <a:p>
            <a:pPr marL="285750" lvl="1" indent="-285750">
              <a:lnSpc>
                <a:spcPct val="90000"/>
              </a:lnSpc>
              <a:spcAft>
                <a:spcPts val="600"/>
              </a:spcAft>
              <a:buFont typeface="Arial" panose="020B0604020202020204" pitchFamily="34" charset="0"/>
              <a:buChar char="•"/>
            </a:pPr>
            <a:r>
              <a:rPr lang="en-US" dirty="0"/>
              <a:t>Split Training and Testing dataset using original data </a:t>
            </a:r>
          </a:p>
          <a:p>
            <a:pPr marL="285750" lvl="1" indent="-285750">
              <a:lnSpc>
                <a:spcPct val="90000"/>
              </a:lnSpc>
              <a:spcAft>
                <a:spcPts val="600"/>
              </a:spcAft>
              <a:buFont typeface="Arial" panose="020B0604020202020204" pitchFamily="34" charset="0"/>
              <a:buChar char="•"/>
            </a:pPr>
            <a:endParaRPr lang="en-US" dirty="0"/>
          </a:p>
          <a:p>
            <a:pPr marL="285750" lvl="1" indent="-285750">
              <a:lnSpc>
                <a:spcPct val="90000"/>
              </a:lnSpc>
              <a:spcAft>
                <a:spcPts val="600"/>
              </a:spcAft>
              <a:buFont typeface="Arial" panose="020B0604020202020204" pitchFamily="34" charset="0"/>
              <a:buChar char="•"/>
            </a:pPr>
            <a:r>
              <a:rPr lang="en-US" dirty="0"/>
              <a:t>75% training ( &amp; 25% testing. We have 548 rows in training set and 183 rows in testing set.</a:t>
            </a:r>
          </a:p>
          <a:p>
            <a:pPr marL="285750" lvl="1" indent="-285750">
              <a:lnSpc>
                <a:spcPct val="90000"/>
              </a:lnSpc>
              <a:spcAft>
                <a:spcPts val="600"/>
              </a:spcAft>
              <a:buFont typeface="Arial" panose="020B0604020202020204" pitchFamily="34" charset="0"/>
              <a:buChar char="•"/>
            </a:pPr>
            <a:endParaRPr lang="en-US" dirty="0"/>
          </a:p>
          <a:p>
            <a:pPr marL="285750" lvl="1" indent="-285750">
              <a:lnSpc>
                <a:spcPct val="90000"/>
              </a:lnSpc>
              <a:spcAft>
                <a:spcPts val="600"/>
              </a:spcAft>
              <a:buFont typeface="Arial" panose="020B0604020202020204" pitchFamily="34" charset="0"/>
              <a:buChar char="•"/>
            </a:pPr>
            <a:r>
              <a:rPr lang="en-US" dirty="0"/>
              <a:t>Created Dummy Variables for categorical variables.</a:t>
            </a:r>
          </a:p>
        </p:txBody>
      </p:sp>
      <p:sp>
        <p:nvSpPr>
          <p:cNvPr id="14" name="Rectangle 13">
            <a:extLst>
              <a:ext uri="{FF2B5EF4-FFF2-40B4-BE49-F238E27FC236}">
                <a16:creationId xmlns:a16="http://schemas.microsoft.com/office/drawing/2014/main" id="{D82B3863-4DC7-4231-BBDE-FCDE1D91747F}"/>
              </a:ext>
            </a:extLst>
          </p:cNvPr>
          <p:cNvSpPr/>
          <p:nvPr/>
        </p:nvSpPr>
        <p:spPr>
          <a:xfrm>
            <a:off x="6296025" y="1362688"/>
            <a:ext cx="5724525" cy="5324475"/>
          </a:xfrm>
          <a:prstGeom prst="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dirty="0">
              <a:solidFill>
                <a:schemeClr val="tx1"/>
              </a:solidFill>
            </a:endParaRPr>
          </a:p>
          <a:p>
            <a:r>
              <a:rPr lang="en-US" b="1" dirty="0">
                <a:solidFill>
                  <a:schemeClr val="tx1"/>
                </a:solidFill>
              </a:rPr>
              <a:t>model1&lt;- </a:t>
            </a:r>
            <a:r>
              <a:rPr lang="en-US" b="1" dirty="0" err="1">
                <a:solidFill>
                  <a:schemeClr val="tx1"/>
                </a:solidFill>
              </a:rPr>
              <a:t>lm</a:t>
            </a:r>
            <a:r>
              <a:rPr lang="en-US" b="1" dirty="0">
                <a:solidFill>
                  <a:schemeClr val="tx1"/>
                </a:solidFill>
              </a:rPr>
              <a:t>(</a:t>
            </a:r>
            <a:r>
              <a:rPr lang="en-US" b="1" dirty="0" err="1">
                <a:solidFill>
                  <a:schemeClr val="tx1"/>
                </a:solidFill>
              </a:rPr>
              <a:t>cnt</a:t>
            </a:r>
            <a:r>
              <a:rPr lang="en-US" b="1" dirty="0">
                <a:solidFill>
                  <a:schemeClr val="tx1"/>
                </a:solidFill>
              </a:rPr>
              <a:t> ~ temp +</a:t>
            </a:r>
            <a:r>
              <a:rPr lang="en-US" b="1" dirty="0" err="1">
                <a:solidFill>
                  <a:schemeClr val="tx1"/>
                </a:solidFill>
              </a:rPr>
              <a:t>atemp</a:t>
            </a:r>
            <a:r>
              <a:rPr lang="en-US" b="1" dirty="0">
                <a:solidFill>
                  <a:schemeClr val="tx1"/>
                </a:solidFill>
              </a:rPr>
              <a:t>+ hum +windspeed, data = train)</a:t>
            </a:r>
            <a:endParaRPr lang="en-US" sz="1400" b="1" dirty="0">
              <a:solidFill>
                <a:schemeClr val="tx1"/>
              </a:solidFill>
            </a:endParaRPr>
          </a:p>
          <a:p>
            <a:endParaRPr lang="en-US" sz="1400" dirty="0">
              <a:solidFill>
                <a:schemeClr val="tx1"/>
              </a:solidFill>
            </a:endParaRPr>
          </a:p>
          <a:p>
            <a:endParaRPr lang="en-US" sz="1400" dirty="0">
              <a:solidFill>
                <a:schemeClr val="tx1"/>
              </a:solidFill>
            </a:endParaRPr>
          </a:p>
          <a:p>
            <a:r>
              <a:rPr lang="en-US" sz="1400" dirty="0">
                <a:solidFill>
                  <a:schemeClr val="tx1"/>
                </a:solidFill>
              </a:rPr>
              <a:t>## Residuals:</a:t>
            </a:r>
            <a:br>
              <a:rPr lang="en-US" sz="1400" dirty="0">
                <a:solidFill>
                  <a:schemeClr val="tx1"/>
                </a:solidFill>
              </a:rPr>
            </a:br>
            <a:r>
              <a:rPr lang="en-US" sz="1400" dirty="0">
                <a:solidFill>
                  <a:schemeClr val="tx1"/>
                </a:solidFill>
              </a:rPr>
              <a:t>##    Min     1Q Median     3Q    Max </a:t>
            </a:r>
            <a:br>
              <a:rPr lang="en-US" sz="1400" dirty="0">
                <a:solidFill>
                  <a:schemeClr val="tx1"/>
                </a:solidFill>
              </a:rPr>
            </a:br>
            <a:r>
              <a:rPr lang="en-US" sz="1400" dirty="0">
                <a:solidFill>
                  <a:schemeClr val="tx1"/>
                </a:solidFill>
              </a:rPr>
              <a:t>##  -4816  -1054    -86   1028   3570 </a:t>
            </a:r>
            <a:br>
              <a:rPr lang="en-US" sz="1400" dirty="0">
                <a:solidFill>
                  <a:schemeClr val="tx1"/>
                </a:solidFill>
              </a:rPr>
            </a:br>
            <a:r>
              <a:rPr lang="en-US" sz="1400" dirty="0">
                <a:solidFill>
                  <a:schemeClr val="tx1"/>
                </a:solidFill>
              </a:rPr>
              <a:t>## </a:t>
            </a:r>
            <a:br>
              <a:rPr lang="en-US" sz="1400" dirty="0">
                <a:solidFill>
                  <a:schemeClr val="tx1"/>
                </a:solidFill>
              </a:rPr>
            </a:br>
            <a:r>
              <a:rPr lang="en-US" sz="1400" dirty="0">
                <a:solidFill>
                  <a:schemeClr val="tx1"/>
                </a:solidFill>
              </a:rPr>
              <a:t>## Coefficients:</a:t>
            </a:r>
            <a:br>
              <a:rPr lang="en-US" sz="1400" dirty="0">
                <a:solidFill>
                  <a:schemeClr val="tx1"/>
                </a:solidFill>
              </a:rPr>
            </a:br>
            <a:r>
              <a:rPr lang="en-US" sz="1400" dirty="0">
                <a:solidFill>
                  <a:schemeClr val="tx1"/>
                </a:solidFill>
              </a:rPr>
              <a:t>##             Estimate Std. Error t value </a:t>
            </a:r>
            <a:r>
              <a:rPr lang="en-US" sz="1400" dirty="0" err="1">
                <a:solidFill>
                  <a:schemeClr val="tx1"/>
                </a:solidFill>
              </a:rPr>
              <a:t>Pr</a:t>
            </a:r>
            <a:r>
              <a:rPr lang="en-US" sz="1400" dirty="0">
                <a:solidFill>
                  <a:schemeClr val="tx1"/>
                </a:solidFill>
              </a:rPr>
              <a:t>(&gt;|t|)    </a:t>
            </a:r>
            <a:br>
              <a:rPr lang="en-US" sz="1400" dirty="0">
                <a:solidFill>
                  <a:schemeClr val="tx1"/>
                </a:solidFill>
              </a:rPr>
            </a:br>
            <a:r>
              <a:rPr lang="en-US" sz="1400" dirty="0">
                <a:solidFill>
                  <a:schemeClr val="tx1"/>
                </a:solidFill>
              </a:rPr>
              <a:t>## (Intercept)  3659.49     420.72   8.698  &lt; 2e-16 ***</a:t>
            </a:r>
            <a:br>
              <a:rPr lang="en-US" sz="1400" dirty="0">
                <a:solidFill>
                  <a:schemeClr val="tx1"/>
                </a:solidFill>
              </a:rPr>
            </a:br>
            <a:r>
              <a:rPr lang="en-US" sz="1400" dirty="0">
                <a:solidFill>
                  <a:schemeClr val="tx1"/>
                </a:solidFill>
              </a:rPr>
              <a:t>## temp           86.01      59.16   1.454    0.147    </a:t>
            </a:r>
            <a:br>
              <a:rPr lang="en-US" sz="1400" dirty="0">
                <a:solidFill>
                  <a:schemeClr val="tx1"/>
                </a:solidFill>
              </a:rPr>
            </a:br>
            <a:r>
              <a:rPr lang="en-US" sz="1400" dirty="0">
                <a:solidFill>
                  <a:schemeClr val="tx1"/>
                </a:solidFill>
              </a:rPr>
              <a:t>## </a:t>
            </a:r>
            <a:r>
              <a:rPr lang="en-US" sz="1400" dirty="0" err="1">
                <a:solidFill>
                  <a:schemeClr val="tx1"/>
                </a:solidFill>
              </a:rPr>
              <a:t>atemp</a:t>
            </a:r>
            <a:r>
              <a:rPr lang="en-US" sz="1400" dirty="0">
                <a:solidFill>
                  <a:schemeClr val="tx1"/>
                </a:solidFill>
              </a:rPr>
              <a:t>          72.27      54.77   1.319    0.188    </a:t>
            </a:r>
            <a:br>
              <a:rPr lang="en-US" sz="1400" dirty="0">
                <a:solidFill>
                  <a:schemeClr val="tx1"/>
                </a:solidFill>
              </a:rPr>
            </a:br>
            <a:r>
              <a:rPr lang="en-US" sz="1400" dirty="0">
                <a:solidFill>
                  <a:schemeClr val="tx1"/>
                </a:solidFill>
              </a:rPr>
              <a:t>## hum           -30.34       4.48  -6.772 3.32e-11 ***</a:t>
            </a:r>
            <a:br>
              <a:rPr lang="en-US" sz="1400" dirty="0">
                <a:solidFill>
                  <a:schemeClr val="tx1"/>
                </a:solidFill>
              </a:rPr>
            </a:br>
            <a:r>
              <a:rPr lang="en-US" sz="1400" dirty="0">
                <a:solidFill>
                  <a:schemeClr val="tx1"/>
                </a:solidFill>
              </a:rPr>
              <a:t>## windspeed     -56.18      13.14  -4.275 2.26e-05 ***</a:t>
            </a:r>
            <a:br>
              <a:rPr lang="en-US" sz="1400" dirty="0">
                <a:solidFill>
                  <a:schemeClr val="tx1"/>
                </a:solidFill>
              </a:rPr>
            </a:br>
            <a:r>
              <a:rPr lang="en-US" sz="1400" dirty="0">
                <a:solidFill>
                  <a:schemeClr val="tx1"/>
                </a:solidFill>
              </a:rPr>
              <a:t>## ---</a:t>
            </a:r>
            <a:br>
              <a:rPr lang="en-US" sz="1400" dirty="0">
                <a:solidFill>
                  <a:schemeClr val="tx1"/>
                </a:solidFill>
              </a:rPr>
            </a:br>
            <a:r>
              <a:rPr lang="en-US" sz="1400" dirty="0">
                <a:solidFill>
                  <a:schemeClr val="tx1"/>
                </a:solidFill>
              </a:rPr>
              <a:t>## </a:t>
            </a:r>
            <a:r>
              <a:rPr lang="en-US" sz="1400" dirty="0" err="1">
                <a:solidFill>
                  <a:schemeClr val="tx1"/>
                </a:solidFill>
              </a:rPr>
              <a:t>Signif</a:t>
            </a:r>
            <a:r>
              <a:rPr lang="en-US" sz="1400" dirty="0">
                <a:solidFill>
                  <a:schemeClr val="tx1"/>
                </a:solidFill>
              </a:rPr>
              <a:t>. codes:  0 '***' 0.001 '**' 0.01 '*' 0.05 '.' 0.1 ' ' 1</a:t>
            </a:r>
            <a:br>
              <a:rPr lang="en-US" sz="1400" dirty="0">
                <a:solidFill>
                  <a:schemeClr val="tx1"/>
                </a:solidFill>
              </a:rPr>
            </a:br>
            <a:r>
              <a:rPr lang="en-US" sz="1400" dirty="0">
                <a:solidFill>
                  <a:schemeClr val="tx1"/>
                </a:solidFill>
              </a:rPr>
              <a:t>## </a:t>
            </a:r>
            <a:br>
              <a:rPr lang="en-US" sz="1400" dirty="0">
                <a:solidFill>
                  <a:schemeClr val="tx1"/>
                </a:solidFill>
              </a:rPr>
            </a:br>
            <a:r>
              <a:rPr lang="en-US" sz="1400" dirty="0">
                <a:solidFill>
                  <a:schemeClr val="tx1"/>
                </a:solidFill>
              </a:rPr>
              <a:t>## Residual standard error: 1447 on 543 degrees of freedom</a:t>
            </a:r>
            <a:br>
              <a:rPr lang="en-US" sz="1400" dirty="0">
                <a:solidFill>
                  <a:schemeClr val="tx1"/>
                </a:solidFill>
              </a:rPr>
            </a:br>
            <a:r>
              <a:rPr lang="en-US" sz="1400" dirty="0">
                <a:solidFill>
                  <a:schemeClr val="tx1"/>
                </a:solidFill>
              </a:rPr>
              <a:t>## Multiple R-squared:  0.4493, Adjusted R-squared:  0.4452 </a:t>
            </a:r>
            <a:br>
              <a:rPr lang="en-US" sz="1400" dirty="0">
                <a:solidFill>
                  <a:schemeClr val="tx1"/>
                </a:solidFill>
              </a:rPr>
            </a:br>
            <a:r>
              <a:rPr lang="en-US" sz="1400" dirty="0">
                <a:solidFill>
                  <a:schemeClr val="tx1"/>
                </a:solidFill>
              </a:rPr>
              <a:t>## F-statistic: 110.8 on 4 and 543 DF,  p-value: &lt; 2.2e-16</a:t>
            </a:r>
          </a:p>
        </p:txBody>
      </p:sp>
      <p:sp>
        <p:nvSpPr>
          <p:cNvPr id="20" name="TextBox 19">
            <a:extLst>
              <a:ext uri="{FF2B5EF4-FFF2-40B4-BE49-F238E27FC236}">
                <a16:creationId xmlns:a16="http://schemas.microsoft.com/office/drawing/2014/main" id="{F469ED3B-5289-4C39-9266-40E5A3D2AFC7}"/>
              </a:ext>
            </a:extLst>
          </p:cNvPr>
          <p:cNvSpPr txBox="1"/>
          <p:nvPr/>
        </p:nvSpPr>
        <p:spPr>
          <a:xfrm>
            <a:off x="476250" y="4552950"/>
            <a:ext cx="5295900" cy="2031325"/>
          </a:xfrm>
          <a:prstGeom prst="rect">
            <a:avLst/>
          </a:prstGeom>
          <a:noFill/>
        </p:spPr>
        <p:txBody>
          <a:bodyPr wrap="square" rtlCol="0">
            <a:spAutoFit/>
          </a:bodyPr>
          <a:lstStyle/>
          <a:p>
            <a:r>
              <a:rPr lang="en-US" b="1" dirty="0"/>
              <a:t>Model 1 Interpretation:</a:t>
            </a:r>
          </a:p>
          <a:p>
            <a:pPr marL="285750" indent="-285750">
              <a:buFont typeface="Arial" panose="020B0604020202020204" pitchFamily="34" charset="0"/>
              <a:buChar char="•"/>
            </a:pPr>
            <a:r>
              <a:rPr lang="en-US" dirty="0"/>
              <a:t>Humidity and windspeed are good predictors as p value is &lt; 0.05</a:t>
            </a:r>
          </a:p>
          <a:p>
            <a:endParaRPr lang="en-US" dirty="0"/>
          </a:p>
          <a:p>
            <a:pPr marL="285750" indent="-285750">
              <a:buFont typeface="Arial" panose="020B0604020202020204" pitchFamily="34" charset="0"/>
              <a:buChar char="•"/>
            </a:pPr>
            <a:r>
              <a:rPr lang="en-US" dirty="0"/>
              <a:t>Temp and </a:t>
            </a:r>
            <a:r>
              <a:rPr lang="en-US" dirty="0" err="1"/>
              <a:t>atemp</a:t>
            </a:r>
            <a:r>
              <a:rPr lang="en-US" dirty="0"/>
              <a:t> shows multicollinearity so we will remove one out of these two in next model and see the changes in results.</a:t>
            </a:r>
          </a:p>
        </p:txBody>
      </p:sp>
      <p:sp>
        <p:nvSpPr>
          <p:cNvPr id="21" name="Rectangle 20">
            <a:extLst>
              <a:ext uri="{FF2B5EF4-FFF2-40B4-BE49-F238E27FC236}">
                <a16:creationId xmlns:a16="http://schemas.microsoft.com/office/drawing/2014/main" id="{DC195C97-E94A-4B3A-B093-52961F947542}"/>
              </a:ext>
            </a:extLst>
          </p:cNvPr>
          <p:cNvSpPr/>
          <p:nvPr/>
        </p:nvSpPr>
        <p:spPr>
          <a:xfrm>
            <a:off x="295275" y="4145281"/>
            <a:ext cx="5800725" cy="45719"/>
          </a:xfrm>
          <a:prstGeom prst="rect">
            <a:avLst/>
          </a:prstGeom>
          <a:solidFill>
            <a:schemeClr val="accent1">
              <a:lumMod val="60000"/>
              <a:lumOff val="4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481493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1AD6FBD-453A-4A30-B022-6E12FBCB160F}"/>
              </a:ext>
            </a:extLst>
          </p:cNvPr>
          <p:cNvSpPr txBox="1"/>
          <p:nvPr/>
        </p:nvSpPr>
        <p:spPr>
          <a:xfrm>
            <a:off x="361950" y="390525"/>
            <a:ext cx="9925050" cy="600164"/>
          </a:xfrm>
          <a:prstGeom prst="rect">
            <a:avLst/>
          </a:prstGeom>
          <a:noFill/>
        </p:spPr>
        <p:txBody>
          <a:bodyPr wrap="square" rtlCol="0">
            <a:spAutoFit/>
          </a:bodyPr>
          <a:lstStyle/>
          <a:p>
            <a:r>
              <a:rPr lang="en-US" sz="3300" b="1" dirty="0">
                <a:solidFill>
                  <a:schemeClr val="accent1"/>
                </a:solidFill>
              </a:rPr>
              <a:t>Multiple</a:t>
            </a:r>
            <a:r>
              <a:rPr lang="en-US" dirty="0"/>
              <a:t> </a:t>
            </a:r>
            <a:r>
              <a:rPr lang="en-US" sz="3300" b="1" dirty="0">
                <a:solidFill>
                  <a:schemeClr val="accent1"/>
                </a:solidFill>
              </a:rPr>
              <a:t>Linear</a:t>
            </a:r>
            <a:r>
              <a:rPr lang="en-US" dirty="0"/>
              <a:t> </a:t>
            </a:r>
            <a:r>
              <a:rPr lang="en-US" sz="3300" b="1" dirty="0">
                <a:solidFill>
                  <a:schemeClr val="accent1"/>
                </a:solidFill>
              </a:rPr>
              <a:t>regression</a:t>
            </a:r>
            <a:r>
              <a:rPr lang="en-US" dirty="0"/>
              <a:t> </a:t>
            </a:r>
            <a:r>
              <a:rPr lang="en-US" sz="3300" b="1" dirty="0">
                <a:solidFill>
                  <a:schemeClr val="accent1"/>
                </a:solidFill>
              </a:rPr>
              <a:t>Analysis</a:t>
            </a:r>
          </a:p>
        </p:txBody>
      </p:sp>
      <p:sp>
        <p:nvSpPr>
          <p:cNvPr id="20" name="TextBox 19">
            <a:extLst>
              <a:ext uri="{FF2B5EF4-FFF2-40B4-BE49-F238E27FC236}">
                <a16:creationId xmlns:a16="http://schemas.microsoft.com/office/drawing/2014/main" id="{F469ED3B-5289-4C39-9266-40E5A3D2AFC7}"/>
              </a:ext>
            </a:extLst>
          </p:cNvPr>
          <p:cNvSpPr txBox="1"/>
          <p:nvPr/>
        </p:nvSpPr>
        <p:spPr>
          <a:xfrm>
            <a:off x="628650" y="2367485"/>
            <a:ext cx="5295900" cy="4111895"/>
          </a:xfrm>
          <a:prstGeom prst="rect">
            <a:avLst/>
          </a:prstGeom>
          <a:noFill/>
        </p:spPr>
        <p:txBody>
          <a:bodyPr wrap="square" rtlCol="0">
            <a:spAutoFit/>
          </a:bodyPr>
          <a:lstStyle/>
          <a:p>
            <a:r>
              <a:rPr lang="en-US" b="1" dirty="0"/>
              <a:t>Model 2 Interpretation:</a:t>
            </a:r>
          </a:p>
          <a:p>
            <a:endParaRPr lang="en-US" b="1" dirty="0"/>
          </a:p>
          <a:p>
            <a:pPr marL="285750" lvl="1" indent="-285750">
              <a:lnSpc>
                <a:spcPct val="90000"/>
              </a:lnSpc>
              <a:spcAft>
                <a:spcPts val="600"/>
              </a:spcAft>
              <a:buFont typeface="Arial" panose="020B0604020202020204" pitchFamily="34" charset="0"/>
              <a:buChar char="•"/>
            </a:pPr>
            <a:r>
              <a:rPr lang="en-US" dirty="0"/>
              <a:t>We removed </a:t>
            </a:r>
            <a:r>
              <a:rPr lang="en-US" dirty="0" err="1"/>
              <a:t>atemp</a:t>
            </a:r>
            <a:r>
              <a:rPr lang="en-US" dirty="0"/>
              <a:t>(feels like temp) from 2nd model and we get better result with adjusted R2 0.45.</a:t>
            </a:r>
          </a:p>
          <a:p>
            <a:pPr marL="285750" lvl="1" indent="-285750">
              <a:lnSpc>
                <a:spcPct val="90000"/>
              </a:lnSpc>
              <a:spcAft>
                <a:spcPts val="600"/>
              </a:spcAft>
              <a:buFont typeface="Arial" panose="020B0604020202020204" pitchFamily="34" charset="0"/>
              <a:buChar char="•"/>
            </a:pPr>
            <a:r>
              <a:rPr lang="en-US" dirty="0"/>
              <a:t>All variables are statistically significant in model2.</a:t>
            </a:r>
          </a:p>
          <a:p>
            <a:pPr marL="285750" lvl="1" indent="-285750">
              <a:lnSpc>
                <a:spcPct val="90000"/>
              </a:lnSpc>
              <a:spcAft>
                <a:spcPts val="600"/>
              </a:spcAft>
              <a:buFont typeface="Arial" panose="020B0604020202020204" pitchFamily="34" charset="0"/>
              <a:buChar char="•"/>
            </a:pPr>
            <a:r>
              <a:rPr lang="en-US" sz="1400" dirty="0">
                <a:highlight>
                  <a:srgbClr val="C0C0C0"/>
                </a:highlight>
              </a:rPr>
              <a:t>Coefficients:</a:t>
            </a:r>
            <a:br>
              <a:rPr lang="en-US" sz="1400" dirty="0">
                <a:highlight>
                  <a:srgbClr val="C0C0C0"/>
                </a:highlight>
              </a:rPr>
            </a:br>
            <a:r>
              <a:rPr lang="en-US" sz="1400" dirty="0">
                <a:highlight>
                  <a:srgbClr val="C0C0C0"/>
                </a:highlight>
              </a:rPr>
              <a:t>##             Estimate Std. Error t value </a:t>
            </a:r>
            <a:r>
              <a:rPr lang="en-US" sz="1400" dirty="0" err="1">
                <a:highlight>
                  <a:srgbClr val="C0C0C0"/>
                </a:highlight>
              </a:rPr>
              <a:t>Pr</a:t>
            </a:r>
            <a:r>
              <a:rPr lang="en-US" sz="1400" dirty="0">
                <a:highlight>
                  <a:srgbClr val="C0C0C0"/>
                </a:highlight>
              </a:rPr>
              <a:t>(&gt;|t|)    </a:t>
            </a:r>
            <a:br>
              <a:rPr lang="en-US" sz="1400" dirty="0">
                <a:highlight>
                  <a:srgbClr val="C0C0C0"/>
                </a:highlight>
              </a:rPr>
            </a:br>
            <a:r>
              <a:rPr lang="en-US" sz="1400" dirty="0">
                <a:highlight>
                  <a:srgbClr val="C0C0C0"/>
                </a:highlight>
              </a:rPr>
              <a:t>## (Intercept) 4084.363    337.862  12.089  &lt; 2e-16 ***</a:t>
            </a:r>
            <a:br>
              <a:rPr lang="en-US" sz="1400" dirty="0">
                <a:highlight>
                  <a:srgbClr val="C0C0C0"/>
                </a:highlight>
              </a:rPr>
            </a:br>
            <a:r>
              <a:rPr lang="en-US" sz="1400" dirty="0">
                <a:highlight>
                  <a:srgbClr val="C0C0C0"/>
                </a:highlight>
              </a:rPr>
              <a:t>## temp         161.598      7.148  22.606  &lt; 2e-16 ***</a:t>
            </a:r>
            <a:br>
              <a:rPr lang="en-US" sz="1400" dirty="0">
                <a:highlight>
                  <a:srgbClr val="C0C0C0"/>
                </a:highlight>
              </a:rPr>
            </a:br>
            <a:r>
              <a:rPr lang="en-US" sz="1400" dirty="0">
                <a:highlight>
                  <a:srgbClr val="C0C0C0"/>
                </a:highlight>
              </a:rPr>
              <a:t>## hum          -31.001      3.840  -8.073 2.83e-15 ***</a:t>
            </a:r>
            <a:br>
              <a:rPr lang="en-US" sz="1400" dirty="0">
                <a:highlight>
                  <a:srgbClr val="C0C0C0"/>
                </a:highlight>
              </a:rPr>
            </a:br>
            <a:r>
              <a:rPr lang="en-US" sz="1400" dirty="0">
                <a:highlight>
                  <a:srgbClr val="C0C0C0"/>
                </a:highlight>
              </a:rPr>
              <a:t>## windspeed    -71.745     10.581  -6.781 2.48e-11 ***</a:t>
            </a:r>
          </a:p>
          <a:p>
            <a:pPr marL="285750" lvl="1" indent="-285750">
              <a:lnSpc>
                <a:spcPct val="90000"/>
              </a:lnSpc>
              <a:spcAft>
                <a:spcPts val="600"/>
              </a:spcAft>
              <a:buFont typeface="Arial" panose="020B0604020202020204" pitchFamily="34" charset="0"/>
              <a:buChar char="•"/>
            </a:pPr>
            <a:endParaRPr lang="en-US" dirty="0"/>
          </a:p>
          <a:p>
            <a:pPr marL="285750" lvl="1" indent="-285750">
              <a:lnSpc>
                <a:spcPct val="90000"/>
              </a:lnSpc>
              <a:spcAft>
                <a:spcPts val="600"/>
              </a:spcAft>
              <a:buFont typeface="Arial" panose="020B0604020202020204" pitchFamily="34" charset="0"/>
              <a:buChar char="•"/>
            </a:pPr>
            <a:r>
              <a:rPr lang="en-US" dirty="0"/>
              <a:t>Now we will check all variables including categorical variables in our model 3. As adjusted R2 is our benchmark score, let see if we can improve it.</a:t>
            </a:r>
          </a:p>
        </p:txBody>
      </p:sp>
      <p:sp>
        <p:nvSpPr>
          <p:cNvPr id="4" name="TextBox 3">
            <a:extLst>
              <a:ext uri="{FF2B5EF4-FFF2-40B4-BE49-F238E27FC236}">
                <a16:creationId xmlns:a16="http://schemas.microsoft.com/office/drawing/2014/main" id="{7FBB369C-A7F3-4635-BCB3-7198F8A6053F}"/>
              </a:ext>
            </a:extLst>
          </p:cNvPr>
          <p:cNvSpPr txBox="1"/>
          <p:nvPr/>
        </p:nvSpPr>
        <p:spPr>
          <a:xfrm>
            <a:off x="6705601" y="2367485"/>
            <a:ext cx="5010148" cy="4247317"/>
          </a:xfrm>
          <a:prstGeom prst="rect">
            <a:avLst/>
          </a:prstGeom>
          <a:noFill/>
        </p:spPr>
        <p:txBody>
          <a:bodyPr wrap="square" rtlCol="0">
            <a:spAutoFit/>
          </a:bodyPr>
          <a:lstStyle/>
          <a:p>
            <a:r>
              <a:rPr lang="en-US" b="1" dirty="0"/>
              <a:t>Model 3 interpretation:</a:t>
            </a:r>
          </a:p>
          <a:p>
            <a:endParaRPr lang="en-US" b="1" dirty="0"/>
          </a:p>
          <a:p>
            <a:pPr marL="285750" indent="-285750">
              <a:buFont typeface="Arial" panose="020B0604020202020204" pitchFamily="34" charset="0"/>
              <a:buChar char="•"/>
            </a:pPr>
            <a:r>
              <a:rPr lang="en-US" dirty="0"/>
              <a:t>We added all variables except </a:t>
            </a:r>
            <a:r>
              <a:rPr lang="en-US" dirty="0" err="1"/>
              <a:t>atemp</a:t>
            </a:r>
            <a:r>
              <a:rPr lang="en-US" dirty="0"/>
              <a:t> and we get pretty good results with adjusted R2 0.82.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Summary includes variables which are not significant and p value is greater than 0.05</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Now we will run one more model which includes only significant variables from model 3 and see if we can improve it.</a:t>
            </a:r>
          </a:p>
          <a:p>
            <a:endParaRPr lang="en-US" b="1" dirty="0"/>
          </a:p>
          <a:p>
            <a:pPr marL="285750" indent="-285750">
              <a:buFont typeface="Arial" panose="020B0604020202020204" pitchFamily="34" charset="0"/>
              <a:buChar char="•"/>
            </a:pPr>
            <a:endParaRPr lang="en-US" b="1" dirty="0"/>
          </a:p>
          <a:p>
            <a:endParaRPr lang="en-US" b="1" dirty="0"/>
          </a:p>
          <a:p>
            <a:endParaRPr lang="en-US" b="1" dirty="0"/>
          </a:p>
        </p:txBody>
      </p:sp>
      <p:sp>
        <p:nvSpPr>
          <p:cNvPr id="5" name="Rectangle 4">
            <a:extLst>
              <a:ext uri="{FF2B5EF4-FFF2-40B4-BE49-F238E27FC236}">
                <a16:creationId xmlns:a16="http://schemas.microsoft.com/office/drawing/2014/main" id="{544BDB87-F6DA-4C28-962F-C4E3EC199487}"/>
              </a:ext>
            </a:extLst>
          </p:cNvPr>
          <p:cNvSpPr/>
          <p:nvPr/>
        </p:nvSpPr>
        <p:spPr>
          <a:xfrm>
            <a:off x="495300" y="1243146"/>
            <a:ext cx="5562600" cy="785856"/>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model2&lt;- </a:t>
            </a:r>
            <a:r>
              <a:rPr lang="en-US" b="1" dirty="0" err="1">
                <a:solidFill>
                  <a:schemeClr val="tx1"/>
                </a:solidFill>
              </a:rPr>
              <a:t>lm</a:t>
            </a:r>
            <a:r>
              <a:rPr lang="en-US" b="1" dirty="0">
                <a:solidFill>
                  <a:schemeClr val="tx1"/>
                </a:solidFill>
              </a:rPr>
              <a:t>(</a:t>
            </a:r>
            <a:r>
              <a:rPr lang="en-US" b="1" dirty="0" err="1">
                <a:solidFill>
                  <a:schemeClr val="tx1"/>
                </a:solidFill>
              </a:rPr>
              <a:t>cnt</a:t>
            </a:r>
            <a:r>
              <a:rPr lang="en-US" b="1" dirty="0">
                <a:solidFill>
                  <a:schemeClr val="tx1"/>
                </a:solidFill>
              </a:rPr>
              <a:t>~ temp+ hum+ windspeed, data= day)</a:t>
            </a:r>
          </a:p>
        </p:txBody>
      </p:sp>
      <p:sp>
        <p:nvSpPr>
          <p:cNvPr id="9" name="Rectangle 8">
            <a:extLst>
              <a:ext uri="{FF2B5EF4-FFF2-40B4-BE49-F238E27FC236}">
                <a16:creationId xmlns:a16="http://schemas.microsoft.com/office/drawing/2014/main" id="{397164C5-235F-4834-B68E-492DF83AC372}"/>
              </a:ext>
            </a:extLst>
          </p:cNvPr>
          <p:cNvSpPr/>
          <p:nvPr/>
        </p:nvSpPr>
        <p:spPr>
          <a:xfrm>
            <a:off x="6276974" y="1243146"/>
            <a:ext cx="5324475" cy="785856"/>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a:p>
            <a:pPr algn="ctr"/>
            <a:r>
              <a:rPr lang="en-US" b="1" dirty="0">
                <a:solidFill>
                  <a:schemeClr val="tx1"/>
                </a:solidFill>
              </a:rPr>
              <a:t>model3&lt;- </a:t>
            </a:r>
            <a:r>
              <a:rPr lang="en-US" b="1" dirty="0" err="1">
                <a:solidFill>
                  <a:schemeClr val="tx1"/>
                </a:solidFill>
              </a:rPr>
              <a:t>lm</a:t>
            </a:r>
            <a:r>
              <a:rPr lang="en-US" b="1" dirty="0">
                <a:solidFill>
                  <a:schemeClr val="tx1"/>
                </a:solidFill>
              </a:rPr>
              <a:t>(</a:t>
            </a:r>
            <a:r>
              <a:rPr lang="en-US" b="1" dirty="0" err="1">
                <a:solidFill>
                  <a:schemeClr val="tx1"/>
                </a:solidFill>
              </a:rPr>
              <a:t>cnt</a:t>
            </a:r>
            <a:r>
              <a:rPr lang="en-US" b="1" dirty="0">
                <a:solidFill>
                  <a:schemeClr val="tx1"/>
                </a:solidFill>
              </a:rPr>
              <a:t>~ .-</a:t>
            </a:r>
            <a:r>
              <a:rPr lang="en-US" b="1" dirty="0" err="1">
                <a:solidFill>
                  <a:schemeClr val="tx1"/>
                </a:solidFill>
              </a:rPr>
              <a:t>atemp</a:t>
            </a:r>
            <a:r>
              <a:rPr lang="en-US" b="1" dirty="0">
                <a:solidFill>
                  <a:schemeClr val="tx1"/>
                </a:solidFill>
              </a:rPr>
              <a:t>, data = day)</a:t>
            </a:r>
            <a:br>
              <a:rPr lang="en-US" dirty="0"/>
            </a:br>
            <a:endParaRPr lang="en-US" dirty="0"/>
          </a:p>
        </p:txBody>
      </p:sp>
    </p:spTree>
    <p:extLst>
      <p:ext uri="{BB962C8B-B14F-4D97-AF65-F5344CB8AC3E}">
        <p14:creationId xmlns:p14="http://schemas.microsoft.com/office/powerpoint/2010/main" val="23613213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1C6AAE25-BD23-41B5-AAE4-1DA5898C2AD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573887"/>
            <a:ext cx="0" cy="3710227"/>
          </a:xfrm>
          <a:prstGeom prst="line">
            <a:avLst/>
          </a:prstGeom>
          <a:ln w="19050">
            <a:solidFill>
              <a:srgbClr val="FFA719"/>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F4199BEB-7944-49C4-AE5B-6FA0ADD89F9E}"/>
              </a:ext>
            </a:extLst>
          </p:cNvPr>
          <p:cNvSpPr txBox="1"/>
          <p:nvPr/>
        </p:nvSpPr>
        <p:spPr>
          <a:xfrm>
            <a:off x="3048000" y="428598"/>
            <a:ext cx="9925050" cy="600164"/>
          </a:xfrm>
          <a:prstGeom prst="rect">
            <a:avLst/>
          </a:prstGeom>
          <a:noFill/>
        </p:spPr>
        <p:txBody>
          <a:bodyPr wrap="square" rtlCol="0">
            <a:spAutoFit/>
          </a:bodyPr>
          <a:lstStyle/>
          <a:p>
            <a:r>
              <a:rPr lang="en-US" sz="3300" b="1" dirty="0">
                <a:solidFill>
                  <a:schemeClr val="accent1"/>
                </a:solidFill>
              </a:rPr>
              <a:t>Final Model and Interpretation</a:t>
            </a:r>
          </a:p>
        </p:txBody>
      </p:sp>
      <p:sp>
        <p:nvSpPr>
          <p:cNvPr id="7" name="Rectangle 6">
            <a:extLst>
              <a:ext uri="{FF2B5EF4-FFF2-40B4-BE49-F238E27FC236}">
                <a16:creationId xmlns:a16="http://schemas.microsoft.com/office/drawing/2014/main" id="{B458D95C-D07A-4F90-B8F7-56AD9829FB62}"/>
              </a:ext>
            </a:extLst>
          </p:cNvPr>
          <p:cNvSpPr/>
          <p:nvPr/>
        </p:nvSpPr>
        <p:spPr>
          <a:xfrm>
            <a:off x="1695463" y="5923867"/>
            <a:ext cx="8801073" cy="876388"/>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model4&lt;- </a:t>
            </a:r>
            <a:r>
              <a:rPr lang="en-US" b="1" dirty="0" err="1">
                <a:solidFill>
                  <a:schemeClr val="tx1"/>
                </a:solidFill>
              </a:rPr>
              <a:t>lm</a:t>
            </a:r>
            <a:r>
              <a:rPr lang="en-US" b="1" dirty="0">
                <a:solidFill>
                  <a:schemeClr val="tx1"/>
                </a:solidFill>
              </a:rPr>
              <a:t>(</a:t>
            </a:r>
            <a:r>
              <a:rPr lang="en-US" b="1" dirty="0" err="1">
                <a:solidFill>
                  <a:schemeClr val="tx1"/>
                </a:solidFill>
              </a:rPr>
              <a:t>cnt</a:t>
            </a:r>
            <a:r>
              <a:rPr lang="en-US" b="1" dirty="0">
                <a:solidFill>
                  <a:schemeClr val="tx1"/>
                </a:solidFill>
              </a:rPr>
              <a:t>~ .- </a:t>
            </a:r>
            <a:r>
              <a:rPr lang="en-US" b="1" dirty="0" err="1">
                <a:solidFill>
                  <a:schemeClr val="tx1"/>
                </a:solidFill>
              </a:rPr>
              <a:t>atemp-workingday-weekday.tue-weekday.mon-weekday.fri</a:t>
            </a:r>
            <a:r>
              <a:rPr lang="en-US" b="1" dirty="0">
                <a:solidFill>
                  <a:schemeClr val="tx1"/>
                </a:solidFill>
              </a:rPr>
              <a:t>-</a:t>
            </a:r>
            <a:br>
              <a:rPr lang="en-US" b="1" dirty="0">
                <a:solidFill>
                  <a:schemeClr val="tx1"/>
                </a:solidFill>
              </a:rPr>
            </a:br>
            <a:r>
              <a:rPr lang="en-US" b="1" dirty="0">
                <a:solidFill>
                  <a:schemeClr val="tx1"/>
                </a:solidFill>
              </a:rPr>
              <a:t>              </a:t>
            </a:r>
            <a:r>
              <a:rPr lang="en-US" b="1" dirty="0" err="1">
                <a:solidFill>
                  <a:schemeClr val="tx1"/>
                </a:solidFill>
              </a:rPr>
              <a:t>weekday.tue-weekday.wed-weekday.thur-weekday.sat</a:t>
            </a:r>
            <a:r>
              <a:rPr lang="en-US" b="1" dirty="0">
                <a:solidFill>
                  <a:schemeClr val="tx1"/>
                </a:solidFill>
              </a:rPr>
              <a:t>, data = train)</a:t>
            </a:r>
          </a:p>
        </p:txBody>
      </p:sp>
      <p:sp>
        <p:nvSpPr>
          <p:cNvPr id="10" name="TextBox 9">
            <a:extLst>
              <a:ext uri="{FF2B5EF4-FFF2-40B4-BE49-F238E27FC236}">
                <a16:creationId xmlns:a16="http://schemas.microsoft.com/office/drawing/2014/main" id="{253D4714-1E54-4506-A3AD-133C7A945891}"/>
              </a:ext>
            </a:extLst>
          </p:cNvPr>
          <p:cNvSpPr txBox="1"/>
          <p:nvPr/>
        </p:nvSpPr>
        <p:spPr>
          <a:xfrm>
            <a:off x="5791201" y="1423979"/>
            <a:ext cx="5629274" cy="5447645"/>
          </a:xfrm>
          <a:prstGeom prst="rect">
            <a:avLst/>
          </a:prstGeom>
          <a:noFill/>
        </p:spPr>
        <p:txBody>
          <a:bodyPr wrap="square" rtlCol="0">
            <a:spAutoFit/>
          </a:bodyPr>
          <a:lstStyle/>
          <a:p>
            <a:r>
              <a:rPr lang="en-US" b="1" dirty="0"/>
              <a:t>Model 4 interpretation:</a:t>
            </a:r>
          </a:p>
          <a:p>
            <a:endParaRPr lang="en-US" sz="1600" b="1" dirty="0"/>
          </a:p>
          <a:p>
            <a:pPr marL="285750" indent="-285750">
              <a:buFont typeface="Arial" panose="020B0604020202020204" pitchFamily="34" charset="0"/>
              <a:buChar char="•"/>
            </a:pPr>
            <a:r>
              <a:rPr lang="en-US" sz="1600" dirty="0"/>
              <a:t>We get adjusted R2 0.84 in this model which is higher than other models.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Weekdays and weekends doesn’t have impact on daily counts, so we removed it.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P value for all variables are significant.</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Residual plot shows the data is linear, normality Q-Q plot shows that the data is normal as mostly data is on a straight line.</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Scale-location plot doesn’t show any pattern as the red line approximately horizontal.</a:t>
            </a:r>
          </a:p>
          <a:p>
            <a:pPr marL="285750" indent="-285750">
              <a:buFont typeface="Arial" panose="020B0604020202020204" pitchFamily="34" charset="0"/>
              <a:buChar char="•"/>
            </a:pPr>
            <a:endParaRPr lang="en-US" dirty="0"/>
          </a:p>
          <a:p>
            <a:endParaRPr lang="en-US" b="1" dirty="0"/>
          </a:p>
          <a:p>
            <a:pPr marL="285750" indent="-285750">
              <a:buFont typeface="Arial" panose="020B0604020202020204" pitchFamily="34" charset="0"/>
              <a:buChar char="•"/>
            </a:pPr>
            <a:endParaRPr lang="en-US" b="1" dirty="0"/>
          </a:p>
          <a:p>
            <a:endParaRPr lang="en-US" b="1" dirty="0"/>
          </a:p>
          <a:p>
            <a:endParaRPr lang="en-US" b="1" dirty="0"/>
          </a:p>
        </p:txBody>
      </p:sp>
      <p:pic>
        <p:nvPicPr>
          <p:cNvPr id="15" name="Picture 14" descr="A close up of a map&#10;&#10;Description automatically generated">
            <a:extLst>
              <a:ext uri="{FF2B5EF4-FFF2-40B4-BE49-F238E27FC236}">
                <a16:creationId xmlns:a16="http://schemas.microsoft.com/office/drawing/2014/main" id="{398DE079-107E-4A18-8A65-74B12C5E76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72" y="1383617"/>
            <a:ext cx="4551424" cy="3957052"/>
          </a:xfrm>
          <a:prstGeom prst="rect">
            <a:avLst/>
          </a:prstGeom>
        </p:spPr>
      </p:pic>
    </p:spTree>
    <p:extLst>
      <p:ext uri="{BB962C8B-B14F-4D97-AF65-F5344CB8AC3E}">
        <p14:creationId xmlns:p14="http://schemas.microsoft.com/office/powerpoint/2010/main" val="16306430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E34AAD0-8A59-4CFD-89B4-659D89243347}"/>
              </a:ext>
            </a:extLst>
          </p:cNvPr>
          <p:cNvSpPr txBox="1"/>
          <p:nvPr/>
        </p:nvSpPr>
        <p:spPr>
          <a:xfrm>
            <a:off x="1276350" y="533396"/>
            <a:ext cx="10287000" cy="600164"/>
          </a:xfrm>
          <a:prstGeom prst="rect">
            <a:avLst/>
          </a:prstGeom>
          <a:noFill/>
        </p:spPr>
        <p:txBody>
          <a:bodyPr wrap="square" rtlCol="0">
            <a:spAutoFit/>
          </a:bodyPr>
          <a:lstStyle/>
          <a:p>
            <a:r>
              <a:rPr lang="en-US" sz="3300" b="1" dirty="0">
                <a:solidFill>
                  <a:schemeClr val="accent1"/>
                </a:solidFill>
              </a:rPr>
              <a:t>Comparison of all Multiple Linear Regression Models</a:t>
            </a:r>
          </a:p>
        </p:txBody>
      </p:sp>
      <p:sp>
        <p:nvSpPr>
          <p:cNvPr id="7" name="TextBox 6">
            <a:extLst>
              <a:ext uri="{FF2B5EF4-FFF2-40B4-BE49-F238E27FC236}">
                <a16:creationId xmlns:a16="http://schemas.microsoft.com/office/drawing/2014/main" id="{AEE6217A-6710-4514-BBA6-9EE2FAF86EE8}"/>
              </a:ext>
            </a:extLst>
          </p:cNvPr>
          <p:cNvSpPr txBox="1"/>
          <p:nvPr/>
        </p:nvSpPr>
        <p:spPr>
          <a:xfrm>
            <a:off x="2988908" y="6219364"/>
            <a:ext cx="6429375" cy="369332"/>
          </a:xfrm>
          <a:prstGeom prst="rect">
            <a:avLst/>
          </a:prstGeom>
          <a:noFill/>
        </p:spPr>
        <p:txBody>
          <a:bodyPr wrap="square" rtlCol="0">
            <a:spAutoFit/>
          </a:bodyPr>
          <a:lstStyle/>
          <a:p>
            <a:r>
              <a:rPr lang="en-US" b="1" dirty="0"/>
              <a:t>Based on these results, we selected model 4 for our prediction</a:t>
            </a:r>
            <a:r>
              <a:rPr lang="en-US" dirty="0"/>
              <a:t>.</a:t>
            </a:r>
          </a:p>
        </p:txBody>
      </p:sp>
      <p:graphicFrame>
        <p:nvGraphicFramePr>
          <p:cNvPr id="5" name="Table 4">
            <a:extLst>
              <a:ext uri="{FF2B5EF4-FFF2-40B4-BE49-F238E27FC236}">
                <a16:creationId xmlns:a16="http://schemas.microsoft.com/office/drawing/2014/main" id="{CF1F285D-9B33-4EE3-85C7-4FDD30EB0DAD}"/>
              </a:ext>
            </a:extLst>
          </p:cNvPr>
          <p:cNvGraphicFramePr>
            <a:graphicFrameLocks noGrp="1"/>
          </p:cNvGraphicFramePr>
          <p:nvPr>
            <p:extLst>
              <p:ext uri="{D42A27DB-BD31-4B8C-83A1-F6EECF244321}">
                <p14:modId xmlns:p14="http://schemas.microsoft.com/office/powerpoint/2010/main" val="620185688"/>
              </p:ext>
            </p:extLst>
          </p:nvPr>
        </p:nvGraphicFramePr>
        <p:xfrm>
          <a:off x="1066801" y="2006928"/>
          <a:ext cx="10058398" cy="3708400"/>
        </p:xfrm>
        <a:graphic>
          <a:graphicData uri="http://schemas.openxmlformats.org/drawingml/2006/table">
            <a:tbl>
              <a:tblPr firstRow="1" bandRow="1">
                <a:tableStyleId>{5C22544A-7EE6-4342-B048-85BDC9FD1C3A}</a:tableStyleId>
              </a:tblPr>
              <a:tblGrid>
                <a:gridCol w="2362533">
                  <a:extLst>
                    <a:ext uri="{9D8B030D-6E8A-4147-A177-3AD203B41FA5}">
                      <a16:colId xmlns:a16="http://schemas.microsoft.com/office/drawing/2014/main" val="3332029497"/>
                    </a:ext>
                  </a:extLst>
                </a:gridCol>
                <a:gridCol w="1798346">
                  <a:extLst>
                    <a:ext uri="{9D8B030D-6E8A-4147-A177-3AD203B41FA5}">
                      <a16:colId xmlns:a16="http://schemas.microsoft.com/office/drawing/2014/main" val="2964181573"/>
                    </a:ext>
                  </a:extLst>
                </a:gridCol>
                <a:gridCol w="1939394">
                  <a:extLst>
                    <a:ext uri="{9D8B030D-6E8A-4147-A177-3AD203B41FA5}">
                      <a16:colId xmlns:a16="http://schemas.microsoft.com/office/drawing/2014/main" val="2514185526"/>
                    </a:ext>
                  </a:extLst>
                </a:gridCol>
                <a:gridCol w="1946445">
                  <a:extLst>
                    <a:ext uri="{9D8B030D-6E8A-4147-A177-3AD203B41FA5}">
                      <a16:colId xmlns:a16="http://schemas.microsoft.com/office/drawing/2014/main" val="1838336208"/>
                    </a:ext>
                  </a:extLst>
                </a:gridCol>
                <a:gridCol w="2011680">
                  <a:extLst>
                    <a:ext uri="{9D8B030D-6E8A-4147-A177-3AD203B41FA5}">
                      <a16:colId xmlns:a16="http://schemas.microsoft.com/office/drawing/2014/main" val="490258559"/>
                    </a:ext>
                  </a:extLst>
                </a:gridCol>
              </a:tblGrid>
              <a:tr h="370840">
                <a:tc>
                  <a:txBody>
                    <a:bodyPr/>
                    <a:lstStyle/>
                    <a:p>
                      <a:pPr algn="ctr"/>
                      <a:r>
                        <a:rPr lang="en-US" dirty="0"/>
                        <a:t>Results</a:t>
                      </a:r>
                    </a:p>
                  </a:txBody>
                  <a:tcPr/>
                </a:tc>
                <a:tc>
                  <a:txBody>
                    <a:bodyPr/>
                    <a:lstStyle/>
                    <a:p>
                      <a:pPr algn="ctr"/>
                      <a:r>
                        <a:rPr lang="en-US" dirty="0"/>
                        <a:t>Model 1</a:t>
                      </a:r>
                    </a:p>
                  </a:txBody>
                  <a:tcPr/>
                </a:tc>
                <a:tc>
                  <a:txBody>
                    <a:bodyPr/>
                    <a:lstStyle/>
                    <a:p>
                      <a:pPr algn="ctr"/>
                      <a:r>
                        <a:rPr lang="en-US"/>
                        <a:t>Model2</a:t>
                      </a:r>
                      <a:endParaRPr lang="en-US" dirty="0"/>
                    </a:p>
                  </a:txBody>
                  <a:tcPr/>
                </a:tc>
                <a:tc>
                  <a:txBody>
                    <a:bodyPr/>
                    <a:lstStyle/>
                    <a:p>
                      <a:pPr algn="ctr"/>
                      <a:r>
                        <a:rPr lang="en-US"/>
                        <a:t>Model3</a:t>
                      </a:r>
                      <a:endParaRPr lang="en-US" dirty="0"/>
                    </a:p>
                  </a:txBody>
                  <a:tcPr/>
                </a:tc>
                <a:tc>
                  <a:txBody>
                    <a:bodyPr/>
                    <a:lstStyle/>
                    <a:p>
                      <a:pPr algn="ctr"/>
                      <a:r>
                        <a:rPr lang="en-US" dirty="0"/>
                        <a:t>Model 4</a:t>
                      </a:r>
                    </a:p>
                  </a:txBody>
                  <a:tcPr>
                    <a:solidFill>
                      <a:schemeClr val="accent2"/>
                    </a:solidFill>
                  </a:tcPr>
                </a:tc>
                <a:extLst>
                  <a:ext uri="{0D108BD9-81ED-4DB2-BD59-A6C34878D82A}">
                    <a16:rowId xmlns:a16="http://schemas.microsoft.com/office/drawing/2014/main" val="1163238759"/>
                  </a:ext>
                </a:extLst>
              </a:tr>
              <a:tr h="370840">
                <a:tc>
                  <a:txBody>
                    <a:bodyPr/>
                    <a:lstStyle/>
                    <a:p>
                      <a:pPr algn="l"/>
                      <a:r>
                        <a:rPr lang="en-US" b="1" dirty="0">
                          <a:solidFill>
                            <a:schemeClr val="bg1"/>
                          </a:solidFill>
                        </a:rPr>
                        <a:t>Residual Stan. Error</a:t>
                      </a:r>
                    </a:p>
                  </a:txBody>
                  <a:tcPr>
                    <a:solidFill>
                      <a:schemeClr val="accent1"/>
                    </a:solidFill>
                  </a:tcPr>
                </a:tc>
                <a:tc>
                  <a:txBody>
                    <a:bodyPr/>
                    <a:lstStyle/>
                    <a:p>
                      <a:pPr algn="ctr"/>
                      <a:r>
                        <a:rPr lang="en-US" dirty="0"/>
                        <a:t>1447</a:t>
                      </a:r>
                    </a:p>
                  </a:txBody>
                  <a:tcPr/>
                </a:tc>
                <a:tc>
                  <a:txBody>
                    <a:bodyPr/>
                    <a:lstStyle/>
                    <a:p>
                      <a:pPr algn="ctr"/>
                      <a:r>
                        <a:rPr lang="en-US"/>
                        <a:t>1425</a:t>
                      </a:r>
                      <a:endParaRPr lang="en-US" dirty="0"/>
                    </a:p>
                  </a:txBody>
                  <a:tcPr/>
                </a:tc>
                <a:tc>
                  <a:txBody>
                    <a:bodyPr/>
                    <a:lstStyle/>
                    <a:p>
                      <a:pPr algn="ctr"/>
                      <a:r>
                        <a:rPr lang="en-US"/>
                        <a:t>808</a:t>
                      </a:r>
                      <a:endParaRPr lang="en-US" dirty="0"/>
                    </a:p>
                  </a:txBody>
                  <a:tcPr/>
                </a:tc>
                <a:tc>
                  <a:txBody>
                    <a:bodyPr/>
                    <a:lstStyle/>
                    <a:p>
                      <a:r>
                        <a:rPr lang="en-US" dirty="0">
                          <a:effectLst/>
                        </a:rPr>
                        <a:t>773</a:t>
                      </a:r>
                      <a:endParaRPr lang="en-US" dirty="0"/>
                    </a:p>
                  </a:txBody>
                  <a:tcPr>
                    <a:solidFill>
                      <a:schemeClr val="accent2">
                        <a:lumMod val="40000"/>
                        <a:lumOff val="60000"/>
                      </a:schemeClr>
                    </a:solidFill>
                  </a:tcPr>
                </a:tc>
                <a:extLst>
                  <a:ext uri="{0D108BD9-81ED-4DB2-BD59-A6C34878D82A}">
                    <a16:rowId xmlns:a16="http://schemas.microsoft.com/office/drawing/2014/main" val="1359751224"/>
                  </a:ext>
                </a:extLst>
              </a:tr>
              <a:tr h="370840">
                <a:tc>
                  <a:txBody>
                    <a:bodyPr/>
                    <a:lstStyle/>
                    <a:p>
                      <a:r>
                        <a:rPr lang="en-US" b="1" dirty="0">
                          <a:solidFill>
                            <a:schemeClr val="bg1"/>
                          </a:solidFill>
                        </a:rPr>
                        <a:t>Variables </a:t>
                      </a:r>
                    </a:p>
                  </a:txBody>
                  <a:tcPr>
                    <a:solidFill>
                      <a:schemeClr val="accent1"/>
                    </a:solidFill>
                  </a:tcPr>
                </a:tc>
                <a:tc>
                  <a:txBody>
                    <a:bodyPr/>
                    <a:lstStyle/>
                    <a:p>
                      <a:pPr algn="ctr"/>
                      <a:r>
                        <a:rPr lang="en-US" dirty="0"/>
                        <a:t>4</a:t>
                      </a:r>
                    </a:p>
                  </a:txBody>
                  <a:tcPr/>
                </a:tc>
                <a:tc>
                  <a:txBody>
                    <a:bodyPr/>
                    <a:lstStyle/>
                    <a:p>
                      <a:pPr algn="ctr"/>
                      <a:r>
                        <a:rPr lang="en-US" dirty="0"/>
                        <a:t>3</a:t>
                      </a:r>
                    </a:p>
                  </a:txBody>
                  <a:tcPr/>
                </a:tc>
                <a:tc>
                  <a:txBody>
                    <a:bodyPr/>
                    <a:lstStyle/>
                    <a:p>
                      <a:pPr algn="ctr"/>
                      <a:r>
                        <a:rPr lang="en-US"/>
                        <a:t>19</a:t>
                      </a:r>
                      <a:endParaRPr lang="en-US" dirty="0"/>
                    </a:p>
                  </a:txBody>
                  <a:tcPr/>
                </a:tc>
                <a:tc>
                  <a:txBody>
                    <a:bodyPr/>
                    <a:lstStyle/>
                    <a:p>
                      <a:r>
                        <a:rPr lang="en-US" dirty="0"/>
                        <a:t>15</a:t>
                      </a:r>
                    </a:p>
                  </a:txBody>
                  <a:tcPr>
                    <a:solidFill>
                      <a:schemeClr val="accent2">
                        <a:lumMod val="20000"/>
                        <a:lumOff val="80000"/>
                      </a:schemeClr>
                    </a:solidFill>
                  </a:tcPr>
                </a:tc>
                <a:extLst>
                  <a:ext uri="{0D108BD9-81ED-4DB2-BD59-A6C34878D82A}">
                    <a16:rowId xmlns:a16="http://schemas.microsoft.com/office/drawing/2014/main" val="637617063"/>
                  </a:ext>
                </a:extLst>
              </a:tr>
              <a:tr h="370840">
                <a:tc>
                  <a:txBody>
                    <a:bodyPr/>
                    <a:lstStyle/>
                    <a:p>
                      <a:r>
                        <a:rPr lang="en-US" b="1" dirty="0">
                          <a:solidFill>
                            <a:schemeClr val="bg1"/>
                          </a:solidFill>
                        </a:rPr>
                        <a:t>F- Statistics</a:t>
                      </a:r>
                    </a:p>
                  </a:txBody>
                  <a:tcPr>
                    <a:solidFill>
                      <a:schemeClr val="accent1"/>
                    </a:solidFill>
                  </a:tcPr>
                </a:tc>
                <a:tc>
                  <a:txBody>
                    <a:bodyPr/>
                    <a:lstStyle/>
                    <a:p>
                      <a:pPr algn="ctr"/>
                      <a:r>
                        <a:rPr lang="en-US" dirty="0"/>
                        <a:t>110</a:t>
                      </a:r>
                    </a:p>
                  </a:txBody>
                  <a:tcPr/>
                </a:tc>
                <a:tc>
                  <a:txBody>
                    <a:bodyPr/>
                    <a:lstStyle/>
                    <a:p>
                      <a:pPr algn="ctr"/>
                      <a:r>
                        <a:rPr lang="en-US" dirty="0"/>
                        <a:t>207</a:t>
                      </a:r>
                    </a:p>
                  </a:txBody>
                  <a:tcPr/>
                </a:tc>
                <a:tc>
                  <a:txBody>
                    <a:bodyPr/>
                    <a:lstStyle/>
                    <a:p>
                      <a:pPr algn="ctr"/>
                      <a:r>
                        <a:rPr lang="en-US"/>
                        <a:t>183</a:t>
                      </a:r>
                      <a:endParaRPr lang="en-US" dirty="0"/>
                    </a:p>
                  </a:txBody>
                  <a:tcPr/>
                </a:tc>
                <a:tc>
                  <a:txBody>
                    <a:bodyPr/>
                    <a:lstStyle/>
                    <a:p>
                      <a:r>
                        <a:rPr lang="en-US" dirty="0"/>
                        <a:t>194</a:t>
                      </a:r>
                    </a:p>
                  </a:txBody>
                  <a:tcPr>
                    <a:solidFill>
                      <a:schemeClr val="accent2">
                        <a:lumMod val="40000"/>
                        <a:lumOff val="60000"/>
                      </a:schemeClr>
                    </a:solidFill>
                  </a:tcPr>
                </a:tc>
                <a:extLst>
                  <a:ext uri="{0D108BD9-81ED-4DB2-BD59-A6C34878D82A}">
                    <a16:rowId xmlns:a16="http://schemas.microsoft.com/office/drawing/2014/main" val="2892869528"/>
                  </a:ext>
                </a:extLst>
              </a:tr>
              <a:tr h="370840">
                <a:tc>
                  <a:txBody>
                    <a:bodyPr/>
                    <a:lstStyle/>
                    <a:p>
                      <a:r>
                        <a:rPr lang="en-US" b="1" dirty="0">
                          <a:solidFill>
                            <a:schemeClr val="bg1"/>
                          </a:solidFill>
                        </a:rPr>
                        <a:t>Adjusted R Squared</a:t>
                      </a:r>
                    </a:p>
                  </a:txBody>
                  <a:tcPr>
                    <a:solidFill>
                      <a:schemeClr val="accent1"/>
                    </a:solidFill>
                  </a:tcPr>
                </a:tc>
                <a:tc>
                  <a:txBody>
                    <a:bodyPr/>
                    <a:lstStyle/>
                    <a:p>
                      <a:pPr algn="ctr"/>
                      <a:r>
                        <a:rPr lang="en-US" dirty="0"/>
                        <a:t>0.44</a:t>
                      </a:r>
                    </a:p>
                  </a:txBody>
                  <a:tcPr/>
                </a:tc>
                <a:tc>
                  <a:txBody>
                    <a:bodyPr/>
                    <a:lstStyle/>
                    <a:p>
                      <a:pPr algn="ctr"/>
                      <a:r>
                        <a:rPr lang="en-US" dirty="0"/>
                        <a:t>0.45</a:t>
                      </a:r>
                    </a:p>
                  </a:txBody>
                  <a:tcPr/>
                </a:tc>
                <a:tc>
                  <a:txBody>
                    <a:bodyPr/>
                    <a:lstStyle/>
                    <a:p>
                      <a:pPr algn="ctr"/>
                      <a:r>
                        <a:rPr lang="en-US" dirty="0"/>
                        <a:t>0.82</a:t>
                      </a:r>
                    </a:p>
                  </a:txBody>
                  <a:tcPr/>
                </a:tc>
                <a:tc>
                  <a:txBody>
                    <a:bodyPr/>
                    <a:lstStyle/>
                    <a:p>
                      <a:r>
                        <a:rPr lang="en-US" dirty="0"/>
                        <a:t>0.84</a:t>
                      </a:r>
                    </a:p>
                  </a:txBody>
                  <a:tcPr>
                    <a:solidFill>
                      <a:schemeClr val="accent2">
                        <a:lumMod val="20000"/>
                        <a:lumOff val="80000"/>
                      </a:schemeClr>
                    </a:solidFill>
                  </a:tcPr>
                </a:tc>
                <a:extLst>
                  <a:ext uri="{0D108BD9-81ED-4DB2-BD59-A6C34878D82A}">
                    <a16:rowId xmlns:a16="http://schemas.microsoft.com/office/drawing/2014/main" val="2314212022"/>
                  </a:ext>
                </a:extLst>
              </a:tr>
              <a:tr h="370840">
                <a:tc>
                  <a:txBody>
                    <a:bodyPr/>
                    <a:lstStyle/>
                    <a:p>
                      <a:r>
                        <a:rPr lang="en-US" sz="1800" b="1" kern="1200" dirty="0">
                          <a:solidFill>
                            <a:schemeClr val="bg1"/>
                          </a:solidFill>
                          <a:latin typeface="+mn-lt"/>
                          <a:ea typeface="+mn-ea"/>
                          <a:cs typeface="+mn-cs"/>
                        </a:rPr>
                        <a:t>R Squared </a:t>
                      </a:r>
                    </a:p>
                  </a:txBody>
                  <a:tcPr>
                    <a:solidFill>
                      <a:schemeClr val="accent1"/>
                    </a:solidFill>
                  </a:tcPr>
                </a:tc>
                <a:tc>
                  <a:txBody>
                    <a:bodyPr/>
                    <a:lstStyle/>
                    <a:p>
                      <a:pPr algn="ctr"/>
                      <a:r>
                        <a:rPr lang="en-US" dirty="0"/>
                        <a:t>0.44</a:t>
                      </a:r>
                    </a:p>
                  </a:txBody>
                  <a:tcPr/>
                </a:tc>
                <a:tc>
                  <a:txBody>
                    <a:bodyPr/>
                    <a:lstStyle/>
                    <a:p>
                      <a:pPr algn="ctr"/>
                      <a:r>
                        <a:rPr lang="en-US"/>
                        <a:t>0.44</a:t>
                      </a:r>
                      <a:endParaRPr lang="en-US" dirty="0"/>
                    </a:p>
                  </a:txBody>
                  <a:tcPr/>
                </a:tc>
                <a:tc>
                  <a:txBody>
                    <a:bodyPr/>
                    <a:lstStyle/>
                    <a:p>
                      <a:pPr algn="ctr"/>
                      <a:r>
                        <a:rPr lang="en-US"/>
                        <a:t>0.83</a:t>
                      </a:r>
                      <a:endParaRPr lang="en-US" dirty="0"/>
                    </a:p>
                  </a:txBody>
                  <a:tcPr/>
                </a:tc>
                <a:tc>
                  <a:txBody>
                    <a:bodyPr/>
                    <a:lstStyle/>
                    <a:p>
                      <a:r>
                        <a:rPr lang="en-US" dirty="0"/>
                        <a:t>0.84</a:t>
                      </a:r>
                    </a:p>
                  </a:txBody>
                  <a:tcPr>
                    <a:solidFill>
                      <a:schemeClr val="accent2">
                        <a:lumMod val="40000"/>
                        <a:lumOff val="60000"/>
                      </a:schemeClr>
                    </a:solidFill>
                  </a:tcPr>
                </a:tc>
                <a:extLst>
                  <a:ext uri="{0D108BD9-81ED-4DB2-BD59-A6C34878D82A}">
                    <a16:rowId xmlns:a16="http://schemas.microsoft.com/office/drawing/2014/main" val="3911745219"/>
                  </a:ext>
                </a:extLst>
              </a:tr>
              <a:tr h="370840">
                <a:tc>
                  <a:txBody>
                    <a:bodyPr/>
                    <a:lstStyle/>
                    <a:p>
                      <a:r>
                        <a:rPr lang="en-US" b="1" dirty="0">
                          <a:solidFill>
                            <a:schemeClr val="bg1"/>
                          </a:solidFill>
                        </a:rPr>
                        <a:t>Mean Square Error</a:t>
                      </a:r>
                    </a:p>
                  </a:txBody>
                  <a:tcPr>
                    <a:solidFill>
                      <a:schemeClr val="accent1"/>
                    </a:solidFill>
                  </a:tcPr>
                </a:tc>
                <a:tc>
                  <a:txBody>
                    <a:bodyPr/>
                    <a:lstStyle/>
                    <a:p>
                      <a:pPr algn="ctr"/>
                      <a:r>
                        <a:rPr lang="en-US" dirty="0"/>
                        <a:t>1837637</a:t>
                      </a:r>
                    </a:p>
                  </a:txBody>
                  <a:tcPr/>
                </a:tc>
                <a:tc>
                  <a:txBody>
                    <a:bodyPr/>
                    <a:lstStyle/>
                    <a:p>
                      <a:pPr algn="ctr"/>
                      <a:r>
                        <a:rPr lang="en-US"/>
                        <a:t>1831133</a:t>
                      </a:r>
                      <a:endParaRPr lang="en-US" dirty="0"/>
                    </a:p>
                  </a:txBody>
                  <a:tcPr/>
                </a:tc>
                <a:tc>
                  <a:txBody>
                    <a:bodyPr/>
                    <a:lstStyle/>
                    <a:p>
                      <a:pPr algn="ctr"/>
                      <a:r>
                        <a:rPr lang="en-US"/>
                        <a:t>755504</a:t>
                      </a:r>
                      <a:endParaRPr lang="en-US" dirty="0"/>
                    </a:p>
                  </a:txBody>
                  <a:tcPr/>
                </a:tc>
                <a:tc>
                  <a:txBody>
                    <a:bodyPr/>
                    <a:lstStyle/>
                    <a:p>
                      <a:r>
                        <a:rPr lang="en-US" dirty="0"/>
                        <a:t>889899</a:t>
                      </a:r>
                    </a:p>
                  </a:txBody>
                  <a:tcPr>
                    <a:solidFill>
                      <a:schemeClr val="accent2">
                        <a:lumMod val="20000"/>
                        <a:lumOff val="80000"/>
                      </a:schemeClr>
                    </a:solidFill>
                  </a:tcPr>
                </a:tc>
                <a:extLst>
                  <a:ext uri="{0D108BD9-81ED-4DB2-BD59-A6C34878D82A}">
                    <a16:rowId xmlns:a16="http://schemas.microsoft.com/office/drawing/2014/main" val="403989431"/>
                  </a:ext>
                </a:extLst>
              </a:tr>
              <a:tr h="370840">
                <a:tc>
                  <a:txBody>
                    <a:bodyPr/>
                    <a:lstStyle/>
                    <a:p>
                      <a:r>
                        <a:rPr lang="en-US" b="1" dirty="0">
                          <a:solidFill>
                            <a:schemeClr val="bg1"/>
                          </a:solidFill>
                        </a:rPr>
                        <a:t>RMSE</a:t>
                      </a:r>
                    </a:p>
                  </a:txBody>
                  <a:tcPr>
                    <a:solidFill>
                      <a:schemeClr val="accent1"/>
                    </a:solidFill>
                  </a:tcPr>
                </a:tc>
                <a:tc>
                  <a:txBody>
                    <a:bodyPr/>
                    <a:lstStyle/>
                    <a:p>
                      <a:pPr algn="ctr"/>
                      <a:r>
                        <a:rPr lang="en-US" dirty="0"/>
                        <a:t>1355</a:t>
                      </a:r>
                    </a:p>
                  </a:txBody>
                  <a:tcPr/>
                </a:tc>
                <a:tc>
                  <a:txBody>
                    <a:bodyPr/>
                    <a:lstStyle/>
                    <a:p>
                      <a:pPr algn="ctr"/>
                      <a:r>
                        <a:rPr lang="en-US"/>
                        <a:t>1353</a:t>
                      </a:r>
                      <a:endParaRPr lang="en-US" dirty="0"/>
                    </a:p>
                  </a:txBody>
                  <a:tcPr/>
                </a:tc>
                <a:tc>
                  <a:txBody>
                    <a:bodyPr/>
                    <a:lstStyle/>
                    <a:p>
                      <a:pPr algn="ctr"/>
                      <a:r>
                        <a:rPr lang="en-US"/>
                        <a:t>869</a:t>
                      </a:r>
                      <a:endParaRPr lang="en-US" dirty="0"/>
                    </a:p>
                  </a:txBody>
                  <a:tcPr/>
                </a:tc>
                <a:tc>
                  <a:txBody>
                    <a:bodyPr/>
                    <a:lstStyle/>
                    <a:p>
                      <a:r>
                        <a:rPr lang="en-US" dirty="0"/>
                        <a:t>943</a:t>
                      </a:r>
                    </a:p>
                  </a:txBody>
                  <a:tcPr>
                    <a:solidFill>
                      <a:schemeClr val="accent2">
                        <a:lumMod val="40000"/>
                        <a:lumOff val="60000"/>
                      </a:schemeClr>
                    </a:solidFill>
                  </a:tcPr>
                </a:tc>
                <a:extLst>
                  <a:ext uri="{0D108BD9-81ED-4DB2-BD59-A6C34878D82A}">
                    <a16:rowId xmlns:a16="http://schemas.microsoft.com/office/drawing/2014/main" val="263288264"/>
                  </a:ext>
                </a:extLst>
              </a:tr>
              <a:tr h="370840">
                <a:tc>
                  <a:txBody>
                    <a:bodyPr/>
                    <a:lstStyle/>
                    <a:p>
                      <a:r>
                        <a:rPr lang="en-US" b="1" dirty="0">
                          <a:solidFill>
                            <a:schemeClr val="bg1"/>
                          </a:solidFill>
                        </a:rPr>
                        <a:t>AIC</a:t>
                      </a:r>
                    </a:p>
                  </a:txBody>
                  <a:tcPr>
                    <a:solidFill>
                      <a:schemeClr val="accent1"/>
                    </a:solidFill>
                  </a:tcPr>
                </a:tc>
                <a:tc>
                  <a:txBody>
                    <a:bodyPr/>
                    <a:lstStyle/>
                    <a:p>
                      <a:pPr algn="ctr"/>
                      <a:r>
                        <a:rPr lang="en-US" dirty="0"/>
                        <a:t>9537</a:t>
                      </a:r>
                    </a:p>
                  </a:txBody>
                  <a:tcPr/>
                </a:tc>
                <a:tc>
                  <a:txBody>
                    <a:bodyPr/>
                    <a:lstStyle/>
                    <a:p>
                      <a:pPr algn="ctr"/>
                      <a:r>
                        <a:rPr lang="en-US" dirty="0"/>
                        <a:t>12697</a:t>
                      </a:r>
                    </a:p>
                  </a:txBody>
                  <a:tcPr/>
                </a:tc>
                <a:tc>
                  <a:txBody>
                    <a:bodyPr/>
                    <a:lstStyle/>
                    <a:p>
                      <a:pPr algn="ctr"/>
                      <a:r>
                        <a:rPr lang="en-US"/>
                        <a:t>11884</a:t>
                      </a:r>
                      <a:endParaRPr lang="en-US" dirty="0"/>
                    </a:p>
                  </a:txBody>
                  <a:tcPr/>
                </a:tc>
                <a:tc>
                  <a:txBody>
                    <a:bodyPr/>
                    <a:lstStyle/>
                    <a:p>
                      <a:r>
                        <a:rPr lang="en-US" dirty="0"/>
                        <a:t>8862</a:t>
                      </a:r>
                    </a:p>
                  </a:txBody>
                  <a:tcPr>
                    <a:solidFill>
                      <a:schemeClr val="accent2">
                        <a:lumMod val="20000"/>
                        <a:lumOff val="80000"/>
                      </a:schemeClr>
                    </a:solidFill>
                  </a:tcPr>
                </a:tc>
                <a:extLst>
                  <a:ext uri="{0D108BD9-81ED-4DB2-BD59-A6C34878D82A}">
                    <a16:rowId xmlns:a16="http://schemas.microsoft.com/office/drawing/2014/main" val="2603960022"/>
                  </a:ext>
                </a:extLst>
              </a:tr>
              <a:tr h="370840">
                <a:tc>
                  <a:txBody>
                    <a:bodyPr/>
                    <a:lstStyle/>
                    <a:p>
                      <a:r>
                        <a:rPr lang="en-US" b="1" dirty="0">
                          <a:solidFill>
                            <a:schemeClr val="bg1"/>
                          </a:solidFill>
                        </a:rPr>
                        <a:t>BIC</a:t>
                      </a:r>
                    </a:p>
                  </a:txBody>
                  <a:tcPr>
                    <a:solidFill>
                      <a:schemeClr val="accent1"/>
                    </a:solidFill>
                  </a:tcPr>
                </a:tc>
                <a:tc>
                  <a:txBody>
                    <a:bodyPr/>
                    <a:lstStyle/>
                    <a:p>
                      <a:pPr algn="ctr"/>
                      <a:r>
                        <a:rPr lang="en-US"/>
                        <a:t>9563</a:t>
                      </a:r>
                      <a:endParaRPr lang="en-US" dirty="0"/>
                    </a:p>
                  </a:txBody>
                  <a:tcPr/>
                </a:tc>
                <a:tc>
                  <a:txBody>
                    <a:bodyPr/>
                    <a:lstStyle/>
                    <a:p>
                      <a:pPr algn="ctr"/>
                      <a:r>
                        <a:rPr lang="en-US" dirty="0"/>
                        <a:t>12720</a:t>
                      </a:r>
                    </a:p>
                  </a:txBody>
                  <a:tcPr/>
                </a:tc>
                <a:tc>
                  <a:txBody>
                    <a:bodyPr/>
                    <a:lstStyle/>
                    <a:p>
                      <a:pPr algn="ctr"/>
                      <a:r>
                        <a:rPr lang="en-US" dirty="0"/>
                        <a:t>11980</a:t>
                      </a:r>
                    </a:p>
                  </a:txBody>
                  <a:tcPr/>
                </a:tc>
                <a:tc>
                  <a:txBody>
                    <a:bodyPr/>
                    <a:lstStyle/>
                    <a:p>
                      <a:r>
                        <a:rPr lang="en-US" dirty="0"/>
                        <a:t>8935</a:t>
                      </a:r>
                    </a:p>
                  </a:txBody>
                  <a:tcPr>
                    <a:solidFill>
                      <a:schemeClr val="accent2">
                        <a:lumMod val="40000"/>
                        <a:lumOff val="60000"/>
                      </a:schemeClr>
                    </a:solidFill>
                  </a:tcPr>
                </a:tc>
                <a:extLst>
                  <a:ext uri="{0D108BD9-81ED-4DB2-BD59-A6C34878D82A}">
                    <a16:rowId xmlns:a16="http://schemas.microsoft.com/office/drawing/2014/main" val="3894902584"/>
                  </a:ext>
                </a:extLst>
              </a:tr>
            </a:tbl>
          </a:graphicData>
        </a:graphic>
      </p:graphicFrame>
    </p:spTree>
    <p:extLst>
      <p:ext uri="{BB962C8B-B14F-4D97-AF65-F5344CB8AC3E}">
        <p14:creationId xmlns:p14="http://schemas.microsoft.com/office/powerpoint/2010/main" val="4755870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7" name="Straight Connector 10">
            <a:extLst>
              <a:ext uri="{FF2B5EF4-FFF2-40B4-BE49-F238E27FC236}">
                <a16:creationId xmlns:a16="http://schemas.microsoft.com/office/drawing/2014/main" id="{39B7FDC9-F0CE-43A7-9F2A-83DD09DC345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47624" y="2265037"/>
            <a:ext cx="10125012" cy="0"/>
          </a:xfrm>
          <a:prstGeom prst="line">
            <a:avLst/>
          </a:prstGeom>
          <a:ln w="158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2" name="Picture">
            <a:extLst>
              <a:ext uri="{FF2B5EF4-FFF2-40B4-BE49-F238E27FC236}">
                <a16:creationId xmlns:a16="http://schemas.microsoft.com/office/drawing/2014/main" id="{71642EB4-157E-436D-93C8-472F345B93CD}"/>
              </a:ext>
            </a:extLst>
          </p:cNvPr>
          <p:cNvPicPr/>
          <p:nvPr/>
        </p:nvPicPr>
        <p:blipFill>
          <a:blip r:embed="rId2"/>
          <a:stretch>
            <a:fillRect/>
          </a:stretch>
        </p:blipFill>
        <p:spPr bwMode="auto">
          <a:xfrm>
            <a:off x="422451" y="2619446"/>
            <a:ext cx="5473524" cy="3571803"/>
          </a:xfrm>
          <a:prstGeom prst="rect">
            <a:avLst/>
          </a:prstGeom>
          <a:noFill/>
        </p:spPr>
      </p:pic>
      <p:sp>
        <p:nvSpPr>
          <p:cNvPr id="6" name="TextBox 5">
            <a:extLst>
              <a:ext uri="{FF2B5EF4-FFF2-40B4-BE49-F238E27FC236}">
                <a16:creationId xmlns:a16="http://schemas.microsoft.com/office/drawing/2014/main" id="{76ABB21E-92F8-4797-87BD-0C5CD34ED4C3}"/>
              </a:ext>
            </a:extLst>
          </p:cNvPr>
          <p:cNvSpPr txBox="1"/>
          <p:nvPr/>
        </p:nvSpPr>
        <p:spPr>
          <a:xfrm>
            <a:off x="6110130" y="2979915"/>
            <a:ext cx="4858126" cy="2735086"/>
          </a:xfrm>
          <a:prstGeom prst="rect">
            <a:avLst/>
          </a:prstGeom>
        </p:spPr>
        <p:txBody>
          <a:bodyPr vert="horz" lIns="91440" tIns="45720" rIns="91440" bIns="45720" rtlCol="0">
            <a:normAutofit fontScale="85000" lnSpcReduction="10000"/>
          </a:bodyPr>
          <a:lstStyle/>
          <a:p>
            <a:pPr marL="285750" indent="-228600">
              <a:lnSpc>
                <a:spcPct val="90000"/>
              </a:lnSpc>
              <a:spcAft>
                <a:spcPts val="600"/>
              </a:spcAft>
              <a:buFont typeface="Arial" panose="020B0604020202020204" pitchFamily="34" charset="0"/>
              <a:buChar char="•"/>
            </a:pPr>
            <a:r>
              <a:rPr lang="en-US" sz="2400" dirty="0"/>
              <a:t>Now we use final selected model 4 on unseen data(test data).</a:t>
            </a:r>
          </a:p>
          <a:p>
            <a:pPr marL="285750" indent="-228600">
              <a:lnSpc>
                <a:spcPct val="90000"/>
              </a:lnSpc>
              <a:spcAft>
                <a:spcPts val="600"/>
              </a:spcAft>
              <a:buFont typeface="Arial" panose="020B0604020202020204" pitchFamily="34" charset="0"/>
              <a:buChar char="•"/>
            </a:pPr>
            <a:endParaRPr lang="en-US" sz="2400" dirty="0"/>
          </a:p>
          <a:p>
            <a:pPr marL="285750" indent="-228600">
              <a:lnSpc>
                <a:spcPct val="90000"/>
              </a:lnSpc>
              <a:spcAft>
                <a:spcPts val="600"/>
              </a:spcAft>
              <a:buFont typeface="Arial" panose="020B0604020202020204" pitchFamily="34" charset="0"/>
              <a:buChar char="•"/>
            </a:pPr>
            <a:r>
              <a:rPr lang="en-US" sz="2400" dirty="0"/>
              <a:t>Using model4, 80% of variance in rental bike count is explained on test data.</a:t>
            </a:r>
          </a:p>
          <a:p>
            <a:pPr marL="285750" indent="-228600">
              <a:lnSpc>
                <a:spcPct val="90000"/>
              </a:lnSpc>
              <a:spcAft>
                <a:spcPts val="600"/>
              </a:spcAft>
              <a:buFont typeface="Arial" panose="020B0604020202020204" pitchFamily="34" charset="0"/>
              <a:buChar char="•"/>
            </a:pPr>
            <a:endParaRPr lang="en-US" sz="2400" dirty="0"/>
          </a:p>
          <a:p>
            <a:pPr marL="285750" indent="-228600">
              <a:lnSpc>
                <a:spcPct val="90000"/>
              </a:lnSpc>
              <a:spcAft>
                <a:spcPts val="600"/>
              </a:spcAft>
              <a:buFont typeface="Arial" panose="020B0604020202020204" pitchFamily="34" charset="0"/>
              <a:buChar char="•"/>
            </a:pPr>
            <a:r>
              <a:rPr lang="en-US" sz="2400" dirty="0"/>
              <a:t>Still in the actual vs. predicted plot, we can see there is some scope to improve our prediction.</a:t>
            </a:r>
          </a:p>
          <a:p>
            <a:pPr marL="285750" indent="-228600">
              <a:lnSpc>
                <a:spcPct val="90000"/>
              </a:lnSpc>
              <a:spcAft>
                <a:spcPts val="600"/>
              </a:spcAft>
              <a:buFont typeface="Arial" panose="020B0604020202020204" pitchFamily="34" charset="0"/>
              <a:buChar char="•"/>
            </a:pPr>
            <a:endParaRPr lang="en-US" sz="2400" dirty="0"/>
          </a:p>
          <a:p>
            <a:pPr marL="285750" indent="-228600">
              <a:lnSpc>
                <a:spcPct val="90000"/>
              </a:lnSpc>
              <a:spcAft>
                <a:spcPts val="600"/>
              </a:spcAft>
              <a:buFont typeface="Arial" panose="020B0604020202020204" pitchFamily="34" charset="0"/>
              <a:buChar char="•"/>
            </a:pPr>
            <a:endParaRPr lang="en-US" sz="2400" dirty="0"/>
          </a:p>
          <a:p>
            <a:pPr marL="285750" indent="-228600">
              <a:lnSpc>
                <a:spcPct val="90000"/>
              </a:lnSpc>
              <a:spcAft>
                <a:spcPts val="600"/>
              </a:spcAft>
              <a:buFont typeface="Arial" panose="020B0604020202020204" pitchFamily="34" charset="0"/>
              <a:buChar char="•"/>
            </a:pPr>
            <a:endParaRPr lang="en-US" sz="2400" dirty="0"/>
          </a:p>
          <a:p>
            <a:pPr marL="285750" indent="-228600">
              <a:lnSpc>
                <a:spcPct val="90000"/>
              </a:lnSpc>
              <a:spcAft>
                <a:spcPts val="600"/>
              </a:spcAft>
              <a:buFont typeface="Arial" panose="020B0604020202020204" pitchFamily="34" charset="0"/>
              <a:buChar char="•"/>
            </a:pPr>
            <a:endParaRPr lang="en-US" sz="2400" dirty="0"/>
          </a:p>
          <a:p>
            <a:pPr marL="285750" indent="-228600">
              <a:lnSpc>
                <a:spcPct val="90000"/>
              </a:lnSpc>
              <a:spcAft>
                <a:spcPts val="600"/>
              </a:spcAft>
              <a:buFont typeface="Arial" panose="020B0604020202020204" pitchFamily="34" charset="0"/>
              <a:buChar char="•"/>
            </a:pPr>
            <a:endParaRPr lang="en-US" sz="2400" dirty="0"/>
          </a:p>
          <a:p>
            <a:pPr marL="285750" indent="-228600">
              <a:lnSpc>
                <a:spcPct val="90000"/>
              </a:lnSpc>
              <a:spcAft>
                <a:spcPts val="600"/>
              </a:spcAft>
              <a:buFont typeface="Arial" panose="020B0604020202020204" pitchFamily="34" charset="0"/>
              <a:buChar char="•"/>
            </a:pPr>
            <a:endParaRPr lang="en-US" sz="2400" dirty="0"/>
          </a:p>
          <a:p>
            <a:pPr marL="285750" indent="-228600">
              <a:lnSpc>
                <a:spcPct val="90000"/>
              </a:lnSpc>
              <a:spcAft>
                <a:spcPts val="600"/>
              </a:spcAft>
              <a:buFont typeface="Arial" panose="020B0604020202020204" pitchFamily="34" charset="0"/>
              <a:buChar char="•"/>
            </a:pPr>
            <a:endParaRPr lang="en-US" sz="2400" dirty="0"/>
          </a:p>
        </p:txBody>
      </p:sp>
      <p:sp>
        <p:nvSpPr>
          <p:cNvPr id="12" name="TextBox 11">
            <a:extLst>
              <a:ext uri="{FF2B5EF4-FFF2-40B4-BE49-F238E27FC236}">
                <a16:creationId xmlns:a16="http://schemas.microsoft.com/office/drawing/2014/main" id="{6819EDFC-FD0C-4DD8-A8A5-4DD94128D2B2}"/>
              </a:ext>
            </a:extLst>
          </p:cNvPr>
          <p:cNvSpPr txBox="1"/>
          <p:nvPr/>
        </p:nvSpPr>
        <p:spPr>
          <a:xfrm>
            <a:off x="1047624" y="1487669"/>
            <a:ext cx="5831086" cy="549381"/>
          </a:xfrm>
          <a:prstGeom prst="rect">
            <a:avLst/>
          </a:prstGeom>
          <a:noFill/>
        </p:spPr>
        <p:txBody>
          <a:bodyPr wrap="square" rtlCol="0">
            <a:spAutoFit/>
          </a:bodyPr>
          <a:lstStyle/>
          <a:p>
            <a:pPr>
              <a:lnSpc>
                <a:spcPct val="90000"/>
              </a:lnSpc>
              <a:spcBef>
                <a:spcPct val="0"/>
              </a:spcBef>
              <a:spcAft>
                <a:spcPts val="600"/>
              </a:spcAft>
            </a:pPr>
            <a:r>
              <a:rPr lang="en-US" sz="3300" b="1" dirty="0">
                <a:solidFill>
                  <a:schemeClr val="accent1"/>
                </a:solidFill>
              </a:rPr>
              <a:t>Predictive Ability of the Model</a:t>
            </a:r>
          </a:p>
        </p:txBody>
      </p:sp>
    </p:spTree>
    <p:extLst>
      <p:ext uri="{BB962C8B-B14F-4D97-AF65-F5344CB8AC3E}">
        <p14:creationId xmlns:p14="http://schemas.microsoft.com/office/powerpoint/2010/main" val="38223214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B2B5FC5-D2B7-4124-9AD3-6B9BA23A3851}"/>
              </a:ext>
            </a:extLst>
          </p:cNvPr>
          <p:cNvSpPr txBox="1"/>
          <p:nvPr/>
        </p:nvSpPr>
        <p:spPr>
          <a:xfrm>
            <a:off x="1047624" y="1013410"/>
            <a:ext cx="10588434" cy="1053314"/>
          </a:xfrm>
          <a:prstGeom prst="rect">
            <a:avLst/>
          </a:prstGeom>
        </p:spPr>
        <p:txBody>
          <a:bodyPr vert="horz" lIns="91440" tIns="45720" rIns="91440" bIns="45720" rtlCol="0" anchor="b">
            <a:normAutofit/>
          </a:bodyPr>
          <a:lstStyle/>
          <a:p>
            <a:pPr>
              <a:lnSpc>
                <a:spcPct val="90000"/>
              </a:lnSpc>
              <a:spcBef>
                <a:spcPct val="0"/>
              </a:spcBef>
              <a:spcAft>
                <a:spcPts val="600"/>
              </a:spcAft>
            </a:pPr>
            <a:endParaRPr lang="en-US" sz="3300" b="1" dirty="0">
              <a:solidFill>
                <a:schemeClr val="accent1"/>
              </a:solidFill>
            </a:endParaRPr>
          </a:p>
        </p:txBody>
      </p:sp>
      <p:cxnSp>
        <p:nvCxnSpPr>
          <p:cNvPr id="17" name="Straight Connector 10">
            <a:extLst>
              <a:ext uri="{FF2B5EF4-FFF2-40B4-BE49-F238E27FC236}">
                <a16:creationId xmlns:a16="http://schemas.microsoft.com/office/drawing/2014/main" id="{39B7FDC9-F0CE-43A7-9F2A-83DD09DC345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47624" y="2265037"/>
            <a:ext cx="10125012" cy="0"/>
          </a:xfrm>
          <a:prstGeom prst="line">
            <a:avLst/>
          </a:prstGeom>
          <a:ln w="158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BF603D3-A7EE-40B2-88CA-2DCAF1AED4F4}"/>
              </a:ext>
            </a:extLst>
          </p:cNvPr>
          <p:cNvSpPr txBox="1"/>
          <p:nvPr/>
        </p:nvSpPr>
        <p:spPr>
          <a:xfrm>
            <a:off x="960100" y="2661665"/>
            <a:ext cx="9239250" cy="3862596"/>
          </a:xfrm>
          <a:prstGeom prst="rect">
            <a:avLst/>
          </a:prstGeom>
          <a:noFill/>
        </p:spPr>
        <p:txBody>
          <a:bodyPr wrap="square" rtlCol="0">
            <a:spAutoFit/>
          </a:bodyPr>
          <a:lstStyle/>
          <a:p>
            <a:pPr marL="285750" indent="-228600">
              <a:lnSpc>
                <a:spcPct val="80000"/>
              </a:lnSpc>
              <a:spcAft>
                <a:spcPts val="600"/>
              </a:spcAft>
              <a:buFont typeface="Arial" panose="020B0604020202020204" pitchFamily="34" charset="0"/>
              <a:buChar char="•"/>
            </a:pPr>
            <a:r>
              <a:rPr lang="en-US" sz="2000" dirty="0"/>
              <a:t>This study predicts the daily bike usage pattern of Washington DC. Capital Bike System.</a:t>
            </a:r>
          </a:p>
          <a:p>
            <a:pPr marL="285750" indent="-228600">
              <a:lnSpc>
                <a:spcPct val="80000"/>
              </a:lnSpc>
              <a:spcAft>
                <a:spcPts val="600"/>
              </a:spcAft>
              <a:buFont typeface="Arial" panose="020B0604020202020204" pitchFamily="34" charset="0"/>
              <a:buChar char="•"/>
            </a:pPr>
            <a:endParaRPr lang="en-US" sz="2000" dirty="0"/>
          </a:p>
          <a:p>
            <a:pPr marL="285750" indent="-228600">
              <a:lnSpc>
                <a:spcPct val="80000"/>
              </a:lnSpc>
              <a:spcAft>
                <a:spcPts val="600"/>
              </a:spcAft>
              <a:buFont typeface="Arial" panose="020B0604020202020204" pitchFamily="34" charset="0"/>
              <a:buChar char="•"/>
            </a:pPr>
            <a:r>
              <a:rPr lang="en-US" sz="2000" dirty="0"/>
              <a:t>We explored all the variables affecting bike rentals in exploratory data analysis.</a:t>
            </a:r>
          </a:p>
          <a:p>
            <a:pPr marL="285750" indent="-228600">
              <a:lnSpc>
                <a:spcPct val="80000"/>
              </a:lnSpc>
              <a:spcAft>
                <a:spcPts val="600"/>
              </a:spcAft>
              <a:buFont typeface="Arial" panose="020B0604020202020204" pitchFamily="34" charset="0"/>
              <a:buChar char="•"/>
            </a:pPr>
            <a:endParaRPr lang="en-US" sz="2000" dirty="0"/>
          </a:p>
          <a:p>
            <a:pPr marL="285750" indent="-228600">
              <a:lnSpc>
                <a:spcPct val="80000"/>
              </a:lnSpc>
              <a:spcAft>
                <a:spcPts val="600"/>
              </a:spcAft>
              <a:buFont typeface="Arial" panose="020B0604020202020204" pitchFamily="34" charset="0"/>
              <a:buChar char="•"/>
            </a:pPr>
            <a:r>
              <a:rPr lang="en-US" sz="2000" dirty="0"/>
              <a:t>Temperature, Humidity, Wind-speed, Season, and Weather are the most important factors that drive the demand of bike sharing rental</a:t>
            </a:r>
          </a:p>
          <a:p>
            <a:pPr marL="285750" indent="-228600">
              <a:lnSpc>
                <a:spcPct val="80000"/>
              </a:lnSpc>
              <a:spcAft>
                <a:spcPts val="600"/>
              </a:spcAft>
              <a:buFont typeface="Arial" panose="020B0604020202020204" pitchFamily="34" charset="0"/>
              <a:buChar char="•"/>
            </a:pPr>
            <a:endParaRPr lang="en-US" sz="2000" dirty="0"/>
          </a:p>
          <a:p>
            <a:pPr marL="285750" indent="-228600">
              <a:lnSpc>
                <a:spcPct val="80000"/>
              </a:lnSpc>
              <a:spcAft>
                <a:spcPts val="600"/>
              </a:spcAft>
              <a:buFont typeface="Arial" panose="020B0604020202020204" pitchFamily="34" charset="0"/>
              <a:buChar char="•"/>
            </a:pPr>
            <a:r>
              <a:rPr lang="en-US" sz="2000" dirty="0"/>
              <a:t>Using multiple linear models,  we see that the duration prediction has a good fit of training data and small generalization error, but prediction of number of trips seems to yield periodically increasing loss, which is something that should be addressed in future work..</a:t>
            </a:r>
          </a:p>
          <a:p>
            <a:pPr marL="285750" indent="-285750">
              <a:buFont typeface="Arial" panose="020B0604020202020204" pitchFamily="34" charset="0"/>
              <a:buChar char="•"/>
            </a:pPr>
            <a:endParaRPr lang="en-US" dirty="0"/>
          </a:p>
        </p:txBody>
      </p:sp>
      <p:sp>
        <p:nvSpPr>
          <p:cNvPr id="2" name="TextBox 1">
            <a:extLst>
              <a:ext uri="{FF2B5EF4-FFF2-40B4-BE49-F238E27FC236}">
                <a16:creationId xmlns:a16="http://schemas.microsoft.com/office/drawing/2014/main" id="{2071CFDA-2E3A-47EB-BDBA-698B72AC9B8B}"/>
              </a:ext>
            </a:extLst>
          </p:cNvPr>
          <p:cNvSpPr txBox="1"/>
          <p:nvPr/>
        </p:nvSpPr>
        <p:spPr>
          <a:xfrm>
            <a:off x="1086260" y="1540067"/>
            <a:ext cx="5255581" cy="600164"/>
          </a:xfrm>
          <a:prstGeom prst="rect">
            <a:avLst/>
          </a:prstGeom>
          <a:noFill/>
        </p:spPr>
        <p:txBody>
          <a:bodyPr wrap="square" rtlCol="0">
            <a:spAutoFit/>
          </a:bodyPr>
          <a:lstStyle/>
          <a:p>
            <a:r>
              <a:rPr lang="en-US" sz="3300" b="1" dirty="0">
                <a:solidFill>
                  <a:schemeClr val="accent1"/>
                </a:solidFill>
              </a:rPr>
              <a:t>Conclusion</a:t>
            </a:r>
          </a:p>
        </p:txBody>
      </p:sp>
    </p:spTree>
    <p:extLst>
      <p:ext uri="{BB962C8B-B14F-4D97-AF65-F5344CB8AC3E}">
        <p14:creationId xmlns:p14="http://schemas.microsoft.com/office/powerpoint/2010/main" val="33490187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07DBA666-E7AB-4A75-A2AC-202A9450638F}"/>
              </a:ext>
            </a:extLst>
          </p:cNvPr>
          <p:cNvSpPr txBox="1"/>
          <p:nvPr/>
        </p:nvSpPr>
        <p:spPr>
          <a:xfrm>
            <a:off x="838200" y="963877"/>
            <a:ext cx="3494362" cy="4930246"/>
          </a:xfrm>
          <a:prstGeom prst="rect">
            <a:avLst/>
          </a:prstGeom>
        </p:spPr>
        <p:txBody>
          <a:bodyPr vert="horz" lIns="91440" tIns="45720" rIns="91440" bIns="45720" rtlCol="0" anchor="ctr">
            <a:normAutofit/>
          </a:bodyPr>
          <a:lstStyle/>
          <a:p>
            <a:pPr algn="r">
              <a:lnSpc>
                <a:spcPct val="90000"/>
              </a:lnSpc>
              <a:spcBef>
                <a:spcPct val="0"/>
              </a:spcBef>
              <a:spcAft>
                <a:spcPts val="600"/>
              </a:spcAft>
            </a:pPr>
            <a:r>
              <a:rPr lang="en-US" sz="4400" kern="1200" dirty="0">
                <a:solidFill>
                  <a:schemeClr val="accent1"/>
                </a:solidFill>
                <a:latin typeface="+mj-lt"/>
                <a:ea typeface="+mj-ea"/>
                <a:cs typeface="+mj-cs"/>
              </a:rPr>
              <a:t>Future Work</a:t>
            </a:r>
          </a:p>
        </p:txBody>
      </p:sp>
      <p:cxnSp>
        <p:nvCxnSpPr>
          <p:cNvPr id="11" name="Straight Connector 10">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15ED2722-587C-4178-9F08-376241F747E8}"/>
              </a:ext>
            </a:extLst>
          </p:cNvPr>
          <p:cNvSpPr txBox="1"/>
          <p:nvPr/>
        </p:nvSpPr>
        <p:spPr>
          <a:xfrm>
            <a:off x="5492667" y="1453515"/>
            <a:ext cx="6377769" cy="5242560"/>
          </a:xfrm>
          <a:prstGeom prst="rect">
            <a:avLst/>
          </a:prstGeom>
        </p:spPr>
        <p:txBody>
          <a:bodyPr vert="horz" lIns="91440" tIns="45720" rIns="91440" bIns="45720" rtlCol="0" anchor="ctr">
            <a:normAutofit/>
          </a:bodyPr>
          <a:lstStyle/>
          <a:p>
            <a:pPr marL="285750" lvl="0" indent="-285750">
              <a:buFont typeface="Arial" panose="020B0604020202020204" pitchFamily="34" charset="0"/>
              <a:buChar char="•"/>
              <a:defRPr/>
            </a:pPr>
            <a:r>
              <a:rPr lang="en-US" dirty="0">
                <a:solidFill>
                  <a:srgbClr val="3F3F3F"/>
                </a:solidFill>
                <a:latin typeface="Arial"/>
              </a:rPr>
              <a:t>Analyze the effects of other weather and demographic covariates on bike usages patterns. </a:t>
            </a:r>
          </a:p>
          <a:p>
            <a:pPr marL="285750" lvl="0" indent="-285750">
              <a:buFont typeface="Arial" panose="020B0604020202020204" pitchFamily="34" charset="0"/>
              <a:buChar char="•"/>
              <a:defRPr/>
            </a:pPr>
            <a:endParaRPr lang="en-US" dirty="0">
              <a:solidFill>
                <a:srgbClr val="3F3F3F"/>
              </a:solidFill>
              <a:latin typeface="Arial"/>
            </a:endParaRPr>
          </a:p>
          <a:p>
            <a:pPr marL="285750" lvl="0" indent="-285750">
              <a:buFont typeface="Arial" panose="020B0604020202020204" pitchFamily="34" charset="0"/>
              <a:buChar char="•"/>
              <a:defRPr/>
            </a:pPr>
            <a:r>
              <a:rPr lang="en-US" dirty="0"/>
              <a:t>It would also be interesting to model trips between pairs of stations and build models to predict the destination given customer information and starting station.</a:t>
            </a:r>
          </a:p>
          <a:p>
            <a:pPr marL="285750" lvl="0" indent="-285750">
              <a:buFont typeface="Arial" panose="020B0604020202020204" pitchFamily="34" charset="0"/>
              <a:buChar char="•"/>
              <a:defRPr/>
            </a:pPr>
            <a:endParaRPr lang="en-US" dirty="0">
              <a:solidFill>
                <a:srgbClr val="3F3F3F"/>
              </a:solidFill>
              <a:latin typeface="Arial"/>
            </a:endParaRPr>
          </a:p>
          <a:p>
            <a:pPr marL="285750" lvl="0" indent="-285750">
              <a:buFont typeface="Arial" panose="020B0604020202020204" pitchFamily="34" charset="0"/>
              <a:buChar char="•"/>
              <a:defRPr/>
            </a:pPr>
            <a:r>
              <a:rPr lang="en-US" dirty="0"/>
              <a:t>We will explore the hours data of Bike Sharing dataset to understand data better</a:t>
            </a:r>
          </a:p>
          <a:p>
            <a:pPr marL="285750" lvl="0" indent="-285750">
              <a:buFont typeface="Arial" panose="020B0604020202020204" pitchFamily="34" charset="0"/>
              <a:buChar char="•"/>
              <a:defRPr/>
            </a:pPr>
            <a:endParaRPr lang="en-US" dirty="0"/>
          </a:p>
          <a:p>
            <a:pPr marL="285750" indent="-285750">
              <a:buFont typeface="Arial" panose="020B0604020202020204" pitchFamily="34" charset="0"/>
              <a:buChar char="•"/>
              <a:defRPr/>
            </a:pPr>
            <a:r>
              <a:rPr lang="en-US" dirty="0"/>
              <a:t>We can improve our performance by applying advanced techniques such as Decision tree and Random Forest. We can use Time Series and Forecasting methods to understand our data trend better.</a:t>
            </a:r>
            <a:endParaRPr lang="en-US" dirty="0">
              <a:solidFill>
                <a:srgbClr val="3F3F3F"/>
              </a:solidFill>
              <a:latin typeface="Arial"/>
            </a:endParaRPr>
          </a:p>
          <a:p>
            <a:pPr marL="285750" lvl="0" indent="-285750">
              <a:buFont typeface="Arial" panose="020B0604020202020204" pitchFamily="34" charset="0"/>
              <a:buChar char="•"/>
              <a:defRPr/>
            </a:pPr>
            <a:endParaRPr lang="en-US" dirty="0"/>
          </a:p>
          <a:p>
            <a:pPr marL="285750" lvl="0" indent="-285750">
              <a:buFont typeface="Arial" panose="020B0604020202020204" pitchFamily="34" charset="0"/>
              <a:buChar char="•"/>
              <a:defRPr/>
            </a:pPr>
            <a:endParaRPr lang="en-US" dirty="0">
              <a:solidFill>
                <a:srgbClr val="3F3F3F"/>
              </a:solidFill>
              <a:latin typeface="Arial"/>
            </a:endParaRPr>
          </a:p>
          <a:p>
            <a:pPr marL="285750" lvl="0" indent="-285750">
              <a:buFont typeface="Arial" panose="020B0604020202020204" pitchFamily="34" charset="0"/>
              <a:buChar char="•"/>
              <a:defRPr/>
            </a:pPr>
            <a:endParaRPr lang="en-US" dirty="0">
              <a:solidFill>
                <a:srgbClr val="3F3F3F"/>
              </a:solidFill>
              <a:latin typeface="Arial"/>
            </a:endParaRPr>
          </a:p>
          <a:p>
            <a:pPr lvl="2" indent="-228600">
              <a:lnSpc>
                <a:spcPct val="90000"/>
              </a:lnSpc>
              <a:spcAft>
                <a:spcPts val="600"/>
              </a:spcAft>
              <a:buFont typeface="Arial" panose="020B0604020202020204" pitchFamily="34" charset="0"/>
              <a:buChar char="•"/>
            </a:pPr>
            <a:endParaRPr lang="en-US" sz="1100" dirty="0"/>
          </a:p>
        </p:txBody>
      </p:sp>
    </p:spTree>
    <p:extLst>
      <p:ext uri="{BB962C8B-B14F-4D97-AF65-F5344CB8AC3E}">
        <p14:creationId xmlns:p14="http://schemas.microsoft.com/office/powerpoint/2010/main" val="15738449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48186AA-64AE-4542-B2A6-8D6DD0468361}"/>
              </a:ext>
            </a:extLst>
          </p:cNvPr>
          <p:cNvSpPr txBox="1"/>
          <p:nvPr/>
        </p:nvSpPr>
        <p:spPr>
          <a:xfrm>
            <a:off x="4781551" y="2133600"/>
            <a:ext cx="2438400" cy="769441"/>
          </a:xfrm>
          <a:prstGeom prst="rect">
            <a:avLst/>
          </a:prstGeom>
          <a:noFill/>
        </p:spPr>
        <p:txBody>
          <a:bodyPr wrap="square" rtlCol="0">
            <a:spAutoFit/>
          </a:bodyPr>
          <a:lstStyle/>
          <a:p>
            <a:r>
              <a:rPr lang="en-US" sz="4400" b="1" dirty="0">
                <a:solidFill>
                  <a:schemeClr val="accent1"/>
                </a:solidFill>
                <a:latin typeface="+mj-lt"/>
                <a:ea typeface="+mj-ea"/>
                <a:cs typeface="+mj-cs"/>
              </a:rPr>
              <a:t>Thank You</a:t>
            </a:r>
          </a:p>
        </p:txBody>
      </p:sp>
      <p:cxnSp>
        <p:nvCxnSpPr>
          <p:cNvPr id="6" name="Straight Connector 5">
            <a:extLst>
              <a:ext uri="{FF2B5EF4-FFF2-40B4-BE49-F238E27FC236}">
                <a16:creationId xmlns:a16="http://schemas.microsoft.com/office/drawing/2014/main" id="{7A06F31A-A988-4D78-8D90-F74BF4CCB3B4}"/>
              </a:ext>
            </a:extLst>
          </p:cNvPr>
          <p:cNvCxnSpPr/>
          <p:nvPr/>
        </p:nvCxnSpPr>
        <p:spPr>
          <a:xfrm>
            <a:off x="1400175" y="3105150"/>
            <a:ext cx="9448800" cy="0"/>
          </a:xfrm>
          <a:prstGeom prst="line">
            <a:avLst/>
          </a:prstGeom>
          <a:effectLst>
            <a:glow rad="63500">
              <a:schemeClr val="accent1">
                <a:satMod val="175000"/>
                <a:alpha val="40000"/>
              </a:schemeClr>
            </a:glow>
          </a:effectLst>
        </p:spPr>
        <p:style>
          <a:lnRef idx="3">
            <a:schemeClr val="accent1"/>
          </a:lnRef>
          <a:fillRef idx="0">
            <a:schemeClr val="accent1"/>
          </a:fillRef>
          <a:effectRef idx="2">
            <a:schemeClr val="accent1"/>
          </a:effectRef>
          <a:fontRef idx="minor">
            <a:schemeClr val="tx1"/>
          </a:fontRef>
        </p:style>
      </p:cxnSp>
      <p:sp>
        <p:nvSpPr>
          <p:cNvPr id="7" name="TextBox 6">
            <a:extLst>
              <a:ext uri="{FF2B5EF4-FFF2-40B4-BE49-F238E27FC236}">
                <a16:creationId xmlns:a16="http://schemas.microsoft.com/office/drawing/2014/main" id="{4D878707-107D-406C-B61A-B87976036709}"/>
              </a:ext>
            </a:extLst>
          </p:cNvPr>
          <p:cNvSpPr txBox="1"/>
          <p:nvPr/>
        </p:nvSpPr>
        <p:spPr>
          <a:xfrm>
            <a:off x="5195888" y="3522017"/>
            <a:ext cx="1609725" cy="461665"/>
          </a:xfrm>
          <a:prstGeom prst="rect">
            <a:avLst/>
          </a:prstGeom>
          <a:noFill/>
        </p:spPr>
        <p:txBody>
          <a:bodyPr wrap="square" rtlCol="0">
            <a:spAutoFit/>
          </a:bodyPr>
          <a:lstStyle/>
          <a:p>
            <a:r>
              <a:rPr lang="en-US" sz="2400" dirty="0"/>
              <a:t>Questions?</a:t>
            </a:r>
          </a:p>
        </p:txBody>
      </p:sp>
      <p:pic>
        <p:nvPicPr>
          <p:cNvPr id="8" name="Picture 2" descr="Image result for harrisburg university transparent">
            <a:extLst>
              <a:ext uri="{FF2B5EF4-FFF2-40B4-BE49-F238E27FC236}">
                <a16:creationId xmlns:a16="http://schemas.microsoft.com/office/drawing/2014/main" id="{3A1474B2-61A8-429B-B814-250B080A3F9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5467" y="5623151"/>
            <a:ext cx="3301880" cy="10822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92880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07DBA666-E7AB-4A75-A2AC-202A9450638F}"/>
              </a:ext>
            </a:extLst>
          </p:cNvPr>
          <p:cNvSpPr txBox="1"/>
          <p:nvPr/>
        </p:nvSpPr>
        <p:spPr>
          <a:xfrm>
            <a:off x="838200" y="963877"/>
            <a:ext cx="3494362" cy="4930246"/>
          </a:xfrm>
          <a:prstGeom prst="rect">
            <a:avLst/>
          </a:prstGeom>
        </p:spPr>
        <p:txBody>
          <a:bodyPr vert="horz" lIns="91440" tIns="45720" rIns="91440" bIns="45720" rtlCol="0" anchor="ctr">
            <a:normAutofit/>
          </a:bodyPr>
          <a:lstStyle/>
          <a:p>
            <a:pPr algn="r">
              <a:lnSpc>
                <a:spcPct val="90000"/>
              </a:lnSpc>
              <a:spcBef>
                <a:spcPct val="0"/>
              </a:spcBef>
              <a:spcAft>
                <a:spcPts val="600"/>
              </a:spcAft>
            </a:pPr>
            <a:r>
              <a:rPr lang="en-US" sz="4400" kern="1200">
                <a:solidFill>
                  <a:schemeClr val="accent1"/>
                </a:solidFill>
                <a:latin typeface="+mj-lt"/>
                <a:ea typeface="+mj-ea"/>
                <a:cs typeface="+mj-cs"/>
              </a:rPr>
              <a:t>Agenda</a:t>
            </a:r>
            <a:endParaRPr lang="en-US" sz="4400" kern="1200" dirty="0">
              <a:solidFill>
                <a:schemeClr val="accent1"/>
              </a:solidFill>
              <a:latin typeface="+mj-lt"/>
              <a:ea typeface="+mj-ea"/>
              <a:cs typeface="+mj-cs"/>
            </a:endParaRPr>
          </a:p>
        </p:txBody>
      </p:sp>
      <p:cxnSp>
        <p:nvCxnSpPr>
          <p:cNvPr id="11" name="Straight Connector 10">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15ED2722-587C-4178-9F08-376241F747E8}"/>
              </a:ext>
            </a:extLst>
          </p:cNvPr>
          <p:cNvSpPr txBox="1"/>
          <p:nvPr/>
        </p:nvSpPr>
        <p:spPr>
          <a:xfrm>
            <a:off x="4976031" y="963877"/>
            <a:ext cx="6377769" cy="4930246"/>
          </a:xfrm>
          <a:prstGeom prst="rect">
            <a:avLst/>
          </a:prstGeom>
        </p:spPr>
        <p:txBody>
          <a:bodyPr vert="horz" lIns="91440" tIns="45720" rIns="91440" bIns="45720" rtlCol="0" anchor="ctr">
            <a:normAutofit/>
          </a:bodyPr>
          <a:lstStyle/>
          <a:p>
            <a:pPr lvl="1" indent="-228600">
              <a:lnSpc>
                <a:spcPct val="90000"/>
              </a:lnSpc>
              <a:spcAft>
                <a:spcPts val="600"/>
              </a:spcAft>
              <a:buFont typeface="Arial" panose="020B0604020202020204" pitchFamily="34" charset="0"/>
              <a:buChar char="•"/>
            </a:pPr>
            <a:r>
              <a:rPr lang="en-US" sz="1400" b="1" dirty="0"/>
              <a:t>Project Background</a:t>
            </a:r>
          </a:p>
          <a:p>
            <a:pPr marL="1200150" lvl="2" indent="-228600">
              <a:lnSpc>
                <a:spcPct val="90000"/>
              </a:lnSpc>
              <a:spcAft>
                <a:spcPts val="600"/>
              </a:spcAft>
              <a:buFont typeface="Arial" panose="020B0604020202020204" pitchFamily="34" charset="0"/>
              <a:buChar char="•"/>
            </a:pPr>
            <a:r>
              <a:rPr lang="en-US" sz="1200" dirty="0"/>
              <a:t>Problem Statement</a:t>
            </a:r>
          </a:p>
          <a:p>
            <a:pPr marL="1200150" lvl="2" indent="-228600">
              <a:lnSpc>
                <a:spcPct val="90000"/>
              </a:lnSpc>
              <a:spcAft>
                <a:spcPts val="600"/>
              </a:spcAft>
              <a:buFont typeface="Arial" panose="020B0604020202020204" pitchFamily="34" charset="0"/>
              <a:buChar char="•"/>
            </a:pPr>
            <a:r>
              <a:rPr lang="en-US" sz="1200" dirty="0"/>
              <a:t>Our Goal in Project</a:t>
            </a:r>
          </a:p>
          <a:p>
            <a:pPr marL="1200150" lvl="2" indent="-228600">
              <a:lnSpc>
                <a:spcPct val="90000"/>
              </a:lnSpc>
              <a:spcAft>
                <a:spcPts val="600"/>
              </a:spcAft>
              <a:buFont typeface="Arial" panose="020B0604020202020204" pitchFamily="34" charset="0"/>
              <a:buChar char="•"/>
            </a:pPr>
            <a:r>
              <a:rPr lang="en-US" sz="1200" dirty="0"/>
              <a:t>Benefits for Future</a:t>
            </a:r>
          </a:p>
          <a:p>
            <a:pPr lvl="1" indent="-228600">
              <a:lnSpc>
                <a:spcPct val="90000"/>
              </a:lnSpc>
              <a:spcAft>
                <a:spcPts val="600"/>
              </a:spcAft>
              <a:buFont typeface="Arial" panose="020B0604020202020204" pitchFamily="34" charset="0"/>
              <a:buChar char="•"/>
            </a:pPr>
            <a:r>
              <a:rPr lang="en-US" sz="1400" b="1" dirty="0"/>
              <a:t>Data Background</a:t>
            </a:r>
          </a:p>
          <a:p>
            <a:pPr marL="1200150" lvl="2" indent="-228600">
              <a:lnSpc>
                <a:spcPct val="90000"/>
              </a:lnSpc>
              <a:spcAft>
                <a:spcPts val="600"/>
              </a:spcAft>
              <a:buFont typeface="Arial" panose="020B0604020202020204" pitchFamily="34" charset="0"/>
              <a:buChar char="•"/>
            </a:pPr>
            <a:r>
              <a:rPr lang="en-US" sz="1200" dirty="0"/>
              <a:t>Data Description</a:t>
            </a:r>
          </a:p>
          <a:p>
            <a:pPr marL="1200150" lvl="2" indent="-228600">
              <a:lnSpc>
                <a:spcPct val="90000"/>
              </a:lnSpc>
              <a:spcAft>
                <a:spcPts val="600"/>
              </a:spcAft>
              <a:buFont typeface="Arial" panose="020B0604020202020204" pitchFamily="34" charset="0"/>
              <a:buChar char="•"/>
            </a:pPr>
            <a:r>
              <a:rPr lang="en-US" sz="1200" dirty="0"/>
              <a:t>Data Source</a:t>
            </a:r>
          </a:p>
          <a:p>
            <a:pPr lvl="1" indent="-228600">
              <a:lnSpc>
                <a:spcPct val="90000"/>
              </a:lnSpc>
              <a:spcAft>
                <a:spcPts val="600"/>
              </a:spcAft>
              <a:buFont typeface="Arial" panose="020B0604020202020204" pitchFamily="34" charset="0"/>
              <a:buChar char="•"/>
            </a:pPr>
            <a:r>
              <a:rPr lang="en-US" sz="1400" b="1" dirty="0"/>
              <a:t>Exploratory Analysis</a:t>
            </a:r>
          </a:p>
          <a:p>
            <a:pPr marL="1200150" lvl="2" indent="-228600">
              <a:lnSpc>
                <a:spcPct val="90000"/>
              </a:lnSpc>
              <a:spcAft>
                <a:spcPts val="600"/>
              </a:spcAft>
              <a:buFont typeface="Arial" panose="020B0604020202020204" pitchFamily="34" charset="0"/>
              <a:buChar char="•"/>
            </a:pPr>
            <a:r>
              <a:rPr lang="en-US" sz="1200" dirty="0"/>
              <a:t>Visualize &amp; explore relationship of variables to y variable and one another</a:t>
            </a:r>
          </a:p>
          <a:p>
            <a:pPr lvl="1" indent="-228600">
              <a:lnSpc>
                <a:spcPct val="90000"/>
              </a:lnSpc>
              <a:spcAft>
                <a:spcPts val="600"/>
              </a:spcAft>
              <a:buFont typeface="Arial" panose="020B0604020202020204" pitchFamily="34" charset="0"/>
              <a:buChar char="•"/>
            </a:pPr>
            <a:r>
              <a:rPr lang="en-US" sz="1400" b="1" dirty="0"/>
              <a:t>Data Cleaning and Manipulation </a:t>
            </a:r>
          </a:p>
          <a:p>
            <a:pPr marL="1200150" lvl="2" indent="-228600">
              <a:lnSpc>
                <a:spcPct val="90000"/>
              </a:lnSpc>
              <a:spcAft>
                <a:spcPts val="600"/>
              </a:spcAft>
              <a:buFont typeface="Arial" panose="020B0604020202020204" pitchFamily="34" charset="0"/>
              <a:buChar char="•"/>
            </a:pPr>
            <a:r>
              <a:rPr lang="en-US" sz="1100" dirty="0"/>
              <a:t> </a:t>
            </a:r>
            <a:r>
              <a:rPr lang="en-US" sz="1200" dirty="0"/>
              <a:t>Standardize Data </a:t>
            </a:r>
          </a:p>
          <a:p>
            <a:pPr marL="1200150" lvl="2" indent="-228600">
              <a:lnSpc>
                <a:spcPct val="90000"/>
              </a:lnSpc>
              <a:spcAft>
                <a:spcPts val="600"/>
              </a:spcAft>
              <a:buFont typeface="Arial" panose="020B0604020202020204" pitchFamily="34" charset="0"/>
              <a:buChar char="•"/>
            </a:pPr>
            <a:r>
              <a:rPr lang="en-US" sz="1200" dirty="0"/>
              <a:t> Remove Data not required</a:t>
            </a:r>
            <a:r>
              <a:rPr lang="en-US" sz="1100" dirty="0"/>
              <a:t>    </a:t>
            </a:r>
          </a:p>
          <a:p>
            <a:pPr lvl="1" indent="-228600">
              <a:lnSpc>
                <a:spcPct val="90000"/>
              </a:lnSpc>
              <a:spcAft>
                <a:spcPts val="600"/>
              </a:spcAft>
              <a:buFont typeface="Arial" panose="020B0604020202020204" pitchFamily="34" charset="0"/>
              <a:buChar char="•"/>
            </a:pPr>
            <a:r>
              <a:rPr lang="en-US" sz="1400" b="1" dirty="0"/>
              <a:t>Preparing Data for Modeling</a:t>
            </a:r>
          </a:p>
          <a:p>
            <a:pPr marL="1200150" lvl="2" indent="-228600">
              <a:lnSpc>
                <a:spcPct val="90000"/>
              </a:lnSpc>
              <a:spcAft>
                <a:spcPts val="600"/>
              </a:spcAft>
              <a:buFont typeface="Arial" panose="020B0604020202020204" pitchFamily="34" charset="0"/>
              <a:buChar char="•"/>
            </a:pPr>
            <a:r>
              <a:rPr lang="en-US" sz="1200" dirty="0"/>
              <a:t>Split data into train and test datasets</a:t>
            </a:r>
          </a:p>
          <a:p>
            <a:pPr lvl="1" indent="-228600">
              <a:lnSpc>
                <a:spcPct val="90000"/>
              </a:lnSpc>
              <a:spcAft>
                <a:spcPts val="600"/>
              </a:spcAft>
              <a:buFont typeface="Arial" panose="020B0604020202020204" pitchFamily="34" charset="0"/>
              <a:buChar char="•"/>
            </a:pPr>
            <a:r>
              <a:rPr lang="en-US" sz="1400" b="1" dirty="0"/>
              <a:t>Perform Multiple Linear Regression Analysis</a:t>
            </a:r>
          </a:p>
          <a:p>
            <a:pPr marL="1200150" lvl="2" indent="-228600">
              <a:lnSpc>
                <a:spcPct val="90000"/>
              </a:lnSpc>
              <a:spcAft>
                <a:spcPts val="600"/>
              </a:spcAft>
              <a:buFont typeface="Arial" panose="020B0604020202020204" pitchFamily="34" charset="0"/>
              <a:buChar char="•"/>
            </a:pPr>
            <a:r>
              <a:rPr lang="en-US" sz="1200" dirty="0"/>
              <a:t>Build Linear model using train dataset</a:t>
            </a:r>
          </a:p>
          <a:p>
            <a:pPr marL="1200150" lvl="2" indent="-228600">
              <a:lnSpc>
                <a:spcPct val="90000"/>
              </a:lnSpc>
              <a:spcAft>
                <a:spcPts val="600"/>
              </a:spcAft>
              <a:buFont typeface="Arial" panose="020B0604020202020204" pitchFamily="34" charset="0"/>
              <a:buChar char="•"/>
            </a:pPr>
            <a:r>
              <a:rPr lang="en-US" sz="1200" dirty="0"/>
              <a:t>Validate the Models on test dataset</a:t>
            </a:r>
          </a:p>
          <a:p>
            <a:pPr lvl="1" indent="-228600">
              <a:lnSpc>
                <a:spcPct val="90000"/>
              </a:lnSpc>
              <a:spcAft>
                <a:spcPts val="600"/>
              </a:spcAft>
              <a:buFont typeface="Arial" panose="020B0604020202020204" pitchFamily="34" charset="0"/>
              <a:buChar char="•"/>
            </a:pPr>
            <a:r>
              <a:rPr lang="en-US" sz="1400" b="1" dirty="0"/>
              <a:t>Conclusion &amp; Future Work</a:t>
            </a:r>
          </a:p>
          <a:p>
            <a:pPr lvl="1" indent="-228600">
              <a:lnSpc>
                <a:spcPct val="90000"/>
              </a:lnSpc>
              <a:spcAft>
                <a:spcPts val="600"/>
              </a:spcAft>
              <a:buFont typeface="Arial" panose="020B0604020202020204" pitchFamily="34" charset="0"/>
              <a:buChar char="•"/>
            </a:pPr>
            <a:endParaRPr lang="en-US" sz="1100" b="1" dirty="0"/>
          </a:p>
          <a:p>
            <a:pPr lvl="2" indent="-228600">
              <a:lnSpc>
                <a:spcPct val="90000"/>
              </a:lnSpc>
              <a:spcAft>
                <a:spcPts val="600"/>
              </a:spcAft>
              <a:buFont typeface="Arial" panose="020B0604020202020204" pitchFamily="34" charset="0"/>
              <a:buChar char="•"/>
            </a:pPr>
            <a:endParaRPr lang="en-US" sz="1100" dirty="0"/>
          </a:p>
        </p:txBody>
      </p:sp>
    </p:spTree>
    <p:extLst>
      <p:ext uri="{BB962C8B-B14F-4D97-AF65-F5344CB8AC3E}">
        <p14:creationId xmlns:p14="http://schemas.microsoft.com/office/powerpoint/2010/main" val="19754481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3433012-6C6F-4160-8E48-9D16F679A614}"/>
              </a:ext>
            </a:extLst>
          </p:cNvPr>
          <p:cNvSpPr txBox="1"/>
          <p:nvPr/>
        </p:nvSpPr>
        <p:spPr>
          <a:xfrm>
            <a:off x="6200773" y="2707407"/>
            <a:ext cx="5224272" cy="3191093"/>
          </a:xfrm>
          <a:prstGeom prst="rect">
            <a:avLst/>
          </a:prstGeom>
        </p:spPr>
        <p:txBody>
          <a:bodyPr vert="horz" lIns="91440" tIns="45720" rIns="91440" bIns="45720" rtlCol="0" anchor="ctr">
            <a:normAutofit/>
          </a:bodyPr>
          <a:lstStyle/>
          <a:p>
            <a:pPr marL="285750" indent="-228600">
              <a:lnSpc>
                <a:spcPct val="90000"/>
              </a:lnSpc>
              <a:spcAft>
                <a:spcPts val="600"/>
              </a:spcAft>
              <a:buFont typeface="Arial" panose="020B0604020202020204" pitchFamily="34" charset="0"/>
              <a:buChar char="•"/>
            </a:pPr>
            <a:r>
              <a:rPr lang="en-US" sz="2000" b="1" dirty="0"/>
              <a:t>Problem Statement</a:t>
            </a:r>
            <a:r>
              <a:rPr lang="en-US" sz="2000" dirty="0"/>
              <a:t>: How natural factors are affecting the number of daily bike rentals in Washington DC for “Capital Bikeshare”?</a:t>
            </a:r>
          </a:p>
          <a:p>
            <a:pPr marL="285750" indent="-228600">
              <a:lnSpc>
                <a:spcPct val="90000"/>
              </a:lnSpc>
              <a:spcAft>
                <a:spcPts val="600"/>
              </a:spcAft>
              <a:buFont typeface="Arial" panose="020B0604020202020204" pitchFamily="34" charset="0"/>
              <a:buChar char="•"/>
            </a:pPr>
            <a:endParaRPr lang="en-US" sz="2000" dirty="0"/>
          </a:p>
          <a:p>
            <a:pPr marL="285750" indent="-228600">
              <a:lnSpc>
                <a:spcPct val="90000"/>
              </a:lnSpc>
              <a:spcAft>
                <a:spcPts val="600"/>
              </a:spcAft>
              <a:buFont typeface="Arial" panose="020B0604020202020204" pitchFamily="34" charset="0"/>
              <a:buChar char="•"/>
            </a:pPr>
            <a:r>
              <a:rPr lang="en-US" sz="2000" b="1" dirty="0"/>
              <a:t>Our Goal</a:t>
            </a:r>
            <a:r>
              <a:rPr lang="en-US" sz="2000" dirty="0"/>
              <a:t>: Our goal is to build statistical model to effectively predict the number of daily counts that can be rented with availability of data.</a:t>
            </a:r>
          </a:p>
          <a:p>
            <a:pPr indent="-228600">
              <a:lnSpc>
                <a:spcPct val="90000"/>
              </a:lnSpc>
              <a:spcAft>
                <a:spcPts val="600"/>
              </a:spcAft>
              <a:buFont typeface="Arial" panose="020B0604020202020204" pitchFamily="34" charset="0"/>
              <a:buChar char="•"/>
            </a:pPr>
            <a:endParaRPr lang="en-US" sz="2000" dirty="0"/>
          </a:p>
        </p:txBody>
      </p:sp>
      <p:sp>
        <p:nvSpPr>
          <p:cNvPr id="4" name="Rectangle 3">
            <a:extLst>
              <a:ext uri="{FF2B5EF4-FFF2-40B4-BE49-F238E27FC236}">
                <a16:creationId xmlns:a16="http://schemas.microsoft.com/office/drawing/2014/main" id="{4F91A6E6-67DB-4DA8-9A69-A49A42171867}"/>
              </a:ext>
            </a:extLst>
          </p:cNvPr>
          <p:cNvSpPr/>
          <p:nvPr/>
        </p:nvSpPr>
        <p:spPr>
          <a:xfrm>
            <a:off x="314325" y="1518181"/>
            <a:ext cx="5389626" cy="4379660"/>
          </a:xfrm>
          <a:prstGeom prst="rect">
            <a:avLst/>
          </a:prstGeom>
        </p:spPr>
        <p:txBody>
          <a:bodyPr wrap="square">
            <a:spAutoFit/>
          </a:bodyPr>
          <a:lstStyle/>
          <a:p>
            <a:pPr marL="342900" lvl="0" indent="-285750">
              <a:lnSpc>
                <a:spcPct val="90000"/>
              </a:lnSpc>
              <a:spcBef>
                <a:spcPts val="600"/>
              </a:spcBef>
              <a:spcAft>
                <a:spcPts val="600"/>
              </a:spcAft>
              <a:buFont typeface="Arial" panose="020B0604020202020204" pitchFamily="34" charset="0"/>
              <a:buChar char="•"/>
            </a:pPr>
            <a:r>
              <a:rPr lang="en-US" dirty="0">
                <a:latin typeface="Arial" panose="020B0604020202020204" pitchFamily="34" charset="0"/>
                <a:cs typeface="Arial" panose="020B0604020202020204" pitchFamily="34" charset="0"/>
              </a:rPr>
              <a:t>Bike sharing systems are a new generation of traditional bike rentals where the whole process from membership, rental and return has become automated. </a:t>
            </a:r>
          </a:p>
          <a:p>
            <a:pPr marL="342900" lvl="0" indent="-285750">
              <a:lnSpc>
                <a:spcPct val="90000"/>
              </a:lnSpc>
              <a:spcBef>
                <a:spcPts val="600"/>
              </a:spcBef>
              <a:spcAft>
                <a:spcPts val="600"/>
              </a:spcAft>
              <a:buFont typeface="Arial" panose="020B0604020202020204" pitchFamily="34" charset="0"/>
              <a:buChar char="•"/>
            </a:pPr>
            <a:r>
              <a:rPr lang="en-US" dirty="0">
                <a:latin typeface="Arial" panose="020B0604020202020204" pitchFamily="34" charset="0"/>
                <a:cs typeface="Arial" panose="020B0604020202020204" pitchFamily="34" charset="0"/>
              </a:rPr>
              <a:t>Today, there exists great interest in these systems due to their important role in traffic, environmental and health issues. </a:t>
            </a:r>
          </a:p>
          <a:p>
            <a:pPr marL="342900" lvl="0" indent="-285750">
              <a:lnSpc>
                <a:spcPct val="90000"/>
              </a:lnSpc>
              <a:spcBef>
                <a:spcPts val="600"/>
              </a:spcBef>
              <a:spcAft>
                <a:spcPts val="600"/>
              </a:spcAft>
              <a:buFont typeface="Arial" panose="020B0604020202020204" pitchFamily="34" charset="0"/>
              <a:buChar char="•"/>
            </a:pPr>
            <a:r>
              <a:rPr lang="en-US" dirty="0">
                <a:latin typeface="Arial" panose="020B0604020202020204" pitchFamily="34" charset="0"/>
                <a:cs typeface="Arial" panose="020B0604020202020204" pitchFamily="34" charset="0"/>
              </a:rPr>
              <a:t>Dataset is available on the UCI Machine Learning Repository [1].</a:t>
            </a:r>
          </a:p>
          <a:p>
            <a:pPr marL="342900" lvl="0" indent="-285750">
              <a:lnSpc>
                <a:spcPct val="90000"/>
              </a:lnSpc>
              <a:spcBef>
                <a:spcPts val="600"/>
              </a:spcBef>
              <a:spcAft>
                <a:spcPts val="600"/>
              </a:spcAft>
              <a:buFont typeface="Arial" panose="020B0604020202020204" pitchFamily="34" charset="0"/>
              <a:buChar char="•"/>
            </a:pPr>
            <a:r>
              <a:rPr lang="en-US" dirty="0">
                <a:latin typeface="Arial" panose="020B0604020202020204" pitchFamily="34" charset="0"/>
                <a:cs typeface="Arial" panose="020B0604020202020204" pitchFamily="34" charset="0"/>
              </a:rPr>
              <a:t>It contains daily aggregated data from 2011 and 2012.</a:t>
            </a:r>
          </a:p>
          <a:p>
            <a:pPr marL="342900" lvl="0" indent="-285750">
              <a:lnSpc>
                <a:spcPct val="90000"/>
              </a:lnSpc>
              <a:spcBef>
                <a:spcPts val="600"/>
              </a:spcBef>
              <a:spcAft>
                <a:spcPts val="600"/>
              </a:spcAft>
              <a:buFont typeface="Arial" panose="020B0604020202020204" pitchFamily="34" charset="0"/>
              <a:buChar char="•"/>
            </a:pPr>
            <a:r>
              <a:rPr lang="en-US" dirty="0">
                <a:latin typeface="Arial" panose="020B0604020202020204" pitchFamily="34" charset="0"/>
                <a:cs typeface="Arial" panose="020B0604020202020204" pitchFamily="34" charset="0"/>
              </a:rPr>
              <a:t>Data has- 731 distinct observations and 16 distinct variables</a:t>
            </a:r>
          </a:p>
          <a:p>
            <a:pPr marL="285750" lvl="0" indent="-285750" defTabSz="457200">
              <a:spcBef>
                <a:spcPts val="600"/>
              </a:spcBef>
              <a:buClr>
                <a:srgbClr val="37BAAB"/>
              </a:buClr>
              <a:buFont typeface="Arial" panose="020B0604020202020204" pitchFamily="34" charset="0"/>
              <a:buChar char="•"/>
            </a:pPr>
            <a:endParaRPr lang="en-US" dirty="0">
              <a:solidFill>
                <a:prstClr val="black"/>
              </a:solidFill>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2F619B4A-BF66-4347-BAC2-05B702D2BFF7}"/>
              </a:ext>
            </a:extLst>
          </p:cNvPr>
          <p:cNvSpPr/>
          <p:nvPr/>
        </p:nvSpPr>
        <p:spPr>
          <a:xfrm>
            <a:off x="709689" y="687717"/>
            <a:ext cx="5829614" cy="707886"/>
          </a:xfrm>
          <a:prstGeom prst="rect">
            <a:avLst/>
          </a:prstGeom>
        </p:spPr>
        <p:txBody>
          <a:bodyPr wrap="square">
            <a:spAutoFit/>
          </a:bodyPr>
          <a:lstStyle/>
          <a:p>
            <a:pPr>
              <a:spcAft>
                <a:spcPts val="600"/>
              </a:spcAft>
            </a:pPr>
            <a:r>
              <a:rPr lang="en-US" sz="4000" b="1" dirty="0">
                <a:solidFill>
                  <a:schemeClr val="accent1"/>
                </a:solidFill>
                <a:latin typeface="+mj-lt"/>
                <a:ea typeface="+mj-ea"/>
                <a:cs typeface="+mj-cs"/>
              </a:rPr>
              <a:t>Dataset Background</a:t>
            </a:r>
          </a:p>
        </p:txBody>
      </p:sp>
      <p:sp>
        <p:nvSpPr>
          <p:cNvPr id="71" name="TextBox 70">
            <a:extLst>
              <a:ext uri="{FF2B5EF4-FFF2-40B4-BE49-F238E27FC236}">
                <a16:creationId xmlns:a16="http://schemas.microsoft.com/office/drawing/2014/main" id="{474EEF60-4D8C-49F0-8939-C353C56D76CD}"/>
              </a:ext>
            </a:extLst>
          </p:cNvPr>
          <p:cNvSpPr txBox="1"/>
          <p:nvPr/>
        </p:nvSpPr>
        <p:spPr>
          <a:xfrm>
            <a:off x="6488051" y="1953653"/>
            <a:ext cx="4762186" cy="707886"/>
          </a:xfrm>
          <a:prstGeom prst="rect">
            <a:avLst/>
          </a:prstGeom>
          <a:noFill/>
        </p:spPr>
        <p:txBody>
          <a:bodyPr wrap="square" rtlCol="0">
            <a:spAutoFit/>
          </a:bodyPr>
          <a:lstStyle/>
          <a:p>
            <a:pPr>
              <a:spcAft>
                <a:spcPts val="600"/>
              </a:spcAft>
            </a:pPr>
            <a:r>
              <a:rPr lang="en-US" sz="4000" b="1" dirty="0">
                <a:solidFill>
                  <a:schemeClr val="accent1"/>
                </a:solidFill>
                <a:latin typeface="+mj-lt"/>
                <a:ea typeface="+mj-ea"/>
                <a:cs typeface="+mj-cs"/>
              </a:rPr>
              <a:t>Project Background</a:t>
            </a:r>
          </a:p>
        </p:txBody>
      </p:sp>
      <p:sp>
        <p:nvSpPr>
          <p:cNvPr id="108" name="Rectangle 107">
            <a:extLst>
              <a:ext uri="{FF2B5EF4-FFF2-40B4-BE49-F238E27FC236}">
                <a16:creationId xmlns:a16="http://schemas.microsoft.com/office/drawing/2014/main" id="{4EEF4592-9A7D-4EC3-8287-F67EE3B8A7D0}"/>
              </a:ext>
            </a:extLst>
          </p:cNvPr>
          <p:cNvSpPr/>
          <p:nvPr/>
        </p:nvSpPr>
        <p:spPr>
          <a:xfrm>
            <a:off x="4449464" y="6389298"/>
            <a:ext cx="8026841" cy="369332"/>
          </a:xfrm>
          <a:prstGeom prst="rect">
            <a:avLst/>
          </a:prstGeom>
        </p:spPr>
        <p:txBody>
          <a:bodyPr wrap="square">
            <a:spAutoFit/>
          </a:bodyPr>
          <a:lstStyle/>
          <a:p>
            <a:pPr>
              <a:spcAft>
                <a:spcPts val="600"/>
              </a:spcAft>
            </a:pPr>
            <a:r>
              <a:rPr lang="en-US" sz="1400" i="1">
                <a:latin typeface="Calibri" panose="020F0502020204030204" pitchFamily="34" charset="0"/>
                <a:cs typeface="Calibri" panose="020F0502020204030204" pitchFamily="34" charset="0"/>
              </a:rPr>
              <a:t>Data Source</a:t>
            </a:r>
            <a:r>
              <a:rPr lang="en-US" i="1">
                <a:solidFill>
                  <a:schemeClr val="accent6">
                    <a:lumMod val="50000"/>
                  </a:schemeClr>
                </a:solidFill>
                <a:latin typeface="Calibri" panose="020F0502020204030204" pitchFamily="34" charset="0"/>
                <a:cs typeface="Calibri" panose="020F0502020204030204" pitchFamily="34" charset="0"/>
              </a:rPr>
              <a:t>: </a:t>
            </a:r>
            <a:r>
              <a:rPr lang="en-US" sz="1400" i="1">
                <a:hlinkClick r:id="rId2"/>
              </a:rPr>
              <a:t>https://archive.ics.uci.edu/ml/machine-learning-databases/00275/Bike-Sharing-Dataset.zip</a:t>
            </a:r>
            <a:endParaRPr lang="en-US" sz="1400" i="1">
              <a:solidFill>
                <a:schemeClr val="accent6">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508703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4716AC5-0E35-4451-8C84-3AB253CE1C3F}"/>
              </a:ext>
            </a:extLst>
          </p:cNvPr>
          <p:cNvSpPr txBox="1"/>
          <p:nvPr/>
        </p:nvSpPr>
        <p:spPr>
          <a:xfrm>
            <a:off x="247650" y="682284"/>
            <a:ext cx="5295898" cy="932688"/>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000" b="1" dirty="0">
                <a:solidFill>
                  <a:schemeClr val="accent1"/>
                </a:solidFill>
              </a:rPr>
              <a:t>Dataset Description</a:t>
            </a:r>
          </a:p>
        </p:txBody>
      </p:sp>
      <p:graphicFrame>
        <p:nvGraphicFramePr>
          <p:cNvPr id="2" name="Table 1">
            <a:extLst>
              <a:ext uri="{FF2B5EF4-FFF2-40B4-BE49-F238E27FC236}">
                <a16:creationId xmlns:a16="http://schemas.microsoft.com/office/drawing/2014/main" id="{4CEB5789-F20C-4CC9-9076-A069F490448B}"/>
              </a:ext>
            </a:extLst>
          </p:cNvPr>
          <p:cNvGraphicFramePr>
            <a:graphicFrameLocks noGrp="1"/>
          </p:cNvGraphicFramePr>
          <p:nvPr>
            <p:extLst>
              <p:ext uri="{D42A27DB-BD31-4B8C-83A1-F6EECF244321}">
                <p14:modId xmlns:p14="http://schemas.microsoft.com/office/powerpoint/2010/main" val="538746397"/>
              </p:ext>
            </p:extLst>
          </p:nvPr>
        </p:nvGraphicFramePr>
        <p:xfrm>
          <a:off x="838200" y="1992636"/>
          <a:ext cx="10515600" cy="4183080"/>
        </p:xfrm>
        <a:graphic>
          <a:graphicData uri="http://schemas.openxmlformats.org/drawingml/2006/table">
            <a:tbl>
              <a:tblPr firstRow="1" bandRow="1">
                <a:tableStyleId>{69012ECD-51FC-41F1-AA8D-1B2483CD663E}</a:tableStyleId>
              </a:tblPr>
              <a:tblGrid>
                <a:gridCol w="1577937">
                  <a:extLst>
                    <a:ext uri="{9D8B030D-6E8A-4147-A177-3AD203B41FA5}">
                      <a16:colId xmlns:a16="http://schemas.microsoft.com/office/drawing/2014/main" val="20000"/>
                    </a:ext>
                  </a:extLst>
                </a:gridCol>
                <a:gridCol w="1615438">
                  <a:extLst>
                    <a:ext uri="{9D8B030D-6E8A-4147-A177-3AD203B41FA5}">
                      <a16:colId xmlns:a16="http://schemas.microsoft.com/office/drawing/2014/main" val="20001"/>
                    </a:ext>
                  </a:extLst>
                </a:gridCol>
                <a:gridCol w="7322225">
                  <a:extLst>
                    <a:ext uri="{9D8B030D-6E8A-4147-A177-3AD203B41FA5}">
                      <a16:colId xmlns:a16="http://schemas.microsoft.com/office/drawing/2014/main" val="20002"/>
                    </a:ext>
                  </a:extLst>
                </a:gridCol>
              </a:tblGrid>
              <a:tr h="275730">
                <a:tc>
                  <a:txBody>
                    <a:bodyPr/>
                    <a:lstStyle/>
                    <a:p>
                      <a:pPr algn="l" fontAlgn="b"/>
                      <a:r>
                        <a:rPr lang="en-US" sz="1500" u="none" strike="noStrike" dirty="0">
                          <a:solidFill>
                            <a:schemeClr val="bg1"/>
                          </a:solidFill>
                          <a:effectLst/>
                        </a:rPr>
                        <a:t>Var. Name</a:t>
                      </a:r>
                      <a:endParaRPr lang="en-US" sz="1500" b="1" i="0" u="none" strike="noStrike" dirty="0">
                        <a:solidFill>
                          <a:schemeClr val="bg1"/>
                        </a:solidFill>
                        <a:effectLst/>
                        <a:latin typeface="Arial" panose="020B0604020202020204" pitchFamily="34" charset="0"/>
                        <a:cs typeface="Arial" panose="020B0604020202020204" pitchFamily="34" charset="0"/>
                      </a:endParaRPr>
                    </a:p>
                  </a:txBody>
                  <a:tcPr marL="10565" marR="10565" marT="10565" marB="0" anchor="ctr"/>
                </a:tc>
                <a:tc>
                  <a:txBody>
                    <a:bodyPr/>
                    <a:lstStyle/>
                    <a:p>
                      <a:pPr algn="l" fontAlgn="b"/>
                      <a:r>
                        <a:rPr lang="en-US" sz="1500" u="none" strike="noStrike" dirty="0">
                          <a:solidFill>
                            <a:schemeClr val="bg1"/>
                          </a:solidFill>
                          <a:effectLst/>
                        </a:rPr>
                        <a:t>Var. Type</a:t>
                      </a:r>
                      <a:endParaRPr lang="en-US" sz="1500" b="1" i="0" u="none" strike="noStrike" dirty="0">
                        <a:solidFill>
                          <a:schemeClr val="bg1"/>
                        </a:solidFill>
                        <a:effectLst/>
                        <a:latin typeface="Arial" panose="020B0604020202020204" pitchFamily="34" charset="0"/>
                        <a:cs typeface="Arial" panose="020B0604020202020204" pitchFamily="34" charset="0"/>
                      </a:endParaRPr>
                    </a:p>
                  </a:txBody>
                  <a:tcPr marL="10565" marR="10565" marT="10565" marB="0" anchor="ctr"/>
                </a:tc>
                <a:tc>
                  <a:txBody>
                    <a:bodyPr/>
                    <a:lstStyle/>
                    <a:p>
                      <a:pPr algn="l" fontAlgn="b"/>
                      <a:r>
                        <a:rPr lang="en-US" sz="1500" u="none" strike="noStrike" dirty="0">
                          <a:solidFill>
                            <a:schemeClr val="bg1"/>
                          </a:solidFill>
                          <a:effectLst/>
                        </a:rPr>
                        <a:t>Overview of Information</a:t>
                      </a:r>
                      <a:endParaRPr lang="en-US" sz="1500" b="1" i="0" u="none" strike="noStrike" dirty="0">
                        <a:solidFill>
                          <a:schemeClr val="bg1"/>
                        </a:solidFill>
                        <a:effectLst/>
                        <a:latin typeface="Arial" panose="020B0604020202020204" pitchFamily="34" charset="0"/>
                        <a:cs typeface="Arial" panose="020B0604020202020204" pitchFamily="34" charset="0"/>
                      </a:endParaRPr>
                    </a:p>
                  </a:txBody>
                  <a:tcPr marL="10565" marR="10565" marT="10565" marB="0" anchor="ctr"/>
                </a:tc>
                <a:extLst>
                  <a:ext uri="{0D108BD9-81ED-4DB2-BD59-A6C34878D82A}">
                    <a16:rowId xmlns:a16="http://schemas.microsoft.com/office/drawing/2014/main" val="10000"/>
                  </a:ext>
                </a:extLst>
              </a:tr>
              <a:tr h="260490">
                <a:tc>
                  <a:txBody>
                    <a:bodyPr/>
                    <a:lstStyle/>
                    <a:p>
                      <a:pPr algn="l" fontAlgn="b"/>
                      <a:r>
                        <a:rPr lang="en-US" sz="1400" u="none" strike="noStrike" dirty="0" err="1">
                          <a:effectLst/>
                        </a:rPr>
                        <a:t>cnt</a:t>
                      </a:r>
                      <a:endParaRPr lang="en-US" sz="1400" b="0" i="1" u="none" strike="noStrike" dirty="0">
                        <a:solidFill>
                          <a:srgbClr val="000000"/>
                        </a:solidFill>
                        <a:effectLst/>
                        <a:latin typeface="Arial" panose="020B0604020202020204" pitchFamily="34" charset="0"/>
                        <a:cs typeface="Arial" panose="020B0604020202020204" pitchFamily="34" charset="0"/>
                      </a:endParaRPr>
                    </a:p>
                  </a:txBody>
                  <a:tcPr marL="10565" marR="10565" marT="10565" marB="0" anchor="ctr">
                    <a:solidFill>
                      <a:schemeClr val="accent1">
                        <a:lumMod val="20000"/>
                        <a:lumOff val="80000"/>
                      </a:schemeClr>
                    </a:solidFill>
                  </a:tcPr>
                </a:tc>
                <a:tc>
                  <a:txBody>
                    <a:bodyPr/>
                    <a:lstStyle/>
                    <a:p>
                      <a:pPr algn="l" fontAlgn="b"/>
                      <a:r>
                        <a:rPr lang="en-US" sz="1400" u="none" strike="noStrike" dirty="0">
                          <a:effectLst/>
                        </a:rPr>
                        <a:t>Response</a:t>
                      </a:r>
                      <a:endParaRPr lang="en-US" sz="1400" b="0" i="1" u="none" strike="noStrike" dirty="0">
                        <a:solidFill>
                          <a:srgbClr val="000000"/>
                        </a:solidFill>
                        <a:effectLst/>
                        <a:latin typeface="Arial" panose="020B0604020202020204" pitchFamily="34" charset="0"/>
                        <a:cs typeface="Arial" panose="020B0604020202020204" pitchFamily="34" charset="0"/>
                      </a:endParaRPr>
                    </a:p>
                  </a:txBody>
                  <a:tcPr marL="10565" marR="10565" marT="10565" marB="0" anchor="ctr">
                    <a:solidFill>
                      <a:schemeClr val="accent1">
                        <a:lumMod val="20000"/>
                        <a:lumOff val="80000"/>
                      </a:schemeClr>
                    </a:solidFill>
                  </a:tcPr>
                </a:tc>
                <a:tc>
                  <a:txBody>
                    <a:bodyPr/>
                    <a:lstStyle/>
                    <a:p>
                      <a:pPr algn="l" fontAlgn="b"/>
                      <a:r>
                        <a:rPr lang="en-US" sz="1400" u="none" strike="noStrike" dirty="0">
                          <a:effectLst/>
                        </a:rPr>
                        <a:t> Count of total rental bikes including both casual and registered</a:t>
                      </a:r>
                      <a:endParaRPr lang="en-US" sz="1400" b="0" i="1" u="none" strike="noStrike" dirty="0">
                        <a:solidFill>
                          <a:srgbClr val="000000"/>
                        </a:solidFill>
                        <a:effectLst/>
                        <a:latin typeface="Arial" panose="020B0604020202020204" pitchFamily="34" charset="0"/>
                        <a:cs typeface="Arial" panose="020B0604020202020204" pitchFamily="34" charset="0"/>
                      </a:endParaRPr>
                    </a:p>
                  </a:txBody>
                  <a:tcPr marL="10565" marR="10565" marT="10565" marB="0" anchor="ctr">
                    <a:solidFill>
                      <a:schemeClr val="accent1">
                        <a:lumMod val="20000"/>
                        <a:lumOff val="80000"/>
                      </a:schemeClr>
                    </a:solidFill>
                  </a:tcPr>
                </a:tc>
                <a:extLst>
                  <a:ext uri="{0D108BD9-81ED-4DB2-BD59-A6C34878D82A}">
                    <a16:rowId xmlns:a16="http://schemas.microsoft.com/office/drawing/2014/main" val="10001"/>
                  </a:ext>
                </a:extLst>
              </a:tr>
              <a:tr h="260490">
                <a:tc>
                  <a:txBody>
                    <a:bodyPr/>
                    <a:lstStyle/>
                    <a:p>
                      <a:pPr algn="l" fontAlgn="b"/>
                      <a:r>
                        <a:rPr lang="en-US" sz="1400" u="none" strike="noStrike">
                          <a:effectLst/>
                        </a:rPr>
                        <a:t>dteday </a:t>
                      </a:r>
                      <a:endParaRPr lang="en-US" sz="1400" b="0" i="0" u="none" strike="noStrike">
                        <a:solidFill>
                          <a:srgbClr val="000000"/>
                        </a:solidFill>
                        <a:effectLst/>
                        <a:latin typeface="Arial" panose="020B0604020202020204" pitchFamily="34" charset="0"/>
                        <a:cs typeface="Arial" panose="020B0604020202020204" pitchFamily="34" charset="0"/>
                      </a:endParaRPr>
                    </a:p>
                  </a:txBody>
                  <a:tcPr marL="10565" marR="10565" marT="10565" marB="0" anchor="ctr"/>
                </a:tc>
                <a:tc>
                  <a:txBody>
                    <a:bodyPr/>
                    <a:lstStyle/>
                    <a:p>
                      <a:pPr algn="l" fontAlgn="b"/>
                      <a:r>
                        <a:rPr lang="en-US" sz="1400" u="none" strike="noStrike">
                          <a:effectLst/>
                        </a:rPr>
                        <a:t>Explanatory</a:t>
                      </a:r>
                      <a:endParaRPr lang="en-US" sz="1400" b="0" i="0" u="none" strike="noStrike">
                        <a:solidFill>
                          <a:srgbClr val="000000"/>
                        </a:solidFill>
                        <a:effectLst/>
                        <a:latin typeface="Arial" panose="020B0604020202020204" pitchFamily="34" charset="0"/>
                        <a:cs typeface="Arial" panose="020B0604020202020204" pitchFamily="34" charset="0"/>
                      </a:endParaRPr>
                    </a:p>
                  </a:txBody>
                  <a:tcPr marL="10565" marR="10565" marT="10565" marB="0" anchor="ctr"/>
                </a:tc>
                <a:tc>
                  <a:txBody>
                    <a:bodyPr/>
                    <a:lstStyle/>
                    <a:p>
                      <a:pPr algn="l" fontAlgn="b"/>
                      <a:r>
                        <a:rPr lang="en-US" sz="1400" u="none" strike="noStrike">
                          <a:effectLst/>
                        </a:rPr>
                        <a:t>date</a:t>
                      </a:r>
                      <a:endParaRPr lang="en-US" sz="1400" b="0" i="0" u="none" strike="noStrike">
                        <a:solidFill>
                          <a:srgbClr val="000000"/>
                        </a:solidFill>
                        <a:effectLst/>
                        <a:latin typeface="Arial" panose="020B0604020202020204" pitchFamily="34" charset="0"/>
                        <a:cs typeface="Arial" panose="020B0604020202020204" pitchFamily="34" charset="0"/>
                      </a:endParaRPr>
                    </a:p>
                  </a:txBody>
                  <a:tcPr marL="10565" marR="10565" marT="10565" marB="0" anchor="ctr"/>
                </a:tc>
                <a:extLst>
                  <a:ext uri="{0D108BD9-81ED-4DB2-BD59-A6C34878D82A}">
                    <a16:rowId xmlns:a16="http://schemas.microsoft.com/office/drawing/2014/main" val="10002"/>
                  </a:ext>
                </a:extLst>
              </a:tr>
              <a:tr h="260490">
                <a:tc>
                  <a:txBody>
                    <a:bodyPr/>
                    <a:lstStyle/>
                    <a:p>
                      <a:pPr algn="l" fontAlgn="b"/>
                      <a:r>
                        <a:rPr lang="en-US" sz="1400" u="none" strike="noStrike" dirty="0">
                          <a:effectLst/>
                        </a:rPr>
                        <a:t>season </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10565" marR="10565" marT="10565" marB="0" anchor="ctr"/>
                </a:tc>
                <a:tc>
                  <a:txBody>
                    <a:bodyPr/>
                    <a:lstStyle/>
                    <a:p>
                      <a:pPr algn="l" fontAlgn="b"/>
                      <a:r>
                        <a:rPr lang="en-US" sz="1400" u="none" strike="noStrike">
                          <a:effectLst/>
                        </a:rPr>
                        <a:t>Explanatory</a:t>
                      </a:r>
                      <a:endParaRPr lang="en-US" sz="1400" b="0" i="0" u="none" strike="noStrike">
                        <a:solidFill>
                          <a:srgbClr val="000000"/>
                        </a:solidFill>
                        <a:effectLst/>
                        <a:latin typeface="Arial" panose="020B0604020202020204" pitchFamily="34" charset="0"/>
                        <a:cs typeface="Arial" panose="020B0604020202020204" pitchFamily="34" charset="0"/>
                      </a:endParaRPr>
                    </a:p>
                  </a:txBody>
                  <a:tcPr marL="10565" marR="10565" marT="10565" marB="0" anchor="ctr"/>
                </a:tc>
                <a:tc>
                  <a:txBody>
                    <a:bodyPr/>
                    <a:lstStyle/>
                    <a:p>
                      <a:pPr algn="l" fontAlgn="b"/>
                      <a:r>
                        <a:rPr lang="en-US" sz="1400" u="none" strike="noStrike" dirty="0">
                          <a:effectLst/>
                        </a:rPr>
                        <a:t>season (1:spring, 2:summer, 3:fall, 4:winter)</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10565" marR="10565" marT="10565" marB="0" anchor="ctr"/>
                </a:tc>
                <a:extLst>
                  <a:ext uri="{0D108BD9-81ED-4DB2-BD59-A6C34878D82A}">
                    <a16:rowId xmlns:a16="http://schemas.microsoft.com/office/drawing/2014/main" val="10003"/>
                  </a:ext>
                </a:extLst>
              </a:tr>
              <a:tr h="260490">
                <a:tc>
                  <a:txBody>
                    <a:bodyPr/>
                    <a:lstStyle/>
                    <a:p>
                      <a:pPr algn="l" fontAlgn="b"/>
                      <a:r>
                        <a:rPr lang="en-US" sz="1400" u="none" strike="noStrike">
                          <a:effectLst/>
                        </a:rPr>
                        <a:t>yr</a:t>
                      </a:r>
                      <a:endParaRPr lang="en-US" sz="1400" b="0" i="0" u="none" strike="noStrike">
                        <a:solidFill>
                          <a:srgbClr val="000000"/>
                        </a:solidFill>
                        <a:effectLst/>
                        <a:latin typeface="Arial" panose="020B0604020202020204" pitchFamily="34" charset="0"/>
                        <a:cs typeface="Arial" panose="020B0604020202020204" pitchFamily="34" charset="0"/>
                      </a:endParaRPr>
                    </a:p>
                  </a:txBody>
                  <a:tcPr marL="10565" marR="10565" marT="10565" marB="0" anchor="ctr"/>
                </a:tc>
                <a:tc>
                  <a:txBody>
                    <a:bodyPr/>
                    <a:lstStyle/>
                    <a:p>
                      <a:pPr algn="l" fontAlgn="b"/>
                      <a:r>
                        <a:rPr lang="en-US" sz="1400" u="none" strike="noStrike" dirty="0">
                          <a:effectLst/>
                        </a:rPr>
                        <a:t>Explanatory</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10565" marR="10565" marT="10565" marB="0" anchor="ctr"/>
                </a:tc>
                <a:tc>
                  <a:txBody>
                    <a:bodyPr/>
                    <a:lstStyle/>
                    <a:p>
                      <a:pPr algn="l" fontAlgn="b"/>
                      <a:r>
                        <a:rPr lang="en-US" sz="1400" u="none" strike="noStrike">
                          <a:effectLst/>
                        </a:rPr>
                        <a:t>year (0-2011, 1-2012)</a:t>
                      </a:r>
                      <a:endParaRPr lang="en-US" sz="1400" b="0" i="0" u="none" strike="noStrike">
                        <a:solidFill>
                          <a:srgbClr val="000000"/>
                        </a:solidFill>
                        <a:effectLst/>
                        <a:latin typeface="Arial" panose="020B0604020202020204" pitchFamily="34" charset="0"/>
                        <a:cs typeface="Arial" panose="020B0604020202020204" pitchFamily="34" charset="0"/>
                      </a:endParaRPr>
                    </a:p>
                  </a:txBody>
                  <a:tcPr marL="10565" marR="10565" marT="10565" marB="0" anchor="ctr"/>
                </a:tc>
                <a:extLst>
                  <a:ext uri="{0D108BD9-81ED-4DB2-BD59-A6C34878D82A}">
                    <a16:rowId xmlns:a16="http://schemas.microsoft.com/office/drawing/2014/main" val="10004"/>
                  </a:ext>
                </a:extLst>
              </a:tr>
              <a:tr h="260490">
                <a:tc>
                  <a:txBody>
                    <a:bodyPr/>
                    <a:lstStyle/>
                    <a:p>
                      <a:pPr algn="l" fontAlgn="b"/>
                      <a:r>
                        <a:rPr lang="en-US" sz="1400" u="none" strike="noStrike">
                          <a:effectLst/>
                        </a:rPr>
                        <a:t>mnth</a:t>
                      </a:r>
                      <a:endParaRPr lang="en-US" sz="1400" b="0" i="0" u="none" strike="noStrike">
                        <a:solidFill>
                          <a:srgbClr val="000000"/>
                        </a:solidFill>
                        <a:effectLst/>
                        <a:latin typeface="Arial" panose="020B0604020202020204" pitchFamily="34" charset="0"/>
                        <a:cs typeface="Arial" panose="020B0604020202020204" pitchFamily="34" charset="0"/>
                      </a:endParaRPr>
                    </a:p>
                  </a:txBody>
                  <a:tcPr marL="10565" marR="10565" marT="10565" marB="0" anchor="ctr"/>
                </a:tc>
                <a:tc>
                  <a:txBody>
                    <a:bodyPr/>
                    <a:lstStyle/>
                    <a:p>
                      <a:pPr algn="l" fontAlgn="b"/>
                      <a:r>
                        <a:rPr lang="en-US" sz="1400" u="none" strike="noStrike" dirty="0">
                          <a:effectLst/>
                        </a:rPr>
                        <a:t>Explanatory</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10565" marR="10565" marT="10565" marB="0" anchor="ctr"/>
                </a:tc>
                <a:tc>
                  <a:txBody>
                    <a:bodyPr/>
                    <a:lstStyle/>
                    <a:p>
                      <a:pPr algn="l" fontAlgn="b"/>
                      <a:r>
                        <a:rPr lang="en-US" sz="1400" u="none" strike="noStrike">
                          <a:effectLst/>
                        </a:rPr>
                        <a:t>month ( Jan-1 to Dec-12)</a:t>
                      </a:r>
                      <a:endParaRPr lang="en-US" sz="1400" b="0" i="0" u="none" strike="noStrike">
                        <a:solidFill>
                          <a:srgbClr val="000000"/>
                        </a:solidFill>
                        <a:effectLst/>
                        <a:latin typeface="Arial" panose="020B0604020202020204" pitchFamily="34" charset="0"/>
                        <a:cs typeface="Arial" panose="020B0604020202020204" pitchFamily="34" charset="0"/>
                      </a:endParaRPr>
                    </a:p>
                  </a:txBody>
                  <a:tcPr marL="10565" marR="10565" marT="10565" marB="0" anchor="ctr"/>
                </a:tc>
                <a:extLst>
                  <a:ext uri="{0D108BD9-81ED-4DB2-BD59-A6C34878D82A}">
                    <a16:rowId xmlns:a16="http://schemas.microsoft.com/office/drawing/2014/main" val="10005"/>
                  </a:ext>
                </a:extLst>
              </a:tr>
              <a:tr h="260490">
                <a:tc>
                  <a:txBody>
                    <a:bodyPr/>
                    <a:lstStyle/>
                    <a:p>
                      <a:pPr algn="l" fontAlgn="b"/>
                      <a:r>
                        <a:rPr lang="en-US" sz="1400" u="none" strike="noStrike">
                          <a:effectLst/>
                        </a:rPr>
                        <a:t>workingday</a:t>
                      </a:r>
                      <a:endParaRPr lang="en-US" sz="1400" b="0" i="0" u="none" strike="noStrike">
                        <a:solidFill>
                          <a:srgbClr val="000000"/>
                        </a:solidFill>
                        <a:effectLst/>
                        <a:latin typeface="Arial" panose="020B0604020202020204" pitchFamily="34" charset="0"/>
                        <a:cs typeface="Arial" panose="020B0604020202020204" pitchFamily="34" charset="0"/>
                      </a:endParaRPr>
                    </a:p>
                  </a:txBody>
                  <a:tcPr marL="10565" marR="10565" marT="10565" marB="0" anchor="ctr"/>
                </a:tc>
                <a:tc>
                  <a:txBody>
                    <a:bodyPr/>
                    <a:lstStyle/>
                    <a:p>
                      <a:pPr algn="l" fontAlgn="b"/>
                      <a:r>
                        <a:rPr lang="en-US" sz="1400" u="none" strike="noStrike">
                          <a:effectLst/>
                        </a:rPr>
                        <a:t>Explanatory</a:t>
                      </a:r>
                      <a:endParaRPr lang="en-US" sz="1400" b="0" i="0" u="none" strike="noStrike">
                        <a:solidFill>
                          <a:srgbClr val="000000"/>
                        </a:solidFill>
                        <a:effectLst/>
                        <a:latin typeface="Arial" panose="020B0604020202020204" pitchFamily="34" charset="0"/>
                        <a:cs typeface="Arial" panose="020B0604020202020204" pitchFamily="34" charset="0"/>
                      </a:endParaRPr>
                    </a:p>
                  </a:txBody>
                  <a:tcPr marL="10565" marR="10565" marT="10565" marB="0" anchor="ctr"/>
                </a:tc>
                <a:tc>
                  <a:txBody>
                    <a:bodyPr/>
                    <a:lstStyle/>
                    <a:p>
                      <a:pPr algn="l" fontAlgn="b"/>
                      <a:r>
                        <a:rPr lang="en-US" sz="1400" u="none" strike="noStrike">
                          <a:effectLst/>
                        </a:rPr>
                        <a:t>Workingday-1 , Not working day-0</a:t>
                      </a:r>
                      <a:endParaRPr lang="en-US" sz="1400" b="0" i="0" u="none" strike="noStrike">
                        <a:solidFill>
                          <a:srgbClr val="000000"/>
                        </a:solidFill>
                        <a:effectLst/>
                        <a:latin typeface="Arial" panose="020B0604020202020204" pitchFamily="34" charset="0"/>
                        <a:cs typeface="Arial" panose="020B0604020202020204" pitchFamily="34" charset="0"/>
                      </a:endParaRPr>
                    </a:p>
                  </a:txBody>
                  <a:tcPr marL="10565" marR="10565" marT="10565" marB="0" anchor="ctr"/>
                </a:tc>
                <a:extLst>
                  <a:ext uri="{0D108BD9-81ED-4DB2-BD59-A6C34878D82A}">
                    <a16:rowId xmlns:a16="http://schemas.microsoft.com/office/drawing/2014/main" val="10006"/>
                  </a:ext>
                </a:extLst>
              </a:tr>
              <a:tr h="260490">
                <a:tc>
                  <a:txBody>
                    <a:bodyPr/>
                    <a:lstStyle/>
                    <a:p>
                      <a:pPr algn="l" fontAlgn="b"/>
                      <a:r>
                        <a:rPr lang="en-US" sz="1400" u="none" strike="noStrike">
                          <a:effectLst/>
                        </a:rPr>
                        <a:t>temp</a:t>
                      </a:r>
                      <a:endParaRPr lang="en-US" sz="1400" b="0" i="0" u="none" strike="noStrike">
                        <a:solidFill>
                          <a:srgbClr val="000000"/>
                        </a:solidFill>
                        <a:effectLst/>
                        <a:latin typeface="Arial" panose="020B0604020202020204" pitchFamily="34" charset="0"/>
                        <a:cs typeface="Arial" panose="020B0604020202020204" pitchFamily="34" charset="0"/>
                      </a:endParaRPr>
                    </a:p>
                  </a:txBody>
                  <a:tcPr marL="10565" marR="10565" marT="10565" marB="0" anchor="ctr"/>
                </a:tc>
                <a:tc>
                  <a:txBody>
                    <a:bodyPr/>
                    <a:lstStyle/>
                    <a:p>
                      <a:pPr algn="l" fontAlgn="b"/>
                      <a:r>
                        <a:rPr lang="en-US" sz="1400" u="none" strike="noStrike">
                          <a:effectLst/>
                        </a:rPr>
                        <a:t>Explanatory</a:t>
                      </a:r>
                      <a:endParaRPr lang="en-US" sz="1400" b="0" i="0" u="none" strike="noStrike">
                        <a:solidFill>
                          <a:srgbClr val="000000"/>
                        </a:solidFill>
                        <a:effectLst/>
                        <a:latin typeface="Arial" panose="020B0604020202020204" pitchFamily="34" charset="0"/>
                        <a:cs typeface="Arial" panose="020B0604020202020204" pitchFamily="34" charset="0"/>
                      </a:endParaRPr>
                    </a:p>
                  </a:txBody>
                  <a:tcPr marL="10565" marR="10565" marT="10565" marB="0" anchor="ctr"/>
                </a:tc>
                <a:tc>
                  <a:txBody>
                    <a:bodyPr/>
                    <a:lstStyle/>
                    <a:p>
                      <a:pPr algn="l" fontAlgn="b"/>
                      <a:r>
                        <a:rPr lang="en-US" sz="1400" u="none" strike="noStrike" dirty="0">
                          <a:effectLst/>
                        </a:rPr>
                        <a:t>:Normalized temperature in Celsius. The values are divided to 41 (max)</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10565" marR="10565" marT="10565" marB="0" anchor="ctr"/>
                </a:tc>
                <a:extLst>
                  <a:ext uri="{0D108BD9-81ED-4DB2-BD59-A6C34878D82A}">
                    <a16:rowId xmlns:a16="http://schemas.microsoft.com/office/drawing/2014/main" val="10007"/>
                  </a:ext>
                </a:extLst>
              </a:tr>
              <a:tr h="260490">
                <a:tc>
                  <a:txBody>
                    <a:bodyPr/>
                    <a:lstStyle/>
                    <a:p>
                      <a:pPr algn="l" fontAlgn="b"/>
                      <a:r>
                        <a:rPr lang="en-US" sz="1400" u="none" strike="noStrike">
                          <a:effectLst/>
                        </a:rPr>
                        <a:t>atemp</a:t>
                      </a:r>
                      <a:endParaRPr lang="en-US" sz="1400" b="0" i="0" u="none" strike="noStrike">
                        <a:solidFill>
                          <a:srgbClr val="000000"/>
                        </a:solidFill>
                        <a:effectLst/>
                        <a:latin typeface="Arial" panose="020B0604020202020204" pitchFamily="34" charset="0"/>
                        <a:cs typeface="Arial" panose="020B0604020202020204" pitchFamily="34" charset="0"/>
                      </a:endParaRPr>
                    </a:p>
                  </a:txBody>
                  <a:tcPr marL="10565" marR="10565" marT="10565" marB="0" anchor="ctr"/>
                </a:tc>
                <a:tc>
                  <a:txBody>
                    <a:bodyPr/>
                    <a:lstStyle/>
                    <a:p>
                      <a:pPr algn="l" fontAlgn="b"/>
                      <a:r>
                        <a:rPr lang="en-US" sz="1400" u="none" strike="noStrike">
                          <a:effectLst/>
                        </a:rPr>
                        <a:t>Explanatory</a:t>
                      </a:r>
                      <a:endParaRPr lang="en-US" sz="1400" b="0" i="0" u="none" strike="noStrike">
                        <a:solidFill>
                          <a:srgbClr val="000000"/>
                        </a:solidFill>
                        <a:effectLst/>
                        <a:latin typeface="Arial" panose="020B0604020202020204" pitchFamily="34" charset="0"/>
                        <a:cs typeface="Arial" panose="020B0604020202020204" pitchFamily="34" charset="0"/>
                      </a:endParaRPr>
                    </a:p>
                  </a:txBody>
                  <a:tcPr marL="10565" marR="10565" marT="10565" marB="0" anchor="ctr"/>
                </a:tc>
                <a:tc>
                  <a:txBody>
                    <a:bodyPr/>
                    <a:lstStyle/>
                    <a:p>
                      <a:pPr algn="l" fontAlgn="b"/>
                      <a:r>
                        <a:rPr lang="en-US" sz="1400" u="none" strike="noStrike">
                          <a:effectLst/>
                        </a:rPr>
                        <a:t>Normalized feeling temperature in Celsius. The values are divided to 50 (max)</a:t>
                      </a:r>
                      <a:endParaRPr lang="en-US" sz="1400" b="0" i="0" u="none" strike="noStrike">
                        <a:solidFill>
                          <a:srgbClr val="000000"/>
                        </a:solidFill>
                        <a:effectLst/>
                        <a:latin typeface="Arial" panose="020B0604020202020204" pitchFamily="34" charset="0"/>
                        <a:cs typeface="Arial" panose="020B0604020202020204" pitchFamily="34" charset="0"/>
                      </a:endParaRPr>
                    </a:p>
                  </a:txBody>
                  <a:tcPr marL="10565" marR="10565" marT="10565" marB="0" anchor="ctr"/>
                </a:tc>
                <a:extLst>
                  <a:ext uri="{0D108BD9-81ED-4DB2-BD59-A6C34878D82A}">
                    <a16:rowId xmlns:a16="http://schemas.microsoft.com/office/drawing/2014/main" val="10008"/>
                  </a:ext>
                </a:extLst>
              </a:tr>
              <a:tr h="260490">
                <a:tc>
                  <a:txBody>
                    <a:bodyPr/>
                    <a:lstStyle/>
                    <a:p>
                      <a:pPr algn="l" fontAlgn="b"/>
                      <a:r>
                        <a:rPr lang="en-US" sz="1400" u="none" strike="noStrike">
                          <a:effectLst/>
                        </a:rPr>
                        <a:t>hum: </a:t>
                      </a:r>
                      <a:endParaRPr lang="en-US" sz="1400" b="0" i="0" u="none" strike="noStrike">
                        <a:solidFill>
                          <a:srgbClr val="000000"/>
                        </a:solidFill>
                        <a:effectLst/>
                        <a:latin typeface="Arial" panose="020B0604020202020204" pitchFamily="34" charset="0"/>
                        <a:cs typeface="Arial" panose="020B0604020202020204" pitchFamily="34" charset="0"/>
                      </a:endParaRPr>
                    </a:p>
                  </a:txBody>
                  <a:tcPr marL="10565" marR="10565" marT="10565" marB="0" anchor="ctr"/>
                </a:tc>
                <a:tc>
                  <a:txBody>
                    <a:bodyPr/>
                    <a:lstStyle/>
                    <a:p>
                      <a:pPr algn="l" fontAlgn="b"/>
                      <a:r>
                        <a:rPr lang="en-US" sz="1400" u="none" strike="noStrike">
                          <a:effectLst/>
                        </a:rPr>
                        <a:t>Explanatory</a:t>
                      </a:r>
                      <a:endParaRPr lang="en-US" sz="1400" b="0" i="0" u="none" strike="noStrike">
                        <a:solidFill>
                          <a:srgbClr val="000000"/>
                        </a:solidFill>
                        <a:effectLst/>
                        <a:latin typeface="Arial" panose="020B0604020202020204" pitchFamily="34" charset="0"/>
                        <a:cs typeface="Arial" panose="020B0604020202020204" pitchFamily="34" charset="0"/>
                      </a:endParaRPr>
                    </a:p>
                  </a:txBody>
                  <a:tcPr marL="10565" marR="10565" marT="10565" marB="0" anchor="ctr"/>
                </a:tc>
                <a:tc>
                  <a:txBody>
                    <a:bodyPr/>
                    <a:lstStyle/>
                    <a:p>
                      <a:pPr algn="l" fontAlgn="b"/>
                      <a:r>
                        <a:rPr lang="en-US" sz="1400" u="none" strike="noStrike">
                          <a:effectLst/>
                        </a:rPr>
                        <a:t>Normalized humidity. The values are divided to 100 (max)</a:t>
                      </a:r>
                      <a:endParaRPr lang="en-US" sz="1400" b="0" i="0" u="none" strike="noStrike">
                        <a:solidFill>
                          <a:srgbClr val="000000"/>
                        </a:solidFill>
                        <a:effectLst/>
                        <a:latin typeface="Arial" panose="020B0604020202020204" pitchFamily="34" charset="0"/>
                        <a:cs typeface="Arial" panose="020B0604020202020204" pitchFamily="34" charset="0"/>
                      </a:endParaRPr>
                    </a:p>
                  </a:txBody>
                  <a:tcPr marL="10565" marR="10565" marT="10565" marB="0" anchor="ctr"/>
                </a:tc>
                <a:extLst>
                  <a:ext uri="{0D108BD9-81ED-4DB2-BD59-A6C34878D82A}">
                    <a16:rowId xmlns:a16="http://schemas.microsoft.com/office/drawing/2014/main" val="10009"/>
                  </a:ext>
                </a:extLst>
              </a:tr>
              <a:tr h="260490">
                <a:tc>
                  <a:txBody>
                    <a:bodyPr/>
                    <a:lstStyle/>
                    <a:p>
                      <a:pPr algn="l" fontAlgn="b"/>
                      <a:r>
                        <a:rPr lang="en-US" sz="1400" u="none" strike="noStrike">
                          <a:effectLst/>
                        </a:rPr>
                        <a:t>windspeed</a:t>
                      </a:r>
                      <a:endParaRPr lang="en-US" sz="1400" b="0" i="0" u="none" strike="noStrike">
                        <a:solidFill>
                          <a:srgbClr val="000000"/>
                        </a:solidFill>
                        <a:effectLst/>
                        <a:latin typeface="Arial" panose="020B0604020202020204" pitchFamily="34" charset="0"/>
                        <a:cs typeface="Arial" panose="020B0604020202020204" pitchFamily="34" charset="0"/>
                      </a:endParaRPr>
                    </a:p>
                  </a:txBody>
                  <a:tcPr marL="10565" marR="10565" marT="10565" marB="0" anchor="ctr"/>
                </a:tc>
                <a:tc>
                  <a:txBody>
                    <a:bodyPr/>
                    <a:lstStyle/>
                    <a:p>
                      <a:pPr algn="l" fontAlgn="b"/>
                      <a:r>
                        <a:rPr lang="en-US" sz="1400" u="none" strike="noStrike">
                          <a:effectLst/>
                        </a:rPr>
                        <a:t>Explanatory</a:t>
                      </a:r>
                      <a:endParaRPr lang="en-US" sz="1400" b="0" i="0" u="none" strike="noStrike">
                        <a:solidFill>
                          <a:srgbClr val="000000"/>
                        </a:solidFill>
                        <a:effectLst/>
                        <a:latin typeface="Arial" panose="020B0604020202020204" pitchFamily="34" charset="0"/>
                        <a:cs typeface="Arial" panose="020B0604020202020204" pitchFamily="34" charset="0"/>
                      </a:endParaRPr>
                    </a:p>
                  </a:txBody>
                  <a:tcPr marL="10565" marR="10565" marT="10565" marB="0" anchor="ctr"/>
                </a:tc>
                <a:tc>
                  <a:txBody>
                    <a:bodyPr/>
                    <a:lstStyle/>
                    <a:p>
                      <a:pPr algn="l" fontAlgn="b"/>
                      <a:r>
                        <a:rPr lang="en-US" sz="1400" u="none" strike="noStrike">
                          <a:effectLst/>
                        </a:rPr>
                        <a:t>Normalized wind speed. The values are divided to 67 (max)</a:t>
                      </a:r>
                      <a:endParaRPr lang="en-US" sz="1400" b="0" i="0" u="none" strike="noStrike">
                        <a:solidFill>
                          <a:srgbClr val="000000"/>
                        </a:solidFill>
                        <a:effectLst/>
                        <a:latin typeface="Arial" panose="020B0604020202020204" pitchFamily="34" charset="0"/>
                        <a:cs typeface="Arial" panose="020B0604020202020204" pitchFamily="34" charset="0"/>
                      </a:endParaRPr>
                    </a:p>
                  </a:txBody>
                  <a:tcPr marL="10565" marR="10565" marT="10565" marB="0" anchor="ctr"/>
                </a:tc>
                <a:extLst>
                  <a:ext uri="{0D108BD9-81ED-4DB2-BD59-A6C34878D82A}">
                    <a16:rowId xmlns:a16="http://schemas.microsoft.com/office/drawing/2014/main" val="10010"/>
                  </a:ext>
                </a:extLst>
              </a:tr>
              <a:tr h="260490">
                <a:tc>
                  <a:txBody>
                    <a:bodyPr/>
                    <a:lstStyle/>
                    <a:p>
                      <a:pPr algn="l" fontAlgn="b"/>
                      <a:r>
                        <a:rPr lang="en-US" sz="1400" u="none" strike="noStrike">
                          <a:effectLst/>
                        </a:rPr>
                        <a:t>casual</a:t>
                      </a:r>
                      <a:endParaRPr lang="en-US" sz="1400" b="0" i="0" u="none" strike="noStrike">
                        <a:solidFill>
                          <a:srgbClr val="000000"/>
                        </a:solidFill>
                        <a:effectLst/>
                        <a:latin typeface="Arial" panose="020B0604020202020204" pitchFamily="34" charset="0"/>
                        <a:cs typeface="Arial" panose="020B0604020202020204" pitchFamily="34" charset="0"/>
                      </a:endParaRPr>
                    </a:p>
                  </a:txBody>
                  <a:tcPr marL="10565" marR="10565" marT="10565" marB="0" anchor="ctr"/>
                </a:tc>
                <a:tc>
                  <a:txBody>
                    <a:bodyPr/>
                    <a:lstStyle/>
                    <a:p>
                      <a:pPr algn="l" fontAlgn="b"/>
                      <a:r>
                        <a:rPr lang="en-US" sz="1400" u="none" strike="noStrike">
                          <a:effectLst/>
                        </a:rPr>
                        <a:t>Explanatory</a:t>
                      </a:r>
                      <a:endParaRPr lang="en-US" sz="1400" b="0" i="0" u="none" strike="noStrike">
                        <a:solidFill>
                          <a:srgbClr val="000000"/>
                        </a:solidFill>
                        <a:effectLst/>
                        <a:latin typeface="Arial" panose="020B0604020202020204" pitchFamily="34" charset="0"/>
                        <a:cs typeface="Arial" panose="020B0604020202020204" pitchFamily="34" charset="0"/>
                      </a:endParaRPr>
                    </a:p>
                  </a:txBody>
                  <a:tcPr marL="10565" marR="10565" marT="10565" marB="0" anchor="ctr"/>
                </a:tc>
                <a:tc>
                  <a:txBody>
                    <a:bodyPr/>
                    <a:lstStyle/>
                    <a:p>
                      <a:pPr algn="l" fontAlgn="b"/>
                      <a:r>
                        <a:rPr lang="en-US" sz="1400" u="none" strike="noStrike">
                          <a:effectLst/>
                        </a:rPr>
                        <a:t>count of casual users</a:t>
                      </a:r>
                      <a:endParaRPr lang="en-US" sz="1400" b="0" i="0" u="none" strike="noStrike">
                        <a:solidFill>
                          <a:srgbClr val="000000"/>
                        </a:solidFill>
                        <a:effectLst/>
                        <a:latin typeface="Arial" panose="020B0604020202020204" pitchFamily="34" charset="0"/>
                        <a:cs typeface="Arial" panose="020B0604020202020204" pitchFamily="34" charset="0"/>
                      </a:endParaRPr>
                    </a:p>
                  </a:txBody>
                  <a:tcPr marL="10565" marR="10565" marT="10565" marB="0" anchor="ctr"/>
                </a:tc>
                <a:extLst>
                  <a:ext uri="{0D108BD9-81ED-4DB2-BD59-A6C34878D82A}">
                    <a16:rowId xmlns:a16="http://schemas.microsoft.com/office/drawing/2014/main" val="10011"/>
                  </a:ext>
                </a:extLst>
              </a:tr>
              <a:tr h="260490">
                <a:tc>
                  <a:txBody>
                    <a:bodyPr/>
                    <a:lstStyle/>
                    <a:p>
                      <a:pPr algn="l" fontAlgn="b"/>
                      <a:r>
                        <a:rPr lang="en-US" sz="1400" u="none" strike="noStrike">
                          <a:effectLst/>
                        </a:rPr>
                        <a:t>registered</a:t>
                      </a:r>
                      <a:endParaRPr lang="en-US" sz="1400" b="0" i="0" u="none" strike="noStrike">
                        <a:solidFill>
                          <a:srgbClr val="000000"/>
                        </a:solidFill>
                        <a:effectLst/>
                        <a:latin typeface="Arial" panose="020B0604020202020204" pitchFamily="34" charset="0"/>
                        <a:cs typeface="Arial" panose="020B0604020202020204" pitchFamily="34" charset="0"/>
                      </a:endParaRPr>
                    </a:p>
                  </a:txBody>
                  <a:tcPr marL="10565" marR="10565" marT="10565" marB="0" anchor="ctr"/>
                </a:tc>
                <a:tc>
                  <a:txBody>
                    <a:bodyPr/>
                    <a:lstStyle/>
                    <a:p>
                      <a:pPr algn="l" fontAlgn="b"/>
                      <a:r>
                        <a:rPr lang="en-US" sz="1400" u="none" strike="noStrike">
                          <a:effectLst/>
                        </a:rPr>
                        <a:t>Explanatory</a:t>
                      </a:r>
                      <a:endParaRPr lang="en-US" sz="1400" b="0" i="0" u="none" strike="noStrike">
                        <a:solidFill>
                          <a:srgbClr val="000000"/>
                        </a:solidFill>
                        <a:effectLst/>
                        <a:latin typeface="Arial" panose="020B0604020202020204" pitchFamily="34" charset="0"/>
                        <a:cs typeface="Arial" panose="020B0604020202020204" pitchFamily="34" charset="0"/>
                      </a:endParaRPr>
                    </a:p>
                  </a:txBody>
                  <a:tcPr marL="10565" marR="10565" marT="10565" marB="0" anchor="ctr"/>
                </a:tc>
                <a:tc>
                  <a:txBody>
                    <a:bodyPr/>
                    <a:lstStyle/>
                    <a:p>
                      <a:pPr algn="l" fontAlgn="b"/>
                      <a:r>
                        <a:rPr lang="en-US" sz="1400" u="none" strike="noStrike">
                          <a:effectLst/>
                        </a:rPr>
                        <a:t>count of registered users</a:t>
                      </a:r>
                      <a:endParaRPr lang="en-US" sz="1400" b="0" i="0" u="none" strike="noStrike">
                        <a:solidFill>
                          <a:srgbClr val="000000"/>
                        </a:solidFill>
                        <a:effectLst/>
                        <a:latin typeface="Arial" panose="020B0604020202020204" pitchFamily="34" charset="0"/>
                        <a:cs typeface="Arial" panose="020B0604020202020204" pitchFamily="34" charset="0"/>
                      </a:endParaRPr>
                    </a:p>
                  </a:txBody>
                  <a:tcPr marL="10565" marR="10565" marT="10565" marB="0" anchor="ctr"/>
                </a:tc>
                <a:extLst>
                  <a:ext uri="{0D108BD9-81ED-4DB2-BD59-A6C34878D82A}">
                    <a16:rowId xmlns:a16="http://schemas.microsoft.com/office/drawing/2014/main" val="10012"/>
                  </a:ext>
                </a:extLst>
              </a:tr>
              <a:tr h="260490">
                <a:tc>
                  <a:txBody>
                    <a:bodyPr/>
                    <a:lstStyle/>
                    <a:p>
                      <a:pPr algn="l" fontAlgn="b"/>
                      <a:r>
                        <a:rPr lang="en-US" sz="1400" u="none" strike="noStrike">
                          <a:effectLst/>
                        </a:rPr>
                        <a:t>weathersit</a:t>
                      </a:r>
                      <a:endParaRPr lang="en-US" sz="1400" b="0" i="0" u="none" strike="noStrike">
                        <a:solidFill>
                          <a:srgbClr val="000000"/>
                        </a:solidFill>
                        <a:effectLst/>
                        <a:latin typeface="Arial" panose="020B0604020202020204" pitchFamily="34" charset="0"/>
                        <a:cs typeface="Arial" panose="020B0604020202020204" pitchFamily="34" charset="0"/>
                      </a:endParaRPr>
                    </a:p>
                  </a:txBody>
                  <a:tcPr marL="10565" marR="10565" marT="10565" marB="0" anchor="ctr"/>
                </a:tc>
                <a:tc>
                  <a:txBody>
                    <a:bodyPr/>
                    <a:lstStyle/>
                    <a:p>
                      <a:pPr algn="l" fontAlgn="b"/>
                      <a:r>
                        <a:rPr lang="en-US" sz="1400" u="none" strike="noStrike">
                          <a:effectLst/>
                        </a:rPr>
                        <a:t>Explanatory</a:t>
                      </a:r>
                      <a:endParaRPr lang="en-US" sz="1400" b="0" i="0" u="none" strike="noStrike">
                        <a:solidFill>
                          <a:srgbClr val="000000"/>
                        </a:solidFill>
                        <a:effectLst/>
                        <a:latin typeface="Arial" panose="020B0604020202020204" pitchFamily="34" charset="0"/>
                        <a:cs typeface="Arial" panose="020B0604020202020204" pitchFamily="34" charset="0"/>
                      </a:endParaRPr>
                    </a:p>
                  </a:txBody>
                  <a:tcPr marL="10565" marR="10565" marT="10565" marB="0" anchor="ctr"/>
                </a:tc>
                <a:tc>
                  <a:txBody>
                    <a:bodyPr/>
                    <a:lstStyle/>
                    <a:p>
                      <a:pPr algn="l" fontAlgn="b"/>
                      <a:r>
                        <a:rPr lang="en-US" sz="1400" u="none" strike="noStrike">
                          <a:effectLst/>
                        </a:rPr>
                        <a:t>3 levels – very good-1, good-2, bad-3</a:t>
                      </a:r>
                      <a:endParaRPr lang="en-US" sz="1400" b="0" i="0" u="none" strike="noStrike">
                        <a:solidFill>
                          <a:srgbClr val="000000"/>
                        </a:solidFill>
                        <a:effectLst/>
                        <a:latin typeface="Arial" panose="020B0604020202020204" pitchFamily="34" charset="0"/>
                        <a:cs typeface="Arial" panose="020B0604020202020204" pitchFamily="34" charset="0"/>
                      </a:endParaRPr>
                    </a:p>
                  </a:txBody>
                  <a:tcPr marL="10565" marR="10565" marT="10565" marB="0" anchor="ctr"/>
                </a:tc>
                <a:extLst>
                  <a:ext uri="{0D108BD9-81ED-4DB2-BD59-A6C34878D82A}">
                    <a16:rowId xmlns:a16="http://schemas.microsoft.com/office/drawing/2014/main" val="10013"/>
                  </a:ext>
                </a:extLst>
              </a:tr>
              <a:tr h="260490">
                <a:tc>
                  <a:txBody>
                    <a:bodyPr/>
                    <a:lstStyle/>
                    <a:p>
                      <a:pPr algn="l" fontAlgn="b"/>
                      <a:r>
                        <a:rPr lang="en-US" sz="1400" u="none" strike="noStrike">
                          <a:effectLst/>
                        </a:rPr>
                        <a:t>weekday</a:t>
                      </a:r>
                      <a:endParaRPr lang="en-US" sz="1400" b="0" i="0" u="none" strike="noStrike">
                        <a:solidFill>
                          <a:srgbClr val="000000"/>
                        </a:solidFill>
                        <a:effectLst/>
                        <a:latin typeface="Arial" panose="020B0604020202020204" pitchFamily="34" charset="0"/>
                        <a:cs typeface="Arial" panose="020B0604020202020204" pitchFamily="34" charset="0"/>
                      </a:endParaRPr>
                    </a:p>
                  </a:txBody>
                  <a:tcPr marL="10565" marR="10565" marT="10565" marB="0" anchor="ctr"/>
                </a:tc>
                <a:tc>
                  <a:txBody>
                    <a:bodyPr/>
                    <a:lstStyle/>
                    <a:p>
                      <a:pPr algn="l" fontAlgn="b"/>
                      <a:r>
                        <a:rPr lang="en-US" sz="1400" u="none" strike="noStrike">
                          <a:effectLst/>
                        </a:rPr>
                        <a:t>Explanatory</a:t>
                      </a:r>
                      <a:endParaRPr lang="en-US" sz="1400" b="0" i="0" u="none" strike="noStrike">
                        <a:solidFill>
                          <a:srgbClr val="000000"/>
                        </a:solidFill>
                        <a:effectLst/>
                        <a:latin typeface="Arial" panose="020B0604020202020204" pitchFamily="34" charset="0"/>
                        <a:cs typeface="Arial" panose="020B0604020202020204" pitchFamily="34" charset="0"/>
                      </a:endParaRPr>
                    </a:p>
                  </a:txBody>
                  <a:tcPr marL="10565" marR="10565" marT="10565" marB="0" anchor="ctr"/>
                </a:tc>
                <a:tc>
                  <a:txBody>
                    <a:bodyPr/>
                    <a:lstStyle/>
                    <a:p>
                      <a:pPr algn="l" fontAlgn="b"/>
                      <a:r>
                        <a:rPr lang="en-US" sz="1400" u="none" strike="noStrike">
                          <a:effectLst/>
                        </a:rPr>
                        <a:t>Sunday to Saturday (0 to 6)</a:t>
                      </a:r>
                      <a:endParaRPr lang="en-US" sz="1400" b="0" i="0" u="none" strike="noStrike">
                        <a:solidFill>
                          <a:srgbClr val="000000"/>
                        </a:solidFill>
                        <a:effectLst/>
                        <a:latin typeface="Arial" panose="020B0604020202020204" pitchFamily="34" charset="0"/>
                        <a:cs typeface="Arial" panose="020B0604020202020204" pitchFamily="34" charset="0"/>
                      </a:endParaRPr>
                    </a:p>
                  </a:txBody>
                  <a:tcPr marL="10565" marR="10565" marT="10565" marB="0" anchor="ctr"/>
                </a:tc>
                <a:extLst>
                  <a:ext uri="{0D108BD9-81ED-4DB2-BD59-A6C34878D82A}">
                    <a16:rowId xmlns:a16="http://schemas.microsoft.com/office/drawing/2014/main" val="10014"/>
                  </a:ext>
                </a:extLst>
              </a:tr>
              <a:tr h="260490">
                <a:tc>
                  <a:txBody>
                    <a:bodyPr/>
                    <a:lstStyle/>
                    <a:p>
                      <a:pPr algn="l" fontAlgn="b"/>
                      <a:r>
                        <a:rPr lang="en-US" sz="1400" u="none" strike="noStrike">
                          <a:effectLst/>
                        </a:rPr>
                        <a:t>holiday</a:t>
                      </a:r>
                      <a:endParaRPr lang="en-US" sz="1400" b="0" i="0" u="none" strike="noStrike">
                        <a:solidFill>
                          <a:srgbClr val="000000"/>
                        </a:solidFill>
                        <a:effectLst/>
                        <a:latin typeface="Arial" panose="020B0604020202020204" pitchFamily="34" charset="0"/>
                        <a:cs typeface="Arial" panose="020B0604020202020204" pitchFamily="34" charset="0"/>
                      </a:endParaRPr>
                    </a:p>
                  </a:txBody>
                  <a:tcPr marL="10565" marR="10565" marT="10565" marB="0" anchor="ctr"/>
                </a:tc>
                <a:tc>
                  <a:txBody>
                    <a:bodyPr/>
                    <a:lstStyle/>
                    <a:p>
                      <a:pPr algn="l" fontAlgn="b"/>
                      <a:r>
                        <a:rPr lang="en-US" sz="1400" u="none" strike="noStrike">
                          <a:effectLst/>
                        </a:rPr>
                        <a:t>Explanatory</a:t>
                      </a:r>
                      <a:endParaRPr lang="en-US" sz="1400" b="0" i="0" u="none" strike="noStrike">
                        <a:solidFill>
                          <a:srgbClr val="000000"/>
                        </a:solidFill>
                        <a:effectLst/>
                        <a:latin typeface="Arial" panose="020B0604020202020204" pitchFamily="34" charset="0"/>
                        <a:cs typeface="Arial" panose="020B0604020202020204" pitchFamily="34" charset="0"/>
                      </a:endParaRPr>
                    </a:p>
                  </a:txBody>
                  <a:tcPr marL="10565" marR="10565" marT="10565" marB="0" anchor="ctr"/>
                </a:tc>
                <a:tc>
                  <a:txBody>
                    <a:bodyPr/>
                    <a:lstStyle/>
                    <a:p>
                      <a:pPr algn="l" fontAlgn="b"/>
                      <a:r>
                        <a:rPr lang="en-US" sz="1400" u="none" strike="noStrike" dirty="0">
                          <a:effectLst/>
                        </a:rPr>
                        <a:t>Holiday-1, No holiday-0</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10565" marR="10565" marT="10565" marB="0" anchor="ctr"/>
                </a:tc>
                <a:extLst>
                  <a:ext uri="{0D108BD9-81ED-4DB2-BD59-A6C34878D82A}">
                    <a16:rowId xmlns:a16="http://schemas.microsoft.com/office/drawing/2014/main" val="10015"/>
                  </a:ext>
                </a:extLst>
              </a:tr>
            </a:tbl>
          </a:graphicData>
        </a:graphic>
      </p:graphicFrame>
    </p:spTree>
    <p:extLst>
      <p:ext uri="{BB962C8B-B14F-4D97-AF65-F5344CB8AC3E}">
        <p14:creationId xmlns:p14="http://schemas.microsoft.com/office/powerpoint/2010/main" val="21954342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20371B4-A65D-4A15-9331-C418AAFE640A}"/>
              </a:ext>
            </a:extLst>
          </p:cNvPr>
          <p:cNvSpPr txBox="1"/>
          <p:nvPr/>
        </p:nvSpPr>
        <p:spPr>
          <a:xfrm>
            <a:off x="960100" y="978102"/>
            <a:ext cx="10588434" cy="1062644"/>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000" b="1" dirty="0">
                <a:solidFill>
                  <a:schemeClr val="accent1"/>
                </a:solidFill>
              </a:rPr>
              <a:t>Inference</a:t>
            </a:r>
          </a:p>
        </p:txBody>
      </p:sp>
      <p:cxnSp>
        <p:nvCxnSpPr>
          <p:cNvPr id="10" name="Straight Connector 9">
            <a:extLst>
              <a:ext uri="{FF2B5EF4-FFF2-40B4-BE49-F238E27FC236}">
                <a16:creationId xmlns:a16="http://schemas.microsoft.com/office/drawing/2014/main" id="{39B7FDC9-F0CE-43A7-9F2A-83DD09DC345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47624" y="2265037"/>
            <a:ext cx="10125012" cy="0"/>
          </a:xfrm>
          <a:prstGeom prst="line">
            <a:avLst/>
          </a:prstGeom>
          <a:ln w="158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F01D8249-215A-4D75-A8BD-9E99C205AC1D}"/>
              </a:ext>
            </a:extLst>
          </p:cNvPr>
          <p:cNvSpPr txBox="1"/>
          <p:nvPr/>
        </p:nvSpPr>
        <p:spPr>
          <a:xfrm>
            <a:off x="4955354" y="2682433"/>
            <a:ext cx="6282169" cy="3215749"/>
          </a:xfrm>
          <a:prstGeom prst="rect">
            <a:avLst/>
          </a:prstGeom>
        </p:spPr>
        <p:txBody>
          <a:bodyPr vert="horz" lIns="91440" tIns="45720" rIns="91440" bIns="45720" rtlCol="0">
            <a:normAutofit/>
          </a:bodyPr>
          <a:lstStyle/>
          <a:p>
            <a:pPr marL="285750" indent="-228600">
              <a:lnSpc>
                <a:spcPct val="90000"/>
              </a:lnSpc>
              <a:spcAft>
                <a:spcPts val="600"/>
              </a:spcAft>
              <a:buFont typeface="Arial" panose="020B0604020202020204" pitchFamily="34" charset="0"/>
              <a:buChar char="•"/>
            </a:pPr>
            <a:r>
              <a:rPr lang="en-US" sz="2200"/>
              <a:t>Sampling distribution with 50 random samples of size 60.</a:t>
            </a:r>
          </a:p>
          <a:p>
            <a:pPr marL="285750" indent="-228600">
              <a:lnSpc>
                <a:spcPct val="90000"/>
              </a:lnSpc>
              <a:spcAft>
                <a:spcPts val="600"/>
              </a:spcAft>
              <a:buFont typeface="Arial" panose="020B0604020202020204" pitchFamily="34" charset="0"/>
              <a:buChar char="•"/>
            </a:pPr>
            <a:endParaRPr lang="en-US" sz="2200"/>
          </a:p>
          <a:p>
            <a:pPr marL="285750" indent="-228600">
              <a:lnSpc>
                <a:spcPct val="90000"/>
              </a:lnSpc>
              <a:spcAft>
                <a:spcPts val="600"/>
              </a:spcAft>
              <a:buFont typeface="Arial" panose="020B0604020202020204" pitchFamily="34" charset="0"/>
              <a:buChar char="•"/>
            </a:pPr>
            <a:r>
              <a:rPr lang="en-US" sz="2200"/>
              <a:t> 47 of the resulting confidence intervals contain the true average number of exclusive relationships.</a:t>
            </a:r>
          </a:p>
          <a:p>
            <a:pPr marL="285750" indent="-228600">
              <a:lnSpc>
                <a:spcPct val="90000"/>
              </a:lnSpc>
              <a:spcAft>
                <a:spcPts val="600"/>
              </a:spcAft>
              <a:buFont typeface="Arial" panose="020B0604020202020204" pitchFamily="34" charset="0"/>
              <a:buChar char="•"/>
            </a:pPr>
            <a:endParaRPr lang="en-US" sz="2200"/>
          </a:p>
          <a:p>
            <a:pPr marL="285750" indent="-228600">
              <a:lnSpc>
                <a:spcPct val="90000"/>
              </a:lnSpc>
              <a:spcAft>
                <a:spcPts val="600"/>
              </a:spcAft>
              <a:buFont typeface="Arial" panose="020B0604020202020204" pitchFamily="34" charset="0"/>
              <a:buChar char="•"/>
            </a:pPr>
            <a:r>
              <a:rPr lang="en-US" sz="2200"/>
              <a:t>95% proportion of confidence intervals includes the true mean.</a:t>
            </a:r>
          </a:p>
        </p:txBody>
      </p:sp>
      <p:pic>
        <p:nvPicPr>
          <p:cNvPr id="6" name="Picture 5" descr="A picture containing antenna&#10;&#10;Description automatically generated">
            <a:extLst>
              <a:ext uri="{FF2B5EF4-FFF2-40B4-BE49-F238E27FC236}">
                <a16:creationId xmlns:a16="http://schemas.microsoft.com/office/drawing/2014/main" id="{FE222B76-1733-4560-9A75-DE35C50E72DA}"/>
              </a:ext>
            </a:extLst>
          </p:cNvPr>
          <p:cNvPicPr/>
          <p:nvPr/>
        </p:nvPicPr>
        <p:blipFill>
          <a:blip r:embed="rId2">
            <a:extLst>
              <a:ext uri="{28A0092B-C50C-407E-A947-70E740481C1C}">
                <a14:useLocalDpi xmlns:a14="http://schemas.microsoft.com/office/drawing/2010/main" val="0"/>
              </a:ext>
            </a:extLst>
          </a:blip>
          <a:stretch>
            <a:fillRect/>
          </a:stretch>
        </p:blipFill>
        <p:spPr>
          <a:xfrm>
            <a:off x="1409700" y="2682433"/>
            <a:ext cx="3238500" cy="2748280"/>
          </a:xfrm>
          <a:prstGeom prst="rect">
            <a:avLst/>
          </a:prstGeom>
        </p:spPr>
      </p:pic>
    </p:spTree>
    <p:extLst>
      <p:ext uri="{BB962C8B-B14F-4D97-AF65-F5344CB8AC3E}">
        <p14:creationId xmlns:p14="http://schemas.microsoft.com/office/powerpoint/2010/main" val="23649606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45CA849-654C-4173-AD99-B3A2528275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2A1CFFD1-DB65-456A-BA29-0741480E9B3F}"/>
              </a:ext>
            </a:extLst>
          </p:cNvPr>
          <p:cNvSpPr txBox="1"/>
          <p:nvPr/>
        </p:nvSpPr>
        <p:spPr>
          <a:xfrm>
            <a:off x="560833" y="466047"/>
            <a:ext cx="11201400" cy="1106424"/>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b="1" dirty="0">
                <a:solidFill>
                  <a:schemeClr val="accent1"/>
                </a:solidFill>
              </a:rPr>
              <a:t>Frequency Distribution</a:t>
            </a:r>
          </a:p>
        </p:txBody>
      </p:sp>
      <p:sp>
        <p:nvSpPr>
          <p:cNvPr id="12" name="Rectangle 11">
            <a:extLst>
              <a:ext uri="{FF2B5EF4-FFF2-40B4-BE49-F238E27FC236}">
                <a16:creationId xmlns:a16="http://schemas.microsoft.com/office/drawing/2014/main" id="{3E23A947-2D45-4208-AE2B-64948C87A3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87931"/>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 name="Picture 1">
            <a:extLst>
              <a:ext uri="{FF2B5EF4-FFF2-40B4-BE49-F238E27FC236}">
                <a16:creationId xmlns:a16="http://schemas.microsoft.com/office/drawing/2014/main" id="{9670D46D-4E58-44B2-9903-83FABEFC8B3A}"/>
              </a:ext>
            </a:extLst>
          </p:cNvPr>
          <p:cNvPicPr>
            <a:picLocks noChangeAspect="1"/>
          </p:cNvPicPr>
          <p:nvPr/>
        </p:nvPicPr>
        <p:blipFill rotWithShape="1">
          <a:blip r:embed="rId2"/>
          <a:srcRect r="-1" b="114"/>
          <a:stretch/>
        </p:blipFill>
        <p:spPr>
          <a:xfrm>
            <a:off x="429768" y="1721922"/>
            <a:ext cx="6704891" cy="4520559"/>
          </a:xfrm>
          <a:prstGeom prst="rect">
            <a:avLst/>
          </a:prstGeom>
        </p:spPr>
      </p:pic>
      <p:sp useBgFill="1">
        <p:nvSpPr>
          <p:cNvPr id="14" name="Rectangle 13">
            <a:extLst>
              <a:ext uri="{FF2B5EF4-FFF2-40B4-BE49-F238E27FC236}">
                <a16:creationId xmlns:a16="http://schemas.microsoft.com/office/drawing/2014/main" id="{E5BBB0F9-6A59-4D02-A9C7-A2D6516684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3801" y="1721922"/>
            <a:ext cx="4218432" cy="4520560"/>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9DE28636-242A-440A-A166-CC6D92386A63}"/>
              </a:ext>
            </a:extLst>
          </p:cNvPr>
          <p:cNvSpPr txBox="1"/>
          <p:nvPr/>
        </p:nvSpPr>
        <p:spPr>
          <a:xfrm>
            <a:off x="7938752" y="2020824"/>
            <a:ext cx="3455097" cy="3959352"/>
          </a:xfrm>
          <a:prstGeom prst="rect">
            <a:avLst/>
          </a:prstGeom>
        </p:spPr>
        <p:txBody>
          <a:bodyPr vert="horz" lIns="91440" tIns="45720" rIns="91440" bIns="45720" rtlCol="0" anchor="ctr">
            <a:normAutofit/>
          </a:bodyPr>
          <a:lstStyle/>
          <a:p>
            <a:pPr marL="400050" indent="-342900">
              <a:lnSpc>
                <a:spcPct val="90000"/>
              </a:lnSpc>
              <a:spcBef>
                <a:spcPts val="600"/>
              </a:spcBef>
              <a:spcAft>
                <a:spcPts val="600"/>
              </a:spcAft>
              <a:buFont typeface="Arial" panose="020B0604020202020204" pitchFamily="34" charset="0"/>
              <a:buChar char="•"/>
            </a:pPr>
            <a:r>
              <a:rPr lang="en-US" dirty="0">
                <a:latin typeface="Arial" panose="020B0604020202020204" pitchFamily="34" charset="0"/>
                <a:cs typeface="Arial" panose="020B0604020202020204" pitchFamily="34" charset="0"/>
              </a:rPr>
              <a:t>The target variable seems normally distributed.</a:t>
            </a:r>
          </a:p>
          <a:p>
            <a:pPr marL="57150">
              <a:lnSpc>
                <a:spcPct val="90000"/>
              </a:lnSpc>
              <a:spcBef>
                <a:spcPts val="600"/>
              </a:spcBef>
              <a:spcAft>
                <a:spcPts val="600"/>
              </a:spcAft>
            </a:pPr>
            <a:endParaRPr lang="en-US" dirty="0">
              <a:latin typeface="Arial" panose="020B0604020202020204" pitchFamily="34" charset="0"/>
              <a:cs typeface="Arial" panose="020B0604020202020204" pitchFamily="34" charset="0"/>
            </a:endParaRPr>
          </a:p>
          <a:p>
            <a:pPr marL="400050" indent="-342900">
              <a:lnSpc>
                <a:spcPct val="90000"/>
              </a:lnSpc>
              <a:spcBef>
                <a:spcPts val="600"/>
              </a:spcBef>
              <a:spcAft>
                <a:spcPts val="600"/>
              </a:spcAft>
              <a:buFont typeface="Arial" panose="020B0604020202020204" pitchFamily="34" charset="0"/>
              <a:buChar char="•"/>
            </a:pPr>
            <a:r>
              <a:rPr lang="en-US" dirty="0">
                <a:latin typeface="Arial" panose="020B0604020202020204" pitchFamily="34" charset="0"/>
                <a:cs typeface="Arial" panose="020B0604020202020204" pitchFamily="34" charset="0"/>
              </a:rPr>
              <a:t>Mostly numerical variables are normally distributed.</a:t>
            </a:r>
          </a:p>
          <a:p>
            <a:pPr marL="400050" indent="-342900">
              <a:lnSpc>
                <a:spcPct val="90000"/>
              </a:lnSpc>
              <a:spcBef>
                <a:spcPts val="600"/>
              </a:spcBef>
              <a:spcAft>
                <a:spcPts val="600"/>
              </a:spcAft>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400050" indent="-342900">
              <a:lnSpc>
                <a:spcPct val="90000"/>
              </a:lnSpc>
              <a:spcBef>
                <a:spcPts val="600"/>
              </a:spcBef>
              <a:spcAft>
                <a:spcPts val="600"/>
              </a:spcAft>
              <a:buFont typeface="Arial" panose="020B0604020202020204" pitchFamily="34" charset="0"/>
              <a:buChar char="•"/>
            </a:pPr>
            <a:r>
              <a:rPr lang="en-US" dirty="0">
                <a:latin typeface="Arial" panose="020B0604020202020204" pitchFamily="34" charset="0"/>
                <a:cs typeface="Arial" panose="020B0604020202020204" pitchFamily="34" charset="0"/>
              </a:rPr>
              <a:t>Season has 4 categories of almost equal distribution.</a:t>
            </a:r>
          </a:p>
          <a:p>
            <a:pPr marL="400050" indent="-342900">
              <a:lnSpc>
                <a:spcPct val="90000"/>
              </a:lnSpc>
              <a:spcBef>
                <a:spcPts val="600"/>
              </a:spcBef>
              <a:spcAft>
                <a:spcPts val="600"/>
              </a:spcAft>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400050" indent="-342900">
              <a:lnSpc>
                <a:spcPct val="90000"/>
              </a:lnSpc>
              <a:spcBef>
                <a:spcPts val="600"/>
              </a:spcBef>
              <a:spcAft>
                <a:spcPts val="600"/>
              </a:spcAft>
              <a:buFont typeface="Arial" panose="020B0604020202020204" pitchFamily="34" charset="0"/>
              <a:buChar char="•"/>
            </a:pPr>
            <a:r>
              <a:rPr lang="en-US" dirty="0">
                <a:latin typeface="Arial" panose="020B0604020202020204" pitchFamily="34" charset="0"/>
                <a:cs typeface="Arial" panose="020B0604020202020204" pitchFamily="34" charset="0"/>
              </a:rPr>
              <a:t>Weather 1 has higher distribution than 2 and 3.</a:t>
            </a:r>
          </a:p>
        </p:txBody>
      </p:sp>
    </p:spTree>
    <p:extLst>
      <p:ext uri="{BB962C8B-B14F-4D97-AF65-F5344CB8AC3E}">
        <p14:creationId xmlns:p14="http://schemas.microsoft.com/office/powerpoint/2010/main" val="5554485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30DEBEE-A170-4C9C-B7E3-D4BE7E909433}"/>
              </a:ext>
            </a:extLst>
          </p:cNvPr>
          <p:cNvSpPr txBox="1"/>
          <p:nvPr/>
        </p:nvSpPr>
        <p:spPr>
          <a:xfrm>
            <a:off x="648929" y="629266"/>
            <a:ext cx="4208821" cy="1676603"/>
          </a:xfrm>
          <a:prstGeom prst="rect">
            <a:avLst/>
          </a:prstGeom>
        </p:spPr>
        <p:txBody>
          <a:bodyPr vert="horz" lIns="91440" tIns="45720" rIns="91440" bIns="45720" rtlCol="0" anchor="ctr">
            <a:noAutofit/>
          </a:bodyPr>
          <a:lstStyle/>
          <a:p>
            <a:pPr>
              <a:lnSpc>
                <a:spcPct val="90000"/>
              </a:lnSpc>
              <a:spcBef>
                <a:spcPct val="0"/>
              </a:spcBef>
              <a:spcAft>
                <a:spcPts val="600"/>
              </a:spcAft>
            </a:pPr>
            <a:r>
              <a:rPr lang="en-US" sz="4000" b="1" dirty="0">
                <a:solidFill>
                  <a:schemeClr val="accent1"/>
                </a:solidFill>
              </a:rPr>
              <a:t>Correlation Plot of Bike Sharing Data</a:t>
            </a:r>
          </a:p>
        </p:txBody>
      </p:sp>
      <p:sp>
        <p:nvSpPr>
          <p:cNvPr id="6" name="TextBox 5">
            <a:extLst>
              <a:ext uri="{FF2B5EF4-FFF2-40B4-BE49-F238E27FC236}">
                <a16:creationId xmlns:a16="http://schemas.microsoft.com/office/drawing/2014/main" id="{696EBC50-B680-4ADD-A092-FE9403C8059F}"/>
              </a:ext>
            </a:extLst>
          </p:cNvPr>
          <p:cNvSpPr txBox="1"/>
          <p:nvPr/>
        </p:nvSpPr>
        <p:spPr>
          <a:xfrm>
            <a:off x="648931" y="2438400"/>
            <a:ext cx="4599344" cy="3785419"/>
          </a:xfrm>
          <a:prstGeom prst="rect">
            <a:avLst/>
          </a:prstGeom>
        </p:spPr>
        <p:txBody>
          <a:bodyPr vert="horz" lIns="91440" tIns="45720" rIns="91440" bIns="45720" rtlCol="0">
            <a:normAutofit/>
          </a:bodyPr>
          <a:lstStyle/>
          <a:p>
            <a:pPr marL="400050" indent="-228600">
              <a:lnSpc>
                <a:spcPct val="90000"/>
              </a:lnSpc>
              <a:spcBef>
                <a:spcPts val="600"/>
              </a:spcBef>
              <a:spcAft>
                <a:spcPts val="600"/>
              </a:spcAft>
              <a:buFont typeface="Arial" panose="020B0604020202020204" pitchFamily="34" charset="0"/>
              <a:buChar char="•"/>
            </a:pPr>
            <a:r>
              <a:rPr lang="en-US" dirty="0">
                <a:latin typeface="Arial" panose="020B0604020202020204" pitchFamily="34" charset="0"/>
                <a:cs typeface="Arial" panose="020B0604020202020204" pitchFamily="34" charset="0"/>
              </a:rPr>
              <a:t>Temp and </a:t>
            </a:r>
            <a:r>
              <a:rPr lang="en-US" dirty="0" err="1">
                <a:latin typeface="Arial" panose="020B0604020202020204" pitchFamily="34" charset="0"/>
                <a:cs typeface="Arial" panose="020B0604020202020204" pitchFamily="34" charset="0"/>
              </a:rPr>
              <a:t>atemp</a:t>
            </a:r>
            <a:r>
              <a:rPr lang="en-US" dirty="0">
                <a:latin typeface="Arial" panose="020B0604020202020204" pitchFamily="34" charset="0"/>
                <a:cs typeface="Arial" panose="020B0604020202020204" pitchFamily="34" charset="0"/>
              </a:rPr>
              <a:t> features have strong correlation with each other. Any one of the variable must be dropped as they will exhibit multicollinearity.</a:t>
            </a:r>
          </a:p>
          <a:p>
            <a:pPr marL="400050" indent="-228600">
              <a:lnSpc>
                <a:spcPct val="90000"/>
              </a:lnSpc>
              <a:spcBef>
                <a:spcPts val="600"/>
              </a:spcBef>
              <a:spcAft>
                <a:spcPts val="600"/>
              </a:spcAft>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400050" indent="-228600">
              <a:lnSpc>
                <a:spcPct val="90000"/>
              </a:lnSpc>
              <a:spcBef>
                <a:spcPts val="600"/>
              </a:spcBef>
              <a:spcAft>
                <a:spcPts val="600"/>
              </a:spcAft>
              <a:buFont typeface="Arial" panose="020B0604020202020204" pitchFamily="34" charset="0"/>
              <a:buChar char="•"/>
            </a:pPr>
            <a:r>
              <a:rPr lang="en-US" dirty="0">
                <a:latin typeface="Arial" panose="020B0604020202020204" pitchFamily="34" charset="0"/>
                <a:cs typeface="Arial" panose="020B0604020202020204" pitchFamily="34" charset="0"/>
              </a:rPr>
              <a:t>Humidity and windspeed have negative correlation with counts.</a:t>
            </a:r>
          </a:p>
          <a:p>
            <a:pPr marL="400050" indent="-228600">
              <a:lnSpc>
                <a:spcPct val="90000"/>
              </a:lnSpc>
              <a:spcBef>
                <a:spcPts val="600"/>
              </a:spcBef>
              <a:spcAft>
                <a:spcPts val="600"/>
              </a:spcAft>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400050" indent="-228600">
              <a:lnSpc>
                <a:spcPct val="90000"/>
              </a:lnSpc>
              <a:spcBef>
                <a:spcPts val="600"/>
              </a:spcBef>
              <a:spcAft>
                <a:spcPts val="600"/>
              </a:spcAft>
              <a:buFont typeface="Arial" panose="020B0604020202020204" pitchFamily="34" charset="0"/>
              <a:buChar char="•"/>
            </a:pPr>
            <a:r>
              <a:rPr lang="en-US" dirty="0">
                <a:latin typeface="Arial" panose="020B0604020202020204" pitchFamily="34" charset="0"/>
                <a:cs typeface="Arial" panose="020B0604020202020204" pitchFamily="34" charset="0"/>
              </a:rPr>
              <a:t>Casual and registered variables are leakage variables and need to be dropped during model building.</a:t>
            </a:r>
          </a:p>
          <a:p>
            <a:pPr marL="57150" indent="-228600">
              <a:lnSpc>
                <a:spcPct val="90000"/>
              </a:lnSpc>
              <a:spcBef>
                <a:spcPts val="600"/>
              </a:spcBef>
              <a:spcAft>
                <a:spcPts val="600"/>
              </a:spcAft>
              <a:buClr>
                <a:srgbClr val="37BAAB"/>
              </a:buClr>
              <a:buFont typeface="Arial" panose="020B0604020202020204" pitchFamily="34" charset="0"/>
              <a:buChar char="•"/>
            </a:pPr>
            <a:endParaRPr lang="en-US" sz="1700" dirty="0"/>
          </a:p>
        </p:txBody>
      </p:sp>
      <p:pic>
        <p:nvPicPr>
          <p:cNvPr id="3" name="Picture 2">
            <a:extLst>
              <a:ext uri="{FF2B5EF4-FFF2-40B4-BE49-F238E27FC236}">
                <a16:creationId xmlns:a16="http://schemas.microsoft.com/office/drawing/2014/main" id="{58910D74-CF53-4191-A35C-3F3258A87D89}"/>
              </a:ext>
            </a:extLst>
          </p:cNvPr>
          <p:cNvPicPr>
            <a:picLocks noChangeAspect="1"/>
          </p:cNvPicPr>
          <p:nvPr/>
        </p:nvPicPr>
        <p:blipFill rotWithShape="1">
          <a:blip r:embed="rId2"/>
          <a:srcRect l="2091" r="2093" b="1"/>
          <a:stretch/>
        </p:blipFill>
        <p:spPr>
          <a:xfrm>
            <a:off x="5248275" y="466725"/>
            <a:ext cx="6943724" cy="6391274"/>
          </a:xfrm>
          <a:prstGeom prst="rect">
            <a:avLst/>
          </a:prstGeom>
          <a:effectLst/>
        </p:spPr>
      </p:pic>
      <p:sp>
        <p:nvSpPr>
          <p:cNvPr id="2" name="AutoShape 2">
            <a:extLst>
              <a:ext uri="{FF2B5EF4-FFF2-40B4-BE49-F238E27FC236}">
                <a16:creationId xmlns:a16="http://schemas.microsoft.com/office/drawing/2014/main" id="{DDEDF559-782E-4630-AEEC-9A16BA7353B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7691428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773100D-CA6C-4E55-8C64-884CE500BCBF}"/>
              </a:ext>
            </a:extLst>
          </p:cNvPr>
          <p:cNvSpPr/>
          <p:nvPr/>
        </p:nvSpPr>
        <p:spPr>
          <a:xfrm>
            <a:off x="514349" y="191185"/>
            <a:ext cx="8505825" cy="1323439"/>
          </a:xfrm>
          <a:prstGeom prst="rect">
            <a:avLst/>
          </a:prstGeom>
        </p:spPr>
        <p:txBody>
          <a:bodyPr wrap="square">
            <a:spAutoFit/>
          </a:bodyPr>
          <a:lstStyle/>
          <a:p>
            <a:r>
              <a:rPr lang="en-US" sz="4000" b="1" dirty="0">
                <a:solidFill>
                  <a:schemeClr val="accent1"/>
                </a:solidFill>
              </a:rPr>
              <a:t>Daily weather conditions influence the daily bike rental count</a:t>
            </a:r>
          </a:p>
        </p:txBody>
      </p:sp>
      <p:pic>
        <p:nvPicPr>
          <p:cNvPr id="5" name="Picture 4" descr="A close up of a map&#10;&#10;Description automatically generated">
            <a:extLst>
              <a:ext uri="{FF2B5EF4-FFF2-40B4-BE49-F238E27FC236}">
                <a16:creationId xmlns:a16="http://schemas.microsoft.com/office/drawing/2014/main" id="{5AF8B75C-81AF-4672-8A2D-14F4FDC887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10356" y="1657030"/>
            <a:ext cx="6447808" cy="4534220"/>
          </a:xfrm>
          <a:prstGeom prst="rect">
            <a:avLst/>
          </a:prstGeom>
        </p:spPr>
      </p:pic>
      <p:sp>
        <p:nvSpPr>
          <p:cNvPr id="6" name="Rectangle 5">
            <a:extLst>
              <a:ext uri="{FF2B5EF4-FFF2-40B4-BE49-F238E27FC236}">
                <a16:creationId xmlns:a16="http://schemas.microsoft.com/office/drawing/2014/main" id="{FE7350AD-22E5-4974-BD39-EAB84E62B83E}"/>
              </a:ext>
            </a:extLst>
          </p:cNvPr>
          <p:cNvSpPr/>
          <p:nvPr/>
        </p:nvSpPr>
        <p:spPr>
          <a:xfrm>
            <a:off x="937557" y="1757410"/>
            <a:ext cx="3829704" cy="466847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00050" indent="-228600">
              <a:lnSpc>
                <a:spcPct val="90000"/>
              </a:lnSpc>
              <a:spcBef>
                <a:spcPts val="600"/>
              </a:spcBef>
              <a:spcAft>
                <a:spcPts val="600"/>
              </a:spcAft>
              <a:buFont typeface="Arial" panose="020B0604020202020204" pitchFamily="34" charset="0"/>
              <a:buChar char="•"/>
            </a:pPr>
            <a:r>
              <a:rPr lang="en-US" dirty="0">
                <a:solidFill>
                  <a:schemeClr val="tx1"/>
                </a:solidFill>
                <a:latin typeface="Arial" panose="020B0604020202020204" pitchFamily="34" charset="0"/>
                <a:cs typeface="Arial" panose="020B0604020202020204" pitchFamily="34" charset="0"/>
              </a:rPr>
              <a:t>Temperature and feels like temperature have almost same effect on count of bikes</a:t>
            </a:r>
          </a:p>
          <a:p>
            <a:pPr marL="400050" indent="-228600">
              <a:lnSpc>
                <a:spcPct val="90000"/>
              </a:lnSpc>
              <a:spcBef>
                <a:spcPts val="600"/>
              </a:spcBef>
              <a:spcAft>
                <a:spcPts val="600"/>
              </a:spcAft>
              <a:buFont typeface="Arial" panose="020B0604020202020204" pitchFamily="34" charset="0"/>
              <a:buChar char="•"/>
            </a:pPr>
            <a:endParaRPr lang="en-US" dirty="0">
              <a:solidFill>
                <a:schemeClr val="tx1"/>
              </a:solidFill>
              <a:latin typeface="Arial" panose="020B0604020202020204" pitchFamily="34" charset="0"/>
              <a:cs typeface="Arial" panose="020B0604020202020204" pitchFamily="34" charset="0"/>
            </a:endParaRPr>
          </a:p>
          <a:p>
            <a:pPr marL="400050" indent="-228600">
              <a:lnSpc>
                <a:spcPct val="90000"/>
              </a:lnSpc>
              <a:spcBef>
                <a:spcPts val="600"/>
              </a:spcBef>
              <a:spcAft>
                <a:spcPts val="600"/>
              </a:spcAft>
              <a:buFont typeface="Arial" panose="020B0604020202020204" pitchFamily="34" charset="0"/>
              <a:buChar char="•"/>
            </a:pPr>
            <a:r>
              <a:rPr lang="en-US" dirty="0">
                <a:solidFill>
                  <a:schemeClr val="tx1"/>
                </a:solidFill>
                <a:latin typeface="Arial" panose="020B0604020202020204" pitchFamily="34" charset="0"/>
                <a:cs typeface="Arial" panose="020B0604020202020204" pitchFamily="34" charset="0"/>
              </a:rPr>
              <a:t>The wind-speed and humidity show a negative relation with the total count of bike rentals</a:t>
            </a:r>
          </a:p>
          <a:p>
            <a:pPr marL="400050" indent="-228600">
              <a:lnSpc>
                <a:spcPct val="90000"/>
              </a:lnSpc>
              <a:spcBef>
                <a:spcPts val="600"/>
              </a:spcBef>
              <a:spcAft>
                <a:spcPts val="600"/>
              </a:spcAft>
              <a:buFont typeface="Arial" panose="020B0604020202020204" pitchFamily="34" charset="0"/>
              <a:buChar char="•"/>
            </a:pPr>
            <a:endParaRPr lang="en-US" dirty="0">
              <a:solidFill>
                <a:schemeClr val="tx1"/>
              </a:solidFill>
              <a:latin typeface="Arial" panose="020B0604020202020204" pitchFamily="34" charset="0"/>
              <a:cs typeface="Arial" panose="020B0604020202020204" pitchFamily="34" charset="0"/>
            </a:endParaRPr>
          </a:p>
          <a:p>
            <a:pPr marL="400050" indent="-228600">
              <a:lnSpc>
                <a:spcPct val="90000"/>
              </a:lnSpc>
              <a:spcBef>
                <a:spcPts val="600"/>
              </a:spcBef>
              <a:spcAft>
                <a:spcPts val="600"/>
              </a:spcAft>
              <a:buFont typeface="Arial" panose="020B0604020202020204" pitchFamily="34" charset="0"/>
              <a:buChar char="•"/>
            </a:pPr>
            <a:r>
              <a:rPr lang="en-US" dirty="0">
                <a:solidFill>
                  <a:schemeClr val="tx1"/>
                </a:solidFill>
                <a:latin typeface="Arial" panose="020B0604020202020204" pitchFamily="34" charset="0"/>
                <a:cs typeface="Arial" panose="020B0604020202020204" pitchFamily="34" charset="0"/>
              </a:rPr>
              <a:t>People mainly rent bikes on days with high temperature</a:t>
            </a:r>
          </a:p>
        </p:txBody>
      </p:sp>
    </p:spTree>
    <p:extLst>
      <p:ext uri="{BB962C8B-B14F-4D97-AF65-F5344CB8AC3E}">
        <p14:creationId xmlns:p14="http://schemas.microsoft.com/office/powerpoint/2010/main" val="12293927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1CA6726-6071-461E-8A94-86FD36CBFB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9073D962-D3D2-4A72-8593-65C213CBFF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24334" y="633619"/>
            <a:ext cx="4520912"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F76AF88D-A498-451B-B97B-3DC28360170A}"/>
              </a:ext>
            </a:extLst>
          </p:cNvPr>
          <p:cNvSpPr txBox="1"/>
          <p:nvPr/>
        </p:nvSpPr>
        <p:spPr>
          <a:xfrm>
            <a:off x="7772400" y="978408"/>
            <a:ext cx="3721608" cy="1106424"/>
          </a:xfrm>
          <a:prstGeom prst="rect">
            <a:avLst/>
          </a:prstGeom>
        </p:spPr>
        <p:txBody>
          <a:bodyPr vert="horz" lIns="91440" tIns="45720" rIns="91440" bIns="45720" rtlCol="0" anchor="ctr">
            <a:normAutofit fontScale="77500" lnSpcReduction="20000"/>
          </a:bodyPr>
          <a:lstStyle/>
          <a:p>
            <a:pPr>
              <a:lnSpc>
                <a:spcPct val="90000"/>
              </a:lnSpc>
              <a:spcBef>
                <a:spcPct val="0"/>
              </a:spcBef>
              <a:spcAft>
                <a:spcPts val="600"/>
              </a:spcAft>
            </a:pPr>
            <a:r>
              <a:rPr lang="en-US" sz="4000" b="1">
                <a:solidFill>
                  <a:schemeClr val="accent1"/>
                </a:solidFill>
              </a:rPr>
              <a:t>Visualizing Categorical Variables</a:t>
            </a:r>
            <a:endParaRPr lang="en-US" sz="4000" b="1" dirty="0">
              <a:solidFill>
                <a:schemeClr val="accent1"/>
              </a:solidFill>
            </a:endParaRPr>
          </a:p>
        </p:txBody>
      </p:sp>
      <p:pic>
        <p:nvPicPr>
          <p:cNvPr id="5" name="Picture 4">
            <a:extLst>
              <a:ext uri="{FF2B5EF4-FFF2-40B4-BE49-F238E27FC236}">
                <a16:creationId xmlns:a16="http://schemas.microsoft.com/office/drawing/2014/main" id="{D58998A9-7A0B-4754-9D62-F811BBD18D99}"/>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3578702" y="593042"/>
            <a:ext cx="3246120" cy="2637473"/>
          </a:xfrm>
          <a:prstGeom prst="rect">
            <a:avLst/>
          </a:prstGeom>
          <a:noFill/>
        </p:spPr>
      </p:pic>
      <p:pic>
        <p:nvPicPr>
          <p:cNvPr id="6" name="Picture">
            <a:extLst>
              <a:ext uri="{FF2B5EF4-FFF2-40B4-BE49-F238E27FC236}">
                <a16:creationId xmlns:a16="http://schemas.microsoft.com/office/drawing/2014/main" id="{0A5EC57E-0801-4FDA-8A8E-E362F237FBDC}"/>
              </a:ext>
            </a:extLst>
          </p:cNvPr>
          <p:cNvPicPr/>
          <p:nvPr/>
        </p:nvPicPr>
        <p:blipFill>
          <a:blip r:embed="rId3"/>
          <a:stretch>
            <a:fillRect/>
          </a:stretch>
        </p:blipFill>
        <p:spPr bwMode="auto">
          <a:xfrm>
            <a:off x="486563" y="633619"/>
            <a:ext cx="3246120" cy="2596896"/>
          </a:xfrm>
          <a:prstGeom prst="rect">
            <a:avLst/>
          </a:prstGeom>
          <a:noFill/>
        </p:spPr>
      </p:pic>
      <p:sp>
        <p:nvSpPr>
          <p:cNvPr id="17" name="Rectangle 16">
            <a:extLst>
              <a:ext uri="{FF2B5EF4-FFF2-40B4-BE49-F238E27FC236}">
                <a16:creationId xmlns:a16="http://schemas.microsoft.com/office/drawing/2014/main" id="{2387511B-F6E1-4929-AC90-94FB8B6B0F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60325" y="1181536"/>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AA58F78C-27AB-465F-AA33-15E08AF267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92216" y="2185416"/>
            <a:ext cx="3683187"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Picture">
            <a:extLst>
              <a:ext uri="{FF2B5EF4-FFF2-40B4-BE49-F238E27FC236}">
                <a16:creationId xmlns:a16="http://schemas.microsoft.com/office/drawing/2014/main" id="{87E9B222-C471-4180-AC5F-8DFE155AF037}"/>
              </a:ext>
            </a:extLst>
          </p:cNvPr>
          <p:cNvPicPr/>
          <p:nvPr/>
        </p:nvPicPr>
        <p:blipFill>
          <a:blip r:embed="rId4"/>
          <a:stretch>
            <a:fillRect/>
          </a:stretch>
        </p:blipFill>
        <p:spPr bwMode="auto">
          <a:xfrm>
            <a:off x="3763988" y="3486924"/>
            <a:ext cx="3246120" cy="2596896"/>
          </a:xfrm>
          <a:prstGeom prst="rect">
            <a:avLst/>
          </a:prstGeom>
          <a:noFill/>
        </p:spPr>
      </p:pic>
      <p:sp>
        <p:nvSpPr>
          <p:cNvPr id="8" name="TextBox 7">
            <a:extLst>
              <a:ext uri="{FF2B5EF4-FFF2-40B4-BE49-F238E27FC236}">
                <a16:creationId xmlns:a16="http://schemas.microsoft.com/office/drawing/2014/main" id="{828F8621-DCFA-4499-9770-BE35911DB7F6}"/>
              </a:ext>
            </a:extLst>
          </p:cNvPr>
          <p:cNvSpPr txBox="1"/>
          <p:nvPr/>
        </p:nvSpPr>
        <p:spPr>
          <a:xfrm>
            <a:off x="7772400" y="2368296"/>
            <a:ext cx="3721608" cy="3502152"/>
          </a:xfrm>
          <a:prstGeom prst="rect">
            <a:avLst/>
          </a:prstGeom>
        </p:spPr>
        <p:txBody>
          <a:bodyPr vert="horz" lIns="91440" tIns="45720" rIns="91440" bIns="45720" rtlCol="0">
            <a:normAutofit lnSpcReduction="10000"/>
          </a:bodyPr>
          <a:lstStyle/>
          <a:p>
            <a:pPr marL="57150">
              <a:lnSpc>
                <a:spcPct val="90000"/>
              </a:lnSpc>
              <a:spcAft>
                <a:spcPts val="600"/>
              </a:spcAft>
            </a:pPr>
            <a:endParaRPr lang="en-US" sz="1600" dirty="0"/>
          </a:p>
          <a:p>
            <a:pPr marL="285750" indent="-228600">
              <a:lnSpc>
                <a:spcPct val="90000"/>
              </a:lnSpc>
              <a:spcAft>
                <a:spcPts val="600"/>
              </a:spcAft>
              <a:buFont typeface="Arial" panose="020B0604020202020204" pitchFamily="34" charset="0"/>
              <a:buChar char="•"/>
            </a:pPr>
            <a:r>
              <a:rPr lang="en-US" dirty="0">
                <a:latin typeface="Arial" panose="020B0604020202020204" pitchFamily="34" charset="0"/>
                <a:cs typeface="Arial" panose="020B0604020202020204" pitchFamily="34" charset="0"/>
              </a:rPr>
              <a:t>Bike ridership is maximum during summer and fall season.</a:t>
            </a:r>
          </a:p>
          <a:p>
            <a:pPr marL="285750" indent="-228600">
              <a:lnSpc>
                <a:spcPct val="90000"/>
              </a:lnSpc>
              <a:spcAft>
                <a:spcPts val="600"/>
              </a:spcAft>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28600">
              <a:lnSpc>
                <a:spcPct val="90000"/>
              </a:lnSpc>
              <a:spcAft>
                <a:spcPts val="600"/>
              </a:spcAft>
              <a:buFont typeface="Arial" panose="020B0604020202020204" pitchFamily="34" charset="0"/>
              <a:buChar char="•"/>
            </a:pPr>
            <a:r>
              <a:rPr lang="en-US" dirty="0">
                <a:latin typeface="Arial" panose="020B0604020202020204" pitchFamily="34" charset="0"/>
                <a:cs typeface="Arial" panose="020B0604020202020204" pitchFamily="34" charset="0"/>
              </a:rPr>
              <a:t>Users tend to rent bike mostly in good weather, moderately in normal weather and least in bad weather.</a:t>
            </a:r>
          </a:p>
          <a:p>
            <a:pPr marL="285750" indent="-228600">
              <a:lnSpc>
                <a:spcPct val="90000"/>
              </a:lnSpc>
              <a:spcAft>
                <a:spcPts val="600"/>
              </a:spcAft>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28600">
              <a:lnSpc>
                <a:spcPct val="90000"/>
              </a:lnSpc>
              <a:spcAft>
                <a:spcPts val="600"/>
              </a:spcAft>
              <a:buFont typeface="Arial" panose="020B0604020202020204" pitchFamily="34" charset="0"/>
              <a:buChar char="•"/>
            </a:pPr>
            <a:r>
              <a:rPr lang="en-US" dirty="0">
                <a:latin typeface="Arial" panose="020B0604020202020204" pitchFamily="34" charset="0"/>
                <a:cs typeface="Arial" panose="020B0604020202020204" pitchFamily="34" charset="0"/>
              </a:rPr>
              <a:t>There is small difference in average daily  bike rentals during working days and holidays. </a:t>
            </a:r>
          </a:p>
          <a:p>
            <a:pPr marL="285750" indent="-228600">
              <a:lnSpc>
                <a:spcPct val="90000"/>
              </a:lnSpc>
              <a:spcAft>
                <a:spcPts val="600"/>
              </a:spcAft>
              <a:buFont typeface="Arial" panose="020B0604020202020204" pitchFamily="34" charset="0"/>
              <a:buChar char="•"/>
            </a:pPr>
            <a:endParaRPr lang="en-US" sz="1600" dirty="0"/>
          </a:p>
          <a:p>
            <a:pPr indent="-228600">
              <a:lnSpc>
                <a:spcPct val="90000"/>
              </a:lnSpc>
              <a:spcAft>
                <a:spcPts val="600"/>
              </a:spcAft>
              <a:buFont typeface="Arial" panose="020B0604020202020204" pitchFamily="34" charset="0"/>
              <a:buChar char="•"/>
            </a:pPr>
            <a:endParaRPr lang="en-US" sz="1600" dirty="0"/>
          </a:p>
        </p:txBody>
      </p:sp>
      <p:pic>
        <p:nvPicPr>
          <p:cNvPr id="20" name="Picture 19" descr="A screenshot of a cell phone&#10;&#10;Description automatically generated">
            <a:extLst>
              <a:ext uri="{FF2B5EF4-FFF2-40B4-BE49-F238E27FC236}">
                <a16:creationId xmlns:a16="http://schemas.microsoft.com/office/drawing/2014/main" id="{4C3B2FC2-775A-4638-BCE4-B7190A9A26A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1790" y="3392666"/>
            <a:ext cx="3147972" cy="2736877"/>
          </a:xfrm>
          <a:prstGeom prst="rect">
            <a:avLst/>
          </a:prstGeom>
        </p:spPr>
      </p:pic>
    </p:spTree>
    <p:extLst>
      <p:ext uri="{BB962C8B-B14F-4D97-AF65-F5344CB8AC3E}">
        <p14:creationId xmlns:p14="http://schemas.microsoft.com/office/powerpoint/2010/main" val="42066655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EF135D6BA01934D8D680D6DE9F6DF1B" ma:contentTypeVersion="4" ma:contentTypeDescription="Create a new document." ma:contentTypeScope="" ma:versionID="c6a8fe6daf07257373073a65218bbec3">
  <xsd:schema xmlns:xsd="http://www.w3.org/2001/XMLSchema" xmlns:xs="http://www.w3.org/2001/XMLSchema" xmlns:p="http://schemas.microsoft.com/office/2006/metadata/properties" xmlns:ns2="210936d0-5958-405d-a7c3-25e691691b44" targetNamespace="http://schemas.microsoft.com/office/2006/metadata/properties" ma:root="true" ma:fieldsID="33cde69bc711531f31bb04c29a1a0b95" ns2:_="">
    <xsd:import namespace="210936d0-5958-405d-a7c3-25e691691b44"/>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10936d0-5958-405d-a7c3-25e691691b4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77AAEA6-22C3-4194-884C-A993D73A8DDC}"/>
</file>

<file path=customXml/itemProps2.xml><?xml version="1.0" encoding="utf-8"?>
<ds:datastoreItem xmlns:ds="http://schemas.openxmlformats.org/officeDocument/2006/customXml" ds:itemID="{1A9D1681-D725-49D8-9ABC-F830566537F3}"/>
</file>

<file path=customXml/itemProps3.xml><?xml version="1.0" encoding="utf-8"?>
<ds:datastoreItem xmlns:ds="http://schemas.openxmlformats.org/officeDocument/2006/customXml" ds:itemID="{E055D892-3D1F-4D86-B549-F1BE73DE89ED}"/>
</file>

<file path=docProps/app.xml><?xml version="1.0" encoding="utf-8"?>
<Properties xmlns="http://schemas.openxmlformats.org/officeDocument/2006/extended-properties" xmlns:vt="http://schemas.openxmlformats.org/officeDocument/2006/docPropsVTypes">
  <TotalTime>2</TotalTime>
  <Words>1663</Words>
  <Application>Microsoft Office PowerPoint</Application>
  <PresentationFormat>Widescreen</PresentationFormat>
  <Paragraphs>261</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Abadi</vt:lpstr>
      <vt:lpstr>Arial</vt:lpstr>
      <vt:lpstr>Calibri</vt:lpstr>
      <vt:lpstr>Calibri Light</vt:lpstr>
      <vt:lpstr>Office Theme</vt:lpstr>
      <vt:lpstr>Fundamental Analysis of Bike Rentals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 Analysis of Bike Rentals </dc:title>
  <dc:creator>Divyani Kanawat</dc:creator>
  <cp:lastModifiedBy>Divyani Kanawat</cp:lastModifiedBy>
  <cp:revision>2</cp:revision>
  <dcterms:created xsi:type="dcterms:W3CDTF">2020-04-04T20:40:54Z</dcterms:created>
  <dcterms:modified xsi:type="dcterms:W3CDTF">2020-04-05T21:40:27Z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0x0101001EF135D6BA01934D8D680D6DE9F6DF1B</vt:lpwstr>
  </property>
</Properties>
</file>