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61" r:id="rId4"/>
    <p:sldId id="275" r:id="rId5"/>
    <p:sldId id="273" r:id="rId6"/>
    <p:sldId id="262" r:id="rId7"/>
    <p:sldId id="276" r:id="rId8"/>
    <p:sldId id="277" r:id="rId9"/>
    <p:sldId id="25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35"/>
  </p:normalViewPr>
  <p:slideViewPr>
    <p:cSldViewPr snapToGrid="0" snapToObjects="1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0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9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8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BF8766-A666-3649-A20A-635A56DEE9B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A6D2DD-0D41-D04B-9895-2746E0EF01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5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6040-BDB2-1341-B270-17E754ACB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109"/>
            <a:ext cx="9144000" cy="2230503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Prediction of Absenteeism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60106-E16C-1B40-B54D-C2568B9A9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Presented by </a:t>
            </a:r>
          </a:p>
          <a:p>
            <a:r>
              <a:rPr lang="en-US"/>
              <a:t>Akhila Saineni</a:t>
            </a:r>
          </a:p>
          <a:p>
            <a:r>
              <a:rPr lang="en-US"/>
              <a:t>Divyani Kanawat</a:t>
            </a:r>
          </a:p>
          <a:p>
            <a:r>
              <a:rPr lang="en-US"/>
              <a:t>Nihar Garlapati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C64E-A4D6-4515-809E-1A542F96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999"/>
          </a:xfrm>
        </p:spPr>
        <p:txBody>
          <a:bodyPr/>
          <a:lstStyle/>
          <a:p>
            <a:r>
              <a:rPr lang="en-US" dirty="0"/>
              <a:t>Tree Based Classification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C2D05-D880-4A13-B418-397AFF69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3" y="1400961"/>
            <a:ext cx="4113088" cy="4870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5155C3-40F6-4C5C-B2A6-CD43A6DF4E0B}"/>
              </a:ext>
            </a:extLst>
          </p:cNvPr>
          <p:cNvSpPr txBox="1"/>
          <p:nvPr/>
        </p:nvSpPr>
        <p:spPr>
          <a:xfrm>
            <a:off x="6096000" y="1899086"/>
            <a:ext cx="483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Metrics</a:t>
            </a:r>
          </a:p>
          <a:p>
            <a:endParaRPr lang="en-US" dirty="0"/>
          </a:p>
          <a:p>
            <a:r>
              <a:rPr lang="en-US" dirty="0"/>
              <a:t>Accuracy of the Model: 74.3%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661B5-57ED-4BC6-A2EA-2908922743EF}"/>
              </a:ext>
            </a:extLst>
          </p:cNvPr>
          <p:cNvSpPr txBox="1"/>
          <p:nvPr/>
        </p:nvSpPr>
        <p:spPr>
          <a:xfrm>
            <a:off x="6030685" y="4027085"/>
            <a:ext cx="483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Weight, Since weight and BMI are highly 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Absent hours because absent group is creating using absent hours </a:t>
            </a:r>
          </a:p>
        </p:txBody>
      </p:sp>
    </p:spTree>
    <p:extLst>
      <p:ext uri="{BB962C8B-B14F-4D97-AF65-F5344CB8AC3E}">
        <p14:creationId xmlns:p14="http://schemas.microsoft.com/office/powerpoint/2010/main" val="211238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C64E-A4D6-4515-809E-1A542F96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Classification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E93F7-6032-4070-A75A-5202D14D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784"/>
            <a:ext cx="3676650" cy="4197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4ABA1F-31E8-4DD8-B4BF-608BF943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66" y="2291809"/>
            <a:ext cx="5810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0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402F-4F79-454F-A1AA-DC56A7D1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5A37F-2A1D-4F05-B017-09973693A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04" y="2131664"/>
            <a:ext cx="3905250" cy="280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7D301-58FE-447D-A59D-C0342A649D61}"/>
              </a:ext>
            </a:extLst>
          </p:cNvPr>
          <p:cNvSpPr txBox="1"/>
          <p:nvPr/>
        </p:nvSpPr>
        <p:spPr>
          <a:xfrm>
            <a:off x="1097280" y="1779763"/>
            <a:ext cx="2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Gini Score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4D23F-B403-47D2-8450-9BE37DC462F6}"/>
              </a:ext>
            </a:extLst>
          </p:cNvPr>
          <p:cNvSpPr txBox="1"/>
          <p:nvPr/>
        </p:nvSpPr>
        <p:spPr>
          <a:xfrm>
            <a:off x="6096000" y="1779763"/>
            <a:ext cx="483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Metrics</a:t>
            </a:r>
          </a:p>
          <a:p>
            <a:endParaRPr lang="en-US" dirty="0"/>
          </a:p>
          <a:p>
            <a:r>
              <a:rPr lang="en-US" dirty="0"/>
              <a:t>Accuracy of the Model: 72.9%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EE91-6A3F-4D80-934F-5A06B359607F}"/>
              </a:ext>
            </a:extLst>
          </p:cNvPr>
          <p:cNvSpPr txBox="1"/>
          <p:nvPr/>
        </p:nvSpPr>
        <p:spPr>
          <a:xfrm>
            <a:off x="6096000" y="3003628"/>
            <a:ext cx="483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Weight, Since weight and BMI are highly 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Absent hours because absent group is creating using absent hours </a:t>
            </a:r>
          </a:p>
        </p:txBody>
      </p:sp>
    </p:spTree>
    <p:extLst>
      <p:ext uri="{BB962C8B-B14F-4D97-AF65-F5344CB8AC3E}">
        <p14:creationId xmlns:p14="http://schemas.microsoft.com/office/powerpoint/2010/main" val="74988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402F-4F79-454F-A1AA-DC56A7D1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3331"/>
          </a:xfrm>
        </p:spPr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4D23F-B403-47D2-8450-9BE37DC462F6}"/>
              </a:ext>
            </a:extLst>
          </p:cNvPr>
          <p:cNvSpPr txBox="1"/>
          <p:nvPr/>
        </p:nvSpPr>
        <p:spPr>
          <a:xfrm>
            <a:off x="7150360" y="1898873"/>
            <a:ext cx="483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Metrics</a:t>
            </a:r>
          </a:p>
          <a:p>
            <a:endParaRPr lang="en-US" dirty="0"/>
          </a:p>
          <a:p>
            <a:r>
              <a:rPr lang="en-US" dirty="0"/>
              <a:t>Accuracy of the Model: 75.6%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EE91-6A3F-4D80-934F-5A06B359607F}"/>
              </a:ext>
            </a:extLst>
          </p:cNvPr>
          <p:cNvSpPr txBox="1"/>
          <p:nvPr/>
        </p:nvSpPr>
        <p:spPr>
          <a:xfrm>
            <a:off x="7085045" y="3003628"/>
            <a:ext cx="4839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the ID field from the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Weight, Since weight and BMI are highly 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Absent hours because absent group is creating using absent hours 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30133FD-2BA0-446F-8045-8AB2996D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1" y="1986243"/>
            <a:ext cx="6475522" cy="37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2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402F-4F79-454F-A1AA-DC56A7D1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4D23F-B403-47D2-8450-9BE37DC462F6}"/>
              </a:ext>
            </a:extLst>
          </p:cNvPr>
          <p:cNvSpPr txBox="1"/>
          <p:nvPr/>
        </p:nvSpPr>
        <p:spPr>
          <a:xfrm>
            <a:off x="7352522" y="1889836"/>
            <a:ext cx="483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Metrics</a:t>
            </a:r>
          </a:p>
          <a:p>
            <a:endParaRPr lang="en-US" dirty="0"/>
          </a:p>
          <a:p>
            <a:r>
              <a:rPr lang="en-US" dirty="0"/>
              <a:t>Accuracy of the Model: 68.9%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EE91-6A3F-4D80-934F-5A06B359607F}"/>
              </a:ext>
            </a:extLst>
          </p:cNvPr>
          <p:cNvSpPr txBox="1"/>
          <p:nvPr/>
        </p:nvSpPr>
        <p:spPr>
          <a:xfrm>
            <a:off x="7085045" y="3003628"/>
            <a:ext cx="483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Weight, Since weight and BMI are highly 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Absent hours because absent group is creating using absent hours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02D6A-EDF6-4C38-8541-ABBD9766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7" y="1898873"/>
            <a:ext cx="6817568" cy="1933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5E0BC-C6BD-44C8-BBE7-46602C2BC816}"/>
              </a:ext>
            </a:extLst>
          </p:cNvPr>
          <p:cNvSpPr txBox="1"/>
          <p:nvPr/>
        </p:nvSpPr>
        <p:spPr>
          <a:xfrm>
            <a:off x="429208" y="3844212"/>
            <a:ext cx="5159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Probabilities: </a:t>
            </a:r>
          </a:p>
          <a:p>
            <a:r>
              <a:rPr lang="en-US" dirty="0"/>
              <a:t>Group 1: 5% </a:t>
            </a:r>
          </a:p>
          <a:p>
            <a:r>
              <a:rPr lang="en-US" dirty="0"/>
              <a:t>Group 2: 57%</a:t>
            </a:r>
          </a:p>
          <a:p>
            <a:r>
              <a:rPr lang="en-US" dirty="0"/>
              <a:t>Group 3: 36%</a:t>
            </a:r>
          </a:p>
          <a:p>
            <a:endParaRPr lang="en-US" dirty="0"/>
          </a:p>
          <a:p>
            <a:r>
              <a:rPr lang="en-US" dirty="0"/>
              <a:t>5% of the individuals have 0 absent hours </a:t>
            </a:r>
          </a:p>
          <a:p>
            <a:r>
              <a:rPr lang="en-US" dirty="0"/>
              <a:t>57% of the records are reported as Absent hours of less than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1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402F-4F79-454F-A1AA-DC56A7D1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dirty="0"/>
              <a:t>Naïve Bayes Feature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4D23F-B403-47D2-8450-9BE37DC462F6}"/>
              </a:ext>
            </a:extLst>
          </p:cNvPr>
          <p:cNvSpPr txBox="1"/>
          <p:nvPr/>
        </p:nvSpPr>
        <p:spPr>
          <a:xfrm>
            <a:off x="7215674" y="1802006"/>
            <a:ext cx="483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Metrics</a:t>
            </a:r>
          </a:p>
          <a:p>
            <a:endParaRPr lang="en-US" dirty="0"/>
          </a:p>
          <a:p>
            <a:r>
              <a:rPr lang="en-US" dirty="0"/>
              <a:t>Accuracy of the Model: 68.9%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EE91-6A3F-4D80-934F-5A06B359607F}"/>
              </a:ext>
            </a:extLst>
          </p:cNvPr>
          <p:cNvSpPr txBox="1"/>
          <p:nvPr/>
        </p:nvSpPr>
        <p:spPr>
          <a:xfrm>
            <a:off x="7085045" y="3003628"/>
            <a:ext cx="4839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the ID field from the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Weight, Since weight and BMI are highly 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Absent hours because absent group is creating using absent hours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02D6A-EDF6-4C38-8541-ABBD9766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8" y="1792382"/>
            <a:ext cx="6817568" cy="1754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5E0BC-C6BD-44C8-BBE7-46602C2BC816}"/>
              </a:ext>
            </a:extLst>
          </p:cNvPr>
          <p:cNvSpPr txBox="1"/>
          <p:nvPr/>
        </p:nvSpPr>
        <p:spPr>
          <a:xfrm>
            <a:off x="429208" y="3844212"/>
            <a:ext cx="5159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Probabilities: </a:t>
            </a:r>
          </a:p>
          <a:p>
            <a:r>
              <a:rPr lang="en-US" dirty="0"/>
              <a:t>Group 1: 5% </a:t>
            </a:r>
          </a:p>
          <a:p>
            <a:r>
              <a:rPr lang="en-US" dirty="0"/>
              <a:t>Group 2: 57%</a:t>
            </a:r>
          </a:p>
          <a:p>
            <a:r>
              <a:rPr lang="en-US" dirty="0"/>
              <a:t>Group 3: 36%</a:t>
            </a:r>
          </a:p>
          <a:p>
            <a:endParaRPr lang="en-US" dirty="0"/>
          </a:p>
          <a:p>
            <a:r>
              <a:rPr lang="en-US" dirty="0"/>
              <a:t>5% of the individuals have 0 absent hours </a:t>
            </a:r>
          </a:p>
          <a:p>
            <a:r>
              <a:rPr lang="en-US" dirty="0"/>
              <a:t>57% of the records are reported as Absent hours of less than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7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402F-4F79-454F-A1AA-DC56A7D1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dirty="0"/>
              <a:t>SVM Vanilla Dot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4D23F-B403-47D2-8450-9BE37DC462F6}"/>
              </a:ext>
            </a:extLst>
          </p:cNvPr>
          <p:cNvSpPr txBox="1"/>
          <p:nvPr/>
        </p:nvSpPr>
        <p:spPr>
          <a:xfrm>
            <a:off x="7215674" y="1437208"/>
            <a:ext cx="483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Metrics</a:t>
            </a:r>
          </a:p>
          <a:p>
            <a:endParaRPr lang="en-US" dirty="0"/>
          </a:p>
          <a:p>
            <a:r>
              <a:rPr lang="en-US" dirty="0"/>
              <a:t>Accuracy of the Model: 67.5%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EE91-6A3F-4D80-934F-5A06B359607F}"/>
              </a:ext>
            </a:extLst>
          </p:cNvPr>
          <p:cNvSpPr txBox="1"/>
          <p:nvPr/>
        </p:nvSpPr>
        <p:spPr>
          <a:xfrm>
            <a:off x="7085045" y="3003628"/>
            <a:ext cx="483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Weight, Since weight and BMI are highly 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Absent hours because absent group is creating using absent hours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AD560-B4DA-4ED7-8737-902DC634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1615"/>
            <a:ext cx="41719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1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402F-4F79-454F-A1AA-DC56A7D1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dirty="0"/>
              <a:t>SVM Poly Dot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4D23F-B403-47D2-8450-9BE37DC462F6}"/>
              </a:ext>
            </a:extLst>
          </p:cNvPr>
          <p:cNvSpPr txBox="1"/>
          <p:nvPr/>
        </p:nvSpPr>
        <p:spPr>
          <a:xfrm>
            <a:off x="7215674" y="1817921"/>
            <a:ext cx="483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Metrics</a:t>
            </a:r>
          </a:p>
          <a:p>
            <a:endParaRPr lang="en-US" dirty="0"/>
          </a:p>
          <a:p>
            <a:r>
              <a:rPr lang="en-US" dirty="0"/>
              <a:t>Accuracy of the Model: 67.5%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EE91-6A3F-4D80-934F-5A06B359607F}"/>
              </a:ext>
            </a:extLst>
          </p:cNvPr>
          <p:cNvSpPr txBox="1"/>
          <p:nvPr/>
        </p:nvSpPr>
        <p:spPr>
          <a:xfrm>
            <a:off x="7085045" y="3003628"/>
            <a:ext cx="483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Weight, Since weight and BMI are highly 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Absent hours because absent group is creating using absent hours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8112F-EFA4-44B3-B2CD-5A345441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01" y="2279586"/>
            <a:ext cx="47244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5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402F-4F79-454F-A1AA-DC56A7D1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dirty="0"/>
              <a:t>SVM RBF Dot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4D23F-B403-47D2-8450-9BE37DC462F6}"/>
              </a:ext>
            </a:extLst>
          </p:cNvPr>
          <p:cNvSpPr txBox="1"/>
          <p:nvPr/>
        </p:nvSpPr>
        <p:spPr>
          <a:xfrm>
            <a:off x="7085045" y="1898873"/>
            <a:ext cx="483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Metrics</a:t>
            </a:r>
          </a:p>
          <a:p>
            <a:endParaRPr lang="en-US" dirty="0"/>
          </a:p>
          <a:p>
            <a:r>
              <a:rPr lang="en-US" dirty="0"/>
              <a:t>Accuracy of the Model: 66.2%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EE91-6A3F-4D80-934F-5A06B359607F}"/>
              </a:ext>
            </a:extLst>
          </p:cNvPr>
          <p:cNvSpPr txBox="1"/>
          <p:nvPr/>
        </p:nvSpPr>
        <p:spPr>
          <a:xfrm>
            <a:off x="7085045" y="3003628"/>
            <a:ext cx="483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Weight, Since weight and BMI are highly 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Absent hours because absent group is creating using absent hours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55114-CEE0-43A7-9DE2-6E5A6F4F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52" y="2309256"/>
            <a:ext cx="4238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7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402F-4F79-454F-A1AA-DC56A7D1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dirty="0"/>
              <a:t>K Nearest Neighbor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4D23F-B403-47D2-8450-9BE37DC462F6}"/>
              </a:ext>
            </a:extLst>
          </p:cNvPr>
          <p:cNvSpPr txBox="1"/>
          <p:nvPr/>
        </p:nvSpPr>
        <p:spPr>
          <a:xfrm>
            <a:off x="7215674" y="1437208"/>
            <a:ext cx="483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Metrics</a:t>
            </a:r>
          </a:p>
          <a:p>
            <a:endParaRPr lang="en-US" dirty="0"/>
          </a:p>
          <a:p>
            <a:r>
              <a:rPr lang="en-US" dirty="0"/>
              <a:t>Accuracy of the Model: 47.2%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EE91-6A3F-4D80-934F-5A06B359607F}"/>
              </a:ext>
            </a:extLst>
          </p:cNvPr>
          <p:cNvSpPr txBox="1"/>
          <p:nvPr/>
        </p:nvSpPr>
        <p:spPr>
          <a:xfrm>
            <a:off x="7085045" y="3003628"/>
            <a:ext cx="483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Weight, Since weight and BMI are highly 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Excluded Absent hours because absent group is creating using absent hours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9B4A4-6151-42A5-B41C-1025D29A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17" y="2617865"/>
            <a:ext cx="1209675" cy="77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C2D5A-E2CC-4A85-83E8-3711CDA6AB9D}"/>
              </a:ext>
            </a:extLst>
          </p:cNvPr>
          <p:cNvSpPr txBox="1"/>
          <p:nvPr/>
        </p:nvSpPr>
        <p:spPr>
          <a:xfrm>
            <a:off x="948417" y="1898873"/>
            <a:ext cx="142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Matric</a:t>
            </a:r>
          </a:p>
        </p:txBody>
      </p:sp>
    </p:spTree>
    <p:extLst>
      <p:ext uri="{BB962C8B-B14F-4D97-AF65-F5344CB8AC3E}">
        <p14:creationId xmlns:p14="http://schemas.microsoft.com/office/powerpoint/2010/main" val="393457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7C37-E602-B044-9AD2-834C54A5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D856-295C-AF41-8C4B-0BF3A362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 (Project Background)</a:t>
            </a:r>
          </a:p>
          <a:p>
            <a:r>
              <a:rPr lang="en-US"/>
              <a:t>Data Profile </a:t>
            </a:r>
          </a:p>
          <a:p>
            <a:r>
              <a:rPr lang="en-US"/>
              <a:t>Models Built</a:t>
            </a:r>
          </a:p>
          <a:p>
            <a:r>
              <a:rPr lang="en-US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87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F09E-D230-41A6-A066-C3C4AE9B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24BF-E8F0-43ED-845B-6AF0F250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 tree classification provides the highest accuracy for the following dataset.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Accuracy: 75.6%</a:t>
            </a:r>
          </a:p>
          <a:p>
            <a:r>
              <a:rPr lang="en-US" dirty="0"/>
              <a:t>Precision(PPV) for Group 2: 63%  Group 3:86%</a:t>
            </a:r>
          </a:p>
          <a:p>
            <a:r>
              <a:rPr lang="en-US" dirty="0"/>
              <a:t>Recall(TPR) for Group 2: 85%  Group 3:65%</a:t>
            </a:r>
          </a:p>
          <a:p>
            <a:r>
              <a:rPr lang="en-US" dirty="0"/>
              <a:t>F1 Score: 0.73</a:t>
            </a:r>
          </a:p>
          <a:p>
            <a:r>
              <a:rPr lang="en-US" dirty="0"/>
              <a:t>Very high probability that the model will differentiate individuals with less than 6 and more than 6 absence hours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7A737-B48B-406B-847F-24808899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25" y="2287067"/>
            <a:ext cx="1846685" cy="13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7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153B-844C-413E-8940-8D11A8B4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4638-E79B-469B-AC6D-DC2C4851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501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on Gini Index:</a:t>
            </a:r>
          </a:p>
          <a:p>
            <a:r>
              <a:rPr lang="en-US" dirty="0"/>
              <a:t>Reason for Absence (ICD Codes): Keep a close eye on individuals with preexisting conditions </a:t>
            </a:r>
          </a:p>
          <a:p>
            <a:r>
              <a:rPr lang="en-US" dirty="0"/>
              <a:t>Transportation Expense: Hire closer</a:t>
            </a:r>
          </a:p>
          <a:p>
            <a:r>
              <a:rPr lang="en-US" dirty="0"/>
              <a:t>Disciplinary Failure: Pay attention </a:t>
            </a:r>
          </a:p>
          <a:p>
            <a:r>
              <a:rPr lang="en-US" dirty="0"/>
              <a:t>Workload Average: Better distribution </a:t>
            </a:r>
          </a:p>
          <a:p>
            <a:r>
              <a:rPr lang="en-US" dirty="0"/>
              <a:t>Month of Absence: Crucial Months (March)</a:t>
            </a:r>
          </a:p>
          <a:p>
            <a:r>
              <a:rPr lang="en-US" dirty="0"/>
              <a:t>BMI: Healthier individuals are less absent </a:t>
            </a:r>
          </a:p>
          <a:p>
            <a:r>
              <a:rPr lang="en-US" dirty="0"/>
              <a:t>Children and Pets: More responsibilities</a:t>
            </a:r>
          </a:p>
          <a:p>
            <a:endParaRPr lang="en-US" dirty="0"/>
          </a:p>
          <a:p>
            <a:r>
              <a:rPr lang="en-US" dirty="0"/>
              <a:t>Social Drinker and Smoker: T test results (Not significant)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8A68-8443-4303-A8AA-7BACEE4DE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4427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433012-6C6F-4160-8E48-9D16F679A614}"/>
              </a:ext>
            </a:extLst>
          </p:cNvPr>
          <p:cNvSpPr txBox="1"/>
          <p:nvPr/>
        </p:nvSpPr>
        <p:spPr>
          <a:xfrm>
            <a:off x="6200773" y="2707407"/>
            <a:ext cx="5224272" cy="319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Objective of this project is to predict the absenteeism at work in hours.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Our Goal is to apply multiple machine learning algorithms and determine the effective algorithm that best predicts the absenteeism at work in hours.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1A6E6-67DB-4DA8-9A69-A49A42171867}"/>
              </a:ext>
            </a:extLst>
          </p:cNvPr>
          <p:cNvSpPr/>
          <p:nvPr/>
        </p:nvSpPr>
        <p:spPr>
          <a:xfrm>
            <a:off x="314325" y="1518181"/>
            <a:ext cx="5389626" cy="4605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This project focuses on extracting the relationship between the general information about the employees (which are stored in the organization database) and the reasons for the absence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Dataset provided is a collection of absenteeism records certified with the International Classification of Diseases in a Courier Company.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Records of Absenteeism from work during the period of July/2007 to July/2010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Dataset is split into train and test datasets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Data contains 631 records of 21 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Target Variable – ‘</a:t>
            </a:r>
            <a:r>
              <a:rPr lang="en-US" sz="2000" dirty="0" err="1"/>
              <a:t>Absenteesim</a:t>
            </a:r>
            <a:r>
              <a:rPr lang="en-US" sz="2000" dirty="0"/>
              <a:t> in hours’ is continuous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19B4A-BF66-4347-BAC2-05B702D2BFF7}"/>
              </a:ext>
            </a:extLst>
          </p:cNvPr>
          <p:cNvSpPr/>
          <p:nvPr/>
        </p:nvSpPr>
        <p:spPr>
          <a:xfrm>
            <a:off x="709689" y="687717"/>
            <a:ext cx="58296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Dataset</a:t>
            </a:r>
            <a:r>
              <a:rPr 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4EEF60-4D8C-49F0-8939-C353C56D76CD}"/>
              </a:ext>
            </a:extLst>
          </p:cNvPr>
          <p:cNvSpPr txBox="1"/>
          <p:nvPr/>
        </p:nvSpPr>
        <p:spPr>
          <a:xfrm>
            <a:off x="6488051" y="1953653"/>
            <a:ext cx="4762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Project</a:t>
            </a:r>
            <a:r>
              <a:rPr 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00798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0B31-3EF7-D246-BE30-B1F35ADF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Correlation Between Variables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17441-04D9-4043-A106-57705DD77BAD}"/>
              </a:ext>
            </a:extLst>
          </p:cNvPr>
          <p:cNvSpPr txBox="1"/>
          <p:nvPr/>
        </p:nvSpPr>
        <p:spPr>
          <a:xfrm>
            <a:off x="515363" y="2819924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build correlation plot to check Multi-Collinearity</a:t>
            </a:r>
            <a:r>
              <a:rPr lang="en-US" sz="2000" b="0" i="0" dirty="0">
                <a:effectLst/>
              </a:rPr>
              <a:t> in our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Body.mass.index is highly correlated with weight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Similarly,</a:t>
            </a:r>
            <a:r>
              <a:rPr lang="en-US" sz="2000" dirty="0"/>
              <a:t> Service time and Age has a significant correlation too.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will remove highly correlated variables in our modeling process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can reduce the overfitting in our Model.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2A14FF-6868-4F5E-9E19-DC8A68FBF7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t="6055" r="9379" b="-1815"/>
          <a:stretch/>
        </p:blipFill>
        <p:spPr bwMode="auto">
          <a:xfrm>
            <a:off x="5629012" y="1786855"/>
            <a:ext cx="6216243" cy="4597167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3FD6B-350F-421B-93E1-14CED94A646C}"/>
              </a:ext>
            </a:extLst>
          </p:cNvPr>
          <p:cNvSpPr txBox="1"/>
          <p:nvPr/>
        </p:nvSpPr>
        <p:spPr>
          <a:xfrm>
            <a:off x="838200" y="2015231"/>
            <a:ext cx="430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4024-4B8B-491A-82B9-6F836C73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1D21-8BC3-44F7-83A3-FBE2A4AD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attribute has been created  Absenteeism group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Substitution for Age, Weight and Hit target  (4 Records have been updated)</a:t>
            </a:r>
          </a:p>
          <a:p>
            <a:r>
              <a:rPr lang="en-US" dirty="0"/>
              <a:t>Based on the variability in the work load average/ day and service time, We will be scaling the data from 0 to 1 for these 2 variables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DF7185-3213-41EC-9412-4CED4F77E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03729"/>
              </p:ext>
            </p:extLst>
          </p:nvPr>
        </p:nvGraphicFramePr>
        <p:xfrm>
          <a:off x="1238180" y="2255457"/>
          <a:ext cx="14732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0944309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28748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Absent Hours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Group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835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6650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0&lt;x&lt;6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196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x&gt;=6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518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71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0B50-E4F0-44A0-9F43-F7D9FC602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213"/>
            <a:ext cx="9144000" cy="706437"/>
          </a:xfrm>
        </p:spPr>
        <p:txBody>
          <a:bodyPr>
            <a:normAutofit/>
          </a:bodyPr>
          <a:lstStyle/>
          <a:p>
            <a:r>
              <a:rPr lang="en-US" sz="4400" dirty="0"/>
              <a:t>Data Exploration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68996FB-0345-4D42-BDA9-A34C239F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14" y="2626539"/>
            <a:ext cx="6697916" cy="4133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8F572-B618-43A7-BC51-45B5A668BE2B}"/>
              </a:ext>
            </a:extLst>
          </p:cNvPr>
          <p:cNvSpPr txBox="1"/>
          <p:nvPr/>
        </p:nvSpPr>
        <p:spPr>
          <a:xfrm>
            <a:off x="870012" y="2999172"/>
            <a:ext cx="389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reasons most used by employees to be absent are reason 13,19,23, and 28.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reasons include Medical consultation, Dental consultation, diseases of the musculoskeletal system and connective tissue, and causes of morbidity and mortality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5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8746-B8CC-481E-8631-8634C083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5" y="419703"/>
            <a:ext cx="9144000" cy="75970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</a:t>
            </a:r>
            <a:r>
              <a:rPr lang="en-US" dirty="0"/>
              <a:t> </a:t>
            </a:r>
            <a:r>
              <a:rPr lang="en-US" sz="4400" dirty="0"/>
              <a:t>Exploration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4B1CFF7-DEC6-4C13-BC70-BCD86689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23" y="3286918"/>
            <a:ext cx="5558871" cy="350054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11DA55-91F3-442E-B98E-5ECB64C8D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89" y="3429000"/>
            <a:ext cx="5747814" cy="3358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DAD558-C818-4664-894C-E35DD8C7A791}"/>
              </a:ext>
            </a:extLst>
          </p:cNvPr>
          <p:cNvSpPr txBox="1"/>
          <p:nvPr/>
        </p:nvSpPr>
        <p:spPr>
          <a:xfrm>
            <a:off x="1963444" y="1387323"/>
            <a:ext cx="79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65BB3-4AB5-499D-A1BA-58270FA539A1}"/>
              </a:ext>
            </a:extLst>
          </p:cNvPr>
          <p:cNvSpPr txBox="1"/>
          <p:nvPr/>
        </p:nvSpPr>
        <p:spPr>
          <a:xfrm>
            <a:off x="1093989" y="1582857"/>
            <a:ext cx="79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more children and pets, the number of absent hours seem to be increasing</a:t>
            </a:r>
          </a:p>
        </p:txBody>
      </p:sp>
    </p:spTree>
    <p:extLst>
      <p:ext uri="{BB962C8B-B14F-4D97-AF65-F5344CB8AC3E}">
        <p14:creationId xmlns:p14="http://schemas.microsoft.com/office/powerpoint/2010/main" val="305283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893FCA0-3BF2-46B2-A18B-33D3B080A900}"/>
              </a:ext>
            </a:extLst>
          </p:cNvPr>
          <p:cNvSpPr txBox="1"/>
          <p:nvPr/>
        </p:nvSpPr>
        <p:spPr>
          <a:xfrm>
            <a:off x="3771997" y="137032"/>
            <a:ext cx="4059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C9098-2DBE-4503-8EE7-4581D36BB5B9}"/>
              </a:ext>
            </a:extLst>
          </p:cNvPr>
          <p:cNvSpPr txBox="1"/>
          <p:nvPr/>
        </p:nvSpPr>
        <p:spPr>
          <a:xfrm>
            <a:off x="1642369" y="1083076"/>
            <a:ext cx="824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Mondays have the highest total absenteeism hours while Thursdays have the lowest.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Winter has the highest absenteeism hours, which is inline with CDC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4E802-16E7-42B7-86E3-4A0B8C69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0563"/>
            <a:ext cx="5598367" cy="3694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FABC9E-6B97-4C3E-9B0E-CC3BBDAA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4536"/>
            <a:ext cx="592183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7EE-4D68-734B-BE88-38568AB2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435E-8772-B541-B7D6-9BE2D07D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Based classification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Regression Tree</a:t>
            </a:r>
          </a:p>
          <a:p>
            <a:r>
              <a:rPr lang="en-US" dirty="0"/>
              <a:t>Naïve Bayes Model</a:t>
            </a:r>
          </a:p>
          <a:p>
            <a:r>
              <a:rPr lang="en-US" dirty="0"/>
              <a:t>Support Vector Methods (Vanilla, poly and </a:t>
            </a:r>
            <a:r>
              <a:rPr lang="en-US" dirty="0" err="1"/>
              <a:t>rbf</a:t>
            </a:r>
            <a:r>
              <a:rPr lang="en-US" dirty="0"/>
              <a:t>)</a:t>
            </a:r>
          </a:p>
          <a:p>
            <a:r>
              <a:rPr lang="en-US" dirty="0"/>
              <a:t>K-Nearest Neighbor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64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</TotalTime>
  <Words>944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 Prediction of Absenteeism</vt:lpstr>
      <vt:lpstr>Contents </vt:lpstr>
      <vt:lpstr>PowerPoint Presentation</vt:lpstr>
      <vt:lpstr>Correlation Between Variables </vt:lpstr>
      <vt:lpstr>Preparing the Data</vt:lpstr>
      <vt:lpstr>Data Exploration</vt:lpstr>
      <vt:lpstr>Data Exploration</vt:lpstr>
      <vt:lpstr>PowerPoint Presentation</vt:lpstr>
      <vt:lpstr>Machine Learning Models Used </vt:lpstr>
      <vt:lpstr>Tree Based Classification </vt:lpstr>
      <vt:lpstr>Tree Based Classification </vt:lpstr>
      <vt:lpstr>Random Forest </vt:lpstr>
      <vt:lpstr>Regression Tree</vt:lpstr>
      <vt:lpstr>Naïve Bayes</vt:lpstr>
      <vt:lpstr>Naïve Bayes Feature selection</vt:lpstr>
      <vt:lpstr>SVM Vanilla Dot</vt:lpstr>
      <vt:lpstr>SVM Poly Dot</vt:lpstr>
      <vt:lpstr>SVM RBF Dot</vt:lpstr>
      <vt:lpstr>K Nearest Neighbor</vt:lpstr>
      <vt:lpstr>Conclusion </vt:lpstr>
      <vt:lpstr>Take Away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 s</dc:creator>
  <cp:lastModifiedBy>Nihar Garlapati</cp:lastModifiedBy>
  <cp:revision>28</cp:revision>
  <dcterms:created xsi:type="dcterms:W3CDTF">2020-12-07T16:18:07Z</dcterms:created>
  <dcterms:modified xsi:type="dcterms:W3CDTF">2020-12-08T02:15:17Z</dcterms:modified>
</cp:coreProperties>
</file>