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2" r:id="rId2"/>
    <p:sldId id="266" r:id="rId3"/>
    <p:sldId id="280" r:id="rId4"/>
    <p:sldId id="279" r:id="rId5"/>
    <p:sldId id="281" r:id="rId6"/>
    <p:sldId id="283" r:id="rId7"/>
    <p:sldId id="282" r:id="rId8"/>
    <p:sldId id="284" r:id="rId9"/>
    <p:sldId id="286" r:id="rId10"/>
    <p:sldId id="287" r:id="rId11"/>
    <p:sldId id="288" r:id="rId12"/>
    <p:sldId id="289" r:id="rId13"/>
    <p:sldId id="269" r:id="rId14"/>
    <p:sldId id="29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3" autoAdjust="0"/>
    <p:restoredTop sz="91945" autoAdjust="0"/>
  </p:normalViewPr>
  <p:slideViewPr>
    <p:cSldViewPr>
      <p:cViewPr varScale="1">
        <p:scale>
          <a:sx n="90" d="100"/>
          <a:sy n="90" d="100"/>
        </p:scale>
        <p:origin x="-30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D5E72C0-951D-4DBB-A229-D7A59491EA7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72C0-951D-4DBB-A229-D7A59491E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72C0-951D-4DBB-A229-D7A59491E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72C0-951D-4DBB-A229-D7A59491E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72C0-951D-4DBB-A229-D7A59491EA7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72C0-951D-4DBB-A229-D7A59491E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E72C0-951D-4DBB-A229-D7A59491E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E72C0-951D-4DBB-A229-D7A59491E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E72C0-951D-4DBB-A229-D7A59491E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72C0-951D-4DBB-A229-D7A59491E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09796C-8736-4090-981E-F0780F19BFAD}" type="datetimeFigureOut">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D5E72C0-951D-4DBB-A229-D7A59491EA7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09796C-8736-4090-981E-F0780F19BFAD}" type="datetimeFigureOut">
              <a:rPr lang="en-US" smtClean="0"/>
              <a:pPr/>
              <a:t>12/22/2016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D5E72C0-951D-4DBB-A229-D7A59491EA7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3886200"/>
          </a:xfrm>
        </p:spPr>
        <p:txBody>
          <a:bodyPr>
            <a:normAutofit/>
          </a:bodyPr>
          <a:lstStyle/>
          <a:p>
            <a:pPr algn="ctr"/>
            <a:r>
              <a:rPr lang="en-US" dirty="0" smtClean="0">
                <a:solidFill>
                  <a:srgbClr val="0070C0"/>
                </a:solidFill>
              </a:rPr>
              <a:t>CUNY DATA 607</a:t>
            </a:r>
            <a:br>
              <a:rPr lang="en-US" dirty="0" smtClean="0">
                <a:solidFill>
                  <a:srgbClr val="0070C0"/>
                </a:solidFill>
              </a:rPr>
            </a:br>
            <a:r>
              <a:rPr lang="en-US" dirty="0" smtClean="0">
                <a:solidFill>
                  <a:srgbClr val="0070C0"/>
                </a:solidFill>
              </a:rPr>
              <a:t/>
            </a:r>
            <a:br>
              <a:rPr lang="en-US" dirty="0" smtClean="0">
                <a:solidFill>
                  <a:srgbClr val="0070C0"/>
                </a:solidFill>
              </a:rPr>
            </a:br>
            <a:r>
              <a:rPr lang="en-US" dirty="0" smtClean="0">
                <a:solidFill>
                  <a:srgbClr val="0070C0"/>
                </a:solidFill>
              </a:rPr>
              <a:t/>
            </a:r>
            <a:br>
              <a:rPr lang="en-US" dirty="0" smtClean="0">
                <a:solidFill>
                  <a:srgbClr val="0070C0"/>
                </a:solidFill>
              </a:rPr>
            </a:br>
            <a:r>
              <a:rPr lang="en-US" sz="3600" dirty="0" smtClean="0">
                <a:solidFill>
                  <a:srgbClr val="FF0000"/>
                </a:solidFill>
              </a:rPr>
              <a:t>Final Project</a:t>
            </a:r>
            <a:br>
              <a:rPr lang="en-US" sz="3600" dirty="0" smtClean="0">
                <a:solidFill>
                  <a:srgbClr val="FF0000"/>
                </a:solidFill>
              </a:rPr>
            </a:br>
            <a:r>
              <a:rPr lang="en-US" sz="3600" dirty="0" smtClean="0">
                <a:solidFill>
                  <a:srgbClr val="FF0000"/>
                </a:solidFill>
              </a:rPr>
              <a:t>Lung Cancer &amp; Air Pollution</a:t>
            </a:r>
            <a:r>
              <a:rPr lang="en-US" dirty="0" smtClean="0">
                <a:solidFill>
                  <a:srgbClr val="FF0000"/>
                </a:solidFill>
              </a:rPr>
              <a:t/>
            </a:r>
            <a:br>
              <a:rPr lang="en-US" dirty="0" smtClean="0">
                <a:solidFill>
                  <a:srgbClr val="FF0000"/>
                </a:solidFill>
              </a:rPr>
            </a:br>
            <a:r>
              <a:rPr lang="en-US" sz="2000" dirty="0" smtClean="0">
                <a:solidFill>
                  <a:schemeClr val="tx1"/>
                </a:solidFill>
              </a:rPr>
              <a:t>Ahmed Sajjad &amp; Ali </a:t>
            </a:r>
            <a:r>
              <a:rPr lang="en-US" sz="2000" dirty="0" err="1" smtClean="0">
                <a:solidFill>
                  <a:schemeClr val="tx1"/>
                </a:solidFill>
              </a:rPr>
              <a:t>Harb</a:t>
            </a:r>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solidFill>
                  <a:srgbClr val="0070C0"/>
                </a:solidFill>
              </a:rPr>
              <a:t>Prepare Data</a:t>
            </a:r>
            <a:endParaRPr lang="en-US" dirty="0">
              <a:solidFill>
                <a:srgbClr val="0070C0"/>
              </a:solidFill>
            </a:endParaRPr>
          </a:p>
        </p:txBody>
      </p:sp>
      <p:sp>
        <p:nvSpPr>
          <p:cNvPr id="6" name="Content Placeholder 5"/>
          <p:cNvSpPr>
            <a:spLocks noGrp="1"/>
          </p:cNvSpPr>
          <p:nvPr>
            <p:ph idx="1"/>
          </p:nvPr>
        </p:nvSpPr>
        <p:spPr/>
        <p:txBody>
          <a:bodyPr/>
          <a:lstStyle/>
          <a:p>
            <a:endParaRPr lang="en-US"/>
          </a:p>
        </p:txBody>
      </p:sp>
      <p:pic>
        <p:nvPicPr>
          <p:cNvPr id="4100" name="Picture 4"/>
          <p:cNvPicPr>
            <a:picLocks noChangeAspect="1" noChangeArrowheads="1"/>
          </p:cNvPicPr>
          <p:nvPr/>
        </p:nvPicPr>
        <p:blipFill>
          <a:blip r:embed="rId2" cstate="print"/>
          <a:srcRect/>
          <a:stretch>
            <a:fillRect/>
          </a:stretch>
        </p:blipFill>
        <p:spPr bwMode="auto">
          <a:xfrm>
            <a:off x="185738" y="76200"/>
            <a:ext cx="8772525" cy="6705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pPr algn="ctr"/>
            <a:r>
              <a:rPr lang="en-US" dirty="0" smtClean="0"/>
              <a:t>Data Visualization</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80975" y="942975"/>
            <a:ext cx="8782050" cy="56864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38200"/>
          </a:xfrm>
        </p:spPr>
        <p:txBody>
          <a:bodyPr>
            <a:normAutofit/>
          </a:bodyPr>
          <a:lstStyle/>
          <a:p>
            <a:pPr algn="ctr"/>
            <a:r>
              <a:rPr lang="en-US" dirty="0" smtClean="0"/>
              <a:t>Data Visualization</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28600" y="990600"/>
            <a:ext cx="8753475" cy="5638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Challenges</a:t>
            </a:r>
            <a:endParaRPr lang="en-US" dirty="0"/>
          </a:p>
        </p:txBody>
      </p:sp>
      <p:sp>
        <p:nvSpPr>
          <p:cNvPr id="3" name="Content Placeholder 2"/>
          <p:cNvSpPr>
            <a:spLocks noGrp="1"/>
          </p:cNvSpPr>
          <p:nvPr>
            <p:ph idx="1"/>
          </p:nvPr>
        </p:nvSpPr>
        <p:spPr/>
        <p:txBody>
          <a:bodyPr>
            <a:normAutofit/>
          </a:bodyPr>
          <a:lstStyle/>
          <a:p>
            <a:r>
              <a:rPr lang="en-US" sz="2400" dirty="0" smtClean="0"/>
              <a:t>Data collection</a:t>
            </a:r>
          </a:p>
          <a:p>
            <a:pPr lvl="1"/>
            <a:r>
              <a:rPr lang="en-US" sz="2000" dirty="0" smtClean="0"/>
              <a:t>Finding the right source to get lung cancer incidence data was a challenge</a:t>
            </a:r>
          </a:p>
          <a:p>
            <a:r>
              <a:rPr lang="en-US" sz="2400" dirty="0" smtClean="0"/>
              <a:t>Data cleaning</a:t>
            </a:r>
          </a:p>
          <a:p>
            <a:pPr lvl="1"/>
            <a:r>
              <a:rPr lang="en-US" sz="2000" dirty="0" smtClean="0"/>
              <a:t>Large amounts of Air pollution data is available but we had to match it with yearly lung cancer incidence data for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Statistical Analysis</a:t>
            </a:r>
            <a:endParaRPr lang="en-US" dirty="0"/>
          </a:p>
        </p:txBody>
      </p:sp>
      <p:sp>
        <p:nvSpPr>
          <p:cNvPr id="3" name="Content Placeholder 2"/>
          <p:cNvSpPr>
            <a:spLocks noGrp="1"/>
          </p:cNvSpPr>
          <p:nvPr>
            <p:ph idx="1"/>
          </p:nvPr>
        </p:nvSpPr>
        <p:spPr/>
        <p:txBody>
          <a:bodyPr>
            <a:normAutofit/>
          </a:bodyPr>
          <a:lstStyle/>
          <a:p>
            <a:r>
              <a:rPr lang="en-US" sz="2400" dirty="0" smtClean="0"/>
              <a:t>Statistical Analysis of the data and conclusion will be presented by other team member.</a:t>
            </a:r>
            <a:endParaRPr lang="en-US" sz="22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68362"/>
          </a:xfrm>
        </p:spPr>
        <p:txBody>
          <a:bodyPr>
            <a:normAutofit/>
          </a:bodyPr>
          <a:lstStyle/>
          <a:p>
            <a:pPr algn="ctr"/>
            <a:r>
              <a:rPr lang="en-US" dirty="0" smtClean="0">
                <a:solidFill>
                  <a:srgbClr val="0070C0"/>
                </a:solidFill>
              </a:rPr>
              <a:t>Objective / Motivation</a:t>
            </a:r>
            <a:endParaRPr lang="en-US" dirty="0">
              <a:solidFill>
                <a:srgbClr val="0070C0"/>
              </a:solidFill>
            </a:endParaRPr>
          </a:p>
        </p:txBody>
      </p:sp>
      <p:sp>
        <p:nvSpPr>
          <p:cNvPr id="3" name="Content Placeholder 2"/>
          <p:cNvSpPr>
            <a:spLocks noGrp="1"/>
          </p:cNvSpPr>
          <p:nvPr>
            <p:ph idx="1"/>
          </p:nvPr>
        </p:nvSpPr>
        <p:spPr>
          <a:xfrm>
            <a:off x="457200" y="1676400"/>
            <a:ext cx="8305800" cy="4724400"/>
          </a:xfrm>
        </p:spPr>
        <p:txBody>
          <a:bodyPr>
            <a:normAutofit/>
          </a:bodyPr>
          <a:lstStyle/>
          <a:p>
            <a:pPr algn="just"/>
            <a:r>
              <a:rPr lang="en-US" sz="2400" dirty="0" smtClean="0">
                <a:solidFill>
                  <a:srgbClr val="FF0000"/>
                </a:solidFill>
              </a:rPr>
              <a:t>Objective: </a:t>
            </a:r>
            <a:r>
              <a:rPr lang="en-US" sz="2400" dirty="0" smtClean="0"/>
              <a:t>To determine the relationship between lung cancer and air pollution</a:t>
            </a:r>
          </a:p>
          <a:p>
            <a:pPr algn="just"/>
            <a:r>
              <a:rPr lang="en-US" sz="2400" dirty="0" smtClean="0">
                <a:solidFill>
                  <a:srgbClr val="FF0000"/>
                </a:solidFill>
              </a:rPr>
              <a:t>Description/Motivation: </a:t>
            </a:r>
            <a:r>
              <a:rPr lang="en-US" sz="2400" dirty="0" smtClean="0"/>
              <a:t>The air we breathe is filled with cancer causing substances. There is an increased risk of lung cancer with increasing level of exposure to outdoor air pollution and particulate matter. </a:t>
            </a:r>
          </a:p>
          <a:p>
            <a:pPr algn="just"/>
            <a:r>
              <a:rPr lang="en-US" sz="2400" dirty="0" smtClean="0"/>
              <a:t>In this project, our focus was to determine if there is any relationship between air pollution and lung cancer.</a:t>
            </a:r>
            <a:endParaRPr lang="en-US" sz="2400" dirty="0" smtClean="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ctr"/>
            <a:r>
              <a:rPr lang="en-US" dirty="0" smtClean="0">
                <a:solidFill>
                  <a:srgbClr val="0070C0"/>
                </a:solidFill>
              </a:rPr>
              <a:t>Background</a:t>
            </a:r>
            <a:endParaRPr lang="en-US" dirty="0">
              <a:solidFill>
                <a:srgbClr val="0070C0"/>
              </a:solidFill>
            </a:endParaRPr>
          </a:p>
        </p:txBody>
      </p:sp>
      <p:sp>
        <p:nvSpPr>
          <p:cNvPr id="3" name="Content Placeholder 2"/>
          <p:cNvSpPr>
            <a:spLocks noGrp="1"/>
          </p:cNvSpPr>
          <p:nvPr>
            <p:ph idx="1"/>
          </p:nvPr>
        </p:nvSpPr>
        <p:spPr>
          <a:xfrm>
            <a:off x="457200" y="1371600"/>
            <a:ext cx="8305800" cy="5257800"/>
          </a:xfrm>
        </p:spPr>
        <p:txBody>
          <a:bodyPr>
            <a:normAutofit/>
          </a:bodyPr>
          <a:lstStyle/>
          <a:p>
            <a:pPr algn="just"/>
            <a:r>
              <a:rPr lang="en-US" sz="2400" dirty="0" smtClean="0">
                <a:solidFill>
                  <a:srgbClr val="FF0000"/>
                </a:solidFill>
              </a:rPr>
              <a:t>Objective: </a:t>
            </a:r>
            <a:r>
              <a:rPr lang="en-US" sz="2400" dirty="0" smtClean="0"/>
              <a:t>Lung cancer is caused by many factors. One of the factors is air pollutants. There are many types of air pollutants: carbon mono-oxide, lead, ground-level ozone, nitrogen dioxide, sulfur dioxide and particulate matter.</a:t>
            </a:r>
          </a:p>
          <a:p>
            <a:pPr algn="just"/>
            <a:r>
              <a:rPr lang="en-US" sz="2400" dirty="0" smtClean="0"/>
              <a:t>Particulate Matter (PM) is a complex mixture of extremely small particles and liquid droplets that get into the air. Once inhaled these particles can effect the heart and lungs and can cause serious health risks.</a:t>
            </a:r>
          </a:p>
          <a:p>
            <a:pPr algn="just"/>
            <a:r>
              <a:rPr lang="en-US" sz="2400" dirty="0" smtClean="0"/>
              <a:t>Particulate Matter is measured with an index called PM2.5.</a:t>
            </a:r>
          </a:p>
          <a:p>
            <a:pPr algn="just"/>
            <a:r>
              <a:rPr lang="en-US" sz="2400" dirty="0" smtClean="0"/>
              <a:t>PM2.5 are extremely small air pollutants with a diameter of 2.5 micrometers or less.</a:t>
            </a:r>
          </a:p>
          <a:p>
            <a:pPr algn="just"/>
            <a:r>
              <a:rPr lang="en-US" sz="2400" dirty="0" smtClean="0"/>
              <a:t>The </a:t>
            </a:r>
            <a:r>
              <a:rPr lang="en-US" sz="2400" dirty="0" smtClean="0">
                <a:solidFill>
                  <a:srgbClr val="FF0000"/>
                </a:solidFill>
              </a:rPr>
              <a:t>objective</a:t>
            </a:r>
            <a:r>
              <a:rPr lang="en-US" sz="2400" dirty="0" smtClean="0"/>
              <a:t> is to determine if there’s any relationship between </a:t>
            </a:r>
            <a:r>
              <a:rPr lang="en-US" sz="2400" dirty="0" smtClean="0">
                <a:solidFill>
                  <a:srgbClr val="FF0000"/>
                </a:solidFill>
              </a:rPr>
              <a:t>PM2.5</a:t>
            </a:r>
            <a:r>
              <a:rPr lang="en-US" sz="2400" dirty="0" smtClean="0"/>
              <a:t> and </a:t>
            </a:r>
            <a:r>
              <a:rPr lang="en-US" sz="2400" dirty="0" smtClean="0">
                <a:solidFill>
                  <a:srgbClr val="FF0000"/>
                </a:solidFill>
              </a:rPr>
              <a:t>incidents of lung cancer</a:t>
            </a:r>
            <a:r>
              <a:rPr lang="en-US" sz="2400" dirty="0" smtClean="0"/>
              <a:t>.</a:t>
            </a:r>
          </a:p>
          <a:p>
            <a:pPr algn="just"/>
            <a:endParaRPr lang="en-US" sz="2400" dirty="0" smtClean="0"/>
          </a:p>
          <a:p>
            <a:pPr algn="just">
              <a:buNone/>
            </a:pP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ctr"/>
            <a:r>
              <a:rPr lang="en-US" dirty="0" smtClean="0">
                <a:solidFill>
                  <a:srgbClr val="0070C0"/>
                </a:solidFill>
              </a:rPr>
              <a:t>Data sets</a:t>
            </a:r>
            <a:endParaRPr lang="en-US" dirty="0">
              <a:solidFill>
                <a:srgbClr val="0070C0"/>
              </a:solidFill>
            </a:endParaRPr>
          </a:p>
        </p:txBody>
      </p:sp>
      <p:sp>
        <p:nvSpPr>
          <p:cNvPr id="3" name="Content Placeholder 2"/>
          <p:cNvSpPr>
            <a:spLocks noGrp="1"/>
          </p:cNvSpPr>
          <p:nvPr>
            <p:ph idx="1"/>
          </p:nvPr>
        </p:nvSpPr>
        <p:spPr>
          <a:xfrm>
            <a:off x="457200" y="1295400"/>
            <a:ext cx="8305800" cy="5029200"/>
          </a:xfrm>
        </p:spPr>
        <p:txBody>
          <a:bodyPr>
            <a:normAutofit/>
          </a:bodyPr>
          <a:lstStyle/>
          <a:p>
            <a:r>
              <a:rPr lang="en-US" sz="2400" dirty="0" smtClean="0"/>
              <a:t>In this project, we used PM2.5 index and compared it with the count of lung cancer incidents for 7 different cities:</a:t>
            </a:r>
          </a:p>
          <a:p>
            <a:pPr lvl="1"/>
            <a:r>
              <a:rPr lang="en-US" sz="2000" dirty="0" smtClean="0"/>
              <a:t>Atlanta</a:t>
            </a:r>
          </a:p>
          <a:p>
            <a:pPr lvl="1"/>
            <a:r>
              <a:rPr lang="en-US" sz="2000" dirty="0" smtClean="0"/>
              <a:t>Detroit</a:t>
            </a:r>
          </a:p>
          <a:p>
            <a:pPr lvl="1"/>
            <a:r>
              <a:rPr lang="en-US" sz="2000" dirty="0" smtClean="0"/>
              <a:t>Los Angeles</a:t>
            </a:r>
          </a:p>
          <a:p>
            <a:pPr lvl="1"/>
            <a:r>
              <a:rPr lang="en-US" sz="2000" dirty="0" smtClean="0"/>
              <a:t>San Francisco</a:t>
            </a:r>
          </a:p>
          <a:p>
            <a:pPr lvl="1"/>
            <a:r>
              <a:rPr lang="en-US" sz="2000" dirty="0" smtClean="0"/>
              <a:t>San Jose</a:t>
            </a:r>
          </a:p>
          <a:p>
            <a:pPr lvl="1"/>
            <a:r>
              <a:rPr lang="en-US" sz="2000" dirty="0" smtClean="0"/>
              <a:t>Seattle</a:t>
            </a:r>
          </a:p>
          <a:p>
            <a:pPr lvl="1"/>
            <a:r>
              <a:rPr lang="en-US" sz="2000" dirty="0" smtClean="0"/>
              <a:t>Pittsburgh</a:t>
            </a:r>
          </a:p>
          <a:p>
            <a:r>
              <a:rPr lang="en-US" sz="2400" dirty="0" smtClean="0"/>
              <a:t>The data is obtained from 3 different sites:</a:t>
            </a:r>
          </a:p>
          <a:p>
            <a:pPr lvl="1"/>
            <a:r>
              <a:rPr lang="en-US" sz="2000" dirty="0" smtClean="0"/>
              <a:t>Centers for Disease Control and Prevention (CDC)</a:t>
            </a:r>
          </a:p>
          <a:p>
            <a:pPr lvl="1"/>
            <a:r>
              <a:rPr lang="en-US" sz="2000" dirty="0" smtClean="0"/>
              <a:t>Environmental Protection Agency (EPA)</a:t>
            </a:r>
          </a:p>
          <a:p>
            <a:pPr lvl="1"/>
            <a:r>
              <a:rPr lang="en-US" sz="2000" dirty="0" smtClean="0"/>
              <a:t>Pennsylvania Government Health and Statistics (Pittsburgh) </a:t>
            </a:r>
          </a:p>
          <a:p>
            <a:pPr lvl="1"/>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normAutofit/>
          </a:bodyPr>
          <a:lstStyle/>
          <a:p>
            <a:pPr algn="ctr"/>
            <a:r>
              <a:rPr lang="en-US" dirty="0" smtClean="0">
                <a:solidFill>
                  <a:srgbClr val="0070C0"/>
                </a:solidFill>
              </a:rPr>
              <a:t>Data sets</a:t>
            </a:r>
            <a:endParaRPr lang="en-US" dirty="0">
              <a:solidFill>
                <a:srgbClr val="0070C0"/>
              </a:solidFill>
            </a:endParaRPr>
          </a:p>
        </p:txBody>
      </p:sp>
      <p:sp>
        <p:nvSpPr>
          <p:cNvPr id="3" name="Content Placeholder 2"/>
          <p:cNvSpPr>
            <a:spLocks noGrp="1"/>
          </p:cNvSpPr>
          <p:nvPr>
            <p:ph idx="1"/>
          </p:nvPr>
        </p:nvSpPr>
        <p:spPr>
          <a:xfrm>
            <a:off x="457200" y="1828800"/>
            <a:ext cx="8305800" cy="2590800"/>
          </a:xfrm>
        </p:spPr>
        <p:txBody>
          <a:bodyPr>
            <a:normAutofit/>
          </a:bodyPr>
          <a:lstStyle/>
          <a:p>
            <a:r>
              <a:rPr lang="en-US" sz="2400" dirty="0" smtClean="0"/>
              <a:t>We obtained lung cancer incidence datasets for 7 different cities for 15 years each (from 1999 to 2013)</a:t>
            </a:r>
          </a:p>
          <a:p>
            <a:r>
              <a:rPr lang="en-US" sz="2400" dirty="0" smtClean="0"/>
              <a:t>Also, we obtained pollution data for the same 15 years (1999-2013) for each of the above cities</a:t>
            </a:r>
          </a:p>
          <a:p>
            <a:pPr>
              <a:buNone/>
            </a:pPr>
            <a:endParaRPr lang="en-US" sz="2400" dirty="0" smtClean="0"/>
          </a:p>
          <a:p>
            <a:endParaRPr lang="en-US" sz="2400" dirty="0" smtClean="0"/>
          </a:p>
          <a:p>
            <a:pPr lvl="1"/>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68362"/>
          </a:xfrm>
        </p:spPr>
        <p:txBody>
          <a:bodyPr>
            <a:normAutofit/>
          </a:bodyPr>
          <a:lstStyle/>
          <a:p>
            <a:pPr algn="ctr"/>
            <a:r>
              <a:rPr lang="en-US" dirty="0" smtClean="0">
                <a:solidFill>
                  <a:srgbClr val="0070C0"/>
                </a:solidFill>
              </a:rPr>
              <a:t>Libraries</a:t>
            </a:r>
            <a:endParaRPr lang="en-US" dirty="0">
              <a:solidFill>
                <a:srgbClr val="0070C0"/>
              </a:solidFill>
            </a:endParaRPr>
          </a:p>
        </p:txBody>
      </p:sp>
      <p:sp>
        <p:nvSpPr>
          <p:cNvPr id="3" name="Content Placeholder 2"/>
          <p:cNvSpPr>
            <a:spLocks noGrp="1"/>
          </p:cNvSpPr>
          <p:nvPr>
            <p:ph idx="1"/>
          </p:nvPr>
        </p:nvSpPr>
        <p:spPr>
          <a:xfrm>
            <a:off x="457200" y="1905000"/>
            <a:ext cx="8305800" cy="4114800"/>
          </a:xfrm>
        </p:spPr>
        <p:txBody>
          <a:bodyPr>
            <a:normAutofit/>
          </a:bodyPr>
          <a:lstStyle/>
          <a:p>
            <a:pPr>
              <a:buNone/>
            </a:pPr>
            <a:r>
              <a:rPr lang="en-US" sz="2400" dirty="0" smtClean="0"/>
              <a:t>The following </a:t>
            </a:r>
            <a:r>
              <a:rPr lang="en-US" sz="2400" dirty="0" err="1" smtClean="0"/>
              <a:t>dplyr</a:t>
            </a:r>
            <a:r>
              <a:rPr lang="en-US" sz="2400" dirty="0" smtClean="0"/>
              <a:t>/</a:t>
            </a:r>
            <a:r>
              <a:rPr lang="en-US" sz="2400" dirty="0" err="1" smtClean="0"/>
              <a:t>tidyr</a:t>
            </a:r>
            <a:r>
              <a:rPr lang="en-US" sz="2400" dirty="0" smtClean="0"/>
              <a:t> functions are used in this project:</a:t>
            </a:r>
          </a:p>
          <a:p>
            <a:pPr>
              <a:buNone/>
            </a:pPr>
            <a:endParaRPr lang="en-US" sz="2400" dirty="0" smtClean="0"/>
          </a:p>
          <a:p>
            <a:pPr>
              <a:buNone/>
            </a:pPr>
            <a:endParaRPr lang="en-US" sz="2400" dirty="0" smtClean="0"/>
          </a:p>
          <a:p>
            <a:endParaRPr lang="en-US" sz="2400" dirty="0" smtClean="0"/>
          </a:p>
          <a:p>
            <a:pPr lvl="1"/>
            <a:endParaRPr lang="en-US" sz="2000" dirty="0" smtClean="0"/>
          </a:p>
        </p:txBody>
      </p:sp>
      <p:graphicFrame>
        <p:nvGraphicFramePr>
          <p:cNvPr id="4" name="Table 3"/>
          <p:cNvGraphicFramePr>
            <a:graphicFrameLocks noGrp="1"/>
          </p:cNvGraphicFramePr>
          <p:nvPr/>
        </p:nvGraphicFramePr>
        <p:xfrm>
          <a:off x="1447800" y="281940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solidFill>
                            <a:srgbClr val="FF0000"/>
                          </a:solidFill>
                        </a:rPr>
                        <a:t>dplyr</a:t>
                      </a:r>
                      <a:endParaRPr lang="en-US" dirty="0">
                        <a:solidFill>
                          <a:srgbClr val="FF0000"/>
                        </a:solidFill>
                      </a:endParaRPr>
                    </a:p>
                  </a:txBody>
                  <a:tcPr/>
                </a:tc>
                <a:tc>
                  <a:txBody>
                    <a:bodyPr/>
                    <a:lstStyle/>
                    <a:p>
                      <a:r>
                        <a:rPr lang="en-US" dirty="0" smtClean="0">
                          <a:solidFill>
                            <a:srgbClr val="FF0000"/>
                          </a:solidFill>
                        </a:rPr>
                        <a:t>tidyr</a:t>
                      </a:r>
                      <a:endParaRPr lang="en-US" dirty="0">
                        <a:solidFill>
                          <a:srgbClr val="FF0000"/>
                        </a:solidFill>
                      </a:endParaRPr>
                    </a:p>
                  </a:txBody>
                  <a:tcPr/>
                </a:tc>
              </a:tr>
              <a:tr h="370840">
                <a:tc>
                  <a:txBody>
                    <a:bodyPr/>
                    <a:lstStyle/>
                    <a:p>
                      <a:r>
                        <a:rPr lang="en-US" dirty="0" smtClean="0"/>
                        <a:t>mutate</a:t>
                      </a:r>
                      <a:endParaRPr lang="en-US" dirty="0"/>
                    </a:p>
                  </a:txBody>
                  <a:tcPr/>
                </a:tc>
                <a:tc>
                  <a:txBody>
                    <a:bodyPr/>
                    <a:lstStyle/>
                    <a:p>
                      <a:r>
                        <a:rPr lang="en-US" dirty="0" smtClean="0"/>
                        <a:t>gather</a:t>
                      </a:r>
                      <a:endParaRPr lang="en-US" dirty="0"/>
                    </a:p>
                  </a:txBody>
                  <a:tcPr/>
                </a:tc>
              </a:tr>
              <a:tr h="370840">
                <a:tc>
                  <a:txBody>
                    <a:bodyPr/>
                    <a:lstStyle/>
                    <a:p>
                      <a:r>
                        <a:rPr lang="en-US" dirty="0" smtClean="0"/>
                        <a:t>filter</a:t>
                      </a:r>
                      <a:endParaRPr lang="en-US" dirty="0"/>
                    </a:p>
                  </a:txBody>
                  <a:tcPr/>
                </a:tc>
                <a:tc>
                  <a:txBody>
                    <a:bodyPr/>
                    <a:lstStyle/>
                    <a:p>
                      <a:endParaRPr lang="en-US" dirty="0"/>
                    </a:p>
                  </a:txBody>
                  <a:tcPr/>
                </a:tc>
              </a:tr>
              <a:tr h="370840">
                <a:tc>
                  <a:txBody>
                    <a:bodyPr/>
                    <a:lstStyle/>
                    <a:p>
                      <a:r>
                        <a:rPr lang="en-US" dirty="0" smtClean="0"/>
                        <a:t>arrange</a:t>
                      </a:r>
                      <a:endParaRPr lang="en-US" dirty="0"/>
                    </a:p>
                  </a:txBody>
                  <a:tcPr/>
                </a:tc>
                <a:tc>
                  <a:txBody>
                    <a:bodyPr/>
                    <a:lstStyle/>
                    <a:p>
                      <a:endParaRPr lang="en-US"/>
                    </a:p>
                  </a:txBody>
                  <a:tcPr/>
                </a:tc>
              </a:tr>
              <a:tr h="370840">
                <a:tc>
                  <a:txBody>
                    <a:bodyPr/>
                    <a:lstStyle/>
                    <a:p>
                      <a:r>
                        <a:rPr lang="en-US" dirty="0" smtClean="0"/>
                        <a:t>select</a:t>
                      </a:r>
                      <a:endParaRPr lang="en-US" dirty="0"/>
                    </a:p>
                  </a:txBody>
                  <a:tcPr/>
                </a:tc>
                <a:tc>
                  <a:txBody>
                    <a:bodyPr/>
                    <a:lstStyle/>
                    <a:p>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868362"/>
          </a:xfrm>
        </p:spPr>
        <p:txBody>
          <a:bodyPr>
            <a:normAutofit/>
          </a:bodyPr>
          <a:lstStyle/>
          <a:p>
            <a:pPr algn="ctr"/>
            <a:r>
              <a:rPr lang="en-US" dirty="0" smtClean="0">
                <a:solidFill>
                  <a:srgbClr val="0070C0"/>
                </a:solidFill>
              </a:rPr>
              <a:t>Load/Transform/Clean Data</a:t>
            </a:r>
            <a:endParaRPr lang="en-US" dirty="0">
              <a:solidFill>
                <a:srgbClr val="0070C0"/>
              </a:solidFill>
            </a:endParaRPr>
          </a:p>
        </p:txBody>
      </p:sp>
      <p:sp>
        <p:nvSpPr>
          <p:cNvPr id="3" name="Content Placeholder 2"/>
          <p:cNvSpPr>
            <a:spLocks noGrp="1"/>
          </p:cNvSpPr>
          <p:nvPr>
            <p:ph idx="1"/>
          </p:nvPr>
        </p:nvSpPr>
        <p:spPr>
          <a:xfrm>
            <a:off x="457200" y="2057400"/>
            <a:ext cx="8305800" cy="4191000"/>
          </a:xfrm>
        </p:spPr>
        <p:txBody>
          <a:bodyPr>
            <a:normAutofit/>
          </a:bodyPr>
          <a:lstStyle/>
          <a:p>
            <a:r>
              <a:rPr lang="en-US" sz="2200" dirty="0" smtClean="0"/>
              <a:t>Load </a:t>
            </a:r>
            <a:r>
              <a:rPr lang="en-US" sz="2200" dirty="0" smtClean="0"/>
              <a:t>lung cancer count data from CSV file</a:t>
            </a:r>
          </a:p>
          <a:p>
            <a:r>
              <a:rPr lang="en-US" sz="2200" dirty="0" smtClean="0"/>
              <a:t>Transform wide format to long format</a:t>
            </a:r>
          </a:p>
          <a:p>
            <a:r>
              <a:rPr lang="en-US" sz="2200" dirty="0" smtClean="0"/>
              <a:t>Load air pollution data for 7 cities for 15 years (from 105 CSV files)</a:t>
            </a:r>
          </a:p>
          <a:p>
            <a:r>
              <a:rPr lang="en-US" sz="2200" dirty="0" smtClean="0"/>
              <a:t>The air pollution data is collected for each day of the year. So, we take the mean value for each year from 1999 to 2013 for each city. Since the lung cancer incidence data is available for each year, it will be easier for our analysis if the pollution data is also converted to yearly PM2.5 value.</a:t>
            </a:r>
          </a:p>
          <a:p>
            <a:r>
              <a:rPr lang="en-US" sz="2200" dirty="0" smtClean="0"/>
              <a:t>Combine lung cancer dataset and air pollution dataset</a:t>
            </a:r>
          </a:p>
          <a:p>
            <a:pPr lvl="1">
              <a:buNone/>
            </a:pPr>
            <a:endParaRPr 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solidFill>
                  <a:srgbClr val="0070C0"/>
                </a:solidFill>
              </a:rPr>
              <a:t>Load/Transform/Clean Data</a:t>
            </a:r>
            <a:endParaRPr lang="en-US" dirty="0">
              <a:solidFill>
                <a:srgbClr val="0070C0"/>
              </a:solidFill>
            </a:endParaRPr>
          </a:p>
        </p:txBody>
      </p:sp>
      <p:sp>
        <p:nvSpPr>
          <p:cNvPr id="3" name="Content Placeholder 2"/>
          <p:cNvSpPr>
            <a:spLocks noGrp="1"/>
          </p:cNvSpPr>
          <p:nvPr>
            <p:ph idx="1"/>
          </p:nvPr>
        </p:nvSpPr>
        <p:spPr>
          <a:xfrm>
            <a:off x="457200" y="1066800"/>
            <a:ext cx="8305800" cy="5638800"/>
          </a:xfrm>
        </p:spPr>
        <p:txBody>
          <a:bodyPr>
            <a:normAutofit/>
          </a:bodyPr>
          <a:lstStyle/>
          <a:p>
            <a:pPr>
              <a:buNone/>
            </a:pPr>
            <a:endParaRPr lang="en-US" sz="2400" dirty="0" smtClean="0"/>
          </a:p>
          <a:p>
            <a:endParaRPr lang="en-US" sz="2400" dirty="0" smtClean="0"/>
          </a:p>
          <a:p>
            <a:pPr lvl="1"/>
            <a:endParaRPr lang="en-US" sz="2000" dirty="0" smtClean="0"/>
          </a:p>
        </p:txBody>
      </p:sp>
      <p:pic>
        <p:nvPicPr>
          <p:cNvPr id="3075" name="Picture 3"/>
          <p:cNvPicPr>
            <a:picLocks noChangeAspect="1" noChangeArrowheads="1"/>
          </p:cNvPicPr>
          <p:nvPr/>
        </p:nvPicPr>
        <p:blipFill>
          <a:blip r:embed="rId2" cstate="print"/>
          <a:srcRect/>
          <a:stretch>
            <a:fillRect/>
          </a:stretch>
        </p:blipFill>
        <p:spPr bwMode="auto">
          <a:xfrm>
            <a:off x="204788" y="271463"/>
            <a:ext cx="8734425" cy="63150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solidFill>
                  <a:srgbClr val="0070C0"/>
                </a:solidFill>
              </a:rPr>
              <a:t>Load/Transform/Clean Data</a:t>
            </a:r>
            <a:endParaRPr lang="en-US" dirty="0">
              <a:solidFill>
                <a:srgbClr val="0070C0"/>
              </a:solidFill>
            </a:endParaRPr>
          </a:p>
        </p:txBody>
      </p:sp>
      <p:sp>
        <p:nvSpPr>
          <p:cNvPr id="3" name="Content Placeholder 2"/>
          <p:cNvSpPr>
            <a:spLocks noGrp="1"/>
          </p:cNvSpPr>
          <p:nvPr>
            <p:ph idx="1"/>
          </p:nvPr>
        </p:nvSpPr>
        <p:spPr>
          <a:xfrm>
            <a:off x="457200" y="1066800"/>
            <a:ext cx="8305800" cy="5638800"/>
          </a:xfrm>
        </p:spPr>
        <p:txBody>
          <a:bodyPr>
            <a:normAutofit/>
          </a:bodyPr>
          <a:lstStyle/>
          <a:p>
            <a:pPr>
              <a:buNone/>
            </a:pPr>
            <a:endParaRPr lang="en-US" sz="2400" dirty="0" smtClean="0"/>
          </a:p>
          <a:p>
            <a:endParaRPr lang="en-US" sz="2400" dirty="0" smtClean="0"/>
          </a:p>
          <a:p>
            <a:pPr lvl="1"/>
            <a:endParaRPr lang="en-US" sz="2000" dirty="0" smtClean="0"/>
          </a:p>
        </p:txBody>
      </p:sp>
      <p:pic>
        <p:nvPicPr>
          <p:cNvPr id="2052" name="Picture 4"/>
          <p:cNvPicPr>
            <a:picLocks noChangeAspect="1" noChangeArrowheads="1"/>
          </p:cNvPicPr>
          <p:nvPr/>
        </p:nvPicPr>
        <p:blipFill>
          <a:blip r:embed="rId2" cstate="print"/>
          <a:srcRect/>
          <a:stretch>
            <a:fillRect/>
          </a:stretch>
        </p:blipFill>
        <p:spPr bwMode="auto">
          <a:xfrm>
            <a:off x="200025" y="61913"/>
            <a:ext cx="8743950" cy="67341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1502</TotalTime>
  <Words>494</Words>
  <Application>Microsoft Office PowerPoint</Application>
  <PresentationFormat>On-screen Show (4:3)</PresentationFormat>
  <Paragraphs>59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CUNY DATA 607   Final Project Lung Cancer &amp; Air Pollution Ahmed Sajjad &amp; Ali Harb</vt:lpstr>
      <vt:lpstr>Objective / Motivation</vt:lpstr>
      <vt:lpstr>Background</vt:lpstr>
      <vt:lpstr>Data sets</vt:lpstr>
      <vt:lpstr>Data sets</vt:lpstr>
      <vt:lpstr>Libraries</vt:lpstr>
      <vt:lpstr>Load/Transform/Clean Data</vt:lpstr>
      <vt:lpstr>Load/Transform/Clean Data</vt:lpstr>
      <vt:lpstr>Load/Transform/Clean Data</vt:lpstr>
      <vt:lpstr>Prepare Data</vt:lpstr>
      <vt:lpstr>Data Visualization</vt:lpstr>
      <vt:lpstr>Data Visualization</vt:lpstr>
      <vt:lpstr>Challenges</vt:lpstr>
      <vt:lpstr>Statistical Analysis</vt:lpstr>
    </vt:vector>
  </TitlesOfParts>
  <Company>Verizon Wireless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Ahmed Sajjad</dc:creator>
  <cp:lastModifiedBy>Windows User</cp:lastModifiedBy>
  <cp:revision>115</cp:revision>
  <dcterms:created xsi:type="dcterms:W3CDTF">2016-10-13T17:04:51Z</dcterms:created>
  <dcterms:modified xsi:type="dcterms:W3CDTF">2016-12-22T19:13:26Z</dcterms:modified>
</cp:coreProperties>
</file>