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271" r:id="rId7"/>
    <p:sldId id="274" r:id="rId8"/>
    <p:sldId id="283" r:id="rId9"/>
    <p:sldId id="288" r:id="rId10"/>
    <p:sldId id="289" r:id="rId11"/>
    <p:sldId id="290" r:id="rId12"/>
    <p:sldId id="291" r:id="rId13"/>
    <p:sldId id="292" r:id="rId14"/>
    <p:sldId id="293" r:id="rId15"/>
    <p:sldId id="310" r:id="rId16"/>
    <p:sldId id="294" r:id="rId17"/>
    <p:sldId id="295"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0929"/>
  </p:normalViewPr>
  <p:slideViewPr>
    <p:cSldViewPr>
      <p:cViewPr varScale="1">
        <p:scale>
          <a:sx n="85" d="100"/>
          <a:sy n="85" d="100"/>
        </p:scale>
        <p:origin x="-115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dirty="0" smtClean="0"/>
              <a:t> </a:t>
            </a:r>
            <a:r>
              <a:rPr lang="en-US" sz="2000" b="1" dirty="0" smtClean="0">
                <a:solidFill>
                  <a:schemeClr val="tx1"/>
                </a:solidFill>
                <a:latin typeface="+mj-lt"/>
                <a:ea typeface="+mj-ea"/>
                <a:cs typeface="+mj-cs"/>
              </a:rPr>
              <a:t>Presented By - Anil Kumar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295400"/>
            <a:ext cx="7772400" cy="1241425"/>
          </a:xfrm>
        </p:spPr>
        <p:txBody>
          <a:bodyPr/>
          <a:lstStyle/>
          <a:p>
            <a:r>
              <a:rPr lang="en-US" sz="4400" dirty="0" smtClean="0"/>
              <a:t>Effective Work Place</a:t>
            </a:r>
            <a:endParaRPr lang="en-US" sz="4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How to disengage employees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Rewards and Recognition program (There are alternative ways to motivate employees which will be discussed later which are very powerful and effective)</a:t>
            </a:r>
          </a:p>
          <a:p>
            <a:pPr>
              <a:buFont typeface="Wingdings" pitchFamily="2" charset="2"/>
              <a:buChar char="ü"/>
            </a:pPr>
            <a:r>
              <a:rPr lang="en-US" sz="2400" dirty="0" smtClean="0"/>
              <a:t>Unfair salary practices</a:t>
            </a:r>
          </a:p>
          <a:p>
            <a:pPr>
              <a:buFont typeface="Wingdings" pitchFamily="2" charset="2"/>
              <a:buChar char="ü"/>
            </a:pPr>
            <a:r>
              <a:rPr lang="en-US" sz="2400" dirty="0" smtClean="0"/>
              <a:t>Managers play a key role in disengaging employees</a:t>
            </a: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How we can engage Employees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Can we engage employees by increasing salary by 500% every year ? No</a:t>
            </a:r>
          </a:p>
          <a:p>
            <a:pPr>
              <a:buFont typeface="Wingdings" pitchFamily="2" charset="2"/>
              <a:buChar char="ü"/>
            </a:pPr>
            <a:r>
              <a:rPr lang="en-US" sz="2400" dirty="0" smtClean="0"/>
              <a:t>Can we engage employees by Awards &amp; Rewards ? No</a:t>
            </a:r>
          </a:p>
          <a:p>
            <a:pPr>
              <a:buFont typeface="Wingdings" pitchFamily="2" charset="2"/>
              <a:buChar char="ü"/>
            </a:pPr>
            <a:r>
              <a:rPr lang="en-US" sz="2400" dirty="0" smtClean="0"/>
              <a:t>There is only way to engage employees – </a:t>
            </a:r>
            <a:r>
              <a:rPr lang="en-US" sz="2400" b="1" dirty="0" smtClean="0"/>
              <a:t>Effective Managers </a:t>
            </a:r>
          </a:p>
          <a:p>
            <a:pPr>
              <a:buFont typeface="Wingdings" pitchFamily="2" charset="2"/>
              <a:buChar char="ü"/>
            </a:pPr>
            <a:r>
              <a:rPr lang="en-US" sz="2400" dirty="0" smtClean="0"/>
              <a:t>Effective Managers = “RESPECT model”</a:t>
            </a: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RESPECT model</a:t>
            </a:r>
            <a:endParaRPr lang="en-US" sz="2800" dirty="0"/>
          </a:p>
        </p:txBody>
      </p:sp>
      <p:sp>
        <p:nvSpPr>
          <p:cNvPr id="25603" name="Rectangle 3"/>
          <p:cNvSpPr>
            <a:spLocks noGrp="1" noChangeArrowheads="1"/>
          </p:cNvSpPr>
          <p:nvPr>
            <p:ph sz="quarter" idx="1"/>
          </p:nvPr>
        </p:nvSpPr>
        <p:spPr>
          <a:xfrm>
            <a:off x="612648" y="1828800"/>
            <a:ext cx="8153400" cy="4343400"/>
          </a:xfrm>
        </p:spPr>
        <p:txBody>
          <a:bodyPr>
            <a:normAutofit fontScale="62500" lnSpcReduction="20000"/>
          </a:bodyPr>
          <a:lstStyle/>
          <a:p>
            <a:pPr>
              <a:buFont typeface="Wingdings" pitchFamily="2" charset="2"/>
              <a:buChar char="ü"/>
            </a:pPr>
            <a:r>
              <a:rPr lang="en-US" sz="2600" b="1" dirty="0" smtClean="0"/>
              <a:t>R</a:t>
            </a:r>
            <a:r>
              <a:rPr lang="en-US" sz="1900" b="1" dirty="0" smtClean="0"/>
              <a:t>ecognition</a:t>
            </a:r>
            <a:r>
              <a:rPr lang="en-US" sz="1900" dirty="0" smtClean="0"/>
              <a:t>: Employees feel acknowledged and appreciated for their contributions. Supervisors regularly recognize deserving team members, and people are rewarded based on their work performance.</a:t>
            </a:r>
          </a:p>
          <a:p>
            <a:pPr>
              <a:buFont typeface="Wingdings" pitchFamily="2" charset="2"/>
              <a:buChar char="ü"/>
            </a:pPr>
            <a:r>
              <a:rPr lang="en-US" sz="2600" b="1" dirty="0" smtClean="0"/>
              <a:t>E</a:t>
            </a:r>
            <a:r>
              <a:rPr lang="en-US" sz="1900" b="1" dirty="0" smtClean="0"/>
              <a:t>mpowerment</a:t>
            </a:r>
            <a:r>
              <a:rPr lang="en-US" sz="1900" dirty="0" smtClean="0"/>
              <a:t>: Supervisors provide employees with the tools, resources, and training to succeed. Employees experience high levels of autonomy and are encouraged to take risks. Supervisors take the initiative to communicate with employees and ensure that they are equipped to succeed, not fail.</a:t>
            </a:r>
          </a:p>
          <a:p>
            <a:pPr>
              <a:buFont typeface="Wingdings" pitchFamily="2" charset="2"/>
              <a:buChar char="ü"/>
            </a:pPr>
            <a:r>
              <a:rPr lang="en-US" sz="2600" b="1" dirty="0" smtClean="0"/>
              <a:t>S</a:t>
            </a:r>
            <a:r>
              <a:rPr lang="en-US" sz="1900" b="1" dirty="0" smtClean="0"/>
              <a:t>upportive feedback</a:t>
            </a:r>
            <a:r>
              <a:rPr lang="en-US" sz="1900" dirty="0" smtClean="0"/>
              <a:t>: Supervisors provide employees with timely, specific feedback in a supportive, sincere, and constructive manner. Feedback is delivered for the purpose of reinforcement and improvement—never to embarrass or punish.</a:t>
            </a:r>
          </a:p>
          <a:p>
            <a:pPr>
              <a:buFont typeface="Wingdings" pitchFamily="2" charset="2"/>
              <a:buChar char="ü"/>
            </a:pPr>
            <a:r>
              <a:rPr lang="en-US" sz="2600" b="1" dirty="0" smtClean="0"/>
              <a:t>P</a:t>
            </a:r>
            <a:r>
              <a:rPr lang="en-US" sz="1900" b="1" dirty="0" smtClean="0"/>
              <a:t>artnering</a:t>
            </a:r>
            <a:r>
              <a:rPr lang="en-US" sz="1900" dirty="0" smtClean="0"/>
              <a:t>: Employees are treated as business partners and actively collaborate in business-making decisions. They receive financial information, understand the big picture, and are given wide latitude in decision making. Supervisors serve as advocates for their employees’ development and growth. Team members and departments actively communicate and share information with one another.</a:t>
            </a:r>
          </a:p>
          <a:p>
            <a:pPr>
              <a:buFont typeface="Wingdings" pitchFamily="2" charset="2"/>
              <a:buChar char="ü"/>
            </a:pPr>
            <a:r>
              <a:rPr lang="en-US" b="1" dirty="0" smtClean="0"/>
              <a:t>E</a:t>
            </a:r>
            <a:r>
              <a:rPr lang="en-US" sz="1900" b="1" dirty="0" smtClean="0"/>
              <a:t>xpectations</a:t>
            </a:r>
            <a:r>
              <a:rPr lang="en-US" sz="1900" dirty="0" smtClean="0"/>
              <a:t>: Supervisors ensure that goals, objectives, and business priorities are clearly established and communicated. Employees know precisely the standards by which their performance is evaluated and are held accountable for meeting their performance expectations.</a:t>
            </a:r>
          </a:p>
          <a:p>
            <a:pPr>
              <a:buFont typeface="Wingdings" pitchFamily="2" charset="2"/>
              <a:buChar char="ü"/>
            </a:pPr>
            <a:r>
              <a:rPr lang="en-US" b="1" dirty="0" smtClean="0"/>
              <a:t>C</a:t>
            </a:r>
            <a:r>
              <a:rPr lang="en-US" sz="1900" b="1" dirty="0" smtClean="0"/>
              <a:t>onsideration</a:t>
            </a:r>
            <a:r>
              <a:rPr lang="en-US" sz="1900" dirty="0" smtClean="0"/>
              <a:t>: Supervisors, managers, and team members demonstrate consideration, caring, and thoughtfulness toward one another. Supervisors actively seek to understand employees’ opinions and concerns and are understanding and supportive when employees experience personal problems.</a:t>
            </a:r>
          </a:p>
          <a:p>
            <a:pPr>
              <a:buFont typeface="Wingdings" pitchFamily="2" charset="2"/>
              <a:buChar char="ü"/>
            </a:pPr>
            <a:r>
              <a:rPr lang="en-US" b="1" dirty="0" smtClean="0"/>
              <a:t>T</a:t>
            </a:r>
            <a:r>
              <a:rPr lang="en-US" sz="1900" b="1" dirty="0" smtClean="0"/>
              <a:t>rust</a:t>
            </a:r>
            <a:r>
              <a:rPr lang="en-US" sz="1900" dirty="0" smtClean="0"/>
              <a:t>: Supervisors demonstrate trust and confidence in employees’ skills and abilities. Employees trust that their supervisor will do right by them. Leaders keep their promises and commitments and, in return, are trusted by employees.</a:t>
            </a:r>
          </a:p>
          <a:p>
            <a:pPr>
              <a:buFont typeface="Wingdings" pitchFamily="2" charset="2"/>
              <a:buChar char="ü"/>
            </a:pPr>
            <a:endParaRPr lang="en-US" sz="2400"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Recognition</a:t>
            </a:r>
            <a:endParaRPr lang="en-US" sz="2800" dirty="0"/>
          </a:p>
        </p:txBody>
      </p:sp>
      <p:sp>
        <p:nvSpPr>
          <p:cNvPr id="25603" name="Rectangle 3"/>
          <p:cNvSpPr>
            <a:spLocks noGrp="1" noChangeArrowheads="1"/>
          </p:cNvSpPr>
          <p:nvPr>
            <p:ph sz="quarter" idx="1"/>
          </p:nvPr>
        </p:nvSpPr>
        <p:spPr>
          <a:xfrm>
            <a:off x="612648" y="1828800"/>
            <a:ext cx="8153400" cy="4572000"/>
          </a:xfrm>
        </p:spPr>
        <p:txBody>
          <a:bodyPr>
            <a:normAutofit lnSpcReduction="10000"/>
          </a:bodyPr>
          <a:lstStyle/>
          <a:p>
            <a:pPr>
              <a:buFont typeface="Wingdings" pitchFamily="2" charset="2"/>
              <a:buChar char="ü"/>
            </a:pPr>
            <a:r>
              <a:rPr lang="en-US" sz="1800" dirty="0" smtClean="0"/>
              <a:t>First step in creating an engaged employee - “Recognition”</a:t>
            </a:r>
          </a:p>
          <a:p>
            <a:pPr>
              <a:buFont typeface="Wingdings" pitchFamily="2" charset="2"/>
              <a:buChar char="ü"/>
            </a:pPr>
            <a:r>
              <a:rPr lang="en-US" sz="1800" dirty="0" smtClean="0"/>
              <a:t>“There are two things people want more than sex and money . . . recognition and praise.”</a:t>
            </a:r>
          </a:p>
          <a:p>
            <a:pPr>
              <a:buFont typeface="Wingdings" pitchFamily="2" charset="2"/>
              <a:buChar char="ü"/>
            </a:pPr>
            <a:r>
              <a:rPr lang="en-US" sz="1800" b="1" dirty="0" smtClean="0"/>
              <a:t>Remove</a:t>
            </a:r>
            <a:r>
              <a:rPr lang="en-US" sz="1800" dirty="0" smtClean="0"/>
              <a:t> Awards &amp; Rewards program</a:t>
            </a:r>
          </a:p>
          <a:p>
            <a:pPr>
              <a:buFont typeface="Wingdings" pitchFamily="2" charset="2"/>
              <a:buChar char="ü"/>
            </a:pPr>
            <a:r>
              <a:rPr lang="en-US" sz="1800" dirty="0" smtClean="0"/>
              <a:t>Three simple steps in recognizing an Employee</a:t>
            </a:r>
          </a:p>
          <a:p>
            <a:pPr lvl="1">
              <a:buFont typeface="Wingdings" pitchFamily="2" charset="2"/>
              <a:buChar char="ü"/>
            </a:pPr>
            <a:r>
              <a:rPr lang="en-US" sz="1800" dirty="0" smtClean="0"/>
              <a:t>Observe each and every employee on his day to day work</a:t>
            </a:r>
          </a:p>
          <a:p>
            <a:pPr lvl="2">
              <a:buFont typeface="Wingdings" pitchFamily="2" charset="2"/>
              <a:buChar char="ü"/>
            </a:pPr>
            <a:r>
              <a:rPr lang="en-US" sz="1500" dirty="0" smtClean="0"/>
              <a:t>Observe doesn’t mean micro management</a:t>
            </a:r>
          </a:p>
          <a:p>
            <a:pPr lvl="2">
              <a:buFont typeface="Wingdings" pitchFamily="2" charset="2"/>
              <a:buChar char="ü"/>
            </a:pPr>
            <a:r>
              <a:rPr lang="en-US" sz="1500" dirty="0" smtClean="0"/>
              <a:t>Observe means paying attention to catch good things and finding ways to improve bad things</a:t>
            </a:r>
          </a:p>
          <a:p>
            <a:pPr lvl="1">
              <a:buFont typeface="Wingdings" pitchFamily="2" charset="2"/>
              <a:buChar char="ü"/>
            </a:pPr>
            <a:r>
              <a:rPr lang="en-US" sz="1800" dirty="0" smtClean="0"/>
              <a:t>Catch them when they are doing good things</a:t>
            </a:r>
          </a:p>
          <a:p>
            <a:pPr lvl="2">
              <a:buFont typeface="Wingdings" pitchFamily="2" charset="2"/>
              <a:buChar char="ü"/>
            </a:pPr>
            <a:r>
              <a:rPr lang="en-US" sz="1500" dirty="0" smtClean="0"/>
              <a:t>Mangers generally catch when employees are doing bad things and they don’t catch when they are doing good things</a:t>
            </a:r>
          </a:p>
          <a:p>
            <a:pPr lvl="2">
              <a:buFont typeface="Wingdings" pitchFamily="2" charset="2"/>
              <a:buChar char="ü"/>
            </a:pPr>
            <a:r>
              <a:rPr lang="en-US" sz="1500" dirty="0" smtClean="0"/>
              <a:t>We should recognize and appreciate every act that needs to be repeated</a:t>
            </a:r>
          </a:p>
          <a:p>
            <a:pPr lvl="1">
              <a:buFont typeface="Wingdings" pitchFamily="2" charset="2"/>
              <a:buChar char="ü"/>
            </a:pPr>
            <a:r>
              <a:rPr lang="en-US" sz="1800" dirty="0" smtClean="0"/>
              <a:t>Praise and appreciate them for every good thing they do</a:t>
            </a:r>
          </a:p>
          <a:p>
            <a:pPr lvl="2">
              <a:buFont typeface="Wingdings" pitchFamily="2" charset="2"/>
              <a:buChar char="ü"/>
            </a:pPr>
            <a:r>
              <a:rPr lang="en-US" sz="1500" dirty="0" smtClean="0"/>
              <a:t>Praise should be honest and powerful (More on this later)</a:t>
            </a:r>
          </a:p>
          <a:p>
            <a:pPr lvl="2">
              <a:buFont typeface="Wingdings" pitchFamily="2" charset="2"/>
              <a:buChar char="ü"/>
            </a:pPr>
            <a:endParaRPr lang="en-US" sz="1500" dirty="0" smtClean="0"/>
          </a:p>
          <a:p>
            <a:pPr lvl="2">
              <a:buNone/>
            </a:pPr>
            <a:endParaRPr lang="en-US" sz="1500" dirty="0" smtClean="0"/>
          </a:p>
          <a:p>
            <a:pPr>
              <a:buNone/>
            </a:pPr>
            <a:endParaRPr lang="en-US" sz="2400"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How it works</a:t>
            </a:r>
            <a:endParaRPr lang="en-US" sz="2800" dirty="0"/>
          </a:p>
        </p:txBody>
      </p:sp>
      <p:sp>
        <p:nvSpPr>
          <p:cNvPr id="25603" name="Rectangle 3"/>
          <p:cNvSpPr>
            <a:spLocks noGrp="1" noChangeArrowheads="1"/>
          </p:cNvSpPr>
          <p:nvPr>
            <p:ph sz="quarter" idx="1"/>
          </p:nvPr>
        </p:nvSpPr>
        <p:spPr>
          <a:xfrm>
            <a:off x="612648" y="1676400"/>
            <a:ext cx="8153400" cy="5029200"/>
          </a:xfrm>
        </p:spPr>
        <p:txBody>
          <a:bodyPr>
            <a:normAutofit lnSpcReduction="10000"/>
          </a:bodyPr>
          <a:lstStyle/>
          <a:p>
            <a:pPr>
              <a:buFont typeface="Wingdings" pitchFamily="2" charset="2"/>
              <a:buChar char="ü"/>
            </a:pPr>
            <a:r>
              <a:rPr lang="en-US" sz="2400" dirty="0" smtClean="0"/>
              <a:t>Thank an employee for going out of his way to take care of a customer and he will do so again.</a:t>
            </a:r>
          </a:p>
          <a:p>
            <a:pPr>
              <a:buFont typeface="Wingdings" pitchFamily="2" charset="2"/>
              <a:buChar char="ü"/>
            </a:pPr>
            <a:r>
              <a:rPr lang="en-US" sz="2400" dirty="0" smtClean="0"/>
              <a:t>Acknowledge a team member for taking the initiative to train a new colleague </a:t>
            </a:r>
          </a:p>
          <a:p>
            <a:pPr>
              <a:buFont typeface="Wingdings" pitchFamily="2" charset="2"/>
              <a:buChar char="ü"/>
            </a:pPr>
            <a:r>
              <a:rPr lang="en-US" sz="2400" dirty="0" smtClean="0"/>
              <a:t>Appreciate a person who has zero unplanned leaves and he will work hard to continue the same</a:t>
            </a:r>
          </a:p>
          <a:p>
            <a:pPr>
              <a:buFont typeface="Wingdings" pitchFamily="2" charset="2"/>
              <a:buChar char="ü"/>
            </a:pPr>
            <a:r>
              <a:rPr lang="en-US" sz="2400" dirty="0" smtClean="0"/>
              <a:t>Appreciate a person who had spent hours time to get work done and he feels respected</a:t>
            </a:r>
          </a:p>
          <a:p>
            <a:pPr>
              <a:buFont typeface="Wingdings" pitchFamily="2" charset="2"/>
              <a:buChar char="ü"/>
            </a:pPr>
            <a:r>
              <a:rPr lang="en-US" sz="2400" dirty="0" smtClean="0"/>
              <a:t>Appreciate a person in team meeting if he has taken nice session . He is more likely to repeat it</a:t>
            </a:r>
          </a:p>
          <a:p>
            <a:pPr>
              <a:buFont typeface="Wingdings" pitchFamily="2" charset="2"/>
              <a:buChar char="ü"/>
            </a:pPr>
            <a:r>
              <a:rPr lang="en-US" sz="2400" dirty="0" smtClean="0"/>
              <a:t>Corrective feedback from which boss is more powerful? Obviously, it’s the feedback from the one who regularly acknowledges you</a:t>
            </a:r>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Praise Powerfully</a:t>
            </a:r>
            <a:endParaRPr lang="en-US" sz="2800" dirty="0"/>
          </a:p>
        </p:txBody>
      </p:sp>
      <p:sp>
        <p:nvSpPr>
          <p:cNvPr id="25603" name="Rectangle 3"/>
          <p:cNvSpPr>
            <a:spLocks noGrp="1" noChangeArrowheads="1"/>
          </p:cNvSpPr>
          <p:nvPr>
            <p:ph sz="quarter" idx="1"/>
          </p:nvPr>
        </p:nvSpPr>
        <p:spPr>
          <a:xfrm>
            <a:off x="612648" y="1828800"/>
            <a:ext cx="8153400" cy="4572000"/>
          </a:xfrm>
        </p:spPr>
        <p:txBody>
          <a:bodyPr>
            <a:normAutofit fontScale="92500" lnSpcReduction="20000"/>
          </a:bodyPr>
          <a:lstStyle/>
          <a:p>
            <a:pPr>
              <a:buFont typeface="Wingdings" pitchFamily="2" charset="2"/>
              <a:buChar char="ü"/>
            </a:pPr>
            <a:r>
              <a:rPr lang="en-US" sz="2300" i="1" dirty="0" smtClean="0"/>
              <a:t>Powerful</a:t>
            </a:r>
            <a:r>
              <a:rPr lang="en-US" sz="2300" dirty="0" smtClean="0"/>
              <a:t> I mean praise that reinforces the behavior in a way that significantly increases the likelihood of that behavior occurring again in the future</a:t>
            </a:r>
          </a:p>
          <a:p>
            <a:pPr>
              <a:buFont typeface="Wingdings" pitchFamily="2" charset="2"/>
              <a:buChar char="ü"/>
            </a:pPr>
            <a:r>
              <a:rPr lang="en-US" sz="2300" b="1" dirty="0" smtClean="0"/>
              <a:t>Timing.</a:t>
            </a:r>
            <a:r>
              <a:rPr lang="en-US" sz="2300" dirty="0" smtClean="0"/>
              <a:t> Deliver praise as quickly as possible after the desired behavior.</a:t>
            </a:r>
          </a:p>
          <a:p>
            <a:pPr>
              <a:buFont typeface="Wingdings" pitchFamily="2" charset="2"/>
              <a:buChar char="ü"/>
            </a:pPr>
            <a:r>
              <a:rPr lang="en-US" sz="2300" b="1" dirty="0" smtClean="0"/>
              <a:t>Specificity.</a:t>
            </a:r>
            <a:r>
              <a:rPr lang="en-US" sz="2300" dirty="0" smtClean="0"/>
              <a:t> The goal of praise is to reinforce a specific behavior. Using general praise such as “Good job!” contributes very little to its effectiveness. Be specific and descriptive.</a:t>
            </a:r>
          </a:p>
          <a:p>
            <a:pPr>
              <a:buFont typeface="Wingdings" pitchFamily="2" charset="2"/>
              <a:buChar char="ü"/>
            </a:pPr>
            <a:r>
              <a:rPr lang="en-US" sz="2300" b="1" dirty="0" smtClean="0"/>
              <a:t>Proximity.</a:t>
            </a:r>
            <a:r>
              <a:rPr lang="en-US" sz="2300" dirty="0" smtClean="0"/>
              <a:t> One of the key factors uncovered by science that enhances the effectiveness of praise is physical proximity. The closer you are, the more impact it has. </a:t>
            </a:r>
          </a:p>
          <a:p>
            <a:pPr>
              <a:buFont typeface="Wingdings" pitchFamily="2" charset="2"/>
              <a:buChar char="ü"/>
            </a:pPr>
            <a:r>
              <a:rPr lang="en-US" sz="2400" b="1" dirty="0" smtClean="0"/>
              <a:t>Enthusiasm.</a:t>
            </a:r>
            <a:r>
              <a:rPr lang="en-US" sz="2400" dirty="0" smtClean="0"/>
              <a:t> We all know that how you say something is as important as what you say. The same applies here. Praising with energy and enthusiasm is more powerful than being stoic about it. </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Empowerment</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000" dirty="0" smtClean="0"/>
              <a:t>Empowering is all about making people under you more successful </a:t>
            </a:r>
          </a:p>
          <a:p>
            <a:pPr>
              <a:buFont typeface="Wingdings" pitchFamily="2" charset="2"/>
              <a:buChar char="ü"/>
            </a:pPr>
            <a:r>
              <a:rPr lang="en-US" sz="2000" dirty="0" smtClean="0"/>
              <a:t>Empowering has two basic elements</a:t>
            </a:r>
          </a:p>
          <a:p>
            <a:pPr lvl="1">
              <a:buFont typeface="Wingdings" pitchFamily="2" charset="2"/>
              <a:buChar char="ü"/>
            </a:pPr>
            <a:r>
              <a:rPr lang="en-US" sz="2000" dirty="0" smtClean="0"/>
              <a:t>Empower to complete their day to day activities</a:t>
            </a:r>
          </a:p>
          <a:p>
            <a:pPr lvl="1">
              <a:buFont typeface="Wingdings" pitchFamily="2" charset="2"/>
              <a:buChar char="ü"/>
            </a:pPr>
            <a:r>
              <a:rPr lang="en-US" sz="2000" dirty="0" smtClean="0"/>
              <a:t>Empower them as part of ongoing development</a:t>
            </a:r>
          </a:p>
          <a:p>
            <a:pPr>
              <a:buFont typeface="Wingdings" pitchFamily="2" charset="2"/>
              <a:buChar char="ü"/>
            </a:pPr>
            <a:r>
              <a:rPr lang="en-US" sz="2000" dirty="0" smtClean="0"/>
              <a:t>Empowering can happen in three simple ways – Training , resources , opportunities , decision making authority</a:t>
            </a:r>
          </a:p>
          <a:p>
            <a:pPr>
              <a:buFont typeface="Wingdings" pitchFamily="2" charset="2"/>
              <a:buChar char="ü"/>
            </a:pPr>
            <a:endParaRPr lang="en-US" sz="2400"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Benefits of empowerment</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000" dirty="0" smtClean="0"/>
              <a:t>They feel respected and engaged as they are doing their day  to day activities in smooth manner</a:t>
            </a:r>
          </a:p>
          <a:p>
            <a:pPr>
              <a:buFont typeface="Wingdings" pitchFamily="2" charset="2"/>
              <a:buChar char="ü"/>
            </a:pPr>
            <a:r>
              <a:rPr lang="en-US" sz="2000" dirty="0" smtClean="0"/>
              <a:t>As we are increasing salaries of employees every year we expect them to be more powerful as days go by without which we can consider it as loss of money</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Questions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000" dirty="0" smtClean="0"/>
              <a:t>Fresher's / Experienced – Are we having effective on boarding process in place and good mentor to settle down and execute their tasks on daily basis. If we don’t have this we are creating a disengaging environment in the first week itself</a:t>
            </a:r>
          </a:p>
          <a:p>
            <a:pPr>
              <a:buFont typeface="Wingdings" pitchFamily="2" charset="2"/>
              <a:buChar char="ü"/>
            </a:pPr>
            <a:r>
              <a:rPr lang="en-US" sz="2000" dirty="0" smtClean="0"/>
              <a:t>Instead of hiring leads / managers from outside , did we make attempts to empower our employees and create opportunities for them to become powerful and grow . If we don’t have this we are creating a disengaging environment</a:t>
            </a:r>
          </a:p>
          <a:p>
            <a:pPr>
              <a:buNone/>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229600" cy="990600"/>
          </a:xfrm>
        </p:spPr>
        <p:txBody>
          <a:bodyPr>
            <a:normAutofit/>
          </a:bodyPr>
          <a:lstStyle/>
          <a:p>
            <a:r>
              <a:rPr lang="en-US" b="1" dirty="0" smtClean="0"/>
              <a:t>Agenda </a:t>
            </a:r>
            <a:r>
              <a:rPr lang="en-US" dirty="0" smtClean="0"/>
              <a:t>                        </a:t>
            </a:r>
            <a:endParaRPr lang="en-US" sz="2000" dirty="0"/>
          </a:p>
        </p:txBody>
      </p:sp>
      <p:sp>
        <p:nvSpPr>
          <p:cNvPr id="21507" name="Rectangle 3"/>
          <p:cNvSpPr>
            <a:spLocks noGrp="1" noChangeArrowheads="1"/>
          </p:cNvSpPr>
          <p:nvPr>
            <p:ph sz="quarter" idx="1"/>
          </p:nvPr>
        </p:nvSpPr>
        <p:spPr>
          <a:xfrm>
            <a:off x="533400" y="1752600"/>
            <a:ext cx="6934200" cy="3581400"/>
          </a:xfrm>
        </p:spPr>
        <p:txBody>
          <a:bodyPr>
            <a:normAutofit/>
          </a:bodyPr>
          <a:lstStyle/>
          <a:p>
            <a:pPr>
              <a:lnSpc>
                <a:spcPct val="90000"/>
              </a:lnSpc>
              <a:buFont typeface="Wingdings" pitchFamily="2" charset="2"/>
              <a:buChar char="ü"/>
            </a:pPr>
            <a:r>
              <a:rPr lang="en-US" sz="2400" dirty="0" smtClean="0"/>
              <a:t>How to learn programming language</a:t>
            </a:r>
          </a:p>
          <a:p>
            <a:pPr>
              <a:lnSpc>
                <a:spcPct val="90000"/>
              </a:lnSpc>
              <a:buFont typeface="Wingdings" pitchFamily="2" charset="2"/>
              <a:buChar char="ü"/>
            </a:pPr>
            <a:r>
              <a:rPr lang="en-US" sz="2400" dirty="0" smtClean="0"/>
              <a:t>Hardware , software and programming</a:t>
            </a:r>
          </a:p>
          <a:p>
            <a:pPr>
              <a:lnSpc>
                <a:spcPct val="90000"/>
              </a:lnSpc>
              <a:buFont typeface="Wingdings" pitchFamily="2" charset="2"/>
              <a:buChar char="ü"/>
            </a:pPr>
            <a:r>
              <a:rPr lang="en-US" sz="2400" dirty="0" smtClean="0"/>
              <a:t>Process of programming</a:t>
            </a:r>
          </a:p>
          <a:p>
            <a:pPr>
              <a:lnSpc>
                <a:spcPct val="90000"/>
              </a:lnSpc>
              <a:buFont typeface="Wingdings" pitchFamily="2" charset="2"/>
              <a:buChar char="ü"/>
            </a:pPr>
            <a:r>
              <a:rPr lang="en-US" sz="2400" dirty="0" smtClean="0"/>
              <a:t>Java programming environment</a:t>
            </a:r>
          </a:p>
          <a:p>
            <a:pPr>
              <a:lnSpc>
                <a:spcPct val="90000"/>
              </a:lnSpc>
              <a:buFont typeface="Wingdings" pitchFamily="2" charset="2"/>
              <a:buChar char="ü"/>
            </a:pPr>
            <a:r>
              <a:rPr lang="en-US" sz="2400" dirty="0" smtClean="0"/>
              <a:t>Exception handling</a:t>
            </a:r>
          </a:p>
          <a:p>
            <a:pPr>
              <a:lnSpc>
                <a:spcPct val="90000"/>
              </a:lnSpc>
              <a:buFont typeface="Wingdings" pitchFamily="2" charset="2"/>
              <a:buChar char="ü"/>
            </a:pPr>
            <a:r>
              <a:rPr lang="en-US" sz="2400" dirty="0" smtClean="0"/>
              <a:t>How kaizen can be applied in your professional life</a:t>
            </a:r>
          </a:p>
          <a:p>
            <a:pPr>
              <a:lnSpc>
                <a:spcPct val="90000"/>
              </a:lnSpc>
              <a:buFont typeface="Wingdings" pitchFamily="2" charset="2"/>
              <a:buChar char="ü"/>
            </a:pPr>
            <a:r>
              <a:rPr lang="en-US" sz="2400" dirty="0" smtClean="0"/>
              <a:t>Conclusion</a:t>
            </a:r>
          </a:p>
          <a:p>
            <a:pPr>
              <a:lnSpc>
                <a:spcPct val="90000"/>
              </a:lnSpc>
            </a:pPr>
            <a:endParaRPr lang="en-US" sz="2400" dirty="0" smtClean="0"/>
          </a:p>
          <a:p>
            <a:pPr>
              <a:lnSpc>
                <a:spcPct val="90000"/>
              </a:lnSpc>
              <a:buFont typeface="Wingdings" pitchFamily="2" charset="2"/>
              <a:buNone/>
            </a:pPr>
            <a:endParaRPr lang="en-US" sz="2400" dirty="0" smtClean="0"/>
          </a:p>
          <a:p>
            <a:pPr>
              <a:lnSpc>
                <a:spcPct val="90000"/>
              </a:lnSpc>
            </a:pPr>
            <a:endParaRPr lang="en-US" sz="2400" dirty="0" smtClean="0"/>
          </a:p>
          <a:p>
            <a:pPr>
              <a:lnSpc>
                <a:spcPct val="90000"/>
              </a:lnSpc>
            </a:pPr>
            <a:endParaRPr lang="en-US" sz="2400" dirty="0"/>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400" dirty="0" smtClean="0"/>
              <a:t>We require good employees to solve all above problems</a:t>
            </a:r>
          </a:p>
          <a:p>
            <a:pPr>
              <a:buFont typeface="Wingdings" pitchFamily="2" charset="2"/>
              <a:buChar char="ü"/>
            </a:pPr>
            <a:r>
              <a:rPr lang="en-US" sz="2400" dirty="0" smtClean="0"/>
              <a:t>Who is good employee ?</a:t>
            </a:r>
          </a:p>
          <a:p>
            <a:pPr lvl="1">
              <a:buFont typeface="Wingdings" pitchFamily="2" charset="2"/>
              <a:buChar char="ü"/>
            </a:pPr>
            <a:r>
              <a:rPr lang="en-US" sz="2400" dirty="0" smtClean="0"/>
              <a:t>Person with technical skills?</a:t>
            </a:r>
          </a:p>
          <a:p>
            <a:pPr lvl="1">
              <a:buFont typeface="Wingdings" pitchFamily="2" charset="2"/>
              <a:buChar char="ü"/>
            </a:pPr>
            <a:r>
              <a:rPr lang="en-US" sz="2400" dirty="0" smtClean="0"/>
              <a:t>Person with leader ship skills?</a:t>
            </a:r>
          </a:p>
          <a:p>
            <a:pPr lvl="1">
              <a:buFont typeface="Wingdings" pitchFamily="2" charset="2"/>
              <a:buChar char="ü"/>
            </a:pPr>
            <a:r>
              <a:rPr lang="en-US" sz="2400" dirty="0" smtClean="0"/>
              <a:t>Person with good behavior?</a:t>
            </a:r>
          </a:p>
          <a:p>
            <a:pPr lvl="1">
              <a:buFont typeface="Wingdings" pitchFamily="2" charset="2"/>
              <a:buChar char="ü"/>
            </a:pPr>
            <a:r>
              <a:rPr lang="en-US" sz="2400" dirty="0" smtClean="0"/>
              <a:t>Person with good attitude?</a:t>
            </a:r>
          </a:p>
          <a:p>
            <a:pPr>
              <a:buFont typeface="Wingdings" pitchFamily="2" charset="2"/>
              <a:buChar char="ü"/>
            </a:pPr>
            <a:r>
              <a:rPr lang="en-US" sz="24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Organizations have problems</a:t>
            </a:r>
            <a:r>
              <a:rPr lang="en-US" sz="3600" dirty="0"/>
              <a:t>	</a:t>
            </a:r>
          </a:p>
        </p:txBody>
      </p:sp>
      <p:sp>
        <p:nvSpPr>
          <p:cNvPr id="25603" name="Rectangle 3"/>
          <p:cNvSpPr>
            <a:spLocks noGrp="1" noChangeArrowheads="1"/>
          </p:cNvSpPr>
          <p:nvPr>
            <p:ph sz="quarter" idx="1"/>
          </p:nvPr>
        </p:nvSpPr>
        <p:spPr>
          <a:xfrm>
            <a:off x="612648" y="1981200"/>
            <a:ext cx="8153400" cy="4800600"/>
          </a:xfrm>
        </p:spPr>
        <p:txBody>
          <a:bodyPr/>
          <a:lstStyle/>
          <a:p>
            <a:pPr>
              <a:buFont typeface="Wingdings" pitchFamily="2" charset="2"/>
              <a:buChar char="ü"/>
            </a:pPr>
            <a:r>
              <a:rPr lang="en-US" sz="2400" dirty="0" smtClean="0"/>
              <a:t>How to increase customer satisfaction</a:t>
            </a:r>
          </a:p>
          <a:p>
            <a:pPr>
              <a:buFont typeface="Wingdings" pitchFamily="2" charset="2"/>
              <a:buChar char="ü"/>
            </a:pPr>
            <a:r>
              <a:rPr lang="en-US" sz="2400" dirty="0" smtClean="0"/>
              <a:t>How to increase productivity </a:t>
            </a:r>
          </a:p>
          <a:p>
            <a:pPr>
              <a:buFont typeface="Wingdings" pitchFamily="2" charset="2"/>
              <a:buChar char="ü"/>
            </a:pPr>
            <a:r>
              <a:rPr lang="en-US" sz="2400" dirty="0" smtClean="0"/>
              <a:t>How to increase quality of work </a:t>
            </a:r>
          </a:p>
          <a:p>
            <a:pPr>
              <a:buFont typeface="Wingdings" pitchFamily="2" charset="2"/>
              <a:buChar char="ü"/>
            </a:pPr>
            <a:r>
              <a:rPr lang="en-US" sz="2400" dirty="0" smtClean="0"/>
              <a:t>How to bring down attrition </a:t>
            </a:r>
            <a:endParaRPr lang="en-US" sz="2400" dirty="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Solution for above problems</a:t>
            </a:r>
            <a:endParaRPr lang="en-US" sz="2800" dirty="0"/>
          </a:p>
        </p:txBody>
      </p:sp>
      <p:sp>
        <p:nvSpPr>
          <p:cNvPr id="25603" name="Rectangle 3"/>
          <p:cNvSpPr>
            <a:spLocks noGrp="1" noChangeArrowheads="1"/>
          </p:cNvSpPr>
          <p:nvPr>
            <p:ph sz="quarter" idx="1"/>
          </p:nvPr>
        </p:nvSpPr>
        <p:spPr>
          <a:xfrm>
            <a:off x="612648" y="1828800"/>
            <a:ext cx="8153400" cy="3886200"/>
          </a:xfrm>
        </p:spPr>
        <p:txBody>
          <a:bodyPr>
            <a:normAutofit/>
          </a:bodyPr>
          <a:lstStyle/>
          <a:p>
            <a:pPr>
              <a:buFont typeface="Wingdings" pitchFamily="2" charset="2"/>
              <a:buChar char="ü"/>
            </a:pPr>
            <a:r>
              <a:rPr lang="en-US" sz="1800" dirty="0" smtClean="0"/>
              <a:t>We require good employees to solve all above problems</a:t>
            </a:r>
          </a:p>
          <a:p>
            <a:pPr>
              <a:buFont typeface="Wingdings" pitchFamily="2" charset="2"/>
              <a:buChar char="ü"/>
            </a:pPr>
            <a:r>
              <a:rPr lang="en-US" sz="1800" dirty="0" smtClean="0"/>
              <a:t>Who is good employee ?</a:t>
            </a:r>
          </a:p>
          <a:p>
            <a:pPr lvl="1">
              <a:buFont typeface="Wingdings" pitchFamily="2" charset="2"/>
              <a:buChar char="ü"/>
            </a:pPr>
            <a:r>
              <a:rPr lang="en-US" sz="1800" dirty="0" smtClean="0"/>
              <a:t>Person with technical skills?</a:t>
            </a:r>
          </a:p>
          <a:p>
            <a:pPr lvl="1">
              <a:buFont typeface="Wingdings" pitchFamily="2" charset="2"/>
              <a:buChar char="ü"/>
            </a:pPr>
            <a:r>
              <a:rPr lang="en-US" sz="1800" dirty="0" smtClean="0"/>
              <a:t>Person with leader ship skills?</a:t>
            </a:r>
          </a:p>
          <a:p>
            <a:pPr lvl="1">
              <a:buFont typeface="Wingdings" pitchFamily="2" charset="2"/>
              <a:buChar char="ü"/>
            </a:pPr>
            <a:r>
              <a:rPr lang="en-US" sz="1800" dirty="0" smtClean="0"/>
              <a:t>Person with good behavior?</a:t>
            </a:r>
          </a:p>
          <a:p>
            <a:pPr lvl="1">
              <a:buFont typeface="Wingdings" pitchFamily="2" charset="2"/>
              <a:buChar char="ü"/>
            </a:pPr>
            <a:r>
              <a:rPr lang="en-US" sz="1800" dirty="0" smtClean="0"/>
              <a:t>Person with good attitude?</a:t>
            </a:r>
          </a:p>
          <a:p>
            <a:pPr lvl="1">
              <a:buFont typeface="Wingdings" pitchFamily="2" charset="2"/>
              <a:buChar char="ü"/>
            </a:pPr>
            <a:r>
              <a:rPr lang="en-US" sz="1800" dirty="0" smtClean="0"/>
              <a:t>Person who takes more salary?</a:t>
            </a:r>
          </a:p>
          <a:p>
            <a:pPr lvl="1">
              <a:buFont typeface="Wingdings" pitchFamily="2" charset="2"/>
              <a:buChar char="ü"/>
            </a:pPr>
            <a:r>
              <a:rPr lang="en-US" sz="1800" dirty="0" smtClean="0"/>
              <a:t>Person who takes less salary?</a:t>
            </a:r>
          </a:p>
          <a:p>
            <a:pPr>
              <a:buFont typeface="Wingdings" pitchFamily="2" charset="2"/>
              <a:buChar char="ü"/>
            </a:pPr>
            <a:r>
              <a:rPr lang="en-US" sz="1800" dirty="0" smtClean="0"/>
              <a:t>Good employee = Engaged employee</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Who are Engaged Employees</a:t>
            </a:r>
            <a:endParaRPr lang="en-US" sz="2800" dirty="0"/>
          </a:p>
        </p:txBody>
      </p:sp>
      <p:sp>
        <p:nvSpPr>
          <p:cNvPr id="25603" name="Rectangle 3"/>
          <p:cNvSpPr>
            <a:spLocks noGrp="1" noChangeArrowheads="1"/>
          </p:cNvSpPr>
          <p:nvPr>
            <p:ph sz="quarter" idx="1"/>
          </p:nvPr>
        </p:nvSpPr>
        <p:spPr>
          <a:xfrm>
            <a:off x="381000" y="1828800"/>
            <a:ext cx="8610600" cy="4495800"/>
          </a:xfrm>
        </p:spPr>
        <p:txBody>
          <a:bodyPr>
            <a:normAutofit/>
          </a:bodyPr>
          <a:lstStyle/>
          <a:p>
            <a:pPr>
              <a:buFont typeface="Wingdings" pitchFamily="2" charset="2"/>
              <a:buChar char="ü"/>
            </a:pPr>
            <a:r>
              <a:rPr lang="en-US" sz="2000" dirty="0" smtClean="0"/>
              <a:t>“They act as though they have ownership in the business “ .This statement perfectly reflects the attitude of highly engaged employees.</a:t>
            </a:r>
          </a:p>
          <a:p>
            <a:pPr>
              <a:buFont typeface="Wingdings" pitchFamily="2" charset="2"/>
              <a:buChar char="ü"/>
            </a:pPr>
            <a:r>
              <a:rPr lang="en-US" sz="2000" dirty="0" smtClean="0"/>
              <a:t>Like the small business owner, such workers do whatever needs to be done, regardless of their job title</a:t>
            </a:r>
          </a:p>
          <a:p>
            <a:pPr>
              <a:buFont typeface="Wingdings" pitchFamily="2" charset="2"/>
              <a:buChar char="ü"/>
            </a:pPr>
            <a:r>
              <a:rPr lang="en-US" sz="2000" dirty="0" smtClean="0"/>
              <a:t>They remain motivated despite adverse circumstances , such as limited resources, equipment failures, time pressures, and so on</a:t>
            </a:r>
          </a:p>
          <a:p>
            <a:pPr>
              <a:buFont typeface="Wingdings" pitchFamily="2" charset="2"/>
              <a:buChar char="ü"/>
            </a:pPr>
            <a:r>
              <a:rPr lang="en-US" sz="2000" dirty="0" smtClean="0"/>
              <a:t>Engaged employees work hard for the sake of the organization and because it gives them a feeling of fulfillment</a:t>
            </a:r>
          </a:p>
          <a:p>
            <a:pPr>
              <a:buFont typeface="Wingdings" pitchFamily="2" charset="2"/>
              <a:buChar char="ü"/>
            </a:pPr>
            <a:r>
              <a:rPr lang="en-US" sz="2000" dirty="0" smtClean="0"/>
              <a:t>They treat the organization’s money like it was their own</a:t>
            </a:r>
          </a:p>
          <a:p>
            <a:pPr>
              <a:buFont typeface="Wingdings" pitchFamily="2" charset="2"/>
              <a:buChar char="ü"/>
            </a:pPr>
            <a:r>
              <a:rPr lang="en-US" sz="2000" dirty="0" smtClean="0"/>
              <a:t>In sum, highly engaged employees do whatever they can to make the organization succeed</a:t>
            </a:r>
          </a:p>
          <a:p>
            <a:pPr>
              <a:buNone/>
            </a:pPr>
            <a:endParaRPr lang="en-US" sz="2400"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Profile of an engaged employees</a:t>
            </a:r>
            <a:endParaRPr lang="en-US" sz="2800" dirty="0"/>
          </a:p>
        </p:txBody>
      </p:sp>
      <p:sp>
        <p:nvSpPr>
          <p:cNvPr id="25603" name="Rectangle 3"/>
          <p:cNvSpPr>
            <a:spLocks noGrp="1" noChangeArrowheads="1"/>
          </p:cNvSpPr>
          <p:nvPr>
            <p:ph sz="quarter" idx="1"/>
          </p:nvPr>
        </p:nvSpPr>
        <p:spPr>
          <a:xfrm>
            <a:off x="612648" y="1828800"/>
            <a:ext cx="8150352" cy="4114800"/>
          </a:xfrm>
        </p:spPr>
        <p:txBody>
          <a:bodyPr>
            <a:normAutofit/>
          </a:bodyPr>
          <a:lstStyle/>
          <a:p>
            <a:pPr>
              <a:buFont typeface="Wingdings" pitchFamily="2" charset="2"/>
              <a:buChar char="ü"/>
            </a:pPr>
            <a:r>
              <a:rPr lang="en-US" sz="1800" dirty="0" smtClean="0"/>
              <a:t>Brings new ideas to work</a:t>
            </a:r>
          </a:p>
          <a:p>
            <a:pPr>
              <a:buFont typeface="Wingdings" pitchFamily="2" charset="2"/>
              <a:buChar char="ü"/>
            </a:pPr>
            <a:r>
              <a:rPr lang="en-US" sz="1800" dirty="0" smtClean="0"/>
              <a:t>Is passionate and enthusiastic about work</a:t>
            </a:r>
          </a:p>
          <a:p>
            <a:pPr>
              <a:buFont typeface="Wingdings" pitchFamily="2" charset="2"/>
              <a:buChar char="ü"/>
            </a:pPr>
            <a:r>
              <a:rPr lang="en-US" sz="1800" dirty="0" smtClean="0"/>
              <a:t>Takes initiative</a:t>
            </a:r>
          </a:p>
          <a:p>
            <a:pPr>
              <a:buFont typeface="Wingdings" pitchFamily="2" charset="2"/>
              <a:buChar char="ü"/>
            </a:pPr>
            <a:r>
              <a:rPr lang="en-US" sz="1800" dirty="0" smtClean="0"/>
              <a:t>Actively seeks to improve self, others, and business</a:t>
            </a:r>
          </a:p>
          <a:p>
            <a:pPr>
              <a:buFont typeface="Wingdings" pitchFamily="2" charset="2"/>
              <a:buChar char="ü"/>
            </a:pPr>
            <a:r>
              <a:rPr lang="en-US" sz="1800" dirty="0" smtClean="0"/>
              <a:t>Consistently exceeds goals and expectations</a:t>
            </a:r>
          </a:p>
          <a:p>
            <a:pPr>
              <a:buFont typeface="Wingdings" pitchFamily="2" charset="2"/>
              <a:buChar char="ü"/>
            </a:pPr>
            <a:r>
              <a:rPr lang="en-US" sz="1800" dirty="0" smtClean="0"/>
              <a:t>Is curious and interested; asks questions</a:t>
            </a:r>
          </a:p>
          <a:p>
            <a:pPr>
              <a:buFont typeface="Wingdings" pitchFamily="2" charset="2"/>
              <a:buChar char="ü"/>
            </a:pPr>
            <a:r>
              <a:rPr lang="en-US" sz="1800" dirty="0" smtClean="0"/>
              <a:t>Encourages and supports team members</a:t>
            </a:r>
          </a:p>
          <a:p>
            <a:pPr>
              <a:buFont typeface="Wingdings" pitchFamily="2" charset="2"/>
              <a:buChar char="ü"/>
            </a:pPr>
            <a:r>
              <a:rPr lang="en-US" sz="1800" dirty="0" smtClean="0"/>
              <a:t>Is optimistic and positive; smiles</a:t>
            </a:r>
          </a:p>
          <a:p>
            <a:pPr>
              <a:buFont typeface="Wingdings" pitchFamily="2" charset="2"/>
              <a:buChar char="ü"/>
            </a:pPr>
            <a:r>
              <a:rPr lang="en-US" sz="1600" dirty="0" smtClean="0"/>
              <a:t>Overcomes obstacles and stays focused on tasks; is persistent</a:t>
            </a:r>
          </a:p>
          <a:p>
            <a:pPr>
              <a:buFont typeface="Wingdings" pitchFamily="2" charset="2"/>
              <a:buChar char="ü"/>
            </a:pPr>
            <a:r>
              <a:rPr lang="en-US" sz="1600" dirty="0" smtClean="0"/>
              <a:t>Is committed to the organization</a:t>
            </a:r>
          </a:p>
          <a:p>
            <a:pPr>
              <a:buFont typeface="Wingdings" pitchFamily="2" charset="2"/>
              <a:buChar char="ü"/>
            </a:pPr>
            <a:r>
              <a:rPr lang="en-US" sz="1600" dirty="0" smtClean="0"/>
              <a:t>They worry about the little things</a:t>
            </a: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Where do we get engaged employees</a:t>
            </a:r>
            <a:endParaRPr lang="en-US" sz="2800" dirty="0"/>
          </a:p>
        </p:txBody>
      </p:sp>
      <p:sp>
        <p:nvSpPr>
          <p:cNvPr id="25603" name="Rectangle 3"/>
          <p:cNvSpPr>
            <a:spLocks noGrp="1" noChangeArrowheads="1"/>
          </p:cNvSpPr>
          <p:nvPr>
            <p:ph sz="quarter" idx="1"/>
          </p:nvPr>
        </p:nvSpPr>
        <p:spPr>
          <a:xfrm>
            <a:off x="612648" y="1828800"/>
            <a:ext cx="8153400" cy="5029200"/>
          </a:xfrm>
        </p:spPr>
        <p:txBody>
          <a:bodyPr>
            <a:normAutofit/>
          </a:bodyPr>
          <a:lstStyle/>
          <a:p>
            <a:pPr>
              <a:buFont typeface="Wingdings" pitchFamily="2" charset="2"/>
              <a:buChar char="ü"/>
            </a:pPr>
            <a:r>
              <a:rPr lang="en-US" sz="2000" dirty="0" smtClean="0"/>
              <a:t>Every person who joins an organization wants to engage himself with organization for a bright and fulfilling professional career</a:t>
            </a:r>
          </a:p>
          <a:p>
            <a:pPr>
              <a:buFont typeface="Wingdings" pitchFamily="2" charset="2"/>
              <a:buChar char="ü"/>
            </a:pPr>
            <a:r>
              <a:rPr lang="en-US" sz="2000" dirty="0" smtClean="0"/>
              <a:t>Managers and their actions make these employees get disengaged and finally leave company</a:t>
            </a:r>
          </a:p>
          <a:p>
            <a:pPr>
              <a:buFont typeface="Wingdings" pitchFamily="2" charset="2"/>
              <a:buChar char="ü"/>
            </a:pPr>
            <a:r>
              <a:rPr lang="en-US" sz="2000" dirty="0" smtClean="0"/>
              <a:t>We have to hire people with good skills and make them engaged employees.</a:t>
            </a:r>
          </a:p>
          <a:p>
            <a:pPr>
              <a:buFont typeface="Wingdings" pitchFamily="2" charset="2"/>
              <a:buChar char="ü"/>
            </a:pPr>
            <a:r>
              <a:rPr lang="en-US" sz="2000" dirty="0" smtClean="0"/>
              <a:t>In this presentation I will talk about how managers disengage and demotivate employees with their managerial skills</a:t>
            </a:r>
            <a:endParaRPr lang="en-US" sz="2000" dirty="0"/>
          </a:p>
        </p:txBody>
      </p:sp>
    </p:spTree>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1800" dirty="0" smtClean="0"/>
              <a:t>Employee Engagement  Assessment  Quiz</a:t>
            </a:r>
            <a:endParaRPr lang="en-US" sz="1800"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81000" y="1676400"/>
            <a:ext cx="8534400" cy="4724400"/>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800" dirty="0" smtClean="0"/>
              <a:t>Advantages of engaged employees</a:t>
            </a:r>
            <a:endParaRPr lang="en-US" sz="2800" dirty="0"/>
          </a:p>
        </p:txBody>
      </p:sp>
      <p:sp>
        <p:nvSpPr>
          <p:cNvPr id="25603" name="Rectangle 3"/>
          <p:cNvSpPr>
            <a:spLocks noGrp="1" noChangeArrowheads="1"/>
          </p:cNvSpPr>
          <p:nvPr>
            <p:ph sz="quarter" idx="1"/>
          </p:nvPr>
        </p:nvSpPr>
        <p:spPr>
          <a:xfrm>
            <a:off x="612648" y="1828800"/>
            <a:ext cx="8153400" cy="4419600"/>
          </a:xfrm>
        </p:spPr>
        <p:txBody>
          <a:bodyPr>
            <a:normAutofit fontScale="92500" lnSpcReduction="10000"/>
          </a:bodyPr>
          <a:lstStyle/>
          <a:p>
            <a:pPr>
              <a:buFont typeface="Wingdings" pitchFamily="2" charset="2"/>
              <a:buChar char="ü"/>
            </a:pPr>
            <a:r>
              <a:rPr lang="en-US" sz="2400" dirty="0" smtClean="0"/>
              <a:t>Increased productivity</a:t>
            </a:r>
          </a:p>
          <a:p>
            <a:pPr>
              <a:buFont typeface="Wingdings" pitchFamily="2" charset="2"/>
              <a:buChar char="ü"/>
            </a:pPr>
            <a:r>
              <a:rPr lang="en-US" sz="2400" dirty="0" smtClean="0"/>
              <a:t>Increased profitability</a:t>
            </a:r>
          </a:p>
          <a:p>
            <a:pPr>
              <a:buFont typeface="Wingdings" pitchFamily="2" charset="2"/>
              <a:buChar char="ü"/>
            </a:pPr>
            <a:r>
              <a:rPr lang="en-US" sz="2400" dirty="0" smtClean="0"/>
              <a:t>Higher quality work</a:t>
            </a:r>
          </a:p>
          <a:p>
            <a:pPr>
              <a:buFont typeface="Wingdings" pitchFamily="2" charset="2"/>
              <a:buChar char="ü"/>
            </a:pPr>
            <a:r>
              <a:rPr lang="en-US" sz="2400" dirty="0" smtClean="0"/>
              <a:t>Improved efficiency</a:t>
            </a:r>
          </a:p>
          <a:p>
            <a:pPr>
              <a:buFont typeface="Wingdings" pitchFamily="2" charset="2"/>
              <a:buChar char="ü"/>
            </a:pPr>
            <a:r>
              <a:rPr lang="en-US" sz="2400" dirty="0" smtClean="0"/>
              <a:t>Lower turn over</a:t>
            </a:r>
          </a:p>
          <a:p>
            <a:pPr>
              <a:buFont typeface="Wingdings" pitchFamily="2" charset="2"/>
              <a:buChar char="ü"/>
            </a:pPr>
            <a:r>
              <a:rPr lang="en-US" sz="2400" dirty="0" smtClean="0"/>
              <a:t>Reduced absenteeism</a:t>
            </a:r>
          </a:p>
          <a:p>
            <a:pPr>
              <a:buFont typeface="Wingdings" pitchFamily="2" charset="2"/>
              <a:buChar char="ü"/>
            </a:pPr>
            <a:r>
              <a:rPr lang="en-US" sz="2400" dirty="0" smtClean="0"/>
              <a:t>Less employee theft and fraud</a:t>
            </a:r>
          </a:p>
          <a:p>
            <a:pPr>
              <a:buFont typeface="Wingdings" pitchFamily="2" charset="2"/>
              <a:buChar char="ü"/>
            </a:pPr>
            <a:r>
              <a:rPr lang="en-US" sz="2400" dirty="0" smtClean="0"/>
              <a:t>Higher rates of customer satisfaction</a:t>
            </a:r>
          </a:p>
          <a:p>
            <a:pPr>
              <a:buFont typeface="Wingdings" pitchFamily="2" charset="2"/>
              <a:buChar char="ü"/>
            </a:pPr>
            <a:r>
              <a:rPr lang="en-US" sz="2400" dirty="0" smtClean="0"/>
              <a:t>Higher employee satisfaction</a:t>
            </a:r>
          </a:p>
          <a:p>
            <a:pPr>
              <a:buFont typeface="Wingdings" pitchFamily="2" charset="2"/>
              <a:buChar char="ü"/>
            </a:pPr>
            <a:r>
              <a:rPr lang="en-US" sz="2400" dirty="0" smtClean="0"/>
              <a:t>Reduced lost-time accidents</a:t>
            </a:r>
          </a:p>
          <a:p>
            <a:pPr>
              <a:buFont typeface="Wingdings" pitchFamily="2" charset="2"/>
              <a:buChar char="ü"/>
            </a:pPr>
            <a:r>
              <a:rPr lang="en-US" sz="2400" dirty="0" smtClean="0"/>
              <a:t>Fewer EEO complaints</a:t>
            </a:r>
          </a:p>
          <a:p>
            <a:pPr>
              <a:buFont typeface="Wingdings" pitchFamily="2" charset="2"/>
              <a:buChar char="ü"/>
            </a:pPr>
            <a:endParaRPr lang="en-US" sz="2400"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spTree>
  </p:cSld>
  <p:clrMapOvr>
    <a:masterClrMapping/>
  </p:clrMapOvr>
  <p:transition spd="slow">
    <p:wedg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CFA03-50CA-476E-8B8B-49D774F043AB}">
  <ds:schemaRefs>
    <ds:schemaRef ds:uri="http://schemas.microsoft.com/sharepoint/v3/contenttype/form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1944</TotalTime>
  <Words>1450</Words>
  <Application>Microsoft Office PowerPoint</Application>
  <PresentationFormat>On-screen Show (4:3)</PresentationFormat>
  <Paragraphs>207</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Capsules</vt:lpstr>
      <vt:lpstr>Median</vt:lpstr>
      <vt:lpstr>Effective Work Place</vt:lpstr>
      <vt:lpstr>Agenda                         </vt:lpstr>
      <vt:lpstr>Organizations have problems </vt:lpstr>
      <vt:lpstr>Solution for above problems</vt:lpstr>
      <vt:lpstr>Who are Engaged Employees</vt:lpstr>
      <vt:lpstr>Profile of an engaged employees</vt:lpstr>
      <vt:lpstr>Where do we get engaged employees</vt:lpstr>
      <vt:lpstr>Employee Engagement  Assessment  Quiz</vt:lpstr>
      <vt:lpstr>Advantages of engaged employees</vt:lpstr>
      <vt:lpstr>How to disengage employees</vt:lpstr>
      <vt:lpstr>How we can engage Employees</vt:lpstr>
      <vt:lpstr>RESPECT model</vt:lpstr>
      <vt:lpstr>Recognition</vt:lpstr>
      <vt:lpstr>How it works</vt:lpstr>
      <vt:lpstr>Praise Powerfully</vt:lpstr>
      <vt:lpstr>Empowerment</vt:lpstr>
      <vt:lpstr>Benefits of empowerment</vt:lpstr>
      <vt:lpstr>Questions</vt:lpstr>
      <vt:lpstr>Solution for above problems</vt:lpstr>
      <vt:lpstr>Solution for above problems</vt:lpstr>
      <vt:lpstr>Solution for above problems</vt:lpstr>
      <vt:lpstr>Solution for above problems</vt:lpstr>
      <vt:lpstr>Solution for above problems</vt:lpstr>
      <vt:lpstr>Solution for above problems</vt:lpstr>
      <vt:lpstr>Solution for above problems</vt:lpstr>
      <vt:lpstr>Solution for above problems</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xprk828</cp:lastModifiedBy>
  <cp:revision>258</cp:revision>
  <dcterms:created xsi:type="dcterms:W3CDTF">2001-12-11T23:34:17Z</dcterms:created>
  <dcterms:modified xsi:type="dcterms:W3CDTF">2015-06-02T06:43:06Z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