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4"/>
    <p:sldMasterId id="2147483782" r:id="rId5"/>
  </p:sldMasterIdLst>
  <p:sldIdLst>
    <p:sldId id="256" r:id="rId6"/>
    <p:sldId id="325" r:id="rId7"/>
    <p:sldId id="365" r:id="rId8"/>
    <p:sldId id="368" r:id="rId9"/>
    <p:sldId id="367" r:id="rId10"/>
    <p:sldId id="366" r:id="rId11"/>
    <p:sldId id="359" r:id="rId12"/>
    <p:sldId id="360" r:id="rId13"/>
    <p:sldId id="361" r:id="rId14"/>
    <p:sldId id="362" r:id="rId15"/>
    <p:sldId id="363" r:id="rId16"/>
    <p:sldId id="364" r:id="rId1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20000"/>
      </a:spcBef>
      <a:spcAft>
        <a:spcPct val="0"/>
      </a:spcAft>
      <a:buClr>
        <a:schemeClr val="tx1"/>
      </a:buClr>
      <a:buSzPct val="75000"/>
      <a:buFont typeface="Wingdings" pitchFamily="2" charset="2"/>
      <a:buChar char="l"/>
      <a:defRPr sz="2800" kern="1200">
        <a:solidFill>
          <a:schemeClr val="accent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buClr>
        <a:schemeClr val="tx1"/>
      </a:buClr>
      <a:buSzPct val="75000"/>
      <a:buFont typeface="Wingdings" pitchFamily="2" charset="2"/>
      <a:buChar char="l"/>
      <a:defRPr sz="2800" kern="1200">
        <a:solidFill>
          <a:schemeClr val="accent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buClr>
        <a:schemeClr val="tx1"/>
      </a:buClr>
      <a:buSzPct val="75000"/>
      <a:buFont typeface="Wingdings" pitchFamily="2" charset="2"/>
      <a:buChar char="l"/>
      <a:defRPr sz="2800" kern="1200">
        <a:solidFill>
          <a:schemeClr val="accent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buClr>
        <a:schemeClr val="tx1"/>
      </a:buClr>
      <a:buSzPct val="75000"/>
      <a:buFont typeface="Wingdings" pitchFamily="2" charset="2"/>
      <a:buChar char="l"/>
      <a:defRPr sz="2800" kern="1200">
        <a:solidFill>
          <a:schemeClr val="accent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buClr>
        <a:schemeClr val="tx1"/>
      </a:buClr>
      <a:buSzPct val="75000"/>
      <a:buFont typeface="Wingdings" pitchFamily="2" charset="2"/>
      <a:buChar char="l"/>
      <a:defRPr sz="2800" kern="1200">
        <a:solidFill>
          <a:schemeClr val="accent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accent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accent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accent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accent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  <p:clrMru>
    <a:srgbClr val="009999"/>
    <a:srgbClr val="0066FF"/>
    <a:srgbClr val="33CC33"/>
    <a:srgbClr val="FF6600"/>
    <a:srgbClr val="FF3399"/>
    <a:srgbClr val="FF0000"/>
    <a:srgbClr val="FFFF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12" autoAdjust="0"/>
    <p:restoredTop sz="95314" autoAdjust="0"/>
  </p:normalViewPr>
  <p:slideViewPr>
    <p:cSldViewPr>
      <p:cViewPr varScale="1">
        <p:scale>
          <a:sx n="75" d="100"/>
          <a:sy n="75" d="100"/>
        </p:scale>
        <p:origin x="-996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0" y="0"/>
            <a:ext cx="4572000" cy="68580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kumimoji="1" lang="en-US" sz="2400" dirty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4099" name="AutoShape 3"/>
          <p:cNvSpPr>
            <a:spLocks noChangeArrowheads="1"/>
          </p:cNvSpPr>
          <p:nvPr/>
        </p:nvSpPr>
        <p:spPr bwMode="auto">
          <a:xfrm>
            <a:off x="685800" y="990600"/>
            <a:ext cx="5181600" cy="1905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kumimoji="1" lang="en-US" sz="2400" dirty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4673600" y="2927350"/>
            <a:ext cx="3657600" cy="1822450"/>
          </a:xfrm>
        </p:spPr>
        <p:txBody>
          <a:bodyPr anchor="b"/>
          <a:lstStyle>
            <a:lvl1pPr marL="0" indent="0">
              <a:buFont typeface="Wingdings" pitchFamily="2" charset="2"/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grpSp>
        <p:nvGrpSpPr>
          <p:cNvPr id="4101" name="Group 5"/>
          <p:cNvGrpSpPr>
            <a:grpSpLocks/>
          </p:cNvGrpSpPr>
          <p:nvPr/>
        </p:nvGrpSpPr>
        <p:grpSpPr bwMode="auto">
          <a:xfrm>
            <a:off x="3632200" y="4889500"/>
            <a:ext cx="4876800" cy="319088"/>
            <a:chOff x="2288" y="3080"/>
            <a:chExt cx="3072" cy="201"/>
          </a:xfrm>
        </p:grpSpPr>
        <p:sp>
          <p:nvSpPr>
            <p:cNvPr id="4102" name="AutoShape 6"/>
            <p:cNvSpPr>
              <a:spLocks noChangeArrowheads="1"/>
            </p:cNvSpPr>
            <p:nvPr/>
          </p:nvSpPr>
          <p:spPr bwMode="auto">
            <a:xfrm flipH="1">
              <a:off x="2288" y="3080"/>
              <a:ext cx="2914" cy="200"/>
            </a:xfrm>
            <a:prstGeom prst="roundRect">
              <a:avLst>
                <a:gd name="adj" fmla="val 0"/>
              </a:avLst>
            </a:prstGeom>
            <a:solidFill>
              <a:schemeClr val="bg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103" name="AutoShape 7"/>
            <p:cNvSpPr>
              <a:spLocks noChangeArrowheads="1"/>
            </p:cNvSpPr>
            <p:nvPr/>
          </p:nvSpPr>
          <p:spPr bwMode="auto">
            <a:xfrm>
              <a:off x="5196" y="3080"/>
              <a:ext cx="164" cy="201"/>
            </a:xfrm>
            <a:prstGeom prst="flowChartDelay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4104" name="Rectangle 8"/>
          <p:cNvSpPr>
            <a:spLocks noGrp="1" noChangeArrowheads="1"/>
          </p:cNvSpPr>
          <p:nvPr>
            <p:ph type="dt" sz="quarter" idx="2"/>
          </p:nvPr>
        </p:nvSpPr>
        <p:spPr>
          <a:xfrm>
            <a:off x="2667000" y="6553200"/>
            <a:ext cx="1905000" cy="30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105" name="Rectangle 9"/>
          <p:cNvSpPr>
            <a:spLocks noGrp="1" noChangeArrowheads="1"/>
          </p:cNvSpPr>
          <p:nvPr>
            <p:ph type="ftr" sz="quarter" idx="3"/>
          </p:nvPr>
        </p:nvSpPr>
        <p:spPr>
          <a:xfrm>
            <a:off x="5195888" y="6553200"/>
            <a:ext cx="3279775" cy="304800"/>
          </a:xfrm>
        </p:spPr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4106" name="Rectangle 10"/>
          <p:cNvSpPr>
            <a:spLocks noGrp="1" noChangeArrowheads="1"/>
          </p:cNvSpPr>
          <p:nvPr>
            <p:ph type="sldNum" sz="quarter" idx="4"/>
          </p:nvPr>
        </p:nvSpPr>
        <p:spPr>
          <a:xfrm>
            <a:off x="9525" y="6359525"/>
            <a:ext cx="587375" cy="488950"/>
          </a:xfrm>
        </p:spPr>
        <p:txBody>
          <a:bodyPr anchorCtr="0"/>
          <a:lstStyle>
            <a:lvl1pPr>
              <a:defRPr/>
            </a:lvl1pPr>
          </a:lstStyle>
          <a:p>
            <a:fld id="{89805F54-5D30-404A-984E-0AC3D8143D6B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4107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936625" y="1425575"/>
            <a:ext cx="7772400" cy="1143000"/>
          </a:xfrm>
        </p:spPr>
        <p:txBody>
          <a:bodyPr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 spd="slow">
    <p:wedg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0F0659-2132-4345-938F-25B745CC1371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edg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5150" y="762000"/>
            <a:ext cx="2000250" cy="5334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762000"/>
            <a:ext cx="5848350" cy="5334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9F65EF-BCDE-4103-A493-E3BFE82FC15A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edg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AndTx" preserve="1">
  <p:cSld name="Title, Ch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62000"/>
            <a:ext cx="80010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sz="half" idx="1"/>
          </p:nvPr>
        </p:nvSpPr>
        <p:spPr>
          <a:xfrm>
            <a:off x="914400" y="2362200"/>
            <a:ext cx="3924300" cy="37338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91100" y="2362200"/>
            <a:ext cx="3924300" cy="3733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010400" y="6553200"/>
            <a:ext cx="1905000" cy="304800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936875" y="6529388"/>
            <a:ext cx="2895600" cy="304800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38" y="6343650"/>
            <a:ext cx="587375" cy="488950"/>
          </a:xfrm>
        </p:spPr>
        <p:txBody>
          <a:bodyPr/>
          <a:lstStyle>
            <a:lvl1pPr>
              <a:defRPr/>
            </a:lvl1pPr>
          </a:lstStyle>
          <a:p>
            <a:fld id="{A5FB1F5C-66D5-44D4-BEE8-17DA05E3367A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edg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9805F54-5D30-404A-984E-0AC3D8143D6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edg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kumarjava@gmail.com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407F527-FE88-4A2D-BBE5-39F7962BE8E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</p:spTree>
  </p:cSld>
  <p:clrMapOvr>
    <a:masterClrMapping/>
  </p:clrMapOvr>
  <p:transition spd="slow">
    <p:wedg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BEB16A64-549E-480B-A9B8-E9129B1E7A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wedg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r>
              <a:rPr lang="en-US" dirty="0" smtClean="0"/>
              <a:t>Anil Kumar Sakala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D9E6312B-2B9B-43EC-BC6C-C032F8254C2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masterClrMapping/>
  </p:clrMapOvr>
  <p:transition spd="slow">
    <p:wedg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715E8BCD-BE03-4252-B3A8-53E32A66682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 dirty="0" smtClean="0"/>
              <a:t>kumarjava@gmail.com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  <p:transition spd="slow">
    <p:wedg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3278690-80E3-4564-9A80-68B225511B0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edg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54AF794-FA68-4A87-B2A1-6AA747FDDA3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edg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07F527-FE88-4A2D-BBE5-39F7962BE8E4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edg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5A6A0BE-AAE0-40A5-8234-7E45C3F5221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ransition spd="slow">
    <p:wedg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F69E896C-C397-46E7-8AD9-45FA850913E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wedg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F0659-2132-4345-938F-25B745CC137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edg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7F9F65EF-BCDE-4103-A493-E3BFE82FC15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wedg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B16A64-549E-480B-A9B8-E9129B1E7AC3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edg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2362200"/>
            <a:ext cx="3924300" cy="3733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1100" y="2362200"/>
            <a:ext cx="3924300" cy="3733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E6312B-2B9B-43EC-BC6C-C032F8254C2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edg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5E8BCD-BE03-4252-B3A8-53E32A666822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edg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278690-80E3-4564-9A80-68B225511B03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edg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4AF794-FA68-4A87-B2A1-6AA747FDDA3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edg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A6A0BE-AAE0-40A5-8234-7E45C3F5221F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edg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9E896C-C397-46E7-8AD9-45FA850913E1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edg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2"/>
          <p:cNvGrpSpPr>
            <a:grpSpLocks/>
          </p:cNvGrpSpPr>
          <p:nvPr/>
        </p:nvGrpSpPr>
        <p:grpSpPr bwMode="auto">
          <a:xfrm>
            <a:off x="0" y="0"/>
            <a:ext cx="3200400" cy="6858000"/>
            <a:chOff x="0" y="0"/>
            <a:chExt cx="2016" cy="4320"/>
          </a:xfrm>
        </p:grpSpPr>
        <p:sp>
          <p:nvSpPr>
            <p:cNvPr id="3075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480" cy="4320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076" name="Rectangle 4"/>
            <p:cNvSpPr>
              <a:spLocks noChangeArrowheads="1"/>
            </p:cNvSpPr>
            <p:nvPr/>
          </p:nvSpPr>
          <p:spPr bwMode="auto">
            <a:xfrm>
              <a:off x="432" y="0"/>
              <a:ext cx="1584" cy="67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3077" name="AutoShape 5"/>
          <p:cNvSpPr>
            <a:spLocks noChangeArrowheads="1"/>
          </p:cNvSpPr>
          <p:nvPr/>
        </p:nvSpPr>
        <p:spPr bwMode="auto">
          <a:xfrm>
            <a:off x="762000" y="762000"/>
            <a:ext cx="5105400" cy="6096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kumimoji="1" lang="en-US" sz="2400" dirty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762000"/>
            <a:ext cx="8001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2362200"/>
            <a:ext cx="800100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080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010400" y="65532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081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36875" y="6529388"/>
            <a:ext cx="2895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ctr">
              <a:spcBef>
                <a:spcPct val="0"/>
              </a:spcBef>
              <a:buClrTx/>
              <a:buSzTx/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082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138" y="63436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  <a:spAutoFit/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2600" b="1">
                <a:solidFill>
                  <a:schemeClr val="bg1"/>
                </a:solidFill>
              </a:defRPr>
            </a:lvl1pPr>
          </a:lstStyle>
          <a:p>
            <a:fld id="{65C0766D-6D6C-47D0-960C-95AF4204BF85}" type="slidenum">
              <a:rPr lang="en-US"/>
              <a:pPr/>
              <a:t>‹#›</a:t>
            </a:fld>
            <a:endParaRPr lang="en-US" dirty="0"/>
          </a:p>
        </p:txBody>
      </p:sp>
      <p:grpSp>
        <p:nvGrpSpPr>
          <p:cNvPr id="3083" name="Group 11"/>
          <p:cNvGrpSpPr>
            <a:grpSpLocks/>
          </p:cNvGrpSpPr>
          <p:nvPr/>
        </p:nvGrpSpPr>
        <p:grpSpPr bwMode="auto">
          <a:xfrm>
            <a:off x="228600" y="1981200"/>
            <a:ext cx="7391400" cy="319088"/>
            <a:chOff x="144" y="1248"/>
            <a:chExt cx="4656" cy="201"/>
          </a:xfrm>
        </p:grpSpPr>
        <p:sp>
          <p:nvSpPr>
            <p:cNvPr id="3084" name="AutoShape 12"/>
            <p:cNvSpPr>
              <a:spLocks noChangeArrowheads="1"/>
            </p:cNvSpPr>
            <p:nvPr/>
          </p:nvSpPr>
          <p:spPr bwMode="auto">
            <a:xfrm>
              <a:off x="384" y="1248"/>
              <a:ext cx="4416" cy="200"/>
            </a:xfrm>
            <a:prstGeom prst="roundRect">
              <a:avLst>
                <a:gd name="adj" fmla="val 0"/>
              </a:avLst>
            </a:prstGeom>
            <a:solidFill>
              <a:schemeClr val="bg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085" name="AutoShape 13"/>
            <p:cNvSpPr>
              <a:spLocks noChangeArrowheads="1"/>
            </p:cNvSpPr>
            <p:nvPr/>
          </p:nvSpPr>
          <p:spPr bwMode="auto">
            <a:xfrm flipH="1">
              <a:off x="144" y="1248"/>
              <a:ext cx="248" cy="201"/>
            </a:xfrm>
            <a:prstGeom prst="flowChartDelay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ransition spd="slow">
    <p:wedge/>
  </p:transition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0000"/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65C0766D-6D6C-47D0-960C-95AF4204BF8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8" r:id="rId6"/>
    <p:sldLayoutId id="2147483789" r:id="rId7"/>
    <p:sldLayoutId id="2147483790" r:id="rId8"/>
    <p:sldLayoutId id="2147483791" r:id="rId9"/>
    <p:sldLayoutId id="2147483792" r:id="rId10"/>
    <p:sldLayoutId id="2147483793" r:id="rId11"/>
  </p:sldLayoutIdLst>
  <p:transition spd="slow">
    <p:wedge/>
  </p:transition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886200" y="4876800"/>
            <a:ext cx="5486400" cy="381000"/>
          </a:xfrm>
        </p:spPr>
        <p:txBody>
          <a:bodyPr/>
          <a:lstStyle/>
          <a:p>
            <a:r>
              <a:rPr lang="en-US" sz="2000" b="1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Anil Sakala</a:t>
            </a:r>
            <a:endParaRPr lang="en-US" sz="2000" b="1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609600" y="1447800"/>
            <a:ext cx="5334000" cy="990600"/>
          </a:xfrm>
        </p:spPr>
        <p:txBody>
          <a:bodyPr/>
          <a:lstStyle/>
          <a:p>
            <a:r>
              <a:rPr lang="en-US" sz="2400" dirty="0" smtClean="0"/>
              <a:t>How Internet Works</a:t>
            </a:r>
            <a:endParaRPr lang="en-US" sz="2400" dirty="0"/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ATDD</a:t>
            </a:r>
            <a:endParaRPr lang="en-US" sz="2000" b="1" dirty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648" y="1981200"/>
            <a:ext cx="7693152" cy="4114800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2000" dirty="0" smtClean="0"/>
              <a:t>Conventional – Feature as requirement document , Code , Test , Customer acceptance test</a:t>
            </a:r>
          </a:p>
          <a:p>
            <a:pPr>
              <a:buFont typeface="Wingdings" pitchFamily="2" charset="2"/>
              <a:buChar char="ü"/>
            </a:pPr>
            <a:r>
              <a:rPr lang="en-US" sz="2000" dirty="0" smtClean="0"/>
              <a:t>ATDD : Convert the requirement document to a set of acceptable tests and then build your system against these tests</a:t>
            </a:r>
          </a:p>
          <a:p>
            <a:pPr>
              <a:buFont typeface="Wingdings" pitchFamily="2" charset="2"/>
              <a:buChar char="ü"/>
            </a:pPr>
            <a:r>
              <a:rPr lang="en-US" sz="2000" dirty="0" smtClean="0"/>
              <a:t>There are different tools available for this – Cucumber and Fit tool.</a:t>
            </a:r>
          </a:p>
          <a:p>
            <a:pPr>
              <a:buFont typeface="Wingdings" pitchFamily="2" charset="2"/>
              <a:buChar char="ü"/>
            </a:pPr>
            <a:r>
              <a:rPr lang="en-US" sz="2000" dirty="0" smtClean="0"/>
              <a:t>How cucumber helps you in building </a:t>
            </a:r>
          </a:p>
          <a:p>
            <a:pPr lvl="1">
              <a:buFont typeface="Wingdings" pitchFamily="2" charset="2"/>
              <a:buChar char="ü"/>
            </a:pPr>
            <a:r>
              <a:rPr lang="en-US" sz="1700" dirty="0" smtClean="0"/>
              <a:t>Living document</a:t>
            </a:r>
          </a:p>
          <a:p>
            <a:pPr lvl="1">
              <a:buFont typeface="Wingdings" pitchFamily="2" charset="2"/>
              <a:buChar char="ü"/>
            </a:pPr>
            <a:r>
              <a:rPr lang="en-US" sz="1700" dirty="0" smtClean="0"/>
              <a:t>Reduces gap between developers and BA’s</a:t>
            </a:r>
          </a:p>
          <a:p>
            <a:pPr lvl="1">
              <a:buFont typeface="Wingdings" pitchFamily="2" charset="2"/>
              <a:buChar char="ü"/>
            </a:pPr>
            <a:r>
              <a:rPr lang="en-US" sz="1700" dirty="0" smtClean="0"/>
              <a:t>Trigger your test suite – Starts validating document against system</a:t>
            </a:r>
          </a:p>
          <a:p>
            <a:pPr>
              <a:buFont typeface="Wingdings" pitchFamily="2" charset="2"/>
              <a:buChar char="ü"/>
            </a:pPr>
            <a:r>
              <a:rPr lang="en-US" sz="2000" dirty="0" smtClean="0"/>
              <a:t>Summary</a:t>
            </a:r>
            <a:r>
              <a:rPr lang="en-US" sz="2000" u="sng" dirty="0" smtClean="0"/>
              <a:t> :</a:t>
            </a:r>
          </a:p>
          <a:p>
            <a:pPr lvl="1">
              <a:buFont typeface="Wingdings" pitchFamily="2" charset="2"/>
              <a:buChar char="ü"/>
            </a:pPr>
            <a:r>
              <a:rPr lang="en-US" sz="1700" dirty="0" smtClean="0"/>
              <a:t>Write AT tests , Run Them , Build system to satisfy these tests</a:t>
            </a:r>
          </a:p>
          <a:p>
            <a:pPr>
              <a:buFont typeface="Wingdings" pitchFamily="2" charset="2"/>
              <a:buChar char="ü"/>
            </a:pPr>
            <a:endParaRPr lang="en-US" sz="2000" dirty="0"/>
          </a:p>
          <a:p>
            <a:pPr>
              <a:buFont typeface="Wingdings" pitchFamily="2" charset="2"/>
              <a:buChar char="ü"/>
            </a:pPr>
            <a:endParaRPr lang="en-US" sz="2000" dirty="0"/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5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ATDD</a:t>
            </a:r>
            <a:endParaRPr lang="en-US" sz="2000" b="1" dirty="0"/>
          </a:p>
        </p:txBody>
      </p:sp>
      <p:pic>
        <p:nvPicPr>
          <p:cNvPr id="4" name="Content Placeholder 3" descr="Acceptance tests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838200" y="2514600"/>
            <a:ext cx="7467600" cy="3276600"/>
          </a:xfrm>
        </p:spPr>
      </p:pic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Conclusion</a:t>
            </a:r>
            <a:endParaRPr lang="en-US" sz="2000" b="1" dirty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648" y="1981200"/>
            <a:ext cx="7693152" cy="4114800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2000" dirty="0" smtClean="0"/>
              <a:t>TDD and ATDD improve the quality of work</a:t>
            </a:r>
          </a:p>
          <a:p>
            <a:pPr>
              <a:buFont typeface="Wingdings" pitchFamily="2" charset="2"/>
              <a:buChar char="ü"/>
            </a:pPr>
            <a:r>
              <a:rPr lang="en-US" sz="1600" b="1" u="sng" dirty="0" smtClean="0"/>
              <a:t>References</a:t>
            </a:r>
            <a:r>
              <a:rPr lang="en-US" sz="1600" b="1" dirty="0" smtClean="0"/>
              <a:t> 	</a:t>
            </a:r>
          </a:p>
          <a:p>
            <a:pPr lvl="1">
              <a:buFont typeface="Wingdings" pitchFamily="2" charset="2"/>
              <a:buChar char="ü"/>
            </a:pPr>
            <a:r>
              <a:rPr lang="en-IN" sz="1400" b="1" dirty="0" smtClean="0"/>
              <a:t>Test Driven: Practical TDD and Acceptance TDD for </a:t>
            </a:r>
            <a:r>
              <a:rPr lang="en-IN" sz="1400" b="1" smtClean="0"/>
              <a:t>Java Developers</a:t>
            </a:r>
            <a:endParaRPr lang="en-US" sz="2000" dirty="0"/>
          </a:p>
          <a:p>
            <a:pPr>
              <a:buFont typeface="Wingdings" pitchFamily="2" charset="2"/>
              <a:buChar char="ü"/>
            </a:pPr>
            <a:endParaRPr lang="en-US" sz="2000" dirty="0"/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How internet works (Simplified Diagram)</a:t>
            </a:r>
            <a:endParaRPr lang="en-US" sz="2000" b="1" dirty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0" y="1524000"/>
            <a:ext cx="9144000" cy="53340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000" dirty="0" smtClean="0"/>
              <a:t> </a:t>
            </a:r>
            <a:endParaRPr lang="en-US" sz="2000" dirty="0" smtClean="0"/>
          </a:p>
          <a:p>
            <a:pPr>
              <a:buFont typeface="Wingdings" pitchFamily="2" charset="2"/>
              <a:buChar char="ü"/>
            </a:pPr>
            <a:endParaRPr lang="en-US" sz="2000" dirty="0" smtClean="0"/>
          </a:p>
          <a:p>
            <a:pPr>
              <a:buFont typeface="Wingdings" pitchFamily="2" charset="2"/>
              <a:buChar char="ü"/>
            </a:pPr>
            <a:endParaRPr lang="en-US" sz="2000" dirty="0"/>
          </a:p>
          <a:p>
            <a:pPr>
              <a:buFont typeface="Wingdings" pitchFamily="2" charset="2"/>
              <a:buChar char="ü"/>
            </a:pPr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76200" y="3810000"/>
            <a:ext cx="8991600" cy="2286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4191000" y="3733800"/>
            <a:ext cx="3962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IN" sz="1400" b="1" dirty="0" smtClean="0">
                <a:solidFill>
                  <a:schemeClr val="accent4">
                    <a:lumMod val="75000"/>
                  </a:schemeClr>
                </a:solidFill>
              </a:rPr>
              <a:t>Data Cable</a:t>
            </a:r>
            <a:endParaRPr lang="en-IN" sz="14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752600" y="2971800"/>
            <a:ext cx="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609600" y="4953000"/>
            <a:ext cx="2286000" cy="1371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IN" sz="1600" dirty="0" smtClean="0"/>
              <a:t>Server (Computer that serves Requests and contains Web pages)</a:t>
            </a:r>
            <a:endParaRPr lang="en-IN" sz="1600" dirty="0"/>
          </a:p>
        </p:txBody>
      </p:sp>
      <p:cxnSp>
        <p:nvCxnSpPr>
          <p:cNvPr id="16" name="Straight Arrow Connector 15"/>
          <p:cNvCxnSpPr>
            <a:stCxn id="14" idx="0"/>
          </p:cNvCxnSpPr>
          <p:nvPr/>
        </p:nvCxnSpPr>
        <p:spPr>
          <a:xfrm flipV="1">
            <a:off x="1752600" y="4038600"/>
            <a:ext cx="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5943600" y="4953000"/>
            <a:ext cx="2057400" cy="1295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IN" sz="1600" dirty="0" smtClean="0"/>
              <a:t>Client (Sends request using browser)</a:t>
            </a:r>
            <a:endParaRPr lang="en-IN" sz="1600" dirty="0"/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7010400" y="4038600"/>
            <a:ext cx="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609600" y="1600200"/>
            <a:ext cx="2286000" cy="1371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IN" sz="1600" dirty="0" smtClean="0"/>
              <a:t>Server (Computer that serves Requests and contains Web pages)</a:t>
            </a:r>
            <a:endParaRPr lang="en-IN" sz="1600" dirty="0"/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How internet works (More Simplified Diagram)</a:t>
            </a:r>
            <a:endParaRPr lang="en-US" sz="2000" b="1" dirty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0" y="1524000"/>
            <a:ext cx="9144000" cy="53340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000" dirty="0" smtClean="0"/>
              <a:t> </a:t>
            </a:r>
            <a:endParaRPr lang="en-US" sz="2000" dirty="0" smtClean="0"/>
          </a:p>
          <a:p>
            <a:pPr>
              <a:buFont typeface="Wingdings" pitchFamily="2" charset="2"/>
              <a:buChar char="ü"/>
            </a:pPr>
            <a:endParaRPr lang="en-US" sz="2000" dirty="0" smtClean="0"/>
          </a:p>
          <a:p>
            <a:pPr>
              <a:buFont typeface="Wingdings" pitchFamily="2" charset="2"/>
              <a:buChar char="ü"/>
            </a:pPr>
            <a:endParaRPr lang="en-US" sz="2000" dirty="0"/>
          </a:p>
          <a:p>
            <a:pPr>
              <a:buFont typeface="Wingdings" pitchFamily="2" charset="2"/>
              <a:buChar char="ü"/>
            </a:pPr>
            <a:endParaRPr lang="en-US" sz="2000" dirty="0"/>
          </a:p>
        </p:txBody>
      </p:sp>
      <p:sp>
        <p:nvSpPr>
          <p:cNvPr id="12" name="Rounded Rectangle 11"/>
          <p:cNvSpPr/>
          <p:nvPr/>
        </p:nvSpPr>
        <p:spPr>
          <a:xfrm>
            <a:off x="5943600" y="3200400"/>
            <a:ext cx="2286000" cy="1828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IN" sz="1600" dirty="0" smtClean="0"/>
              <a:t>Server (Computer that serves Requests and contains Web pages)</a:t>
            </a:r>
            <a:endParaRPr lang="en-IN" sz="1600" dirty="0"/>
          </a:p>
        </p:txBody>
      </p:sp>
      <p:sp>
        <p:nvSpPr>
          <p:cNvPr id="13" name="Rounded Rectangle 12"/>
          <p:cNvSpPr/>
          <p:nvPr/>
        </p:nvSpPr>
        <p:spPr>
          <a:xfrm>
            <a:off x="990600" y="3200400"/>
            <a:ext cx="2057400" cy="1752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IN" sz="1600" dirty="0" smtClean="0"/>
              <a:t>Client (Sends request using browser)</a:t>
            </a:r>
            <a:endParaRPr lang="en-IN" sz="1600" dirty="0"/>
          </a:p>
        </p:txBody>
      </p:sp>
      <p:sp>
        <p:nvSpPr>
          <p:cNvPr id="20" name="Right Arrow 19"/>
          <p:cNvSpPr/>
          <p:nvPr/>
        </p:nvSpPr>
        <p:spPr>
          <a:xfrm>
            <a:off x="3048000" y="3581400"/>
            <a:ext cx="28956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IN" sz="1600" dirty="0" smtClean="0"/>
              <a:t>Http Request</a:t>
            </a:r>
            <a:endParaRPr lang="en-IN" sz="1600" dirty="0"/>
          </a:p>
        </p:txBody>
      </p:sp>
      <p:sp>
        <p:nvSpPr>
          <p:cNvPr id="21" name="Left Arrow 20"/>
          <p:cNvSpPr/>
          <p:nvPr/>
        </p:nvSpPr>
        <p:spPr>
          <a:xfrm>
            <a:off x="3048000" y="4191000"/>
            <a:ext cx="2895600" cy="3810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IN" sz="1600" dirty="0" smtClean="0"/>
              <a:t>Http Response</a:t>
            </a:r>
            <a:endParaRPr lang="en-IN" sz="1600" dirty="0"/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How internet works (</a:t>
            </a:r>
            <a:r>
              <a:rPr lang="en-US" sz="2000" b="1" smtClean="0"/>
              <a:t>Detailed Diagram)</a:t>
            </a:r>
            <a:endParaRPr lang="en-US" sz="2000" b="1" dirty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648" y="1981200"/>
            <a:ext cx="7693152" cy="4114800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2000" dirty="0" smtClean="0"/>
              <a:t>Conventional way – Requirements , Freeze Code and Test</a:t>
            </a:r>
          </a:p>
          <a:p>
            <a:pPr>
              <a:buFont typeface="Wingdings" pitchFamily="2" charset="2"/>
              <a:buChar char="ü"/>
            </a:pPr>
            <a:r>
              <a:rPr lang="en-US" sz="2000" dirty="0" smtClean="0"/>
              <a:t>Disadvantages : </a:t>
            </a:r>
          </a:p>
          <a:p>
            <a:pPr lvl="1">
              <a:buFont typeface="Wingdings" pitchFamily="2" charset="2"/>
              <a:buChar char="ü"/>
            </a:pPr>
            <a:r>
              <a:rPr lang="en-US" sz="1700" dirty="0" smtClean="0"/>
              <a:t>Quality is a concern :</a:t>
            </a:r>
          </a:p>
          <a:p>
            <a:pPr lvl="2">
              <a:buFont typeface="Wingdings" pitchFamily="2" charset="2"/>
              <a:buChar char="ü"/>
            </a:pPr>
            <a:r>
              <a:rPr lang="en-US" sz="1400" dirty="0" smtClean="0"/>
              <a:t>Defects</a:t>
            </a:r>
          </a:p>
          <a:p>
            <a:pPr lvl="2">
              <a:buFont typeface="Wingdings" pitchFamily="2" charset="2"/>
              <a:buChar char="ü"/>
            </a:pPr>
            <a:r>
              <a:rPr lang="en-US" sz="1400" dirty="0" smtClean="0"/>
              <a:t>Maintainenece (No safety net)</a:t>
            </a:r>
          </a:p>
          <a:p>
            <a:pPr lvl="2">
              <a:buFont typeface="Wingdings" pitchFamily="2" charset="2"/>
              <a:buChar char="ü"/>
            </a:pPr>
            <a:r>
              <a:rPr lang="en-US" sz="1400" dirty="0" smtClean="0"/>
              <a:t>Solution : TDD</a:t>
            </a:r>
          </a:p>
          <a:p>
            <a:pPr lvl="1">
              <a:buFont typeface="Wingdings" pitchFamily="2" charset="2"/>
              <a:buChar char="ü"/>
            </a:pPr>
            <a:r>
              <a:rPr lang="en-US" sz="1700" dirty="0" smtClean="0"/>
              <a:t>Changing requirements – Changing business rules</a:t>
            </a:r>
          </a:p>
          <a:p>
            <a:pPr lvl="2">
              <a:buFont typeface="Wingdings" pitchFamily="2" charset="2"/>
              <a:buChar char="ü"/>
            </a:pPr>
            <a:r>
              <a:rPr lang="en-US" sz="1400" dirty="0" smtClean="0"/>
              <a:t>Better way of communicating between developers and testers</a:t>
            </a:r>
          </a:p>
          <a:p>
            <a:pPr lvl="2">
              <a:buFont typeface="Wingdings" pitchFamily="2" charset="2"/>
              <a:buChar char="ü"/>
            </a:pPr>
            <a:r>
              <a:rPr lang="en-US" sz="1400" dirty="0" smtClean="0"/>
              <a:t>Solution : ATDD</a:t>
            </a:r>
          </a:p>
          <a:p>
            <a:pPr lvl="2">
              <a:buFont typeface="Wingdings" pitchFamily="2" charset="2"/>
              <a:buChar char="ü"/>
            </a:pPr>
            <a:endParaRPr lang="en-US" sz="1400" dirty="0" smtClean="0"/>
          </a:p>
          <a:p>
            <a:pPr>
              <a:buFont typeface="Wingdings" pitchFamily="2" charset="2"/>
              <a:buChar char="ü"/>
            </a:pPr>
            <a:r>
              <a:rPr lang="en-US" sz="2000" dirty="0" smtClean="0"/>
              <a:t>Above problems can be overcome very easily by being test driven</a:t>
            </a:r>
          </a:p>
          <a:p>
            <a:pPr>
              <a:buFont typeface="Wingdings" pitchFamily="2" charset="2"/>
              <a:buChar char="ü"/>
            </a:pPr>
            <a:endParaRPr lang="en-US" sz="2000" dirty="0" smtClean="0"/>
          </a:p>
          <a:p>
            <a:pPr>
              <a:buFont typeface="Wingdings" pitchFamily="2" charset="2"/>
              <a:buChar char="ü"/>
            </a:pPr>
            <a:endParaRPr lang="en-US" sz="2000" dirty="0"/>
          </a:p>
          <a:p>
            <a:pPr>
              <a:buFont typeface="Wingdings" pitchFamily="2" charset="2"/>
              <a:buChar char="ü"/>
            </a:pPr>
            <a:endParaRPr lang="en-US" sz="2000" dirty="0"/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5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56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How internet works (More Detailed Information)</a:t>
            </a:r>
            <a:endParaRPr lang="en-US" sz="2000" b="1" dirty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0" y="1524000"/>
            <a:ext cx="9144000" cy="53340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000" dirty="0" smtClean="0"/>
              <a:t> </a:t>
            </a:r>
            <a:endParaRPr lang="en-US" sz="2000" dirty="0" smtClean="0"/>
          </a:p>
          <a:p>
            <a:pPr>
              <a:buFont typeface="Wingdings" pitchFamily="2" charset="2"/>
              <a:buChar char="ü"/>
            </a:pPr>
            <a:endParaRPr lang="en-US" sz="2000" dirty="0" smtClean="0"/>
          </a:p>
          <a:p>
            <a:pPr>
              <a:buFont typeface="Wingdings" pitchFamily="2" charset="2"/>
              <a:buChar char="ü"/>
            </a:pPr>
            <a:endParaRPr lang="en-US" sz="2000" dirty="0"/>
          </a:p>
          <a:p>
            <a:pPr>
              <a:buFont typeface="Wingdings" pitchFamily="2" charset="2"/>
              <a:buChar char="ü"/>
            </a:pPr>
            <a:endParaRPr lang="en-US" sz="2000" dirty="0"/>
          </a:p>
        </p:txBody>
      </p:sp>
      <p:sp>
        <p:nvSpPr>
          <p:cNvPr id="12" name="Rounded Rectangle 11"/>
          <p:cNvSpPr/>
          <p:nvPr/>
        </p:nvSpPr>
        <p:spPr>
          <a:xfrm>
            <a:off x="5943600" y="3200400"/>
            <a:ext cx="2286000" cy="1828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IN" sz="1600" dirty="0" smtClean="0"/>
              <a:t>Server (Computer that serves Requests and contains Web pages)</a:t>
            </a:r>
            <a:endParaRPr lang="en-IN" sz="1600" dirty="0"/>
          </a:p>
        </p:txBody>
      </p:sp>
      <p:sp>
        <p:nvSpPr>
          <p:cNvPr id="20" name="Right Arrow 19"/>
          <p:cNvSpPr/>
          <p:nvPr/>
        </p:nvSpPr>
        <p:spPr>
          <a:xfrm>
            <a:off x="3048000" y="3581400"/>
            <a:ext cx="28956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IN" sz="1600" dirty="0" smtClean="0"/>
              <a:t>Http Request</a:t>
            </a:r>
            <a:endParaRPr lang="en-IN" sz="1600" dirty="0"/>
          </a:p>
        </p:txBody>
      </p:sp>
      <p:sp>
        <p:nvSpPr>
          <p:cNvPr id="21" name="Left Arrow 20"/>
          <p:cNvSpPr/>
          <p:nvPr/>
        </p:nvSpPr>
        <p:spPr>
          <a:xfrm>
            <a:off x="3048000" y="4191000"/>
            <a:ext cx="2895600" cy="3810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IN" sz="1600" dirty="0" smtClean="0"/>
              <a:t>Http Response</a:t>
            </a:r>
            <a:endParaRPr lang="en-IN" sz="1600" dirty="0"/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  <p:transition spd="slow">
    <p:wedg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Conventional way of developing software - Disadvantages</a:t>
            </a:r>
            <a:endParaRPr lang="en-US" sz="2000" b="1" dirty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648" y="1981200"/>
            <a:ext cx="7693152" cy="4114800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2000" dirty="0" smtClean="0"/>
              <a:t>Conventional way – Requirements , Freeze Code and Test</a:t>
            </a:r>
          </a:p>
          <a:p>
            <a:pPr>
              <a:buFont typeface="Wingdings" pitchFamily="2" charset="2"/>
              <a:buChar char="ü"/>
            </a:pPr>
            <a:r>
              <a:rPr lang="en-US" sz="2000" dirty="0" smtClean="0"/>
              <a:t>Disadvantages : </a:t>
            </a:r>
          </a:p>
          <a:p>
            <a:pPr lvl="1">
              <a:buFont typeface="Wingdings" pitchFamily="2" charset="2"/>
              <a:buChar char="ü"/>
            </a:pPr>
            <a:r>
              <a:rPr lang="en-US" sz="1700" dirty="0" smtClean="0"/>
              <a:t>Quality is a concern :</a:t>
            </a:r>
          </a:p>
          <a:p>
            <a:pPr lvl="2">
              <a:buFont typeface="Wingdings" pitchFamily="2" charset="2"/>
              <a:buChar char="ü"/>
            </a:pPr>
            <a:r>
              <a:rPr lang="en-US" sz="1400" dirty="0" smtClean="0"/>
              <a:t>Defects</a:t>
            </a:r>
          </a:p>
          <a:p>
            <a:pPr lvl="2">
              <a:buFont typeface="Wingdings" pitchFamily="2" charset="2"/>
              <a:buChar char="ü"/>
            </a:pPr>
            <a:r>
              <a:rPr lang="en-US" sz="1400" dirty="0" smtClean="0"/>
              <a:t>Maintainenece (No safety net)</a:t>
            </a:r>
          </a:p>
          <a:p>
            <a:pPr lvl="2">
              <a:buFont typeface="Wingdings" pitchFamily="2" charset="2"/>
              <a:buChar char="ü"/>
            </a:pPr>
            <a:r>
              <a:rPr lang="en-US" sz="1400" dirty="0" smtClean="0"/>
              <a:t>Solution : TDD</a:t>
            </a:r>
          </a:p>
          <a:p>
            <a:pPr lvl="1">
              <a:buFont typeface="Wingdings" pitchFamily="2" charset="2"/>
              <a:buChar char="ü"/>
            </a:pPr>
            <a:r>
              <a:rPr lang="en-US" sz="1700" dirty="0" smtClean="0"/>
              <a:t>Changing requirements – Changing business rules</a:t>
            </a:r>
          </a:p>
          <a:p>
            <a:pPr lvl="2">
              <a:buFont typeface="Wingdings" pitchFamily="2" charset="2"/>
              <a:buChar char="ü"/>
            </a:pPr>
            <a:r>
              <a:rPr lang="en-US" sz="1400" dirty="0" smtClean="0"/>
              <a:t>Better way of communicating between developers and testers</a:t>
            </a:r>
          </a:p>
          <a:p>
            <a:pPr lvl="2">
              <a:buFont typeface="Wingdings" pitchFamily="2" charset="2"/>
              <a:buChar char="ü"/>
            </a:pPr>
            <a:r>
              <a:rPr lang="en-US" sz="1400" dirty="0" smtClean="0"/>
              <a:t>Solution : ATDD</a:t>
            </a:r>
          </a:p>
          <a:p>
            <a:pPr lvl="2">
              <a:buFont typeface="Wingdings" pitchFamily="2" charset="2"/>
              <a:buChar char="ü"/>
            </a:pPr>
            <a:endParaRPr lang="en-US" sz="1400" dirty="0" smtClean="0"/>
          </a:p>
          <a:p>
            <a:pPr>
              <a:buFont typeface="Wingdings" pitchFamily="2" charset="2"/>
              <a:buChar char="ü"/>
            </a:pPr>
            <a:r>
              <a:rPr lang="en-US" sz="2000" dirty="0" smtClean="0"/>
              <a:t>Above problems can be overcome very easily by being test driven</a:t>
            </a:r>
          </a:p>
          <a:p>
            <a:pPr>
              <a:buFont typeface="Wingdings" pitchFamily="2" charset="2"/>
              <a:buChar char="ü"/>
            </a:pPr>
            <a:endParaRPr lang="en-US" sz="2000" dirty="0" smtClean="0"/>
          </a:p>
          <a:p>
            <a:pPr>
              <a:buFont typeface="Wingdings" pitchFamily="2" charset="2"/>
              <a:buChar char="ü"/>
            </a:pPr>
            <a:endParaRPr lang="en-US" sz="2000" dirty="0"/>
          </a:p>
          <a:p>
            <a:pPr>
              <a:buFont typeface="Wingdings" pitchFamily="2" charset="2"/>
              <a:buChar char="ü"/>
            </a:pPr>
            <a:endParaRPr lang="en-US" sz="2000" dirty="0"/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5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56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Being test driven</a:t>
            </a:r>
            <a:endParaRPr lang="en-US" sz="2000" b="1" dirty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648" y="1981200"/>
            <a:ext cx="7693152" cy="4114800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2000" dirty="0" smtClean="0"/>
              <a:t>Test Driven = TDD + ATDD</a:t>
            </a:r>
          </a:p>
          <a:p>
            <a:pPr>
              <a:buFont typeface="Wingdings" pitchFamily="2" charset="2"/>
              <a:buChar char="ü"/>
            </a:pPr>
            <a:r>
              <a:rPr lang="en-US" sz="2000" dirty="0" smtClean="0"/>
              <a:t>TDD : </a:t>
            </a:r>
          </a:p>
          <a:p>
            <a:pPr lvl="1">
              <a:buFont typeface="Wingdings" pitchFamily="2" charset="2"/>
              <a:buChar char="ü"/>
            </a:pPr>
            <a:r>
              <a:rPr lang="en-US" sz="1700" dirty="0" smtClean="0"/>
              <a:t>Lifecycle of TDD – Test , Code , Refactor</a:t>
            </a:r>
          </a:p>
          <a:p>
            <a:pPr lvl="1">
              <a:buFont typeface="Wingdings" pitchFamily="2" charset="2"/>
              <a:buChar char="ü"/>
            </a:pPr>
            <a:r>
              <a:rPr lang="en-US" sz="1700" dirty="0" smtClean="0"/>
              <a:t>Only ever write a code to fix a failing test</a:t>
            </a:r>
            <a:endParaRPr lang="en-US" sz="1400" dirty="0" smtClean="0"/>
          </a:p>
          <a:p>
            <a:pPr lvl="2">
              <a:buFont typeface="Wingdings" pitchFamily="2" charset="2"/>
              <a:buChar char="ü"/>
            </a:pPr>
            <a:endParaRPr lang="en-US" sz="1400" dirty="0" smtClean="0"/>
          </a:p>
          <a:p>
            <a:pPr>
              <a:buFont typeface="Wingdings" pitchFamily="2" charset="2"/>
              <a:buChar char="ü"/>
            </a:pPr>
            <a:r>
              <a:rPr lang="en-US" sz="2000" dirty="0" smtClean="0"/>
              <a:t>Above problems can be overcome very easily by being test driven</a:t>
            </a:r>
          </a:p>
          <a:p>
            <a:pPr>
              <a:buFont typeface="Wingdings" pitchFamily="2" charset="2"/>
              <a:buChar char="ü"/>
            </a:pPr>
            <a:endParaRPr lang="en-US" sz="2000" dirty="0" smtClean="0"/>
          </a:p>
          <a:p>
            <a:pPr>
              <a:buFont typeface="Wingdings" pitchFamily="2" charset="2"/>
              <a:buChar char="ü"/>
            </a:pPr>
            <a:endParaRPr lang="en-US" sz="2000" dirty="0"/>
          </a:p>
          <a:p>
            <a:pPr>
              <a:buFont typeface="Wingdings" pitchFamily="2" charset="2"/>
              <a:buChar char="ü"/>
            </a:pPr>
            <a:endParaRPr lang="en-US" sz="2000" dirty="0"/>
          </a:p>
        </p:txBody>
      </p:sp>
      <p:pic>
        <p:nvPicPr>
          <p:cNvPr id="5" name="Picture 4" descr="tdd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2000" y="3657600"/>
            <a:ext cx="7620000" cy="2743200"/>
          </a:xfrm>
          <a:prstGeom prst="rect">
            <a:avLst/>
          </a:prstGeom>
        </p:spPr>
      </p:pic>
    </p:spTree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TDD</a:t>
            </a:r>
            <a:endParaRPr lang="en-US" sz="2000" b="1" dirty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648" y="1981200"/>
            <a:ext cx="7693152" cy="4114800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2000" dirty="0" smtClean="0"/>
              <a:t>Tools that help you writing this kind of code – </a:t>
            </a:r>
            <a:r>
              <a:rPr lang="en-US" sz="2000" dirty="0" err="1" smtClean="0"/>
              <a:t>Junit</a:t>
            </a:r>
            <a:r>
              <a:rPr lang="en-US" sz="2000" dirty="0" smtClean="0"/>
              <a:t> , </a:t>
            </a:r>
            <a:r>
              <a:rPr lang="en-US" sz="2000" dirty="0" err="1" smtClean="0"/>
              <a:t>TestNG</a:t>
            </a:r>
            <a:r>
              <a:rPr lang="en-US" sz="2000" dirty="0" smtClean="0"/>
              <a:t> , Mocking Frameworks</a:t>
            </a:r>
          </a:p>
          <a:p>
            <a:pPr>
              <a:buFont typeface="Wingdings" pitchFamily="2" charset="2"/>
              <a:buChar char="ü"/>
            </a:pPr>
            <a:r>
              <a:rPr lang="en-US" sz="2000" u="sng" dirty="0" smtClean="0"/>
              <a:t>Advantages</a:t>
            </a:r>
            <a:r>
              <a:rPr lang="en-US" sz="2000" dirty="0" smtClean="0"/>
              <a:t> : </a:t>
            </a:r>
          </a:p>
          <a:p>
            <a:pPr lvl="1">
              <a:buFont typeface="Wingdings" pitchFamily="2" charset="2"/>
              <a:buChar char="ü"/>
            </a:pPr>
            <a:r>
              <a:rPr lang="en-US" sz="1700" dirty="0" smtClean="0"/>
              <a:t>Every object will have test object . This works like safety net</a:t>
            </a:r>
          </a:p>
          <a:p>
            <a:pPr lvl="1">
              <a:buFont typeface="Wingdings" pitchFamily="2" charset="2"/>
              <a:buChar char="ü"/>
            </a:pPr>
            <a:r>
              <a:rPr lang="en-US" sz="1700" dirty="0" smtClean="0"/>
              <a:t>Thorough testing and immediate defects</a:t>
            </a:r>
          </a:p>
          <a:p>
            <a:pPr lvl="1">
              <a:buFont typeface="Wingdings" pitchFamily="2" charset="2"/>
              <a:buChar char="ü"/>
            </a:pPr>
            <a:r>
              <a:rPr lang="en-US" sz="1700" dirty="0" smtClean="0"/>
              <a:t>Easy maintainenece</a:t>
            </a:r>
            <a:endParaRPr lang="en-US" sz="2000" dirty="0" smtClean="0"/>
          </a:p>
          <a:p>
            <a:pPr>
              <a:buFont typeface="Wingdings" pitchFamily="2" charset="2"/>
              <a:buChar char="ü"/>
            </a:pPr>
            <a:r>
              <a:rPr lang="en-US" sz="2000" dirty="0" smtClean="0"/>
              <a:t>Example : Check if a given String is palindrome or not</a:t>
            </a:r>
          </a:p>
          <a:p>
            <a:pPr>
              <a:buFont typeface="Wingdings" pitchFamily="2" charset="2"/>
              <a:buChar char="ü"/>
            </a:pPr>
            <a:endParaRPr lang="en-US" sz="2000" dirty="0"/>
          </a:p>
          <a:p>
            <a:pPr>
              <a:buFont typeface="Wingdings" pitchFamily="2" charset="2"/>
              <a:buChar char="ü"/>
            </a:pPr>
            <a:endParaRPr lang="en-US" sz="2000" dirty="0"/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apsul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psule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1">
                <a:gamma/>
                <a:shade val="50196"/>
                <a:invGamma/>
              </a:schemeClr>
            </a:gs>
          </a:gsLst>
          <a:path path="rect">
            <a:fillToRect l="50000" t="50000" r="50000" b="50000"/>
          </a:path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tx1"/>
          </a:buClr>
          <a:buSzPct val="75000"/>
          <a:buFont typeface="Wingdings" pitchFamily="2" charset="2"/>
          <a:buChar char="l"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accent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1">
                <a:gamma/>
                <a:shade val="50196"/>
                <a:invGamma/>
              </a:schemeClr>
            </a:gs>
          </a:gsLst>
          <a:path path="rect">
            <a:fillToRect l="50000" t="50000" r="50000" b="50000"/>
          </a:path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tx1"/>
          </a:buClr>
          <a:buSzPct val="75000"/>
          <a:buFont typeface="Wingdings" pitchFamily="2" charset="2"/>
          <a:buChar char="l"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accent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apsules 1">
        <a:dk1>
          <a:srgbClr val="000066"/>
        </a:dk1>
        <a:lt1>
          <a:srgbClr val="FFFFEB"/>
        </a:lt1>
        <a:dk2>
          <a:srgbClr val="336699"/>
        </a:dk2>
        <a:lt2>
          <a:srgbClr val="FFFFEB"/>
        </a:lt2>
        <a:accent1>
          <a:srgbClr val="666699"/>
        </a:accent1>
        <a:accent2>
          <a:srgbClr val="99CCFF"/>
        </a:accent2>
        <a:accent3>
          <a:srgbClr val="ADB8CA"/>
        </a:accent3>
        <a:accent4>
          <a:srgbClr val="DADAC9"/>
        </a:accent4>
        <a:accent5>
          <a:srgbClr val="B8B8CA"/>
        </a:accent5>
        <a:accent6>
          <a:srgbClr val="8AB9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2">
        <a:dk1>
          <a:srgbClr val="003366"/>
        </a:dk1>
        <a:lt1>
          <a:srgbClr val="FFFFFF"/>
        </a:lt1>
        <a:dk2>
          <a:srgbClr val="006666"/>
        </a:dk2>
        <a:lt2>
          <a:srgbClr val="003366"/>
        </a:lt2>
        <a:accent1>
          <a:srgbClr val="99CC99"/>
        </a:accent1>
        <a:accent2>
          <a:srgbClr val="33CCCC"/>
        </a:accent2>
        <a:accent3>
          <a:srgbClr val="FFFFFF"/>
        </a:accent3>
        <a:accent4>
          <a:srgbClr val="002A56"/>
        </a:accent4>
        <a:accent5>
          <a:srgbClr val="CAE2CA"/>
        </a:accent5>
        <a:accent6>
          <a:srgbClr val="2DB9B9"/>
        </a:accent6>
        <a:hlink>
          <a:srgbClr val="666699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737373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4">
        <a:dk1>
          <a:srgbClr val="000000"/>
        </a:dk1>
        <a:lt1>
          <a:srgbClr val="FFFFFF"/>
        </a:lt1>
        <a:dk2>
          <a:srgbClr val="9900CC"/>
        </a:dk2>
        <a:lt2>
          <a:srgbClr val="0033CC"/>
        </a:lt2>
        <a:accent1>
          <a:srgbClr val="FFCC66"/>
        </a:accent1>
        <a:accent2>
          <a:srgbClr val="33CC33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2DB92D"/>
        </a:accent6>
        <a:hlink>
          <a:srgbClr val="9900CC"/>
        </a:hlink>
        <a:folHlink>
          <a:srgbClr val="9900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edia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D6448DD2B91BE4E96CF4FCB46776E76" ma:contentTypeVersion="1" ma:contentTypeDescription="Create a new document." ma:contentTypeScope="" ma:versionID="6a9bd17f151380ba01b6557f5d7f3977">
  <xsd:schema xmlns:xsd="http://www.w3.org/2001/XMLSchema" xmlns:xs="http://www.w3.org/2001/XMLSchema" xmlns:p="http://schemas.microsoft.com/office/2006/metadata/properties" xmlns:ns3="e481c529-ed1b-45cf-9b7e-c4fb1eb8885b" targetNamespace="http://schemas.microsoft.com/office/2006/metadata/properties" ma:root="true" ma:fieldsID="fc7a931c163aa832702fb0f0873f04ba" ns3:_="">
    <xsd:import namespace="e481c529-ed1b-45cf-9b7e-c4fb1eb8885b"/>
    <xsd:element name="properties">
      <xsd:complexType>
        <xsd:sequence>
          <xsd:element name="documentManagement">
            <xsd:complexType>
              <xsd:all>
                <xsd:element ref="ns3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481c529-ed1b-45cf-9b7e-c4fb1eb8885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7CCFA03-50CA-476E-8B8B-49D774F043A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FEA58DC-72AF-4EC3-8A4B-5947507DF5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481c529-ed1b-45cf-9b7e-c4fb1eb8885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DA5CB71-27A8-4F27-B3EF-0B7C3FFAE0B8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7201</TotalTime>
  <Words>410</Words>
  <Application>Microsoft Office PowerPoint</Application>
  <PresentationFormat>On-screen Show (4:3)</PresentationFormat>
  <Paragraphs>78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Capsules</vt:lpstr>
      <vt:lpstr>Median</vt:lpstr>
      <vt:lpstr>How Internet Works</vt:lpstr>
      <vt:lpstr>How internet works (Simplified Diagram)</vt:lpstr>
      <vt:lpstr>How internet works (More Simplified Diagram)</vt:lpstr>
      <vt:lpstr>How internet works (Detailed Diagram)</vt:lpstr>
      <vt:lpstr>How internet works (More Detailed Information)</vt:lpstr>
      <vt:lpstr>Slide 6</vt:lpstr>
      <vt:lpstr>Conventional way of developing software - Disadvantages</vt:lpstr>
      <vt:lpstr>Being test driven</vt:lpstr>
      <vt:lpstr>TDD</vt:lpstr>
      <vt:lpstr>ATDD</vt:lpstr>
      <vt:lpstr>ATDD</vt:lpstr>
      <vt:lpstr>Conclusion</vt:lpstr>
    </vt:vector>
  </TitlesOfParts>
  <Company>IASTED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IASTED</dc:creator>
  <cp:lastModifiedBy>Anil Sakala</cp:lastModifiedBy>
  <cp:revision>938</cp:revision>
  <dcterms:created xsi:type="dcterms:W3CDTF">2001-12-11T23:34:17Z</dcterms:created>
  <dcterms:modified xsi:type="dcterms:W3CDTF">2016-03-26T15:36:40Z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0x0101008D6448DD2B91BE4E96CF4FCB46776E76</vt:lpwstr>
  </property>
  <property fmtid="{D5CDD505-2E9C-101B-9397-08002B2CF9AE}" pid="3" name="IsMyDocuments">
    <vt:bool>true</vt:bool>
  </property>
</Properties>
</file>