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39" r:id="rId9"/>
    <p:sldId id="354" r:id="rId10"/>
    <p:sldId id="355" r:id="rId11"/>
    <p:sldId id="357" r:id="rId12"/>
    <p:sldId id="356" r:id="rId13"/>
    <p:sldId id="358" r:id="rId14"/>
    <p:sldId id="340" r:id="rId15"/>
    <p:sldId id="342" r:id="rId16"/>
    <p:sldId id="343" r:id="rId17"/>
    <p:sldId id="344" r:id="rId18"/>
    <p:sldId id="359" r:id="rId19"/>
    <p:sldId id="360" r:id="rId20"/>
    <p:sldId id="361" r:id="rId21"/>
    <p:sldId id="362" r:id="rId22"/>
    <p:sldId id="363" r:id="rId23"/>
    <p:sldId id="349" r:id="rId24"/>
    <p:sldId id="351" r:id="rId25"/>
    <p:sldId id="352" r:id="rId26"/>
    <p:sldId id="353" r:id="rId27"/>
    <p:sldId id="327" r:id="rId28"/>
    <p:sldId id="364" r:id="rId29"/>
    <p:sldId id="33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67" d="100"/>
          <a:sy n="67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placetoworkbook.com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447800"/>
            <a:ext cx="5334000" cy="990600"/>
          </a:xfrm>
        </p:spPr>
        <p:txBody>
          <a:bodyPr/>
          <a:lstStyle/>
          <a:p>
            <a:r>
              <a:rPr lang="en-US" sz="2400" dirty="0" smtClean="0"/>
              <a:t>Engaging Work Environment</a:t>
            </a:r>
            <a:endParaRPr lang="en-US" sz="2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Manager 1 thinks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Identify a tool /  process to track number of hours he is spending on work items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Map this reading to performance appraisal tool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As your productivity is mapped to performance tool employees keep working day and night to increase their productivity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Over a period we will only high productive people in company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Reality :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 had set very clear goals during performance reviews number of times but they never took it seriously . Even if an employee gets MME he will not show any improvement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Performance tool is more of a documentation tool and I have never seen employees taking it seriously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In school expectations are very clear but do we meet expectations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Manager 2 thinks (Micromanager)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Close all games rooms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Ensure employee sits at his desk for 8 hours and don’t allow him to turn his head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Invent new ways to track his active hours at desk (Wipro / some other company has done this)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Over a period of time we will have high productive people in company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Reality :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Over a period a time you will have only those who are not getting offers outside and they are just waiting for their turn to leave company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Study hours in school system is perfect example for this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has done lot of research on how to increase productivity of an employee and they came out with a formula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i="1" dirty="0" smtClean="0"/>
              <a:t>Per-person productivity = Talent * (Relationship + Right Expectations + Recognition)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relationship ? – Trust &amp; Consideration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 False promises and Lying with employees lead to distrust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Ill treating an employee who has fallen sick spoils relationship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right expectations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Right expectation is not performance review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Expectations evolve continuously and daily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Feedback cycles are more effective to build expectations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recognition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Top engagement factor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When you recognize they repeat . When you ignore you are destroying productivity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No salary is involved in above formula</a:t>
            </a:r>
            <a:endParaRPr lang="en-US" sz="1600" dirty="0" smtClean="0"/>
          </a:p>
          <a:p>
            <a:pPr lvl="2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Conclusion :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Create better engaging work environment that will eventually lead to increase in productivity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Items </a:t>
            </a:r>
            <a:r>
              <a:rPr lang="en-US" sz="20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Leads must play a active role in creating engaging work environment . We should develop a concrete </a:t>
            </a:r>
            <a:r>
              <a:rPr lang="en-US" sz="1700" b="1" dirty="0" smtClean="0"/>
              <a:t>working model for leads to work </a:t>
            </a:r>
            <a:r>
              <a:rPr lang="en-US" sz="1700" dirty="0" smtClean="0"/>
              <a:t>on leading to better teams which will eventually lead to better results </a:t>
            </a:r>
            <a:endParaRPr lang="en-US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b="1" dirty="0" smtClean="0"/>
              <a:t>Feedback cycles (involve expectations , recognition and supportive feedbacks) </a:t>
            </a:r>
            <a:r>
              <a:rPr lang="en-US" sz="1700" dirty="0" smtClean="0"/>
              <a:t>are more effective in creating engaging work environment . We should start educating people on that and start implementing them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 depth knowledge on top engaging factor </a:t>
            </a:r>
            <a:r>
              <a:rPr lang="en-US" sz="1700" b="1" dirty="0" smtClean="0"/>
              <a:t>Recognition</a:t>
            </a:r>
            <a:r>
              <a:rPr lang="en-US" sz="1700" dirty="0" smtClean="0"/>
              <a:t> need to be explored and trained</a:t>
            </a:r>
          </a:p>
          <a:p>
            <a:pPr lvl="1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Engaging work environment role in increasing quality</a:t>
            </a:r>
            <a:endParaRPr lang="en-US" sz="20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Engaging work environment role in increasing customer satisfaction</a:t>
            </a:r>
            <a:endParaRPr lang="en-IN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693152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happiness and where do we find it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cars do I require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girl friends should I have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the secret and science behind happiness ?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You must have experienced happiness lot of times but that would not last long – getting promotion , getting hike , received award as top performer , new child is born , brought new home , brought new car …..etc . All these things last only for few days or hours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positive vibes like – love , peace , positive mind , positive thoughts …so on you will b happy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negative thoughts like – hatred , Jealous , believes in win-lose  you will be unhappy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Research</a:t>
            </a:r>
            <a:r>
              <a:rPr lang="en-US" sz="2000" dirty="0" smtClean="0"/>
              <a:t> : In a work environment we cannot make him happy for ever . We can only create pulses of happiness .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There are four rules – Frequency , Variety , Unexpected , Experiences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Look at our facilities and evaluate against four rules  – Chairs , Transportation , Cafeteria , Conference rooms , Cubicles (Cabinet) , Annual gifts , Biscuits , Friday events , Surprise movies , Games rooms, Team lunches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Understand limitations of mind and body (Rest Rooms , Games Rooms and Distractions)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Action Items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Transportation , Chairs , Work stations , Cafeteria and Conference Rooms are must.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Why pay is not included in engagement factors</a:t>
            </a:r>
            <a:endParaRPr lang="en-IN" sz="20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Hiring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is no substitute for talented hire and putting them in right roles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Every interview process is associated with blind spots which need to be figured out fixed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are blind spots associated with each interview process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Blind Spots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Hiring for attitude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Giving authority to single person to make all hiring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Weak initial screening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Physical appearance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Interview should be centered around a work assignment and multiple interviews. Most of the blind spots related to technical areas are overcome this way.</a:t>
            </a:r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Deep dive into understanding engaging work environment ( Psychological  , Scientific and Practical reasons) leading to various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Research has shown somebody was bad hire for attitudinal reasons 89% of the times 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Proof :  </a:t>
            </a:r>
            <a:r>
              <a:rPr lang="en-US" sz="2000" dirty="0" smtClean="0"/>
              <a:t>List characteristics of low performers in your group 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Most of the times you will use these words – Are negative , Blame others , Don’t take initiative , Resist change , Create drama . Most of the times their technical skills are not a issue 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Most companies are currently paying people they regret hiring because it’s usually harder to fire someone than it was to hire them, especially if they have decent skills but a lousy attitude</a:t>
            </a:r>
          </a:p>
          <a:p>
            <a:pPr>
              <a:buFont typeface="Wingdings" pitchFamily="2" charset="2"/>
              <a:buChar char="ü"/>
            </a:pPr>
            <a:r>
              <a:rPr lang="en-IN" sz="2000" b="1" dirty="0" smtClean="0"/>
              <a:t>Cost of bad hire</a:t>
            </a:r>
            <a:r>
              <a:rPr lang="en-IN" sz="2000" dirty="0" smtClean="0"/>
              <a:t> : Loss of reputation in market , Loss of reputation in front of customer , Source of rumours in company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How do we assess attitude ?</a:t>
            </a:r>
            <a:endParaRPr lang="en-IN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I am not sure but Ron Friedman proposed to prepare some questions related to behavioural and situational judgement questions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Tell me about conflict you had with your supervisor and how did you resolve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You are assigned to a new project as lead . It is responsibility to deliver high quality and ensure customer is happy . How do you go about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In your current team what areas of improvement do you see ?</a:t>
            </a:r>
          </a:p>
          <a:p>
            <a:pPr lvl="1">
              <a:buFont typeface="Wingdings" pitchFamily="2" charset="2"/>
              <a:buChar char="ü"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Onboarding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`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If you consider attrition of 10 to 15% you will have 50 % of your current employees moving out of prokarma in 3.5 years.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With this attrition rates every business is in huge risk . Are we prepared to engage and get best results with new employees  ? My answer is no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Few Facts :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 full third of external hires are no longer with the organization after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Less than a third of executives worldwide are positive about their onboarding experience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executives who join organizations as an external hire miss expectations in the first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employees employed in their current job for less than six months are already job searching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 </a:t>
            </a:r>
            <a:r>
              <a:rPr lang="en-US" sz="2000" dirty="0" smtClean="0"/>
              <a:t>: Above statistics reveal conventional on boarding techniques are ineffective we need to explore more on this</a:t>
            </a:r>
          </a:p>
          <a:p>
            <a:pPr lvl="1">
              <a:buFont typeface="Wingdings" pitchFamily="2" charset="2"/>
              <a:buChar char="ü"/>
            </a:pPr>
            <a:endParaRPr lang="en-IN" sz="1800" dirty="0" smtClean="0"/>
          </a:p>
          <a:p>
            <a:pPr lvl="1">
              <a:buNone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look at project failures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153400" cy="4876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Different managers have different ways to look at failures . I you don’t know how to look at failures in a proper way you can create a disengaging work environment where employees find it hard to work in such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Research</a:t>
            </a:r>
            <a:r>
              <a:rPr lang="en-US" sz="1800" dirty="0" smtClean="0"/>
              <a:t> : Humans succeed after couple of intelligent failures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History behind netcontrol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Google projects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Cure for HIV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Get ready for more failures as we are growing 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Reasons for Failures: </a:t>
            </a:r>
            <a:r>
              <a:rPr lang="en-US" sz="1800" dirty="0" smtClean="0"/>
              <a:t>Mistakes are caused by inattention , inability and uncertainty and experimentation</a:t>
            </a:r>
            <a:endParaRPr lang="en-US" sz="1800" b="1" dirty="0" smtClean="0"/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Conclusion : </a:t>
            </a:r>
            <a:r>
              <a:rPr lang="en-US" sz="1800" dirty="0" smtClean="0"/>
              <a:t>Work environment must have scope for intelligent failure to take up new challenges </a:t>
            </a:r>
          </a:p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 lvl="1">
              <a:buNone/>
            </a:pPr>
            <a:endParaRPr lang="en-US" sz="1800" b="1" u="sng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Rumors in work place</a:t>
            </a:r>
            <a:endParaRPr lang="en-US" sz="20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Fulfill psychological needs of an employee without which employees are likely to quit irrespective of their pay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happy work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scope for intelligent failure to enable employees take more challenges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Understand limits of body and mind</a:t>
            </a:r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engaging work environment?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create it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RESPECT model 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Expectations , Recognition and Supportive feedback are vital in any work environment . You can never manage a group effectively without these elements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assess whether we have an engaging work environment or not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Q12 Questions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I didn't discuss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050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assess our work environment – Engaging or Disengaging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make employees addicted to work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Deep dive into how engagement improves productivity , quality of work and customer satisfaction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Can team lunches , team outings , free food , gifts , rangoli competitions lead to happy work environment ? Why are they not included in engagement factors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pay  is not included in engagement factors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engagement starts with right hiring and right on boarding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How to handle factors that create disengaging work environment like Project failures and Rumours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Final list of identified action items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do we assess engaging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Gallup ?</a:t>
            </a: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into business of understanding work place environment and its effect on business.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help organizations in </a:t>
            </a:r>
            <a:r>
              <a:rPr lang="en-IN" sz="1700" dirty="0" smtClean="0"/>
              <a:t>managing and improving work place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Why is work place important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spend most of our waking hours in office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It has direct impact on our business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work place audit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Gallup up has done research for more than 50 years on employee engagement and came out with 12 questions to measure employee engagement . These Q12 are called Gallup work place audit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More details  - http://strengths.gallup.com/private/resources/q12meta-analysis_flyer_gen_08%2008_bp.pdf</a:t>
            </a:r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8302752" cy="44958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Q00. (Overall Satisfaction) On a five-point scale, where “5” is </a:t>
            </a:r>
            <a:r>
              <a:rPr lang="en-IN" sz="1800" i="1" dirty="0" smtClean="0"/>
              <a:t>extremely  satisfied and “1” is extremely dissatisfied, how satisfied are you with</a:t>
            </a:r>
            <a:r>
              <a:rPr lang="en-IN" sz="1800" dirty="0" smtClean="0"/>
              <a:t> (your company) as a place to work?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Q01. I know what is expected of me at work.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Q02. I have the materials and equipment I need to do my work right.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Q03. At work, I have the opportunity to do what I do best every day.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Q04. In the last seven days, I have received recognition or praise for doing good work.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Q05. My supervisor, or someone at work, seems to care about me as a person.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Q06. There is someone at work who encourages my development. 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Q07. At work, my opinions seem to count.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Q08. The mission or purpose of my company makes me feel my job is important.</a:t>
            </a:r>
          </a:p>
          <a:p>
            <a:pPr>
              <a:buFont typeface="Wingdings" pitchFamily="2" charset="2"/>
              <a:buChar char="Ø"/>
            </a:pPr>
            <a:endParaRPr lang="en-IN" sz="1800" dirty="0" smtClean="0"/>
          </a:p>
          <a:p>
            <a:pPr marL="457200" indent="-457200">
              <a:buNone/>
            </a:pPr>
            <a:r>
              <a:rPr lang="en-IN" sz="1800" dirty="0" smtClean="0"/>
              <a:t>Note : Supervisor is used which means it can be leads / managers</a:t>
            </a: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8226552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IN" sz="1700" dirty="0" smtClean="0"/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Q09. My associates or fellow employees are committed to doing quality work.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Q10. I have a best friend at work.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Q11. In the last six months, someone at work has talked to me about my progress.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Q12. This last year, I have had opportunities at work to learn and grow</a:t>
            </a:r>
          </a:p>
          <a:p>
            <a:pPr>
              <a:buNone/>
            </a:pPr>
            <a:endParaRPr lang="en-IN" sz="1700" dirty="0" smtClean="0"/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First item is scored on a satisfaction scale rather than on an agreement scale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For other items use six response options (from 5=strongly agree to 1=strongly disagree; the sixth response option — don’t know/does not apply — is </a:t>
            </a:r>
            <a:r>
              <a:rPr lang="en-IN" sz="1700" dirty="0" err="1" smtClean="0"/>
              <a:t>unscored</a:t>
            </a:r>
            <a:r>
              <a:rPr lang="en-IN" sz="17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IN" sz="1700" b="1" u="sng" dirty="0" smtClean="0"/>
              <a:t>Action Items :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Conduct an yearly survey with these questions and use these results to identify action items . </a:t>
            </a:r>
            <a:r>
              <a:rPr lang="en-US" sz="1700" dirty="0" smtClean="0"/>
              <a:t>Everyone's participation (new employees can be eliminated) and anonymous survey is very important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Survey results are indicative but they are not accurate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Use expert judgement and facilitation techniques to analyze results</a:t>
            </a: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17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Lot of guys have done deep research on all these 12 questions to understand psychological and scientific reasons behind these questions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r>
              <a:rPr lang="en-US" sz="2000" dirty="0" smtClean="0"/>
              <a:t>In this presentation I will talk about Ron Friedman research on modern work place. (</a:t>
            </a:r>
            <a:r>
              <a:rPr lang="en-US" sz="2000" dirty="0" smtClean="0">
                <a:hlinkClick r:id="rId2"/>
              </a:rPr>
              <a:t>http://thebestplacetoworkbook.com/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can we make employees addicted to work ?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693152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Items </a:t>
            </a:r>
            <a:r>
              <a:rPr lang="en-US" sz="20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Leads must play a active role in creating engaging work environment . We should develop a concrete </a:t>
            </a:r>
            <a:r>
              <a:rPr lang="en-US" sz="1600" b="1" dirty="0" smtClean="0"/>
              <a:t>working model for leads and help them in understanding customer needs and psychological needs</a:t>
            </a:r>
            <a:r>
              <a:rPr lang="en-US" sz="1600" dirty="0" smtClean="0"/>
              <a:t> leading to better teams which will eventually lead to better results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 smtClean="0"/>
              <a:t>Feedback cycles (involve expectations , recognition and supportive feedbacks) </a:t>
            </a:r>
            <a:r>
              <a:rPr lang="en-US" sz="1600" dirty="0" smtClean="0"/>
              <a:t>are more effective in creating engaging work environment . We should start educating people on that and start implementing them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In depth knowledge on top engaging factor </a:t>
            </a:r>
            <a:r>
              <a:rPr lang="en-US" sz="1600" b="1" dirty="0" smtClean="0"/>
              <a:t>Recognition</a:t>
            </a:r>
            <a:r>
              <a:rPr lang="en-US" sz="1600" dirty="0" smtClean="0"/>
              <a:t> need to be explored and trained</a:t>
            </a:r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6695</TotalTime>
  <Words>2191</Words>
  <Application>Microsoft Office PowerPoint</Application>
  <PresentationFormat>On-screen Show (4:3)</PresentationFormat>
  <Paragraphs>218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Capsules</vt:lpstr>
      <vt:lpstr>Median</vt:lpstr>
      <vt:lpstr>Engaging Work Environment</vt:lpstr>
      <vt:lpstr>Agenda</vt:lpstr>
      <vt:lpstr>What was discussed in my last presentation</vt:lpstr>
      <vt:lpstr>What I didn't discuss in my last presentation</vt:lpstr>
      <vt:lpstr>How do we assess engaging work environment</vt:lpstr>
      <vt:lpstr>Q12 questions</vt:lpstr>
      <vt:lpstr>Q12 questions</vt:lpstr>
      <vt:lpstr>Q12 Questions</vt:lpstr>
      <vt:lpstr>How can we make employees addicted to work ?</vt:lpstr>
      <vt:lpstr>How to increase productivity</vt:lpstr>
      <vt:lpstr>How to increase productivity</vt:lpstr>
      <vt:lpstr>How to increase productivity</vt:lpstr>
      <vt:lpstr>How to increase productivity</vt:lpstr>
      <vt:lpstr>Engaging work environment role in increasing quality</vt:lpstr>
      <vt:lpstr>Engaging work environment role in increasing customer satisfaction</vt:lpstr>
      <vt:lpstr>Create a happy work environment</vt:lpstr>
      <vt:lpstr>Create a happy work environment</vt:lpstr>
      <vt:lpstr>Why pay is not included in engagement factors</vt:lpstr>
      <vt:lpstr>Effective Hiring </vt:lpstr>
      <vt:lpstr>Blind Spot : Hiring For Attitude</vt:lpstr>
      <vt:lpstr>Blind Spot : Hiring For Attitude</vt:lpstr>
      <vt:lpstr>Effective Onboarding</vt:lpstr>
      <vt:lpstr>How to look at project failures</vt:lpstr>
      <vt:lpstr>Rumors in work place</vt:lpstr>
      <vt:lpstr>Conclusion </vt:lpstr>
    </vt:vector>
  </TitlesOfParts>
  <Company>IASTED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784</cp:revision>
  <dcterms:created xsi:type="dcterms:W3CDTF">2001-12-11T23:34:17Z</dcterms:created>
  <dcterms:modified xsi:type="dcterms:W3CDTF">2016-04-23T20:33:37Z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