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325" r:id="rId7"/>
    <p:sldId id="358" r:id="rId8"/>
    <p:sldId id="274" r:id="rId9"/>
    <p:sldId id="339" r:id="rId10"/>
    <p:sldId id="340" r:id="rId11"/>
    <p:sldId id="342" r:id="rId12"/>
    <p:sldId id="343" r:id="rId13"/>
    <p:sldId id="355" r:id="rId14"/>
    <p:sldId id="354" r:id="rId15"/>
    <p:sldId id="344" r:id="rId16"/>
    <p:sldId id="328" r:id="rId17"/>
    <p:sldId id="356" r:id="rId18"/>
    <p:sldId id="345" r:id="rId19"/>
    <p:sldId id="357" r:id="rId20"/>
    <p:sldId id="347" r:id="rId21"/>
    <p:sldId id="329"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5314" autoAdjust="0"/>
  </p:normalViewPr>
  <p:slideViewPr>
    <p:cSldViewPr>
      <p:cViewPr varScale="1">
        <p:scale>
          <a:sx n="70" d="100"/>
          <a:sy n="70" d="100"/>
        </p:scale>
        <p:origin x="-13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www.washingtonpost.com/news/on-leadership/wp/2015/07/21/in-big-move-accenture-will-get-rid-of-annual-performance-reviews-and-rankings/" TargetMode="External"/><Relationship Id="rId13" Type="http://schemas.openxmlformats.org/officeDocument/2006/relationships/hyperlink" Target="https://www.linkedin.com/pulse/20140215200145-131079-the-myth-of-the-bell-curve" TargetMode="External"/><Relationship Id="rId3" Type="http://schemas.openxmlformats.org/officeDocument/2006/relationships/hyperlink" Target="http://www.amazon.com/Management-Practices-Waste-Money-instead/dp/093710017X/ref=sr_1_1?ie=UTF8&amp;qid=1455965056&amp;sr=8-1&amp;keywords=oops+13" TargetMode="External"/><Relationship Id="rId7" Type="http://schemas.openxmlformats.org/officeDocument/2006/relationships/hyperlink" Target="http://www.amazon.com/How-Good-Performance-Appraisals-Effective/dp/1422162281/ref=sr_1_1?ie=UTF8&amp;qid=1455966943&amp;sr=8-1&amp;keywords=how+to+be+good+at+performance+appraisals" TargetMode="External"/><Relationship Id="rId12" Type="http://schemas.openxmlformats.org/officeDocument/2006/relationships/hyperlink" Target="http://www.yourparttimehrmanager.com/the-bell-curve-vs-the-power-law-curve/" TargetMode="External"/><Relationship Id="rId2" Type="http://schemas.openxmlformats.org/officeDocument/2006/relationships/hyperlink" Target="http://www.amazon.com/Work-Rules-Insights-Inside-Transform/dp/1455554790/ref=sr_1_1?ie=UTF8&amp;qid=1455964970&amp;sr=8-1&amp;keywords=work+rules" TargetMode="External"/><Relationship Id="rId1" Type="http://schemas.openxmlformats.org/officeDocument/2006/relationships/slideLayout" Target="../slideLayouts/slideLayout14.xml"/><Relationship Id="rId6" Type="http://schemas.openxmlformats.org/officeDocument/2006/relationships/hyperlink" Target="http://techbus.safaribooksonline.com/book/management/9781422154588/4-do-the-best-organizations-have-the-best-people/title55_html" TargetMode="External"/><Relationship Id="rId11" Type="http://schemas.openxmlformats.org/officeDocument/2006/relationships/hyperlink" Target="http://www.forbes.com/sites/danpontefract/2015/04/27/work-rules-rules-at-google/" TargetMode="External"/><Relationship Id="rId5" Type="http://schemas.openxmlformats.org/officeDocument/2006/relationships/hyperlink" Target="http://www.amazon.com/Best-Place-Work-Extraordinary-Workplace/dp/0399165606/ref=sr_1_1?s=books&amp;ie=UTF8&amp;qid=1455965322&amp;sr=1-1&amp;keywords=ron+friedman" TargetMode="External"/><Relationship Id="rId10" Type="http://schemas.openxmlformats.org/officeDocument/2006/relationships/hyperlink" Target="http://business.financialpost.com/executive/careers/why-performance-appraisals-need-to-be-scrapped" TargetMode="External"/><Relationship Id="rId4" Type="http://schemas.openxmlformats.org/officeDocument/2006/relationships/hyperlink" Target="http://www.amazon.com/New-One-Minute-Manager/dp/0062367544/ref=sr_1_1?ie=UTF8&amp;qid=1455965108&amp;sr=8-1&amp;keywords=one+minute+manager" TargetMode="External"/><Relationship Id="rId9" Type="http://schemas.openxmlformats.org/officeDocument/2006/relationships/hyperlink" Target="http://economictimes.indiatimes.com/tech/ites/need-to-reinvent-and-transform-in-todays-age-virginia-rometty-ibm/articleshow/50830431.cms" TargetMode="External"/><Relationship Id="rId14" Type="http://schemas.openxmlformats.org/officeDocument/2006/relationships/hyperlink" Target="https://www.linkedin.com/pulse/20131102214028-131079-are-performance-appraisals-doom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b="1" dirty="0" smtClean="0">
                <a:solidFill>
                  <a:schemeClr val="tx1"/>
                </a:solidFill>
                <a:latin typeface="+mj-lt"/>
                <a:ea typeface="+mj-ea"/>
                <a:cs typeface="+mj-cs"/>
              </a:rPr>
              <a:t> Anil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447800"/>
            <a:ext cx="5334000" cy="990600"/>
          </a:xfrm>
        </p:spPr>
        <p:txBody>
          <a:bodyPr/>
          <a:lstStyle/>
          <a:p>
            <a:r>
              <a:rPr lang="en-US" sz="2400" dirty="0" smtClean="0"/>
              <a:t>Performance Reviews</a:t>
            </a:r>
            <a:endParaRPr lang="en-US" sz="2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Types of performers in work force</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Myth : Performance follows bell curve – EX , EE , ME , MME , DE </a:t>
            </a:r>
          </a:p>
          <a:p>
            <a:pPr>
              <a:buFont typeface="Wingdings" pitchFamily="2" charset="2"/>
              <a:buChar char="ü"/>
            </a:pPr>
            <a:r>
              <a:rPr lang="en-US" sz="2000" dirty="0" smtClean="0"/>
              <a:t>Research : There are only three types of performers – Hyper performers , Good Performers and Poor performers . This is called power law curve . </a:t>
            </a:r>
          </a:p>
          <a:p>
            <a:pPr>
              <a:buFont typeface="Wingdings" pitchFamily="2" charset="2"/>
              <a:buChar char="ü"/>
            </a:pPr>
            <a:r>
              <a:rPr lang="en-US" sz="2000" dirty="0" smtClean="0"/>
              <a:t>Let us do a deep dive on power law curve and then evaluate prokarma workforce against it. </a:t>
            </a:r>
          </a:p>
          <a:p>
            <a:pPr>
              <a:buFont typeface="Wingdings" pitchFamily="2" charset="2"/>
              <a:buChar char="ü"/>
            </a:pP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The best are much better than the rest</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1">
              <a:buFont typeface="Wingdings" pitchFamily="2" charset="2"/>
              <a:buChar char="ü"/>
            </a:pPr>
            <a:r>
              <a:rPr lang="en-US" sz="1600" dirty="0" smtClean="0"/>
              <a:t>Architects in prokarma</a:t>
            </a:r>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hyper performers can do</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10 times more effective than rest of others and cannot be replaced easily</a:t>
            </a:r>
          </a:p>
          <a:p>
            <a:pPr>
              <a:buFont typeface="Wingdings" pitchFamily="2" charset="2"/>
              <a:buChar char="ü"/>
            </a:pPr>
            <a:r>
              <a:rPr lang="en-US" sz="2000" dirty="0" smtClean="0"/>
              <a:t>Behind every successful organization these guys are king makers</a:t>
            </a:r>
          </a:p>
          <a:p>
            <a:pPr>
              <a:buFont typeface="Wingdings" pitchFamily="2" charset="2"/>
              <a:buChar char="ü"/>
            </a:pPr>
            <a:r>
              <a:rPr lang="en-US" sz="2000" dirty="0" smtClean="0"/>
              <a:t>Fuel for high performance and high results</a:t>
            </a:r>
          </a:p>
          <a:p>
            <a:pPr>
              <a:buFont typeface="Wingdings" pitchFamily="2" charset="2"/>
              <a:buChar char="ü"/>
            </a:pPr>
            <a:r>
              <a:rPr lang="en-US" sz="2000" dirty="0" smtClean="0"/>
              <a:t>Organization can spot them easily</a:t>
            </a:r>
          </a:p>
          <a:p>
            <a:pPr>
              <a:buFont typeface="Wingdings" pitchFamily="2" charset="2"/>
              <a:buChar char="ü"/>
            </a:pPr>
            <a:r>
              <a:rPr lang="en-US" sz="2000" dirty="0" smtClean="0"/>
              <a:t>Stars attract more Stars </a:t>
            </a:r>
          </a:p>
          <a:p>
            <a:pPr lvl="1">
              <a:buFont typeface="Wingdings" pitchFamily="2" charset="2"/>
              <a:buChar char="ü"/>
            </a:pPr>
            <a:r>
              <a:rPr lang="en-US" sz="1800" i="1" dirty="0" smtClean="0"/>
              <a:t>The War for Talent</a:t>
            </a:r>
            <a:r>
              <a:rPr lang="en-US" sz="1800" dirty="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dirty="0" smtClean="0"/>
              <a:t>90% or more of the value on your teams comes from the top 10%, so pay them accordingly. </a:t>
            </a:r>
            <a:r>
              <a:rPr lang="en-US" sz="2000" dirty="0" smtClean="0"/>
              <a:t>– “</a:t>
            </a:r>
            <a:r>
              <a:rPr lang="en-US" sz="2000" dirty="0" smtClean="0">
                <a:hlinkClick r:id="rId2"/>
              </a:rPr>
              <a:t>Google work rules</a:t>
            </a:r>
            <a:r>
              <a:rPr lang="en-US" sz="2000" dirty="0" smtClean="0"/>
              <a:t>”</a:t>
            </a:r>
          </a:p>
          <a:p>
            <a:pPr>
              <a:buFont typeface="Wingdings" pitchFamily="2" charset="2"/>
              <a:buChar char="ü"/>
            </a:pPr>
            <a:r>
              <a:rPr lang="en-US" sz="2000" dirty="0" smtClean="0"/>
              <a:t> Hyper performers will tell you what need to be done and how it has to be done </a:t>
            </a:r>
            <a:endParaRPr lang="en-US" sz="1800" dirty="0" smtClean="0"/>
          </a:p>
          <a:p>
            <a:pPr lvl="1">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Who are good performers and poor performers</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Meeting the bar setup in the project and team leads to good performer</a:t>
            </a:r>
          </a:p>
          <a:p>
            <a:pPr>
              <a:buFont typeface="Wingdings" pitchFamily="2" charset="2"/>
              <a:buChar char="ü"/>
            </a:pPr>
            <a:r>
              <a:rPr lang="en-US" sz="2000" dirty="0" smtClean="0"/>
              <a:t>Project bar – Quality , Productivity ….so on</a:t>
            </a:r>
          </a:p>
          <a:p>
            <a:pPr>
              <a:buFont typeface="Wingdings" pitchFamily="2" charset="2"/>
              <a:buChar char="ü"/>
            </a:pPr>
            <a:r>
              <a:rPr lang="en-US" sz="2000" dirty="0" smtClean="0"/>
              <a:t>Team bar  - Team will have manager , lead , SSE , SE . They must be in a position  to take interviews , onboard and  share knowledge (presentations / helping others) </a:t>
            </a:r>
          </a:p>
          <a:p>
            <a:pPr>
              <a:buFont typeface="Wingdings" pitchFamily="2" charset="2"/>
              <a:buChar char="ü"/>
            </a:pPr>
            <a:r>
              <a:rPr lang="en-US" sz="2000" dirty="0" smtClean="0"/>
              <a:t>People who don’t meet this project bar and team bar are poor performers</a:t>
            </a:r>
          </a:p>
          <a:p>
            <a:pPr>
              <a:buFont typeface="Wingdings" pitchFamily="2" charset="2"/>
              <a:buChar char="ü"/>
            </a:pPr>
            <a:r>
              <a:rPr lang="en-US" sz="2000" dirty="0" smtClean="0"/>
              <a:t>Feedback cycles and empowering employees should be used to increase the bar </a:t>
            </a: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Let us answer these questions</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Is taking interviews EE ?</a:t>
            </a:r>
          </a:p>
          <a:p>
            <a:pPr marL="457200" indent="-457200">
              <a:buFont typeface="Wingdings" pitchFamily="2" charset="2"/>
              <a:buChar char="ü"/>
            </a:pPr>
            <a:r>
              <a:rPr lang="en-IN" sz="1800" dirty="0" smtClean="0"/>
              <a:t>Is taking session  EE ?</a:t>
            </a:r>
          </a:p>
          <a:p>
            <a:pPr marL="457200" indent="-457200">
              <a:buFont typeface="Wingdings" pitchFamily="2" charset="2"/>
              <a:buChar char="ü"/>
            </a:pPr>
            <a:r>
              <a:rPr lang="en-IN" sz="1800" dirty="0" smtClean="0"/>
              <a:t>Is contributing towards COE EE ?</a:t>
            </a:r>
          </a:p>
          <a:p>
            <a:pPr marL="457200" indent="-457200">
              <a:buFont typeface="Wingdings" pitchFamily="2" charset="2"/>
              <a:buChar char="ü"/>
            </a:pPr>
            <a:r>
              <a:rPr lang="en-IN" sz="1800" dirty="0" smtClean="0"/>
              <a:t>Who is EE in fresher ?</a:t>
            </a:r>
            <a:endParaRPr lang="en-US" sz="18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How we give EE today</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Project dynamics dictate rating </a:t>
            </a:r>
          </a:p>
          <a:p>
            <a:pPr marL="457200" indent="-457200">
              <a:buFont typeface="Wingdings" pitchFamily="2" charset="2"/>
              <a:buChar char="ü"/>
            </a:pPr>
            <a:r>
              <a:rPr lang="en-IN" sz="1800" dirty="0" smtClean="0"/>
              <a:t>Need of the hour</a:t>
            </a:r>
          </a:p>
          <a:p>
            <a:pPr marL="457200" indent="-457200">
              <a:buFont typeface="Wingdings" pitchFamily="2" charset="2"/>
              <a:buChar char="ü"/>
            </a:pPr>
            <a:r>
              <a:rPr lang="en-IN" sz="1800" dirty="0" smtClean="0"/>
              <a:t>Will he resign or not with my rating</a:t>
            </a:r>
          </a:p>
          <a:p>
            <a:pPr marL="457200" indent="-457200">
              <a:buFont typeface="Wingdings" pitchFamily="2" charset="2"/>
              <a:buChar char="ü"/>
            </a:pPr>
            <a:endParaRPr lang="en-IN" sz="1800" dirty="0" smtClean="0"/>
          </a:p>
          <a:p>
            <a:pPr marL="457200" indent="-457200">
              <a:buFont typeface="Wingdings" pitchFamily="2" charset="2"/>
              <a:buChar char="ü"/>
            </a:pPr>
            <a:endParaRPr lang="en-IN" sz="1800" dirty="0" smtClean="0"/>
          </a:p>
          <a:p>
            <a:pPr marL="457200" indent="-457200">
              <a:buFont typeface="Wingdings" pitchFamily="2" charset="2"/>
              <a:buChar char="ü"/>
            </a:pPr>
            <a:r>
              <a:rPr lang="en-IN" sz="1800" dirty="0" smtClean="0"/>
              <a:t>Conclusion :</a:t>
            </a:r>
          </a:p>
          <a:p>
            <a:pPr marL="777240" lvl="1" indent="-457200">
              <a:buFont typeface="Wingdings" pitchFamily="2" charset="2"/>
              <a:buChar char="ü"/>
            </a:pPr>
            <a:r>
              <a:rPr lang="en-IN" sz="1500" dirty="0" smtClean="0"/>
              <a:t>As per the research on work force performance there are only three types – hyper performers , Good performers , poor performers </a:t>
            </a:r>
          </a:p>
          <a:p>
            <a:pPr marL="777240" lvl="1" indent="-457200">
              <a:buFont typeface="Wingdings" pitchFamily="2" charset="2"/>
              <a:buChar char="ü"/>
            </a:pPr>
            <a:r>
              <a:rPr lang="en-IN" sz="1500" dirty="0" smtClean="0"/>
              <a:t>Better to go with 4 point scale and not 5 point scale – hyper performer , good performer , Needs improvement , Poor performer </a:t>
            </a:r>
          </a:p>
          <a:p>
            <a:pPr marL="777240" lvl="1" indent="-457200">
              <a:buFont typeface="Wingdings" pitchFamily="2" charset="2"/>
              <a:buChar char="ü"/>
            </a:pPr>
            <a:r>
              <a:rPr lang="en-IN" sz="1500" dirty="0" smtClean="0"/>
              <a:t>Advantages of 4 point scale – Represents power law (Represents exact work force performance) , Easy to do it ,  No emotional pain </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Pay practices</a:t>
            </a:r>
            <a:endParaRPr lang="en-US" sz="2000" b="1" dirty="0"/>
          </a:p>
        </p:txBody>
      </p:sp>
      <p:sp>
        <p:nvSpPr>
          <p:cNvPr id="4" name="Rectangle 3"/>
          <p:cNvSpPr>
            <a:spLocks noGrp="1" noChangeArrowheads="1"/>
          </p:cNvSpPr>
          <p:nvPr>
            <p:ph sz="quarter" idx="1"/>
          </p:nvPr>
        </p:nvSpPr>
        <p:spPr>
          <a:xfrm>
            <a:off x="609600" y="1371600"/>
            <a:ext cx="8226552" cy="4800600"/>
          </a:xfrm>
        </p:spPr>
        <p:txBody>
          <a:bodyPr>
            <a:noAutofit/>
          </a:bodyPr>
          <a:lstStyle/>
          <a:p>
            <a:pPr>
              <a:buFont typeface="Wingdings" pitchFamily="2" charset="2"/>
              <a:buChar char="ü"/>
            </a:pPr>
            <a:endParaRPr lang="en-IN" sz="1700" dirty="0" smtClean="0"/>
          </a:p>
          <a:p>
            <a:pPr>
              <a:buFont typeface="Wingdings" pitchFamily="2" charset="2"/>
              <a:buChar char="ü"/>
            </a:pPr>
            <a:r>
              <a:rPr lang="en-IN" sz="1700" dirty="0" smtClean="0"/>
              <a:t>Conventional thinking : I will generate a score based on employee performance and based on his performance and based on that I will distribute salary – If you follow this you will close this business in 1 year</a:t>
            </a:r>
          </a:p>
          <a:p>
            <a:pPr>
              <a:buFont typeface="Wingdings" pitchFamily="2" charset="2"/>
              <a:buChar char="ü"/>
            </a:pPr>
            <a:r>
              <a:rPr lang="en-IN" sz="1700" dirty="0" smtClean="0"/>
              <a:t>Understand work performance rules – Power Law</a:t>
            </a:r>
          </a:p>
          <a:p>
            <a:pPr>
              <a:buFont typeface="Wingdings" pitchFamily="2" charset="2"/>
              <a:buChar char="ü"/>
            </a:pPr>
            <a:r>
              <a:rPr lang="en-IN" sz="1700" dirty="0" smtClean="0"/>
              <a:t>There is only single rule - </a:t>
            </a:r>
            <a:r>
              <a:rPr lang="en-IN" sz="1800" dirty="0" smtClean="0"/>
              <a:t>90% or more of the value on your teams comes from the top 10%, so pay them accordingly. </a:t>
            </a:r>
            <a:r>
              <a:rPr lang="en-US" sz="1800" dirty="0" smtClean="0"/>
              <a:t>– “</a:t>
            </a:r>
            <a:r>
              <a:rPr lang="en-US" sz="1800" dirty="0" smtClean="0">
                <a:hlinkClick r:id="rId2"/>
              </a:rPr>
              <a:t>Google work rules</a:t>
            </a:r>
            <a:r>
              <a:rPr lang="en-US" sz="1800" dirty="0" smtClean="0"/>
              <a:t>”</a:t>
            </a:r>
            <a:endParaRPr lang="en-IN" sz="1700" dirty="0" smtClean="0"/>
          </a:p>
          <a:p>
            <a:pPr>
              <a:buFont typeface="Wingdings" pitchFamily="2" charset="2"/>
              <a:buChar char="ü"/>
            </a:pPr>
            <a:r>
              <a:rPr lang="en-IN" sz="1700" dirty="0" smtClean="0"/>
              <a:t>Don’t get lost in the war of talent by treating everyone equal while paying salary</a:t>
            </a:r>
          </a:p>
          <a:p>
            <a:pPr>
              <a:buFont typeface="Wingdings" pitchFamily="2" charset="2"/>
              <a:buChar char="ü"/>
            </a:pPr>
            <a:r>
              <a:rPr lang="en-IN" sz="1700" dirty="0" smtClean="0"/>
              <a:t>Pay for performance by maintaining huge salary gaps between hyper , good and poor performers.</a:t>
            </a:r>
          </a:p>
          <a:p>
            <a:pPr>
              <a:buFont typeface="Wingdings" pitchFamily="2" charset="2"/>
              <a:buChar char="ü"/>
            </a:pPr>
            <a:r>
              <a:rPr lang="en-IN" sz="1700" dirty="0" smtClean="0"/>
              <a:t>Three simple rules</a:t>
            </a:r>
          </a:p>
          <a:p>
            <a:pPr lvl="1">
              <a:buFont typeface="Wingdings" pitchFamily="2" charset="2"/>
              <a:buChar char="ü"/>
            </a:pPr>
            <a:r>
              <a:rPr lang="en-IN" sz="1400" dirty="0" smtClean="0"/>
              <a:t>Hyper performers – Never loos them (They dictate mood of floor and 90 % value that company is having today is because of that 10%) . Just don’t pay them also learn how to capitalize on them.</a:t>
            </a:r>
          </a:p>
          <a:p>
            <a:pPr lvl="1">
              <a:buFont typeface="Wingdings" pitchFamily="2" charset="2"/>
              <a:buChar char="ü"/>
            </a:pPr>
            <a:r>
              <a:rPr lang="en-IN" sz="1400" dirty="0" smtClean="0"/>
              <a:t>Good performers – Pay them but don’t overpay a single person in that group</a:t>
            </a:r>
          </a:p>
          <a:p>
            <a:pPr lvl="1">
              <a:buFont typeface="Wingdings" pitchFamily="2" charset="2"/>
              <a:buChar char="ü"/>
            </a:pPr>
            <a:r>
              <a:rPr lang="en-IN" sz="1400" dirty="0" smtClean="0"/>
              <a:t>Poor performers - </a:t>
            </a:r>
          </a:p>
          <a:p>
            <a:pPr lvl="1">
              <a:buFont typeface="Wingdings" pitchFamily="2" charset="2"/>
              <a:buChar char="ü"/>
            </a:pPr>
            <a:endParaRPr lang="en-US" sz="1400" dirty="0" smtClean="0"/>
          </a:p>
          <a:p>
            <a:pPr lvl="1">
              <a:buNone/>
            </a:pPr>
            <a:endParaRPr lang="en-US" sz="1700" dirty="0" smtClean="0"/>
          </a:p>
          <a:p>
            <a:pPr lvl="1">
              <a:buNone/>
            </a:pPr>
            <a:endParaRPr lang="en-US" sz="1700" dirty="0" smtClean="0"/>
          </a:p>
          <a:p>
            <a:pPr lvl="1">
              <a:buNone/>
            </a:pPr>
            <a:endParaRPr lang="en-US" sz="1700" dirty="0" smtClean="0"/>
          </a:p>
          <a:p>
            <a:pPr>
              <a:buFont typeface="Wingdings" pitchFamily="2" charset="2"/>
              <a:buChar char="ü"/>
            </a:pPr>
            <a:endParaRPr lang="en-US" sz="17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Conclusion</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Performance reviews </a:t>
            </a:r>
          </a:p>
          <a:p>
            <a:pPr lvl="1">
              <a:buFont typeface="Wingdings" pitchFamily="2" charset="2"/>
              <a:buChar char="ü"/>
            </a:pPr>
            <a:r>
              <a:rPr lang="en-US" sz="1700" dirty="0" smtClean="0"/>
              <a:t>Performance review will not increase performance review . Instead focus on feedback cycles</a:t>
            </a:r>
          </a:p>
          <a:p>
            <a:pPr lvl="1">
              <a:buFont typeface="Wingdings" pitchFamily="2" charset="2"/>
              <a:buChar char="ü"/>
            </a:pPr>
            <a:r>
              <a:rPr lang="en-US" sz="1700" dirty="0" smtClean="0"/>
              <a:t>Reduce emotional pain with performance reviews using 4 point scale (Power law : Workforce performance distribution)</a:t>
            </a:r>
          </a:p>
          <a:p>
            <a:pPr lvl="1">
              <a:buFont typeface="Wingdings" pitchFamily="2" charset="2"/>
              <a:buChar char="ü"/>
            </a:pPr>
            <a:r>
              <a:rPr lang="en-US" sz="1700" dirty="0" smtClean="0"/>
              <a:t>Pay for performance : 90 % or more of the value on your teams comes from the top 10% so pay them accordingly</a:t>
            </a: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Agenda</a:t>
            </a:r>
            <a:endParaRPr lang="en-US" sz="2000" b="1" dirty="0"/>
          </a:p>
        </p:txBody>
      </p:sp>
      <p:sp>
        <p:nvSpPr>
          <p:cNvPr id="25603" name="Rectangle 3"/>
          <p:cNvSpPr>
            <a:spLocks noGrp="1" noChangeArrowheads="1"/>
          </p:cNvSpPr>
          <p:nvPr>
            <p:ph sz="quarter" idx="1"/>
          </p:nvPr>
        </p:nvSpPr>
        <p:spPr>
          <a:xfrm>
            <a:off x="612648" y="1981200"/>
            <a:ext cx="7693152" cy="4114800"/>
          </a:xfrm>
        </p:spPr>
        <p:txBody>
          <a:bodyPr>
            <a:noAutofit/>
          </a:bodyPr>
          <a:lstStyle/>
          <a:p>
            <a:pPr>
              <a:buFont typeface="Wingdings" pitchFamily="2" charset="2"/>
              <a:buChar char="ü"/>
            </a:pPr>
            <a:r>
              <a:rPr lang="en-US" sz="2000" dirty="0" smtClean="0"/>
              <a:t>Performance reviews – Myths &amp; Issues</a:t>
            </a:r>
          </a:p>
          <a:p>
            <a:pPr>
              <a:buFont typeface="Wingdings" pitchFamily="2" charset="2"/>
              <a:buChar char="ü"/>
            </a:pPr>
            <a:r>
              <a:rPr lang="en-US" sz="2000" dirty="0" smtClean="0"/>
              <a:t>Workforce performance patterns – Myth </a:t>
            </a:r>
            <a:r>
              <a:rPr lang="en-US" sz="2000" smtClean="0"/>
              <a:t>&amp; Realities</a:t>
            </a:r>
            <a:endParaRPr lang="en-US" sz="2000" dirty="0" smtClean="0"/>
          </a:p>
          <a:p>
            <a:pPr>
              <a:buFont typeface="Wingdings" pitchFamily="2" charset="2"/>
              <a:buChar char="ü"/>
            </a:pPr>
            <a:r>
              <a:rPr lang="en-US" sz="2000" dirty="0" smtClean="0"/>
              <a:t>Pay for performance – What is it &amp; How do you do that</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References</a:t>
            </a:r>
            <a:endParaRPr lang="en-US" sz="2000" b="1" dirty="0"/>
          </a:p>
        </p:txBody>
      </p:sp>
      <p:sp>
        <p:nvSpPr>
          <p:cNvPr id="4" name="Rectangle 3"/>
          <p:cNvSpPr>
            <a:spLocks noGrp="1" noChangeArrowheads="1"/>
          </p:cNvSpPr>
          <p:nvPr>
            <p:ph sz="quarter" idx="1"/>
          </p:nvPr>
        </p:nvSpPr>
        <p:spPr>
          <a:xfrm>
            <a:off x="609600" y="1600200"/>
            <a:ext cx="8534400" cy="5029200"/>
          </a:xfrm>
        </p:spPr>
        <p:txBody>
          <a:bodyPr>
            <a:noAutofit/>
          </a:bodyPr>
          <a:lstStyle/>
          <a:p>
            <a:r>
              <a:rPr lang="en-IN" sz="1050" b="1" dirty="0" smtClean="0">
                <a:hlinkClick r:id="rId2"/>
              </a:rPr>
              <a:t>Work Rules!: Insights from Inside Google That Will Transform How You Live and Lead</a:t>
            </a:r>
            <a:r>
              <a:rPr lang="en-IN" sz="1050" b="1" dirty="0" smtClean="0"/>
              <a:t>  (</a:t>
            </a:r>
            <a:r>
              <a:rPr lang="en-US" sz="1050" dirty="0" smtClean="0"/>
              <a:t>Laszlo Bock is the Senior Vice President of People Operations at Google, Inc, where he has worked since 2006 </a:t>
            </a:r>
            <a:r>
              <a:rPr lang="en-IN" sz="1050" b="1" dirty="0" smtClean="0"/>
              <a:t>)</a:t>
            </a:r>
          </a:p>
          <a:p>
            <a:r>
              <a:rPr lang="en-IN" sz="1050" b="1" dirty="0" smtClean="0">
                <a:hlinkClick r:id="rId3"/>
              </a:rPr>
              <a:t>OOPS! 13 Management Practices That Waste Time &amp; Money (and what to do instead)</a:t>
            </a:r>
            <a:endParaRPr lang="en-IN" sz="1050" dirty="0" smtClean="0"/>
          </a:p>
          <a:p>
            <a:r>
              <a:rPr lang="en-IN" sz="1050" b="1" dirty="0" smtClean="0">
                <a:hlinkClick r:id="rId4"/>
              </a:rPr>
              <a:t>The New One Minute Manager</a:t>
            </a:r>
            <a:r>
              <a:rPr lang="en-IN" sz="1050" b="1" dirty="0" smtClean="0"/>
              <a:t> </a:t>
            </a:r>
            <a:endParaRPr lang="en-IN" sz="1050" dirty="0" smtClean="0"/>
          </a:p>
          <a:p>
            <a:r>
              <a:rPr lang="en-IN" sz="1050" b="1" dirty="0" smtClean="0">
                <a:hlinkClick r:id="rId5"/>
              </a:rPr>
              <a:t>The Best Place to Work: The Art and Science of Creating an Extraordinary </a:t>
            </a:r>
            <a:r>
              <a:rPr lang="en-IN" sz="1050" b="1" dirty="0" err="1" smtClean="0">
                <a:hlinkClick r:id="rId5"/>
              </a:rPr>
              <a:t>Workplacery</a:t>
            </a:r>
            <a:endParaRPr lang="en-IN" sz="1050" dirty="0" smtClean="0"/>
          </a:p>
          <a:p>
            <a:r>
              <a:rPr lang="en-US" sz="1050" b="1" dirty="0" smtClean="0">
                <a:hlinkClick r:id="rId6"/>
              </a:rPr>
              <a:t>Hard Facts Dangerous Half-Truths , and Total Nonsense : Profiting from evidence based management - Jeffrey P</a:t>
            </a:r>
            <a:endParaRPr lang="en-US" sz="1050" b="1" dirty="0" smtClean="0"/>
          </a:p>
          <a:p>
            <a:r>
              <a:rPr lang="en-IN" sz="1050" b="1" dirty="0" smtClean="0">
                <a:hlinkClick r:id="rId7"/>
              </a:rPr>
              <a:t>How to Be Good at Performance Appraisals: Simple, Effective, Done Right</a:t>
            </a:r>
            <a:endParaRPr lang="en-IN" sz="1050" b="1" dirty="0" smtClean="0"/>
          </a:p>
          <a:p>
            <a:r>
              <a:rPr lang="en-IN" sz="1050" b="1" dirty="0" smtClean="0">
                <a:hlinkClick r:id="rId8"/>
              </a:rPr>
              <a:t>https://www.washingtonpost.com/news/on-leadership/wp/2015/07/21/in-big-move-accenture-will-get-rid-of-annual-performance-reviews-and-rankings/</a:t>
            </a:r>
            <a:r>
              <a:rPr lang="en-IN" sz="1050" b="1" dirty="0" smtClean="0"/>
              <a:t> </a:t>
            </a:r>
          </a:p>
          <a:p>
            <a:r>
              <a:rPr lang="en-IN" sz="1050" b="1" dirty="0" smtClean="0">
                <a:hlinkClick r:id="rId9"/>
              </a:rPr>
              <a:t>http://economictimes.indiatimes.com/tech/ites/need-to-reinvent-and-transform-in-todays-age-virginia-rometty-ibm/articleshow/50830431.cms</a:t>
            </a:r>
            <a:r>
              <a:rPr lang="en-IN" sz="1050" b="1" dirty="0" smtClean="0"/>
              <a:t> </a:t>
            </a:r>
          </a:p>
          <a:p>
            <a:r>
              <a:rPr lang="en-IN" sz="1050" b="1" dirty="0" smtClean="0">
                <a:hlinkClick r:id="rId10"/>
              </a:rPr>
              <a:t>http://www.forbes.com/sites/joshbersin/2014/02/19/the-myth-of-the-bell-curve-look-for-the-hyper-performers/#681dbe8513fc </a:t>
            </a:r>
            <a:endParaRPr lang="en-IN" sz="1050" b="1" dirty="0" smtClean="0"/>
          </a:p>
          <a:p>
            <a:r>
              <a:rPr lang="en-IN" sz="1050" b="1" dirty="0" smtClean="0">
                <a:hlinkClick r:id="rId10"/>
              </a:rPr>
              <a:t>http://business.financialpost.com/executive/careers/why-performance-appraisals-need-to-be-scrapped </a:t>
            </a:r>
            <a:endParaRPr lang="en-IN" sz="1050" b="1" dirty="0" smtClean="0"/>
          </a:p>
          <a:p>
            <a:r>
              <a:rPr lang="en-IN" sz="1050" b="1" dirty="0" smtClean="0">
                <a:hlinkClick r:id="rId11"/>
              </a:rPr>
              <a:t>http://www.forbes.com/sites/danpontefract/2015/04/27/work-rules-rules-at-google/#6451bdee19bc</a:t>
            </a:r>
            <a:r>
              <a:rPr lang="en-IN" sz="1050" b="1" dirty="0" smtClean="0"/>
              <a:t> </a:t>
            </a:r>
          </a:p>
          <a:p>
            <a:r>
              <a:rPr lang="en-US" sz="1050" b="1" dirty="0" smtClean="0">
                <a:hlinkClick r:id="rId12"/>
              </a:rPr>
              <a:t>http://www.yourparttimehrmanager.com/the-bell-curve-vs-the-power-law-curve/</a:t>
            </a:r>
            <a:endParaRPr lang="en-US" sz="1050" b="1" dirty="0" smtClean="0"/>
          </a:p>
          <a:p>
            <a:r>
              <a:rPr lang="en-US" sz="1050" b="1" dirty="0" smtClean="0">
                <a:hlinkClick r:id="rId13"/>
              </a:rPr>
              <a:t>https://www.linkedin.com/pulse/20140215200145-131079-the-myth-of-the-bell-curve</a:t>
            </a:r>
            <a:endParaRPr lang="en-US" sz="1050" b="1" dirty="0" smtClean="0"/>
          </a:p>
          <a:p>
            <a:r>
              <a:rPr lang="en-US" sz="1050" b="1" dirty="0" smtClean="0">
                <a:hlinkClick r:id="rId14"/>
              </a:rPr>
              <a:t>https://www.linkedin.com/pulse/20131102214028-131079-are-performance-appraisals-doomed</a:t>
            </a:r>
            <a:endParaRPr lang="en-US" sz="1050" b="1" dirty="0" smtClean="0"/>
          </a:p>
          <a:p>
            <a:endParaRPr lang="en-US" sz="1050" b="1" dirty="0" smtClean="0"/>
          </a:p>
          <a:p>
            <a:endParaRPr lang="en-US" sz="1050" b="1"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blinds(horizontal)">
                                      <p:cBhvr>
                                        <p:cTn id="47" dur="5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blinds(horizontal)">
                                      <p:cBhvr>
                                        <p:cTn id="52" dur="500"/>
                                        <p:tgtEl>
                                          <p:spTgt spid="4">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blinds(horizontal)">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blinds(horizontal)">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blinds(horizontal)">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blinds(horizontal)">
                                      <p:cBhvr>
                                        <p:cTn id="7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during performance review</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lvl="0">
              <a:buFont typeface="Wingdings" pitchFamily="2" charset="2"/>
              <a:buChar char="ü"/>
            </a:pPr>
            <a:r>
              <a:rPr lang="en-IN" sz="2000" dirty="0" smtClean="0"/>
              <a:t>Performance review improves employee performance (Myth)</a:t>
            </a:r>
          </a:p>
          <a:p>
            <a:pPr>
              <a:buFont typeface="Wingdings" pitchFamily="2" charset="2"/>
              <a:buChar char="ü"/>
            </a:pPr>
            <a:r>
              <a:rPr lang="en-IN" sz="2000" dirty="0" smtClean="0"/>
              <a:t>Performance reviews causes deep emotional pain leading to employee disengagement (Conventional way of thinking we didn’t put our expectations clearly will not work . Fight is always between ME &amp; EE)</a:t>
            </a:r>
          </a:p>
          <a:p>
            <a:pPr lvl="0">
              <a:buFont typeface="Wingdings" pitchFamily="2" charset="2"/>
              <a:buChar char="ü"/>
            </a:pPr>
            <a:r>
              <a:rPr lang="en-IN" sz="2000" dirty="0" smtClean="0"/>
              <a:t>Company will loose talented people if they don’t understand war for talent rules - Pay for performance rules</a:t>
            </a:r>
          </a:p>
          <a:p>
            <a:pPr lvl="2">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Performance review is a way to improve employee performance -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Greatest myth in management practices</a:t>
            </a:r>
          </a:p>
          <a:p>
            <a:pPr>
              <a:buFont typeface="Wingdings" pitchFamily="2" charset="2"/>
              <a:buChar char="ü"/>
            </a:pPr>
            <a:r>
              <a:rPr lang="en-US" sz="2000" dirty="0" smtClean="0"/>
              <a:t>I was writing great reviews from a long time but ….</a:t>
            </a:r>
          </a:p>
          <a:p>
            <a:pPr>
              <a:buFont typeface="Wingdings" pitchFamily="2" charset="2"/>
              <a:buChar char="ü"/>
            </a:pPr>
            <a:r>
              <a:rPr lang="en-IN" sz="2000" dirty="0" smtClean="0"/>
              <a:t>Focus on feedback cycles to improve performance (Recognition , Expectation , Supportive feedbacks)</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979404346"/>
              </p:ext>
            </p:extLst>
          </p:nvPr>
        </p:nvGraphicFramePr>
        <p:xfrm>
          <a:off x="533400" y="3276600"/>
          <a:ext cx="7543800" cy="3415142"/>
        </p:xfrm>
        <a:graphic>
          <a:graphicData uri="http://schemas.openxmlformats.org/drawingml/2006/table">
            <a:tbl>
              <a:tblPr firstRow="1" bandRow="1">
                <a:tableStyleId>{5C22544A-7EE6-4342-B048-85BDC9FD1C3A}</a:tableStyleId>
              </a:tblPr>
              <a:tblGrid>
                <a:gridCol w="3771900"/>
                <a:gridCol w="3771900"/>
              </a:tblGrid>
              <a:tr h="321526">
                <a:tc>
                  <a:txBody>
                    <a:bodyPr/>
                    <a:lstStyle/>
                    <a:p>
                      <a:r>
                        <a:rPr lang="en-IN" sz="1400" dirty="0" smtClean="0"/>
                        <a:t>Performance Review</a:t>
                      </a:r>
                      <a:endParaRPr lang="en-IN" sz="1400" dirty="0"/>
                    </a:p>
                  </a:txBody>
                  <a:tcPr/>
                </a:tc>
                <a:tc>
                  <a:txBody>
                    <a:bodyPr/>
                    <a:lstStyle/>
                    <a:p>
                      <a:r>
                        <a:rPr lang="en-IN" sz="1400" dirty="0" smtClean="0"/>
                        <a:t>Feedback Cycles</a:t>
                      </a:r>
                      <a:endParaRPr lang="en-IN" sz="1400" dirty="0"/>
                    </a:p>
                  </a:txBody>
                  <a:tcPr/>
                </a:tc>
              </a:tr>
              <a:tr h="296410">
                <a:tc>
                  <a:txBody>
                    <a:bodyPr/>
                    <a:lstStyle/>
                    <a:p>
                      <a:r>
                        <a:rPr lang="en-IN" sz="1400" dirty="0" smtClean="0"/>
                        <a:t>High level goals</a:t>
                      </a:r>
                      <a:endParaRPr lang="en-IN" sz="1400" dirty="0"/>
                    </a:p>
                  </a:txBody>
                  <a:tcPr/>
                </a:tc>
                <a:tc>
                  <a:txBody>
                    <a:bodyPr/>
                    <a:lstStyle/>
                    <a:p>
                      <a:r>
                        <a:rPr lang="en-IN" sz="1400" dirty="0" smtClean="0"/>
                        <a:t>Action items and very specific</a:t>
                      </a:r>
                      <a:endParaRPr lang="en-IN" sz="1400" dirty="0"/>
                    </a:p>
                  </a:txBody>
                  <a:tcPr/>
                </a:tc>
              </a:tr>
              <a:tr h="296410">
                <a:tc>
                  <a:txBody>
                    <a:bodyPr/>
                    <a:lstStyle/>
                    <a:p>
                      <a:r>
                        <a:rPr lang="en-IN" sz="1400" dirty="0" smtClean="0"/>
                        <a:t>Unrealistic</a:t>
                      </a:r>
                      <a:endParaRPr lang="en-IN" sz="1400" dirty="0"/>
                    </a:p>
                  </a:txBody>
                  <a:tcPr/>
                </a:tc>
                <a:tc>
                  <a:txBody>
                    <a:bodyPr/>
                    <a:lstStyle/>
                    <a:p>
                      <a:r>
                        <a:rPr lang="en-IN" sz="1400" dirty="0" smtClean="0"/>
                        <a:t>Realistic and practical</a:t>
                      </a:r>
                      <a:endParaRPr lang="en-IN" sz="1400" dirty="0"/>
                    </a:p>
                  </a:txBody>
                  <a:tcPr/>
                </a:tc>
              </a:tr>
              <a:tr h="303518">
                <a:tc>
                  <a:txBody>
                    <a:bodyPr/>
                    <a:lstStyle/>
                    <a:p>
                      <a:r>
                        <a:rPr lang="en-IN" sz="1400" dirty="0" smtClean="0"/>
                        <a:t>Can be set 1 year in advance</a:t>
                      </a:r>
                      <a:endParaRPr lang="en-IN" sz="1400" dirty="0"/>
                    </a:p>
                  </a:txBody>
                  <a:tcPr/>
                </a:tc>
                <a:tc>
                  <a:txBody>
                    <a:bodyPr/>
                    <a:lstStyle/>
                    <a:p>
                      <a:r>
                        <a:rPr lang="en-IN" sz="1400" dirty="0" smtClean="0"/>
                        <a:t>Cannot be set in advance</a:t>
                      </a:r>
                      <a:endParaRPr lang="en-IN" sz="1400" dirty="0"/>
                    </a:p>
                  </a:txBody>
                  <a:tcPr/>
                </a:tc>
              </a:tr>
              <a:tr h="296410">
                <a:tc>
                  <a:txBody>
                    <a:bodyPr/>
                    <a:lstStyle/>
                    <a:p>
                      <a:r>
                        <a:rPr lang="en-IN" sz="1400" dirty="0" smtClean="0"/>
                        <a:t>Long period</a:t>
                      </a:r>
                      <a:endParaRPr lang="en-IN" sz="1400" dirty="0"/>
                    </a:p>
                  </a:txBody>
                  <a:tcPr/>
                </a:tc>
                <a:tc>
                  <a:txBody>
                    <a:bodyPr/>
                    <a:lstStyle/>
                    <a:p>
                      <a:r>
                        <a:rPr lang="en-IN" sz="1400" dirty="0" smtClean="0"/>
                        <a:t>Very short . The more short the more effective</a:t>
                      </a:r>
                      <a:endParaRPr lang="en-IN" sz="1400" dirty="0"/>
                    </a:p>
                  </a:txBody>
                  <a:tcPr/>
                </a:tc>
              </a:tr>
              <a:tr h="401411">
                <a:tc>
                  <a:txBody>
                    <a:bodyPr/>
                    <a:lstStyle/>
                    <a:p>
                      <a:r>
                        <a:rPr lang="en-IN" sz="1400" dirty="0" smtClean="0"/>
                        <a:t>Water</a:t>
                      </a:r>
                      <a:r>
                        <a:rPr lang="en-IN" sz="1400" baseline="0" dirty="0" smtClean="0"/>
                        <a:t>fall model kind of execution</a:t>
                      </a:r>
                      <a:endParaRPr lang="en-IN" sz="1400" dirty="0"/>
                    </a:p>
                  </a:txBody>
                  <a:tcPr/>
                </a:tc>
                <a:tc>
                  <a:txBody>
                    <a:bodyPr/>
                    <a:lstStyle/>
                    <a:p>
                      <a:r>
                        <a:rPr lang="en-IN" sz="1400" dirty="0" smtClean="0"/>
                        <a:t>Agile kind of execution</a:t>
                      </a:r>
                      <a:endParaRPr lang="en-IN" sz="1400" dirty="0"/>
                    </a:p>
                  </a:txBody>
                  <a:tcPr/>
                </a:tc>
              </a:tr>
              <a:tr h="345245">
                <a:tc>
                  <a:txBody>
                    <a:bodyPr/>
                    <a:lstStyle/>
                    <a:p>
                      <a:r>
                        <a:rPr lang="en-IN" sz="1400" dirty="0" smtClean="0"/>
                        <a:t>Not a psychological need</a:t>
                      </a:r>
                      <a:endParaRPr lang="en-IN" sz="1400" dirty="0"/>
                    </a:p>
                  </a:txBody>
                  <a:tcPr/>
                </a:tc>
                <a:tc>
                  <a:txBody>
                    <a:bodyPr/>
                    <a:lstStyle/>
                    <a:p>
                      <a:r>
                        <a:rPr lang="en-IN" sz="1400" dirty="0" smtClean="0"/>
                        <a:t>Psychological need</a:t>
                      </a:r>
                      <a:endParaRPr lang="en-IN" sz="1400" dirty="0"/>
                    </a:p>
                  </a:txBody>
                  <a:tcPr/>
                </a:tc>
              </a:tr>
              <a:tr h="295100">
                <a:tc>
                  <a:txBody>
                    <a:bodyPr/>
                    <a:lstStyle/>
                    <a:p>
                      <a:r>
                        <a:rPr lang="en-IN" sz="1400" dirty="0" smtClean="0"/>
                        <a:t>Copy paste</a:t>
                      </a:r>
                      <a:r>
                        <a:rPr lang="en-IN" sz="1400" baseline="0" dirty="0" smtClean="0"/>
                        <a:t> templates</a:t>
                      </a:r>
                      <a:endParaRPr lang="en-IN" sz="1400" dirty="0"/>
                    </a:p>
                  </a:txBody>
                  <a:tcPr/>
                </a:tc>
                <a:tc>
                  <a:txBody>
                    <a:bodyPr/>
                    <a:lstStyle/>
                    <a:p>
                      <a:r>
                        <a:rPr lang="en-IN" sz="1400" dirty="0" smtClean="0"/>
                        <a:t>You</a:t>
                      </a:r>
                      <a:r>
                        <a:rPr lang="en-IN" sz="1400" baseline="0" dirty="0" smtClean="0"/>
                        <a:t> will not get copy paste templates</a:t>
                      </a:r>
                      <a:endParaRPr lang="en-IN" sz="1400" dirty="0"/>
                    </a:p>
                  </a:txBody>
                  <a:tcPr/>
                </a:tc>
              </a:tr>
              <a:tr h="295100">
                <a:tc>
                  <a:txBody>
                    <a:bodyPr/>
                    <a:lstStyle/>
                    <a:p>
                      <a:r>
                        <a:rPr lang="en-IN" sz="1400" dirty="0" smtClean="0"/>
                        <a:t>Documentation</a:t>
                      </a:r>
                      <a:endParaRPr lang="en-IN" sz="1400" dirty="0"/>
                    </a:p>
                  </a:txBody>
                  <a:tcPr/>
                </a:tc>
                <a:tc>
                  <a:txBody>
                    <a:bodyPr/>
                    <a:lstStyle/>
                    <a:p>
                      <a:r>
                        <a:rPr lang="en-IN" sz="1400" dirty="0" smtClean="0"/>
                        <a:t>Execution</a:t>
                      </a:r>
                      <a:endParaRPr lang="en-IN" sz="1400" dirty="0"/>
                    </a:p>
                  </a:txBody>
                  <a:tcPr/>
                </a:tc>
              </a:tr>
              <a:tr h="501670">
                <a:tc>
                  <a:txBody>
                    <a:bodyPr/>
                    <a:lstStyle/>
                    <a:p>
                      <a:r>
                        <a:rPr lang="en-IN" sz="1400" dirty="0" smtClean="0"/>
                        <a:t>Managers and leads are not accountable for employee performance</a:t>
                      </a:r>
                      <a:endParaRPr lang="en-IN" sz="1400" dirty="0"/>
                    </a:p>
                  </a:txBody>
                  <a:tcPr/>
                </a:tc>
                <a:tc>
                  <a:txBody>
                    <a:bodyPr/>
                    <a:lstStyle/>
                    <a:p>
                      <a:r>
                        <a:rPr lang="en-IN" sz="1400" dirty="0" smtClean="0"/>
                        <a:t>Indirectly managers and leads become more accountable</a:t>
                      </a:r>
                      <a:endParaRPr lang="en-IN" sz="1400" dirty="0"/>
                    </a:p>
                  </a:txBody>
                  <a:tcPr/>
                </a:tc>
              </a:tr>
            </a:tbl>
          </a:graphicData>
        </a:graphic>
      </p:graphicFrame>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if you don’t come out of this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What happens if you don’t come out of this myth?</a:t>
            </a:r>
          </a:p>
          <a:p>
            <a:pPr lvl="1">
              <a:buFont typeface="Wingdings" pitchFamily="2" charset="2"/>
              <a:buChar char="ü"/>
            </a:pPr>
            <a:r>
              <a:rPr lang="en-US" sz="1700" dirty="0" smtClean="0"/>
              <a:t>You will waste your time and money on how to do performance reviews without really increasing the performance of an employee</a:t>
            </a:r>
          </a:p>
          <a:p>
            <a:pPr lvl="1">
              <a:buFont typeface="Wingdings" pitchFamily="2" charset="2"/>
              <a:buChar char="ü"/>
            </a:pPr>
            <a:r>
              <a:rPr lang="en-US" sz="1700" dirty="0" smtClean="0"/>
              <a:t>You will focus on creating tools and devices to measure employee performance which are impossible and yield ineffective results</a:t>
            </a:r>
          </a:p>
          <a:p>
            <a:pPr lvl="1">
              <a:buFont typeface="Wingdings" pitchFamily="2" charset="2"/>
              <a:buChar char="ü"/>
            </a:pPr>
            <a:r>
              <a:rPr lang="en-US" sz="1700" dirty="0" smtClean="0"/>
              <a:t>Focus more on improving employee performance and not on performance reviews </a:t>
            </a:r>
          </a:p>
          <a:p>
            <a:pPr lvl="1">
              <a:buFont typeface="Wingdings" pitchFamily="2" charset="2"/>
              <a:buChar char="ü"/>
            </a:pPr>
            <a:r>
              <a:rPr lang="en-US" sz="1700" dirty="0" smtClean="0"/>
              <a:t>Focus more on reducing the emotional pain that is associated with performance reviews (Emotional pain is always between ME and EE ) . Ranking always creates emotional pain and a demotivating factor in work environment.</a:t>
            </a: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If performance is not improved then why performance reviews ?</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To obey workforce rule – Eliminating poor performers</a:t>
            </a:r>
          </a:p>
          <a:p>
            <a:pPr>
              <a:buFont typeface="Wingdings" pitchFamily="2" charset="2"/>
              <a:buChar char="ü"/>
            </a:pPr>
            <a:r>
              <a:rPr lang="en-US" sz="2000" dirty="0" smtClean="0"/>
              <a:t>Distributing salary (Obeying pay for performance rule)</a:t>
            </a:r>
          </a:p>
          <a:p>
            <a:pPr>
              <a:buFont typeface="Wingdings" pitchFamily="2" charset="2"/>
              <a:buChar char="ü"/>
            </a:pPr>
            <a:r>
              <a:rPr lang="en-US" sz="2000" dirty="0" smtClean="0"/>
              <a:t>Can we do this without appraisal system ?</a:t>
            </a:r>
          </a:p>
          <a:p>
            <a:pPr>
              <a:buFont typeface="Wingdings" pitchFamily="2" charset="2"/>
              <a:buChar char="ü"/>
            </a:pPr>
            <a:endParaRPr lang="en-US" sz="2000" dirty="0" smtClean="0"/>
          </a:p>
          <a:p>
            <a:pPr>
              <a:buFont typeface="Wingdings" pitchFamily="2" charset="2"/>
              <a:buChar char="ü"/>
            </a:pPr>
            <a:r>
              <a:rPr lang="en-US" sz="2000" b="1" dirty="0" smtClean="0"/>
              <a:t>Conclusion :</a:t>
            </a:r>
          </a:p>
          <a:p>
            <a:pPr lvl="1">
              <a:buFont typeface="Wingdings" pitchFamily="2" charset="2"/>
              <a:buChar char="ü"/>
            </a:pPr>
            <a:r>
              <a:rPr lang="en-US" sz="1700" dirty="0" smtClean="0"/>
              <a:t>Performance review will not increase performance of an employee . If you want to increase performance focus on Feedback cycles</a:t>
            </a:r>
          </a:p>
          <a:p>
            <a:pPr lvl="1">
              <a:buFont typeface="Wingdings" pitchFamily="2" charset="2"/>
              <a:buChar char="ü"/>
            </a:pPr>
            <a:r>
              <a:rPr lang="en-US" sz="1700" dirty="0" smtClean="0"/>
              <a:t>Performance reviews are still required to eliminate poor performers and distribute salary</a:t>
            </a:r>
          </a:p>
          <a:p>
            <a:pPr lvl="1">
              <a:buFont typeface="Wingdings" pitchFamily="2" charset="2"/>
              <a:buChar char="ü"/>
            </a:pPr>
            <a:r>
              <a:rPr lang="en-US" sz="1700" dirty="0" smtClean="0"/>
              <a:t>Focus on eliminating emotional pain associated with performance review (Rating and Salary)</a:t>
            </a:r>
          </a:p>
          <a:p>
            <a:pPr lvl="1">
              <a:buFont typeface="Wingdings" pitchFamily="2" charset="2"/>
              <a:buChar char="ü"/>
            </a:pPr>
            <a:endParaRPr lang="en-US" sz="1700" dirty="0" smtClean="0"/>
          </a:p>
          <a:p>
            <a:pPr lvl="1">
              <a:buNone/>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CCFA03-50CA-476E-8B8B-49D774F043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8929</TotalTime>
  <Words>1223</Words>
  <Application>Microsoft Office PowerPoint</Application>
  <PresentationFormat>On-screen Show (4:3)</PresentationFormat>
  <Paragraphs>148</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Capsules</vt:lpstr>
      <vt:lpstr>Median</vt:lpstr>
      <vt:lpstr>Performance Reviews</vt:lpstr>
      <vt:lpstr>Agenda</vt:lpstr>
      <vt:lpstr>References</vt:lpstr>
      <vt:lpstr>What happens during performance review</vt:lpstr>
      <vt:lpstr>Performance review is a way to improve employee performance - Myth</vt:lpstr>
      <vt:lpstr>What happens if you don’t come out of this myth</vt:lpstr>
      <vt:lpstr>If performance is not improved then why performance reviews ?</vt:lpstr>
      <vt:lpstr>Emotional pain with performance review</vt:lpstr>
      <vt:lpstr>Emotional pain with performance review</vt:lpstr>
      <vt:lpstr>Types of performers in work force</vt:lpstr>
      <vt:lpstr>The best are much better than the rest</vt:lpstr>
      <vt:lpstr>What hyper performers can do</vt:lpstr>
      <vt:lpstr>Who are good performers and poor performers</vt:lpstr>
      <vt:lpstr>Let us answer these questions</vt:lpstr>
      <vt:lpstr>How we give EE today</vt:lpstr>
      <vt:lpstr>Pay practices</vt:lpstr>
      <vt:lpstr>Conclusion</vt:lpstr>
    </vt:vector>
  </TitlesOfParts>
  <Company>IASTED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Anil Sakala</cp:lastModifiedBy>
  <cp:revision>901</cp:revision>
  <dcterms:created xsi:type="dcterms:W3CDTF">2001-12-11T23:34:17Z</dcterms:created>
  <dcterms:modified xsi:type="dcterms:W3CDTF">2016-04-23T20:33:51Z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