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09" r:id="rId2"/>
    <p:sldMasterId id="2147483688" r:id="rId3"/>
    <p:sldMasterId id="2147483660" r:id="rId4"/>
    <p:sldMasterId id="2147483690" r:id="rId5"/>
    <p:sldMasterId id="2147483718" r:id="rId6"/>
  </p:sldMasterIdLst>
  <p:notesMasterIdLst>
    <p:notesMasterId r:id="rId41"/>
  </p:notesMasterIdLst>
  <p:handoutMasterIdLst>
    <p:handoutMasterId r:id="rId42"/>
  </p:handoutMasterIdLst>
  <p:sldIdLst>
    <p:sldId id="445" r:id="rId7"/>
    <p:sldId id="463" r:id="rId8"/>
    <p:sldId id="534" r:id="rId9"/>
    <p:sldId id="528" r:id="rId10"/>
    <p:sldId id="529" r:id="rId11"/>
    <p:sldId id="532" r:id="rId12"/>
    <p:sldId id="527" r:id="rId13"/>
    <p:sldId id="539" r:id="rId14"/>
    <p:sldId id="540" r:id="rId15"/>
    <p:sldId id="541" r:id="rId16"/>
    <p:sldId id="537" r:id="rId17"/>
    <p:sldId id="542" r:id="rId18"/>
    <p:sldId id="536" r:id="rId19"/>
    <p:sldId id="543" r:id="rId20"/>
    <p:sldId id="545" r:id="rId21"/>
    <p:sldId id="544" r:id="rId22"/>
    <p:sldId id="546" r:id="rId23"/>
    <p:sldId id="547" r:id="rId24"/>
    <p:sldId id="550" r:id="rId25"/>
    <p:sldId id="548" r:id="rId26"/>
    <p:sldId id="549" r:id="rId27"/>
    <p:sldId id="551" r:id="rId28"/>
    <p:sldId id="552" r:id="rId29"/>
    <p:sldId id="553" r:id="rId30"/>
    <p:sldId id="554" r:id="rId31"/>
    <p:sldId id="555" r:id="rId32"/>
    <p:sldId id="556" r:id="rId33"/>
    <p:sldId id="557" r:id="rId34"/>
    <p:sldId id="558" r:id="rId35"/>
    <p:sldId id="559" r:id="rId36"/>
    <p:sldId id="560" r:id="rId37"/>
    <p:sldId id="561" r:id="rId38"/>
    <p:sldId id="530" r:id="rId39"/>
    <p:sldId id="562" r:id="rId4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defTabSz="457200"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defTabSz="457200"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defTabSz="457200"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defTabSz="457200"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C4C"/>
    <a:srgbClr val="0F63B2"/>
    <a:srgbClr val="C95228"/>
    <a:srgbClr val="182E57"/>
    <a:srgbClr val="6FA0A7"/>
    <a:srgbClr val="7DB7D8"/>
    <a:srgbClr val="B44E3A"/>
    <a:srgbClr val="B64E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53" autoAdjust="0"/>
    <p:restoredTop sz="97717" autoAdjust="0"/>
  </p:normalViewPr>
  <p:slideViewPr>
    <p:cSldViewPr snapToGrid="0" snapToObjects="1">
      <p:cViewPr varScale="1">
        <p:scale>
          <a:sx n="72" d="100"/>
          <a:sy n="72" d="100"/>
        </p:scale>
        <p:origin x="-1272" y="-96"/>
      </p:cViewPr>
      <p:guideLst>
        <p:guide orient="horz" pos="2180"/>
        <p:guide pos="2879"/>
      </p:guideLst>
    </p:cSldViewPr>
  </p:slid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85" d="100"/>
          <a:sy n="85" d="100"/>
        </p:scale>
        <p:origin x="-383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11C37E7-989F-4786-8BA5-7AADBE087020}" type="datetimeFigureOut">
              <a:rPr lang="en-US"/>
              <a:pPr>
                <a:defRPr/>
              </a:pPr>
              <a:t>4/24/2016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2306BE2-25F6-41B1-89A0-AAD56A1FA04A}" type="slidenum">
              <a:rPr lang="en-US"/>
              <a:pPr>
                <a:defRPr/>
              </a:pPr>
              <a:t>‹#›</a:t>
            </a:fld>
            <a:endParaRPr lang="en-US"/>
          </a:p>
        </p:txBody>
      </p:sp>
    </p:spTree>
    <p:extLst>
      <p:ext uri="{BB962C8B-B14F-4D97-AF65-F5344CB8AC3E}">
        <p14:creationId xmlns:p14="http://schemas.microsoft.com/office/powerpoint/2010/main" val="1727929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BFFDB80-4FDB-43FB-88B8-51C6D4047387}" type="datetimeFigureOut">
              <a:rPr lang="en-US"/>
              <a:pPr>
                <a:defRPr/>
              </a:pPr>
              <a:t>4/24/2016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5F4E530-CDFF-4423-9BD1-D8CE2FB1BF5D}" type="slidenum">
              <a:rPr lang="en-US"/>
              <a:pPr>
                <a:defRPr/>
              </a:pPr>
              <a:t>‹#›</a:t>
            </a:fld>
            <a:endParaRPr lang="en-US"/>
          </a:p>
        </p:txBody>
      </p:sp>
    </p:spTree>
    <p:extLst>
      <p:ext uri="{BB962C8B-B14F-4D97-AF65-F5344CB8AC3E}">
        <p14:creationId xmlns:p14="http://schemas.microsoft.com/office/powerpoint/2010/main" val="29018704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 name="Slide Number Placeholder 3"/>
          <p:cNvSpPr>
            <a:spLocks noGrp="1"/>
          </p:cNvSpPr>
          <p:nvPr>
            <p:ph type="sldNum" sz="quarter" idx="5"/>
          </p:nvPr>
        </p:nvSpPr>
        <p:spPr/>
        <p:txBody>
          <a:bodyPr/>
          <a:lstStyle/>
          <a:p>
            <a:pPr defTabSz="914400">
              <a:defRPr/>
            </a:pPr>
            <a:fld id="{AE58ADEC-60F4-4BFC-A643-689464C54585}" type="slidenum">
              <a:rPr lang="en-US" sz="1400" kern="0">
                <a:solidFill>
                  <a:sysClr val="windowText" lastClr="000000"/>
                </a:solidFill>
                <a:ea typeface="Calibri"/>
                <a:cs typeface="Calibri"/>
                <a:sym typeface="Arial"/>
              </a:rPr>
              <a:pPr defTabSz="914400">
                <a:defRPr/>
              </a:pPr>
              <a:t>1</a:t>
            </a:fld>
            <a:endParaRPr lang="en-US" sz="1400" kern="0" dirty="0">
              <a:solidFill>
                <a:sysClr val="windowText" lastClr="000000"/>
              </a:solidFill>
              <a:ea typeface="Calibri"/>
              <a:cs typeface="Calibri"/>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2"/>
          <p:cNvSpPr>
            <a:spLocks noGrp="1"/>
          </p:cNvSpPr>
          <p:nvPr>
            <p:ph type="body" sz="quarter" idx="19"/>
          </p:nvPr>
        </p:nvSpPr>
        <p:spPr>
          <a:xfrm>
            <a:off x="317432" y="141830"/>
            <a:ext cx="4252981" cy="337648"/>
          </a:xfrm>
          <a:prstGeom prst="rect">
            <a:avLst/>
          </a:prstGeom>
        </p:spPr>
        <p:txBody>
          <a:bodyPr/>
          <a:lstStyle>
            <a:lvl1pPr marL="0" indent="0">
              <a:buNone/>
              <a:defRPr sz="1800">
                <a:solidFill>
                  <a:schemeClr val="bg1"/>
                </a:solidFill>
                <a:latin typeface="Calibri"/>
                <a:cs typeface="Calibri"/>
              </a:defRPr>
            </a:lvl1pPr>
          </a:lstStyle>
          <a:p>
            <a:pPr lvl="0"/>
            <a:r>
              <a:rPr lang="en-US" dirty="0" smtClean="0"/>
              <a:t>Click to edit Master text styles</a:t>
            </a:r>
          </a:p>
        </p:txBody>
      </p:sp>
    </p:spTree>
    <p:extLst>
      <p:ext uri="{BB962C8B-B14F-4D97-AF65-F5344CB8AC3E}">
        <p14:creationId xmlns:p14="http://schemas.microsoft.com/office/powerpoint/2010/main" val="154368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5" name="Picture 21" descr="Screen Shot 2014-05-01 at 3.02.41 PM.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0" y="-1568450"/>
            <a:ext cx="3871913"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half" idx="2"/>
          </p:nvPr>
        </p:nvSpPr>
        <p:spPr>
          <a:xfrm>
            <a:off x="908368" y="3953202"/>
            <a:ext cx="7344092" cy="1967538"/>
          </a:xfrm>
          <a:prstGeom prst="rect">
            <a:avLst/>
          </a:prstGeom>
        </p:spPr>
        <p:txBody>
          <a:bodyPr/>
          <a:lstStyle>
            <a:lvl1pPr marL="0" indent="0">
              <a:buNone/>
              <a:defRPr sz="1700">
                <a:solidFill>
                  <a:srgbClr val="7F7F7F"/>
                </a:solidFill>
                <a:latin typeface="Calibri"/>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 name="Picture Placeholder 2"/>
          <p:cNvSpPr>
            <a:spLocks noGrp="1" noChangeAspect="1"/>
          </p:cNvSpPr>
          <p:nvPr>
            <p:ph type="pic" idx="1"/>
          </p:nvPr>
        </p:nvSpPr>
        <p:spPr>
          <a:xfrm>
            <a:off x="2377440" y="1974696"/>
            <a:ext cx="4419600" cy="17376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Tree>
    <p:extLst>
      <p:ext uri="{BB962C8B-B14F-4D97-AF65-F5344CB8AC3E}">
        <p14:creationId xmlns:p14="http://schemas.microsoft.com/office/powerpoint/2010/main" val="64832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3" name="Picture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08913" y="255588"/>
            <a:ext cx="11366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58813"/>
            <a:ext cx="9150350" cy="5513387"/>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sym typeface="Arial"/>
            </a:endParaRPr>
          </a:p>
          <a:p>
            <a:pPr algn="ctr" fontAlgn="auto">
              <a:spcBef>
                <a:spcPts val="0"/>
              </a:spcBef>
              <a:spcAft>
                <a:spcPts val="0"/>
              </a:spcAft>
              <a:defRPr/>
            </a:pPr>
            <a:r>
              <a:rPr lang="en-US" dirty="0">
                <a:solidFill>
                  <a:prstClr val="white"/>
                </a:solidFill>
                <a:sym typeface="Arial"/>
              </a:rPr>
              <a:t> </a:t>
            </a:r>
          </a:p>
        </p:txBody>
      </p:sp>
      <p:grpSp>
        <p:nvGrpSpPr>
          <p:cNvPr id="5" name="Group 17"/>
          <p:cNvGrpSpPr>
            <a:grpSpLocks/>
          </p:cNvGrpSpPr>
          <p:nvPr userDrawn="1"/>
        </p:nvGrpSpPr>
        <p:grpSpPr bwMode="auto">
          <a:xfrm>
            <a:off x="-211138" y="4837113"/>
            <a:ext cx="4489451" cy="769937"/>
            <a:chOff x="-210986" y="6361161"/>
            <a:chExt cx="2507649" cy="430673"/>
          </a:xfrm>
        </p:grpSpPr>
        <p:sp>
          <p:nvSpPr>
            <p:cNvPr id="6" name="Oval 5"/>
            <p:cNvSpPr/>
            <p:nvPr/>
          </p:nvSpPr>
          <p:spPr>
            <a:xfrm>
              <a:off x="-210986" y="6369153"/>
              <a:ext cx="422080" cy="421794"/>
            </a:xfrm>
            <a:prstGeom prst="ellipse">
              <a:avLst/>
            </a:prstGeom>
            <a:solidFill>
              <a:srgbClr val="96C44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7" name="Oval 6"/>
            <p:cNvSpPr/>
            <p:nvPr/>
          </p:nvSpPr>
          <p:spPr>
            <a:xfrm>
              <a:off x="289125" y="6361161"/>
              <a:ext cx="422079" cy="421793"/>
            </a:xfrm>
            <a:prstGeom prst="ellipse">
              <a:avLst/>
            </a:prstGeom>
            <a:no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Times New Roman"/>
                <a:cs typeface="Times New Roman"/>
                <a:sym typeface="Arial"/>
              </a:endParaRPr>
            </a:p>
          </p:txBody>
        </p:sp>
        <p:sp>
          <p:nvSpPr>
            <p:cNvPr id="8" name="Oval 7"/>
            <p:cNvSpPr/>
            <p:nvPr/>
          </p:nvSpPr>
          <p:spPr>
            <a:xfrm>
              <a:off x="814951" y="6369153"/>
              <a:ext cx="421193" cy="421794"/>
            </a:xfrm>
            <a:prstGeom prst="ellipse">
              <a:avLst/>
            </a:prstGeom>
            <a:noFill/>
            <a:ln w="19050">
              <a:solidFill>
                <a:srgbClr val="588199">
                  <a:alpha val="72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9" name="Oval 8"/>
            <p:cNvSpPr/>
            <p:nvPr/>
          </p:nvSpPr>
          <p:spPr>
            <a:xfrm>
              <a:off x="1874584" y="6370041"/>
              <a:ext cx="422079" cy="421793"/>
            </a:xfrm>
            <a:prstGeom prst="ellipse">
              <a:avLst/>
            </a:prstGeom>
            <a:solidFill>
              <a:srgbClr val="8CB73E"/>
            </a:solidFill>
            <a:ln w="19050">
              <a:solidFill>
                <a:srgbClr val="7CB6D8"/>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Times New Roman"/>
                <a:cs typeface="Times New Roman"/>
                <a:sym typeface="Arial"/>
              </a:endParaRPr>
            </a:p>
          </p:txBody>
        </p:sp>
        <p:sp>
          <p:nvSpPr>
            <p:cNvPr id="10" name="Oval 9"/>
            <p:cNvSpPr/>
            <p:nvPr/>
          </p:nvSpPr>
          <p:spPr>
            <a:xfrm>
              <a:off x="1347871" y="6370041"/>
              <a:ext cx="422079" cy="421793"/>
            </a:xfrm>
            <a:prstGeom prst="ellipse">
              <a:avLst/>
            </a:prstGeom>
            <a:solidFill>
              <a:srgbClr val="7CB6D8">
                <a:alpha val="65000"/>
              </a:srgbClr>
            </a:solidFill>
            <a:ln w="19050">
              <a:solidFill>
                <a:srgbClr val="5E8AA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11" name="TextBox 23"/>
            <p:cNvSpPr txBox="1">
              <a:spLocks noChangeArrowheads="1"/>
            </p:cNvSpPr>
            <p:nvPr/>
          </p:nvSpPr>
          <p:spPr bwMode="auto">
            <a:xfrm>
              <a:off x="301911" y="6379581"/>
              <a:ext cx="522774" cy="34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3400">
                  <a:solidFill>
                    <a:srgbClr val="FFFFFF"/>
                  </a:solidFill>
                  <a:latin typeface="Times New Roman" pitchFamily="18" charset="0"/>
                  <a:ea typeface="Calibri" pitchFamily="34" charset="0"/>
                  <a:cs typeface="Times New Roman" pitchFamily="18" charset="0"/>
                  <a:sym typeface="Arial" pitchFamily="34" charset="0"/>
                </a:rPr>
                <a:t>PK</a:t>
              </a:r>
            </a:p>
          </p:txBody>
        </p:sp>
      </p:grpSp>
      <p:pic>
        <p:nvPicPr>
          <p:cNvPr id="12" name="Picture 2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08913" y="255588"/>
            <a:ext cx="11366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itle 2"/>
          <p:cNvSpPr>
            <a:spLocks noGrp="1"/>
          </p:cNvSpPr>
          <p:nvPr>
            <p:ph type="title"/>
          </p:nvPr>
        </p:nvSpPr>
        <p:spPr>
          <a:xfrm>
            <a:off x="4389120" y="4832948"/>
            <a:ext cx="4284980" cy="831252"/>
          </a:xfrm>
          <a:prstGeom prst="rect">
            <a:avLst/>
          </a:prstGeom>
        </p:spPr>
        <p:txBody>
          <a:bodyPr vert="horz" anchor="ctr" anchorCtr="0"/>
          <a:lstStyle>
            <a:lvl1pPr algn="l">
              <a:defRPr sz="2000" cap="all" spc="300">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25484846"/>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20"/>
          </p:nvPr>
        </p:nvSpPr>
        <p:spPr>
          <a:xfrm>
            <a:off x="292100" y="863600"/>
            <a:ext cx="8318500" cy="914400"/>
          </a:xfrm>
          <a:prstGeom prst="rect">
            <a:avLst/>
          </a:prstGeom>
        </p:spPr>
        <p:txBody>
          <a:bodyPr vert="horz"/>
          <a:lstStyle>
            <a:lvl1pPr marL="228600" indent="-228600">
              <a:spcBef>
                <a:spcPts val="0"/>
              </a:spcBef>
              <a:spcAft>
                <a:spcPts val="1200"/>
              </a:spcAft>
              <a:defRPr sz="2000"/>
            </a:lvl1pPr>
            <a:lvl2pPr marL="565150" indent="-285750">
              <a:spcBef>
                <a:spcPts val="0"/>
              </a:spcBef>
              <a:spcAft>
                <a:spcPts val="1200"/>
              </a:spcAft>
              <a:defRPr sz="1800"/>
            </a:lvl2pPr>
            <a:lvl3pPr marL="571500" indent="342900">
              <a:spcBef>
                <a:spcPts val="0"/>
              </a:spcBef>
              <a:spcAft>
                <a:spcPts val="1200"/>
              </a:spcAft>
              <a:defRPr sz="1600"/>
            </a:lvl3pPr>
            <a:lvl4pPr marL="1257300" indent="-228600">
              <a:spcBef>
                <a:spcPts val="0"/>
              </a:spcBef>
              <a:spcAft>
                <a:spcPts val="1200"/>
              </a:spcAft>
              <a:tabLst/>
              <a:defRPr sz="1400"/>
            </a:lvl4pPr>
            <a:lvl5pPr marL="1549400" indent="-228600">
              <a:spcBef>
                <a:spcPts val="0"/>
              </a:spcBef>
              <a:spcAft>
                <a:spcPts val="1200"/>
              </a:spcAft>
              <a:tabLs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317432" y="141830"/>
            <a:ext cx="8229600" cy="337648"/>
          </a:xfrm>
          <a:prstGeom prst="rect">
            <a:avLst/>
          </a:prstGeom>
        </p:spPr>
        <p:txBody>
          <a:bodyPr vert="horz"/>
          <a:lstStyle>
            <a:lvl1pPr algn="l">
              <a:defRPr lang="en-US" sz="1800" kern="1200" cap="all" spc="300" dirty="0">
                <a:solidFill>
                  <a:schemeClr val="bg1"/>
                </a:solidFill>
                <a:latin typeface="Calibri"/>
                <a:ea typeface="+mn-ea"/>
                <a:cs typeface="Calibri"/>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1449511773"/>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1"/>
          <p:cNvSpPr>
            <a:spLocks noGrp="1"/>
          </p:cNvSpPr>
          <p:nvPr>
            <p:ph type="title"/>
          </p:nvPr>
        </p:nvSpPr>
        <p:spPr>
          <a:xfrm>
            <a:off x="317432" y="141830"/>
            <a:ext cx="8229600" cy="337648"/>
          </a:xfrm>
          <a:prstGeom prst="rect">
            <a:avLst/>
          </a:prstGeom>
        </p:spPr>
        <p:txBody>
          <a:bodyPr vert="horz"/>
          <a:lstStyle>
            <a:lvl1pPr algn="l">
              <a:defRPr lang="en-US" sz="1800" kern="1200" cap="all" spc="300" dirty="0">
                <a:solidFill>
                  <a:schemeClr val="bg1"/>
                </a:solidFill>
                <a:latin typeface="Calibri"/>
                <a:ea typeface="+mn-ea"/>
                <a:cs typeface="Calibri"/>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2987521476"/>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TRO Title">
    <p:spTree>
      <p:nvGrpSpPr>
        <p:cNvPr id="1" name=""/>
        <p:cNvGrpSpPr/>
        <p:nvPr/>
      </p:nvGrpSpPr>
      <p:grpSpPr>
        <a:xfrm>
          <a:off x="0" y="0"/>
          <a:ext cx="0" cy="0"/>
          <a:chOff x="0" y="0"/>
          <a:chExt cx="0" cy="0"/>
        </a:xfrm>
      </p:grpSpPr>
      <p:pic>
        <p:nvPicPr>
          <p:cNvPr id="2" name="Picture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12263" cy="690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userDrawn="1"/>
        </p:nvSpPr>
        <p:spPr>
          <a:xfrm>
            <a:off x="1482725" y="5715000"/>
            <a:ext cx="755650" cy="755650"/>
          </a:xfrm>
          <a:prstGeom prst="ellipse">
            <a:avLst/>
          </a:prstGeom>
          <a:no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Times New Roman"/>
              <a:cs typeface="Times New Roman"/>
              <a:sym typeface="Arial"/>
            </a:endParaRPr>
          </a:p>
        </p:txBody>
      </p:sp>
      <p:sp>
        <p:nvSpPr>
          <p:cNvPr id="4" name="Oval 3"/>
          <p:cNvSpPr/>
          <p:nvPr userDrawn="1"/>
        </p:nvSpPr>
        <p:spPr>
          <a:xfrm>
            <a:off x="-325438" y="5729288"/>
            <a:ext cx="755651" cy="755650"/>
          </a:xfrm>
          <a:prstGeom prst="ellipse">
            <a:avLst/>
          </a:prstGeom>
          <a:noFill/>
          <a:ln w="19050">
            <a:solidFill>
              <a:srgbClr val="588199">
                <a:alpha val="72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5" name="Oval 4"/>
          <p:cNvSpPr/>
          <p:nvPr userDrawn="1"/>
        </p:nvSpPr>
        <p:spPr>
          <a:xfrm>
            <a:off x="561975" y="5730875"/>
            <a:ext cx="755650" cy="755650"/>
          </a:xfrm>
          <a:prstGeom prst="ellipse">
            <a:avLst/>
          </a:prstGeom>
          <a:solidFill>
            <a:srgbClr val="7CB6D8">
              <a:alpha val="65000"/>
            </a:srgbClr>
          </a:solidFill>
          <a:ln w="19050">
            <a:solidFill>
              <a:srgbClr val="5E8AA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6" name="TextBox 19"/>
          <p:cNvSpPr txBox="1">
            <a:spLocks noChangeArrowheads="1"/>
          </p:cNvSpPr>
          <p:nvPr userDrawn="1"/>
        </p:nvSpPr>
        <p:spPr bwMode="auto">
          <a:xfrm>
            <a:off x="1482725" y="5748338"/>
            <a:ext cx="9350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3400">
                <a:solidFill>
                  <a:srgbClr val="FFFFFF"/>
                </a:solidFill>
                <a:latin typeface="Times New Roman" pitchFamily="18" charset="0"/>
                <a:ea typeface="Calibri" pitchFamily="34" charset="0"/>
                <a:cs typeface="Times New Roman" pitchFamily="18" charset="0"/>
                <a:sym typeface="Arial" pitchFamily="34" charset="0"/>
              </a:rPr>
              <a:t>PK</a:t>
            </a:r>
          </a:p>
        </p:txBody>
      </p:sp>
      <p:sp>
        <p:nvSpPr>
          <p:cNvPr id="7" name="TextBox 6"/>
          <p:cNvSpPr txBox="1"/>
          <p:nvPr userDrawn="1"/>
        </p:nvSpPr>
        <p:spPr>
          <a:xfrm>
            <a:off x="771525" y="6653213"/>
            <a:ext cx="8466138" cy="414337"/>
          </a:xfrm>
          <a:prstGeom prst="rect">
            <a:avLst/>
          </a:prstGeom>
          <a:noFill/>
        </p:spPr>
        <p:txBody>
          <a:bodyPr>
            <a:spAutoFit/>
          </a:bodyPr>
          <a:lstStyle/>
          <a:p>
            <a:pPr fontAlgn="auto">
              <a:spcBef>
                <a:spcPts val="0"/>
              </a:spcBef>
              <a:spcAft>
                <a:spcPts val="0"/>
              </a:spcAft>
              <a:defRPr/>
            </a:pPr>
            <a:r>
              <a:rPr lang="en-US" sz="1050" b="1" cap="all" baseline="30000" dirty="0">
                <a:solidFill>
                  <a:srgbClr val="FFFFFF"/>
                </a:solidFill>
                <a:latin typeface="Calibri"/>
                <a:ea typeface="Calibri"/>
                <a:cs typeface="Calibri"/>
                <a:sym typeface="Arial"/>
              </a:rPr>
              <a:t>Copyright © 2014 </a:t>
            </a:r>
            <a:r>
              <a:rPr lang="en-US" sz="1050" b="1" cap="all" baseline="30000" dirty="0" err="1">
                <a:solidFill>
                  <a:srgbClr val="FFFFFF"/>
                </a:solidFill>
                <a:latin typeface="Calibri"/>
                <a:ea typeface="Calibri"/>
                <a:cs typeface="Calibri"/>
                <a:sym typeface="Arial"/>
              </a:rPr>
              <a:t>ProKarma</a:t>
            </a:r>
            <a:r>
              <a:rPr lang="en-US" sz="1050" b="1" cap="all" baseline="30000" dirty="0">
                <a:solidFill>
                  <a:srgbClr val="FFFFFF"/>
                </a:solidFill>
                <a:latin typeface="Calibri"/>
                <a:ea typeface="Calibri"/>
                <a:cs typeface="Calibri"/>
                <a:sym typeface="Arial"/>
              </a:rPr>
              <a:t> Inc</a:t>
            </a:r>
            <a:r>
              <a:rPr lang="en-US" sz="1050" cap="all" baseline="30000" dirty="0">
                <a:solidFill>
                  <a:srgbClr val="FFFFFF"/>
                </a:solidFill>
                <a:latin typeface="Calibri"/>
                <a:ea typeface="Calibri"/>
                <a:cs typeface="Calibri"/>
                <a:sym typeface="Arial"/>
              </a:rPr>
              <a:t>.   </a:t>
            </a:r>
            <a:r>
              <a:rPr lang="en-US" sz="1050" i="1" baseline="30000" dirty="0">
                <a:solidFill>
                  <a:srgbClr val="FFFFFF"/>
                </a:solidFill>
                <a:latin typeface="Calibri"/>
                <a:ea typeface="Calibri"/>
                <a:cs typeface="Calibri"/>
                <a:sym typeface="Arial"/>
              </a:rPr>
              <a:t>Copyrights, trademarks, and registered trademarks for all technology described in this document are owned by the respective companies.</a:t>
            </a:r>
          </a:p>
          <a:p>
            <a:pPr fontAlgn="auto">
              <a:spcBef>
                <a:spcPts val="0"/>
              </a:spcBef>
              <a:spcAft>
                <a:spcPts val="0"/>
              </a:spcAft>
              <a:defRPr/>
            </a:pPr>
            <a:endParaRPr lang="en-US" sz="1400" dirty="0">
              <a:solidFill>
                <a:prstClr val="black"/>
              </a:solidFill>
              <a:latin typeface="Calibri"/>
              <a:ea typeface="Calibri"/>
              <a:cs typeface="Calibri"/>
              <a:sym typeface="Arial"/>
            </a:endParaRPr>
          </a:p>
        </p:txBody>
      </p:sp>
      <p:pic>
        <p:nvPicPr>
          <p:cNvPr id="8" name="Picture 21" descr="microsof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62938" y="5799138"/>
            <a:ext cx="325437"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2" descr="sap.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88325" y="3819525"/>
            <a:ext cx="5429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descr="Mobility-logo.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062788" y="4659313"/>
            <a:ext cx="693737"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4" descr="Analytics-logo.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093075" y="4649788"/>
            <a:ext cx="68738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QA-logo.png"/>
          <p:cNvPicPr>
            <a:picLocks noChangeAspect="1"/>
          </p:cNvPicPr>
          <p:nvPr userDrawn="1"/>
        </p:nvPicPr>
        <p:blipFill>
          <a:blip r:embed="rId7" cstate="email">
            <a:duotone>
              <a:prstClr val="black"/>
              <a:srgbClr val="FFFFFF">
                <a:tint val="45000"/>
                <a:satMod val="400000"/>
              </a:srgbClr>
            </a:duotone>
            <a:alphaModFix amt="32000"/>
            <a:extLst>
              <a:ext uri="{28A0092B-C50C-407E-A947-70E740481C1C}">
                <a14:useLocalDpi xmlns:a14="http://schemas.microsoft.com/office/drawing/2010/main"/>
              </a:ext>
            </a:extLst>
          </a:blip>
          <a:stretch>
            <a:fillRect/>
          </a:stretch>
        </p:blipFill>
        <p:spPr>
          <a:xfrm>
            <a:off x="7102042" y="5702440"/>
            <a:ext cx="634008" cy="536701"/>
          </a:xfrm>
          <a:prstGeom prst="rect">
            <a:avLst/>
          </a:prstGeom>
        </p:spPr>
      </p:pic>
    </p:spTree>
    <p:extLst>
      <p:ext uri="{BB962C8B-B14F-4D97-AF65-F5344CB8AC3E}">
        <p14:creationId xmlns:p14="http://schemas.microsoft.com/office/powerpoint/2010/main" val="6272284"/>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Text Placeholder 2"/>
          <p:cNvSpPr>
            <a:spLocks noGrp="1"/>
          </p:cNvSpPr>
          <p:nvPr>
            <p:ph type="body" sz="quarter" idx="19"/>
          </p:nvPr>
        </p:nvSpPr>
        <p:spPr>
          <a:xfrm>
            <a:off x="317432" y="141830"/>
            <a:ext cx="4252981" cy="337648"/>
          </a:xfrm>
          <a:prstGeom prst="rect">
            <a:avLst/>
          </a:prstGeom>
        </p:spPr>
        <p:txBody>
          <a:bodyPr/>
          <a:lstStyle>
            <a:lvl1pPr marL="0" indent="0">
              <a:buNone/>
              <a:defRPr sz="1800">
                <a:solidFill>
                  <a:schemeClr val="bg1"/>
                </a:solidFill>
                <a:latin typeface="Calibri"/>
                <a:cs typeface="Calibri"/>
              </a:defRPr>
            </a:lvl1pPr>
          </a:lstStyle>
          <a:p>
            <a:pPr lvl="0"/>
            <a:r>
              <a:rPr lang="en-US" dirty="0" smtClean="0"/>
              <a:t>Click to edit Master text styles</a:t>
            </a:r>
          </a:p>
        </p:txBody>
      </p:sp>
      <p:sp>
        <p:nvSpPr>
          <p:cNvPr id="3" name="Content Placeholder 2"/>
          <p:cNvSpPr>
            <a:spLocks noGrp="1"/>
          </p:cNvSpPr>
          <p:nvPr>
            <p:ph idx="1"/>
          </p:nvPr>
        </p:nvSpPr>
        <p:spPr>
          <a:xfrm>
            <a:off x="457200" y="952500"/>
            <a:ext cx="8229600" cy="5173663"/>
          </a:xfrm>
          <a:prstGeom prst="rect">
            <a:avLst/>
          </a:prstGeom>
        </p:spPr>
        <p:txBody>
          <a:bodyPr/>
          <a:lstStyle>
            <a:lvl1pPr marL="342900" indent="-342900">
              <a:buClr>
                <a:schemeClr val="accent5">
                  <a:lumMod val="75000"/>
                </a:schemeClr>
              </a:buClr>
              <a:buFont typeface="Wingdings" charset="2"/>
              <a:buChar char="§"/>
              <a:defRPr sz="2400"/>
            </a:lvl1pPr>
            <a:lvl2pPr>
              <a:defRPr sz="2000"/>
            </a:lvl2pPr>
            <a:lvl3pPr marL="1143000" indent="-228600">
              <a:buClr>
                <a:schemeClr val="accent5">
                  <a:lumMod val="75000"/>
                </a:schemeClr>
              </a:buClr>
              <a:buFont typeface="Wingdings" charset="2"/>
              <a:buChar cha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3317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Text Placeholder 2"/>
          <p:cNvSpPr>
            <a:spLocks noGrp="1"/>
          </p:cNvSpPr>
          <p:nvPr>
            <p:ph type="body" sz="quarter" idx="19"/>
          </p:nvPr>
        </p:nvSpPr>
        <p:spPr>
          <a:xfrm>
            <a:off x="317432" y="141830"/>
            <a:ext cx="4252981" cy="337648"/>
          </a:xfrm>
          <a:prstGeom prst="rect">
            <a:avLst/>
          </a:prstGeom>
        </p:spPr>
        <p:txBody>
          <a:bodyPr/>
          <a:lstStyle>
            <a:lvl1pPr marL="0" indent="0">
              <a:buNone/>
              <a:defRPr sz="1800">
                <a:solidFill>
                  <a:schemeClr val="bg1"/>
                </a:solidFill>
                <a:latin typeface="Calibri"/>
                <a:cs typeface="Calibri"/>
              </a:defRPr>
            </a:lvl1pPr>
          </a:lstStyle>
          <a:p>
            <a:pPr lvl="0"/>
            <a:r>
              <a:rPr lang="en-US" dirty="0" smtClean="0"/>
              <a:t>Click to edit Master text styles</a:t>
            </a:r>
          </a:p>
        </p:txBody>
      </p:sp>
      <p:sp>
        <p:nvSpPr>
          <p:cNvPr id="3" name="Footer Placeholder 4"/>
          <p:cNvSpPr>
            <a:spLocks noGrp="1"/>
          </p:cNvSpPr>
          <p:nvPr>
            <p:ph type="ftr" sz="quarter" idx="20"/>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Tree>
    <p:extLst>
      <p:ext uri="{BB962C8B-B14F-4D97-AF65-F5344CB8AC3E}">
        <p14:creationId xmlns:p14="http://schemas.microsoft.com/office/powerpoint/2010/main" val="1941953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7" name="Text Placeholder 2"/>
          <p:cNvSpPr>
            <a:spLocks noGrp="1"/>
          </p:cNvSpPr>
          <p:nvPr>
            <p:ph type="body" sz="quarter" idx="19"/>
          </p:nvPr>
        </p:nvSpPr>
        <p:spPr>
          <a:xfrm>
            <a:off x="317432" y="141830"/>
            <a:ext cx="4252981" cy="337648"/>
          </a:xfrm>
          <a:prstGeom prst="rect">
            <a:avLst/>
          </a:prstGeom>
        </p:spPr>
        <p:txBody>
          <a:bodyPr/>
          <a:lstStyle>
            <a:lvl1pPr marL="0" indent="0">
              <a:buNone/>
              <a:defRPr sz="1800">
                <a:solidFill>
                  <a:schemeClr val="bg1"/>
                </a:solidFill>
                <a:latin typeface="Calibri"/>
                <a:cs typeface="Calibri"/>
              </a:defRPr>
            </a:lvl1pPr>
          </a:lstStyle>
          <a:p>
            <a:pPr lvl="0"/>
            <a:r>
              <a:rPr lang="en-US" dirty="0" smtClean="0"/>
              <a:t>Click to edit Master text styles</a:t>
            </a:r>
          </a:p>
        </p:txBody>
      </p:sp>
      <p:sp>
        <p:nvSpPr>
          <p:cNvPr id="3" name="Footer Placeholder 4"/>
          <p:cNvSpPr>
            <a:spLocks noGrp="1"/>
          </p:cNvSpPr>
          <p:nvPr>
            <p:ph type="ftr" sz="quarter" idx="20"/>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Tree>
    <p:extLst>
      <p:ext uri="{BB962C8B-B14F-4D97-AF65-F5344CB8AC3E}">
        <p14:creationId xmlns:p14="http://schemas.microsoft.com/office/powerpoint/2010/main" val="362510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ext Placeholder 2"/>
          <p:cNvSpPr>
            <a:spLocks noGrp="1"/>
          </p:cNvSpPr>
          <p:nvPr>
            <p:ph type="body" sz="quarter" idx="19"/>
          </p:nvPr>
        </p:nvSpPr>
        <p:spPr>
          <a:xfrm>
            <a:off x="317432" y="141830"/>
            <a:ext cx="4252981" cy="337648"/>
          </a:xfrm>
          <a:prstGeom prst="rect">
            <a:avLst/>
          </a:prstGeom>
        </p:spPr>
        <p:txBody>
          <a:bodyPr/>
          <a:lstStyle>
            <a:lvl1pPr marL="0" indent="0">
              <a:buNone/>
              <a:defRPr sz="1800">
                <a:solidFill>
                  <a:schemeClr val="bg1"/>
                </a:solidFill>
                <a:latin typeface="Calibri"/>
                <a:cs typeface="Calibri"/>
              </a:defRPr>
            </a:lvl1pPr>
          </a:lstStyle>
          <a:p>
            <a:pPr lvl="0"/>
            <a:r>
              <a:rPr lang="en-US" dirty="0" smtClean="0"/>
              <a:t>Click to edit Master text styles</a:t>
            </a:r>
          </a:p>
        </p:txBody>
      </p:sp>
      <p:sp>
        <p:nvSpPr>
          <p:cNvPr id="3" name="Content Placeholder 2"/>
          <p:cNvSpPr>
            <a:spLocks noGrp="1"/>
          </p:cNvSpPr>
          <p:nvPr>
            <p:ph idx="1"/>
          </p:nvPr>
        </p:nvSpPr>
        <p:spPr>
          <a:xfrm>
            <a:off x="457200" y="952500"/>
            <a:ext cx="8229600" cy="5173663"/>
          </a:xfrm>
          <a:prstGeom prst="rect">
            <a:avLst/>
          </a:prstGeom>
        </p:spPr>
        <p:txBody>
          <a:bodyPr/>
          <a:lstStyle>
            <a:lvl1pPr marL="342900" indent="-342900">
              <a:buClr>
                <a:schemeClr val="accent5">
                  <a:lumMod val="75000"/>
                </a:schemeClr>
              </a:buClr>
              <a:buFont typeface="Wingdings" charset="2"/>
              <a:buChar char="§"/>
              <a:defRPr sz="2400"/>
            </a:lvl1pPr>
            <a:lvl2pPr>
              <a:defRPr sz="2000"/>
            </a:lvl2pPr>
            <a:lvl3pPr marL="1143000" indent="-228600">
              <a:buClr>
                <a:schemeClr val="accent5">
                  <a:lumMod val="75000"/>
                </a:schemeClr>
              </a:buClr>
              <a:buFont typeface="Wingdings" charset="2"/>
              <a:buChar cha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84094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Text Placeholder 2"/>
          <p:cNvSpPr txBox="1">
            <a:spLocks/>
          </p:cNvSpPr>
          <p:nvPr userDrawn="1"/>
        </p:nvSpPr>
        <p:spPr>
          <a:xfrm>
            <a:off x="160338" y="3419475"/>
            <a:ext cx="3451225" cy="2622550"/>
          </a:xfrm>
          <a:prstGeom prst="rect">
            <a:avLst/>
          </a:prstGeom>
        </p:spPr>
        <p:txBody>
          <a:bodyPr>
            <a:normAutofit/>
          </a:bodyPr>
          <a:lstStyle>
            <a:lvl1pPr marL="0" indent="0" algn="l" defTabSz="914400" rtl="0" eaLnBrk="1" latinLnBrk="0" hangingPunct="1">
              <a:spcBef>
                <a:spcPct val="20000"/>
              </a:spcBef>
              <a:buFont typeface="Arial" panose="020B0604020202020204" pitchFamily="34" charset="0"/>
              <a:buNone/>
              <a:defRPr sz="1400" kern="1200">
                <a:solidFill>
                  <a:srgbClr val="B74E35"/>
                </a:solidFill>
                <a:latin typeface="Avenir Roman"/>
                <a:ea typeface="+mn-ea"/>
                <a:cs typeface="+mn-cs"/>
              </a:defRPr>
            </a:lvl1pPr>
            <a:lvl2pPr marL="628650" indent="-171450" algn="l" defTabSz="914400" rtl="0" eaLnBrk="1" latinLnBrk="0" hangingPunct="1">
              <a:spcBef>
                <a:spcPct val="20000"/>
              </a:spcBef>
              <a:buFont typeface="Wingdings" panose="05000000000000000000" pitchFamily="2" charset="2"/>
              <a:buChar char="§"/>
              <a:defRPr sz="1100" kern="1200">
                <a:solidFill>
                  <a:srgbClr val="7F7F7F"/>
                </a:solidFill>
                <a:latin typeface="Gill Sans Light" panose="020B0402020204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defRPr/>
            </a:pPr>
            <a:r>
              <a:rPr lang="en-US" dirty="0" smtClean="0">
                <a:latin typeface="Calibri"/>
              </a:rPr>
              <a:t>RESULTS:</a:t>
            </a:r>
          </a:p>
        </p:txBody>
      </p:sp>
      <p:sp>
        <p:nvSpPr>
          <p:cNvPr id="11" name="Text Placeholder 2"/>
          <p:cNvSpPr txBox="1">
            <a:spLocks/>
          </p:cNvSpPr>
          <p:nvPr userDrawn="1"/>
        </p:nvSpPr>
        <p:spPr>
          <a:xfrm>
            <a:off x="142875" y="2441575"/>
            <a:ext cx="3449638" cy="865188"/>
          </a:xfrm>
          <a:prstGeom prst="rect">
            <a:avLst/>
          </a:prstGeom>
        </p:spPr>
        <p:txBody>
          <a:bodyPr>
            <a:normAutofit/>
          </a:bodyPr>
          <a:lstStyle>
            <a:lvl1pPr marL="0" indent="0" algn="l" defTabSz="914400" rtl="0" eaLnBrk="1" latinLnBrk="0" hangingPunct="1">
              <a:spcBef>
                <a:spcPct val="20000"/>
              </a:spcBef>
              <a:buFont typeface="Arial" panose="020B0604020202020204" pitchFamily="34" charset="0"/>
              <a:buNone/>
              <a:defRPr sz="1400" kern="1200">
                <a:solidFill>
                  <a:srgbClr val="B74E35"/>
                </a:solidFill>
                <a:latin typeface="Avenir Roman"/>
                <a:ea typeface="+mn-ea"/>
                <a:cs typeface="+mn-cs"/>
              </a:defRPr>
            </a:lvl1pPr>
            <a:lvl2pPr marL="628650" indent="-171450" algn="l" defTabSz="914400" rtl="0" eaLnBrk="1" latinLnBrk="0" hangingPunct="1">
              <a:spcBef>
                <a:spcPct val="20000"/>
              </a:spcBef>
              <a:buFont typeface="Wingdings" panose="05000000000000000000" pitchFamily="2" charset="2"/>
              <a:buChar char="§"/>
              <a:defRPr sz="1100" kern="1200">
                <a:solidFill>
                  <a:srgbClr val="7F7F7F"/>
                </a:solidFill>
                <a:latin typeface="Gill Sans Light" panose="020B0402020204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defRPr/>
            </a:pPr>
            <a:r>
              <a:rPr lang="en-US" dirty="0" smtClean="0">
                <a:latin typeface="Calibri"/>
              </a:rPr>
              <a:t>SCOPE:</a:t>
            </a:r>
          </a:p>
        </p:txBody>
      </p:sp>
      <p:sp>
        <p:nvSpPr>
          <p:cNvPr id="12" name="Text Placeholder 2"/>
          <p:cNvSpPr txBox="1">
            <a:spLocks/>
          </p:cNvSpPr>
          <p:nvPr userDrawn="1"/>
        </p:nvSpPr>
        <p:spPr>
          <a:xfrm>
            <a:off x="142875" y="1076325"/>
            <a:ext cx="3449638" cy="311150"/>
          </a:xfrm>
          <a:prstGeom prst="rect">
            <a:avLst/>
          </a:prstGeom>
        </p:spPr>
        <p:txBody>
          <a:bodyPr>
            <a:normAutofit/>
          </a:bodyPr>
          <a:lstStyle>
            <a:lvl1pPr marL="0" indent="0" algn="l" defTabSz="914400" rtl="0" eaLnBrk="1" latinLnBrk="0" hangingPunct="1">
              <a:spcBef>
                <a:spcPct val="20000"/>
              </a:spcBef>
              <a:buFont typeface="Arial" panose="020B0604020202020204" pitchFamily="34" charset="0"/>
              <a:buNone/>
              <a:defRPr sz="1400" kern="1200">
                <a:solidFill>
                  <a:srgbClr val="B74E35"/>
                </a:solidFill>
                <a:latin typeface="Avenir Roman"/>
                <a:ea typeface="+mn-ea"/>
                <a:cs typeface="+mn-cs"/>
              </a:defRPr>
            </a:lvl1pPr>
            <a:lvl2pPr marL="628650" indent="-171450" algn="l" defTabSz="914400" rtl="0" eaLnBrk="1" latinLnBrk="0" hangingPunct="1">
              <a:spcBef>
                <a:spcPct val="20000"/>
              </a:spcBef>
              <a:buFont typeface="Wingdings" panose="05000000000000000000" pitchFamily="2" charset="2"/>
              <a:buChar char="§"/>
              <a:defRPr sz="1100" kern="1200">
                <a:solidFill>
                  <a:srgbClr val="7F7F7F"/>
                </a:solidFill>
                <a:latin typeface="Gill Sans Light" panose="020B0402020204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defRPr/>
            </a:pPr>
            <a:r>
              <a:rPr lang="en-US" dirty="0" smtClean="0">
                <a:latin typeface="Calibri"/>
              </a:rPr>
              <a:t>PROJECT DETAILS:</a:t>
            </a:r>
          </a:p>
        </p:txBody>
      </p:sp>
      <p:sp>
        <p:nvSpPr>
          <p:cNvPr id="6" name="Text Placeholder 20"/>
          <p:cNvSpPr>
            <a:spLocks noGrp="1"/>
          </p:cNvSpPr>
          <p:nvPr>
            <p:ph type="body" sz="quarter" idx="16"/>
          </p:nvPr>
        </p:nvSpPr>
        <p:spPr>
          <a:xfrm>
            <a:off x="678815" y="1333500"/>
            <a:ext cx="3230245" cy="929641"/>
          </a:xfrm>
          <a:prstGeom prst="rect">
            <a:avLst/>
          </a:prstGeom>
        </p:spPr>
        <p:txBody>
          <a:bodyPr/>
          <a:lstStyle>
            <a:lvl1pPr marL="171450" indent="-171450">
              <a:lnSpc>
                <a:spcPct val="80000"/>
              </a:lnSpc>
              <a:buFont typeface="Wingdings" panose="05000000000000000000" pitchFamily="2" charset="2"/>
              <a:buChar char="§"/>
              <a:defRPr sz="1100">
                <a:solidFill>
                  <a:srgbClr val="7F7F7F"/>
                </a:solidFill>
                <a:latin typeface="Calibri"/>
              </a:defRPr>
            </a:lvl1pPr>
          </a:lstStyle>
          <a:p>
            <a:pPr lvl="0"/>
            <a:r>
              <a:rPr lang="en-US" dirty="0" smtClean="0"/>
              <a:t>Click to edit Master text styles</a:t>
            </a:r>
          </a:p>
        </p:txBody>
      </p:sp>
      <p:sp>
        <p:nvSpPr>
          <p:cNvPr id="7" name="Text Placeholder 20"/>
          <p:cNvSpPr>
            <a:spLocks noGrp="1"/>
          </p:cNvSpPr>
          <p:nvPr>
            <p:ph type="body" sz="quarter" idx="17"/>
          </p:nvPr>
        </p:nvSpPr>
        <p:spPr>
          <a:xfrm>
            <a:off x="678815" y="2689861"/>
            <a:ext cx="3230245" cy="594360"/>
          </a:xfrm>
          <a:prstGeom prst="rect">
            <a:avLst/>
          </a:prstGeom>
        </p:spPr>
        <p:txBody>
          <a:bodyPr/>
          <a:lstStyle>
            <a:lvl1pPr marL="171450" indent="-171450">
              <a:lnSpc>
                <a:spcPct val="80000"/>
              </a:lnSpc>
              <a:buFont typeface="Wingdings" panose="05000000000000000000" pitchFamily="2" charset="2"/>
              <a:buChar char="§"/>
              <a:defRPr sz="1100">
                <a:solidFill>
                  <a:srgbClr val="7F7F7F"/>
                </a:solidFill>
                <a:latin typeface="Calibri"/>
              </a:defRPr>
            </a:lvl1pPr>
          </a:lstStyle>
          <a:p>
            <a:pPr lvl="0"/>
            <a:r>
              <a:rPr lang="en-US" dirty="0" smtClean="0"/>
              <a:t>Click to edit Master text styles</a:t>
            </a:r>
          </a:p>
        </p:txBody>
      </p:sp>
      <p:sp>
        <p:nvSpPr>
          <p:cNvPr id="8" name="Text Placeholder 20"/>
          <p:cNvSpPr>
            <a:spLocks noGrp="1"/>
          </p:cNvSpPr>
          <p:nvPr>
            <p:ph type="body" sz="quarter" idx="18"/>
          </p:nvPr>
        </p:nvSpPr>
        <p:spPr>
          <a:xfrm>
            <a:off x="678815" y="3690021"/>
            <a:ext cx="3230245" cy="2223099"/>
          </a:xfrm>
          <a:prstGeom prst="rect">
            <a:avLst/>
          </a:prstGeom>
        </p:spPr>
        <p:txBody>
          <a:bodyPr/>
          <a:lstStyle>
            <a:lvl1pPr marL="171450" indent="-171450">
              <a:lnSpc>
                <a:spcPct val="80000"/>
              </a:lnSpc>
              <a:buFont typeface="Wingdings" panose="05000000000000000000" pitchFamily="2" charset="2"/>
              <a:buChar char="§"/>
              <a:defRPr sz="1100">
                <a:solidFill>
                  <a:srgbClr val="7F7F7F"/>
                </a:solidFill>
                <a:latin typeface="Calibri"/>
              </a:defRPr>
            </a:lvl1pPr>
          </a:lstStyle>
          <a:p>
            <a:pPr lvl="0"/>
            <a:r>
              <a:rPr lang="en-US" dirty="0" smtClean="0"/>
              <a:t>Click to edit Master text styles</a:t>
            </a:r>
          </a:p>
        </p:txBody>
      </p:sp>
      <p:sp>
        <p:nvSpPr>
          <p:cNvPr id="9" name="Text Placeholder 2"/>
          <p:cNvSpPr>
            <a:spLocks noGrp="1"/>
          </p:cNvSpPr>
          <p:nvPr>
            <p:ph type="body" sz="quarter" idx="19"/>
          </p:nvPr>
        </p:nvSpPr>
        <p:spPr>
          <a:xfrm>
            <a:off x="317432" y="141830"/>
            <a:ext cx="4252981" cy="337648"/>
          </a:xfrm>
          <a:prstGeom prst="rect">
            <a:avLst/>
          </a:prstGeom>
        </p:spPr>
        <p:txBody>
          <a:bodyPr/>
          <a:lstStyle>
            <a:lvl1pPr marL="0" indent="0">
              <a:buNone/>
              <a:defRPr sz="1800">
                <a:solidFill>
                  <a:schemeClr val="bg1"/>
                </a:solidFill>
                <a:latin typeface="Calibri"/>
                <a:cs typeface="Calibri"/>
              </a:defRPr>
            </a:lvl1pPr>
          </a:lstStyle>
          <a:p>
            <a:pPr lvl="0"/>
            <a:r>
              <a:rPr lang="en-US" dirty="0" smtClean="0"/>
              <a:t>Click to edit Master text styles</a:t>
            </a:r>
          </a:p>
        </p:txBody>
      </p:sp>
    </p:spTree>
    <p:extLst>
      <p:ext uri="{BB962C8B-B14F-4D97-AF65-F5344CB8AC3E}">
        <p14:creationId xmlns:p14="http://schemas.microsoft.com/office/powerpoint/2010/main" val="427070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ext Placeholder 2"/>
          <p:cNvSpPr>
            <a:spLocks noGrp="1"/>
          </p:cNvSpPr>
          <p:nvPr>
            <p:ph type="body" sz="quarter" idx="19"/>
          </p:nvPr>
        </p:nvSpPr>
        <p:spPr>
          <a:xfrm>
            <a:off x="317432" y="141830"/>
            <a:ext cx="4252981" cy="337648"/>
          </a:xfrm>
          <a:prstGeom prst="rect">
            <a:avLst/>
          </a:prstGeom>
        </p:spPr>
        <p:txBody>
          <a:bodyPr/>
          <a:lstStyle>
            <a:lvl1pPr marL="0" indent="0">
              <a:buNone/>
              <a:defRPr sz="1800">
                <a:solidFill>
                  <a:schemeClr val="bg1"/>
                </a:solidFill>
                <a:latin typeface="Calibri"/>
                <a:cs typeface="Calibri"/>
              </a:defRPr>
            </a:lvl1pPr>
          </a:lstStyle>
          <a:p>
            <a:pPr lvl="0"/>
            <a:r>
              <a:rPr lang="en-US" dirty="0" smtClean="0"/>
              <a:t>Click to edit Master text styles</a:t>
            </a:r>
          </a:p>
        </p:txBody>
      </p:sp>
      <p:sp>
        <p:nvSpPr>
          <p:cNvPr id="3" name="Footer Placeholder 4"/>
          <p:cNvSpPr>
            <a:spLocks noGrp="1"/>
          </p:cNvSpPr>
          <p:nvPr>
            <p:ph type="ftr" sz="quarter" idx="20"/>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Tree>
    <p:extLst>
      <p:ext uri="{BB962C8B-B14F-4D97-AF65-F5344CB8AC3E}">
        <p14:creationId xmlns:p14="http://schemas.microsoft.com/office/powerpoint/2010/main" val="4012992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9941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xfrm>
            <a:off x="103188" y="6457950"/>
            <a:ext cx="795337" cy="365125"/>
          </a:xfrm>
          <a:prstGeom prst="rect">
            <a:avLst/>
          </a:prstGeom>
        </p:spPr>
        <p:txBody>
          <a:bodyPr/>
          <a:lstStyle>
            <a:lvl1pPr fontAlgn="auto">
              <a:spcBef>
                <a:spcPts val="0"/>
              </a:spcBef>
              <a:spcAft>
                <a:spcPts val="0"/>
              </a:spcAft>
              <a:defRPr>
                <a:latin typeface="+mn-lt"/>
                <a:cs typeface="+mn-cs"/>
              </a:defRPr>
            </a:lvl1pPr>
          </a:lstStyle>
          <a:p>
            <a:pPr>
              <a:defRPr/>
            </a:pPr>
            <a:fld id="{0E2BE8B7-1DD3-49D5-8E60-4C0D8062BA9D}" type="slidenum">
              <a:rPr lang="en-US"/>
              <a:pPr>
                <a:defRPr/>
              </a:pPr>
              <a:t>‹#›</a:t>
            </a:fld>
            <a:endParaRPr lang="en-US"/>
          </a:p>
        </p:txBody>
      </p:sp>
    </p:spTree>
    <p:extLst>
      <p:ext uri="{BB962C8B-B14F-4D97-AF65-F5344CB8AC3E}">
        <p14:creationId xmlns:p14="http://schemas.microsoft.com/office/powerpoint/2010/main" val="185205217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077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99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INTRO Title">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12263" cy="690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userDrawn="1"/>
        </p:nvSpPr>
        <p:spPr>
          <a:xfrm>
            <a:off x="1482725" y="5715000"/>
            <a:ext cx="755650" cy="755650"/>
          </a:xfrm>
          <a:prstGeom prst="ellipse">
            <a:avLst/>
          </a:prstGeom>
          <a:no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Times New Roman"/>
              <a:cs typeface="Times New Roman"/>
              <a:sym typeface="Arial"/>
            </a:endParaRPr>
          </a:p>
        </p:txBody>
      </p:sp>
      <p:sp>
        <p:nvSpPr>
          <p:cNvPr id="4" name="Oval 3"/>
          <p:cNvSpPr/>
          <p:nvPr userDrawn="1"/>
        </p:nvSpPr>
        <p:spPr>
          <a:xfrm>
            <a:off x="-325438" y="5729288"/>
            <a:ext cx="755651" cy="755650"/>
          </a:xfrm>
          <a:prstGeom prst="ellipse">
            <a:avLst/>
          </a:prstGeom>
          <a:noFill/>
          <a:ln w="19050">
            <a:solidFill>
              <a:srgbClr val="588199">
                <a:alpha val="72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5" name="Oval 4"/>
          <p:cNvSpPr/>
          <p:nvPr userDrawn="1"/>
        </p:nvSpPr>
        <p:spPr>
          <a:xfrm>
            <a:off x="561975" y="5730875"/>
            <a:ext cx="755650" cy="755650"/>
          </a:xfrm>
          <a:prstGeom prst="ellipse">
            <a:avLst/>
          </a:prstGeom>
          <a:solidFill>
            <a:srgbClr val="7CB6D8">
              <a:alpha val="65000"/>
            </a:srgbClr>
          </a:solidFill>
          <a:ln w="19050">
            <a:solidFill>
              <a:srgbClr val="5E8AA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6" name="TextBox 16"/>
          <p:cNvSpPr txBox="1">
            <a:spLocks noChangeArrowheads="1"/>
          </p:cNvSpPr>
          <p:nvPr userDrawn="1"/>
        </p:nvSpPr>
        <p:spPr bwMode="auto">
          <a:xfrm>
            <a:off x="1482725" y="5748338"/>
            <a:ext cx="9350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3400">
                <a:solidFill>
                  <a:srgbClr val="FFFFFF"/>
                </a:solidFill>
                <a:latin typeface="Times New Roman" pitchFamily="18" charset="0"/>
                <a:ea typeface="Calibri" pitchFamily="34" charset="0"/>
                <a:cs typeface="Times New Roman" pitchFamily="18" charset="0"/>
                <a:sym typeface="Arial" pitchFamily="34" charset="0"/>
              </a:rPr>
              <a:t>PK</a:t>
            </a:r>
          </a:p>
        </p:txBody>
      </p:sp>
      <p:sp>
        <p:nvSpPr>
          <p:cNvPr id="7" name="TextBox 6"/>
          <p:cNvSpPr txBox="1"/>
          <p:nvPr userDrawn="1"/>
        </p:nvSpPr>
        <p:spPr>
          <a:xfrm>
            <a:off x="771525" y="6653213"/>
            <a:ext cx="8466138" cy="414337"/>
          </a:xfrm>
          <a:prstGeom prst="rect">
            <a:avLst/>
          </a:prstGeom>
          <a:noFill/>
        </p:spPr>
        <p:txBody>
          <a:bodyPr>
            <a:spAutoFit/>
          </a:bodyPr>
          <a:lstStyle/>
          <a:p>
            <a:pPr fontAlgn="auto">
              <a:spcBef>
                <a:spcPts val="0"/>
              </a:spcBef>
              <a:spcAft>
                <a:spcPts val="0"/>
              </a:spcAft>
              <a:defRPr/>
            </a:pPr>
            <a:r>
              <a:rPr lang="en-US" sz="1050" b="1" cap="all" baseline="30000" dirty="0">
                <a:solidFill>
                  <a:srgbClr val="FFFFFF"/>
                </a:solidFill>
                <a:latin typeface="Calibri"/>
                <a:ea typeface="Calibri"/>
                <a:cs typeface="Calibri"/>
                <a:sym typeface="Arial"/>
              </a:rPr>
              <a:t>Copyright © 2014 </a:t>
            </a:r>
            <a:r>
              <a:rPr lang="en-US" sz="1050" b="1" cap="all" baseline="30000" dirty="0" err="1">
                <a:solidFill>
                  <a:srgbClr val="FFFFFF"/>
                </a:solidFill>
                <a:latin typeface="Calibri"/>
                <a:ea typeface="Calibri"/>
                <a:cs typeface="Calibri"/>
                <a:sym typeface="Arial"/>
              </a:rPr>
              <a:t>ProKarma</a:t>
            </a:r>
            <a:r>
              <a:rPr lang="en-US" sz="1050" b="1" cap="all" baseline="30000" dirty="0">
                <a:solidFill>
                  <a:srgbClr val="FFFFFF"/>
                </a:solidFill>
                <a:latin typeface="Calibri"/>
                <a:ea typeface="Calibri"/>
                <a:cs typeface="Calibri"/>
                <a:sym typeface="Arial"/>
              </a:rPr>
              <a:t> Inc</a:t>
            </a:r>
            <a:r>
              <a:rPr lang="en-US" sz="1050" cap="all" baseline="30000" dirty="0">
                <a:solidFill>
                  <a:srgbClr val="FFFFFF"/>
                </a:solidFill>
                <a:latin typeface="Calibri"/>
                <a:ea typeface="Calibri"/>
                <a:cs typeface="Calibri"/>
                <a:sym typeface="Arial"/>
              </a:rPr>
              <a:t>.   </a:t>
            </a:r>
            <a:r>
              <a:rPr lang="en-US" sz="1050" i="1" baseline="30000" dirty="0">
                <a:solidFill>
                  <a:srgbClr val="FFFFFF"/>
                </a:solidFill>
                <a:latin typeface="Calibri"/>
                <a:ea typeface="Calibri"/>
                <a:cs typeface="Calibri"/>
                <a:sym typeface="Arial"/>
              </a:rPr>
              <a:t>Copyrights, trademarks, and registered trademarks for all technology described in this document are owned by the respective companies.</a:t>
            </a:r>
          </a:p>
          <a:p>
            <a:pPr fontAlgn="auto">
              <a:spcBef>
                <a:spcPts val="0"/>
              </a:spcBef>
              <a:spcAft>
                <a:spcPts val="0"/>
              </a:spcAft>
              <a:defRPr/>
            </a:pPr>
            <a:endParaRPr lang="en-US" sz="1400" dirty="0">
              <a:solidFill>
                <a:prstClr val="black"/>
              </a:solidFill>
              <a:latin typeface="Calibri"/>
              <a:ea typeface="Calibri"/>
              <a:cs typeface="Calibri"/>
              <a:sym typeface="Arial"/>
            </a:endParaRPr>
          </a:p>
        </p:txBody>
      </p:sp>
      <p:pic>
        <p:nvPicPr>
          <p:cNvPr id="8" name="Picture 18" descr="microsof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62938" y="5799138"/>
            <a:ext cx="325437"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3" descr="sap.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88325" y="3819525"/>
            <a:ext cx="5429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5" descr="Mobility-logo.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062788" y="4659313"/>
            <a:ext cx="693737"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6" descr="Analytics-logo.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093075" y="4649788"/>
            <a:ext cx="68738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QA-logo.png"/>
          <p:cNvPicPr>
            <a:picLocks noChangeAspect="1"/>
          </p:cNvPicPr>
          <p:nvPr userDrawn="1"/>
        </p:nvPicPr>
        <p:blipFill>
          <a:blip r:embed="rId7" cstate="email">
            <a:duotone>
              <a:prstClr val="black"/>
              <a:srgbClr val="FFFFFF">
                <a:tint val="45000"/>
                <a:satMod val="400000"/>
              </a:srgbClr>
            </a:duotone>
            <a:alphaModFix amt="32000"/>
            <a:extLst>
              <a:ext uri="{28A0092B-C50C-407E-A947-70E740481C1C}">
                <a14:useLocalDpi xmlns:a14="http://schemas.microsoft.com/office/drawing/2010/main"/>
              </a:ext>
            </a:extLst>
          </a:blip>
          <a:stretch>
            <a:fillRect/>
          </a:stretch>
        </p:blipFill>
        <p:spPr>
          <a:xfrm>
            <a:off x="7102042" y="5702440"/>
            <a:ext cx="634008" cy="536701"/>
          </a:xfrm>
          <a:prstGeom prst="rect">
            <a:avLst/>
          </a:prstGeom>
        </p:spPr>
      </p:pic>
    </p:spTree>
    <p:extLst>
      <p:ext uri="{BB962C8B-B14F-4D97-AF65-F5344CB8AC3E}">
        <p14:creationId xmlns:p14="http://schemas.microsoft.com/office/powerpoint/2010/main" val="303094151"/>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4952299"/>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emf"/><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463" y="0"/>
            <a:ext cx="9205913" cy="601663"/>
          </a:xfrm>
          <a:prstGeom prst="rect">
            <a:avLst/>
          </a:prstGeom>
          <a:solidFill>
            <a:srgbClr val="6FA0A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a:p>
            <a:pPr algn="ctr" fontAlgn="auto">
              <a:spcBef>
                <a:spcPts val="0"/>
              </a:spcBef>
              <a:spcAft>
                <a:spcPts val="0"/>
              </a:spcAft>
              <a:defRPr/>
            </a:pPr>
            <a:endParaRPr lang="en-US" dirty="0"/>
          </a:p>
        </p:txBody>
      </p:sp>
      <p:sp>
        <p:nvSpPr>
          <p:cNvPr id="8" name="TextBox 7"/>
          <p:cNvSpPr txBox="1"/>
          <p:nvPr/>
        </p:nvSpPr>
        <p:spPr>
          <a:xfrm>
            <a:off x="1736725" y="6489700"/>
            <a:ext cx="6891338" cy="523875"/>
          </a:xfrm>
          <a:prstGeom prst="rect">
            <a:avLst/>
          </a:prstGeom>
          <a:noFill/>
        </p:spPr>
        <p:txBody>
          <a:bodyPr>
            <a:spAutoFit/>
          </a:bodyPr>
          <a:lstStyle/>
          <a:p>
            <a:pPr fontAlgn="auto">
              <a:spcBef>
                <a:spcPts val="0"/>
              </a:spcBef>
              <a:spcAft>
                <a:spcPts val="0"/>
              </a:spcAft>
              <a:defRPr/>
            </a:pPr>
            <a:r>
              <a:rPr lang="en-US" sz="1050" b="1" i="1" cap="all" baseline="30000" dirty="0">
                <a:solidFill>
                  <a:srgbClr val="93D1D9"/>
                </a:solidFill>
                <a:latin typeface="Arial"/>
                <a:cs typeface="Arial"/>
              </a:rPr>
              <a:t>Copyright © 2014 </a:t>
            </a:r>
            <a:r>
              <a:rPr lang="en-US" sz="1050" b="1" i="1" cap="all" baseline="30000" dirty="0" err="1">
                <a:solidFill>
                  <a:srgbClr val="93D1D9"/>
                </a:solidFill>
                <a:latin typeface="Arial"/>
                <a:cs typeface="Arial"/>
              </a:rPr>
              <a:t>ProKarma</a:t>
            </a:r>
            <a:r>
              <a:rPr lang="en-US" sz="1050" b="1" i="1" cap="all" baseline="30000" dirty="0">
                <a:solidFill>
                  <a:srgbClr val="93D1D9"/>
                </a:solidFill>
                <a:latin typeface="Arial"/>
                <a:cs typeface="Arial"/>
              </a:rPr>
              <a:t> Inc</a:t>
            </a:r>
            <a:r>
              <a:rPr lang="en-US" sz="1050" b="1" cap="all" baseline="30000" dirty="0">
                <a:solidFill>
                  <a:srgbClr val="93D1D9"/>
                </a:solidFill>
                <a:latin typeface="Arial"/>
                <a:cs typeface="Arial"/>
              </a:rPr>
              <a:t>.  </a:t>
            </a:r>
            <a:br>
              <a:rPr lang="en-US" sz="1050" b="1" cap="all" baseline="30000" dirty="0">
                <a:solidFill>
                  <a:srgbClr val="93D1D9"/>
                </a:solidFill>
                <a:latin typeface="Arial"/>
                <a:cs typeface="Arial"/>
              </a:rPr>
            </a:br>
            <a:r>
              <a:rPr lang="en-US" sz="1050" baseline="30000" dirty="0">
                <a:solidFill>
                  <a:srgbClr val="93D1D9"/>
                </a:solidFill>
                <a:latin typeface="Arial"/>
                <a:cs typeface="Arial"/>
              </a:rPr>
              <a:t>Copyrights, trademarks, and registered trademarks for all technology described in this document are owned by the respective companies.</a:t>
            </a:r>
          </a:p>
          <a:p>
            <a:pPr fontAlgn="auto">
              <a:spcBef>
                <a:spcPts val="0"/>
              </a:spcBef>
              <a:spcAft>
                <a:spcPts val="0"/>
              </a:spcAft>
              <a:defRPr/>
            </a:pPr>
            <a:endParaRPr lang="en-US" sz="1400" b="1" dirty="0">
              <a:solidFill>
                <a:srgbClr val="93D1D9"/>
              </a:solidFill>
              <a:latin typeface="+mn-lt"/>
              <a:cs typeface="+mn-cs"/>
            </a:endParaRPr>
          </a:p>
        </p:txBody>
      </p:sp>
      <p:sp>
        <p:nvSpPr>
          <p:cNvPr id="9" name="Oval 8"/>
          <p:cNvSpPr/>
          <p:nvPr/>
        </p:nvSpPr>
        <p:spPr>
          <a:xfrm>
            <a:off x="-211138" y="6413500"/>
            <a:ext cx="374651" cy="374650"/>
          </a:xfrm>
          <a:prstGeom prst="ellipse">
            <a:avLst/>
          </a:prstGeom>
          <a:solidFill>
            <a:srgbClr val="96C44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Oval 9"/>
          <p:cNvSpPr/>
          <p:nvPr/>
        </p:nvSpPr>
        <p:spPr>
          <a:xfrm>
            <a:off x="233363" y="6405563"/>
            <a:ext cx="373062" cy="374650"/>
          </a:xfrm>
          <a:prstGeom prst="ellipse">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Oval 10"/>
          <p:cNvSpPr/>
          <p:nvPr/>
        </p:nvSpPr>
        <p:spPr>
          <a:xfrm>
            <a:off x="244475" y="6413500"/>
            <a:ext cx="374650" cy="374650"/>
          </a:xfrm>
          <a:prstGeom prst="ellipse">
            <a:avLst/>
          </a:prstGeom>
          <a:noFill/>
          <a:ln w="12700">
            <a:solidFill>
              <a:srgbClr val="588199">
                <a:alpha val="72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1173163" y="6413500"/>
            <a:ext cx="374650" cy="374650"/>
          </a:xfrm>
          <a:prstGeom prst="ellipse">
            <a:avLst/>
          </a:prstGeom>
          <a:solidFill>
            <a:srgbClr val="8CB73E">
              <a:alpha val="83000"/>
            </a:srgbClr>
          </a:solidFill>
          <a:ln w="12700">
            <a:solidFill>
              <a:srgbClr val="7CB6D8"/>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701675" y="6413500"/>
            <a:ext cx="374650" cy="374650"/>
          </a:xfrm>
          <a:prstGeom prst="ellipse">
            <a:avLst/>
          </a:prstGeom>
          <a:solidFill>
            <a:srgbClr val="7CB6D8">
              <a:alpha val="81000"/>
            </a:srgbClr>
          </a:solidFill>
          <a:ln w="12700">
            <a:solidFill>
              <a:srgbClr val="5E8AA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3" name="TextBox 13"/>
          <p:cNvSpPr txBox="1">
            <a:spLocks noChangeArrowheads="1"/>
          </p:cNvSpPr>
          <p:nvPr/>
        </p:nvSpPr>
        <p:spPr bwMode="auto">
          <a:xfrm>
            <a:off x="207963" y="6413500"/>
            <a:ext cx="463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1600">
                <a:solidFill>
                  <a:srgbClr val="6EA0A7"/>
                </a:solidFill>
                <a:latin typeface="Times New Roman" pitchFamily="18" charset="0"/>
                <a:cs typeface="Times New Roman" pitchFamily="18" charset="0"/>
              </a:rPr>
              <a:t>PK</a:t>
            </a:r>
          </a:p>
        </p:txBody>
      </p:sp>
      <p:cxnSp>
        <p:nvCxnSpPr>
          <p:cNvPr id="15" name="Straight Connector 14"/>
          <p:cNvCxnSpPr/>
          <p:nvPr/>
        </p:nvCxnSpPr>
        <p:spPr>
          <a:xfrm>
            <a:off x="127000" y="6324600"/>
            <a:ext cx="8918575" cy="0"/>
          </a:xfrm>
          <a:prstGeom prst="line">
            <a:avLst/>
          </a:prstGeom>
          <a:ln w="63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43" r:id="rId1"/>
    <p:sldLayoutId id="2147483844" r:id="rId2"/>
    <p:sldLayoutId id="2147483853" r:id="rId3"/>
    <p:sldLayoutId id="2147483854" r:id="rId4"/>
    <p:sldLayoutId id="2147483855" r:id="rId5"/>
  </p:sldLayoutIdLst>
  <p:timing>
    <p:tnLst>
      <p:par>
        <p:cTn id="1" dur="indefinite" restart="never" nodeType="tmRoot"/>
      </p:par>
    </p:tnLst>
  </p:timing>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17463" y="0"/>
            <a:ext cx="9205913" cy="601663"/>
          </a:xfrm>
          <a:prstGeom prst="rect">
            <a:avLst/>
          </a:prstGeom>
          <a:solidFill>
            <a:srgbClr val="6FA0A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845" r:id="rId1"/>
  </p:sldLayoutIdLst>
  <p:timing>
    <p:tnLst>
      <p:par>
        <p:cTn id="1" dur="indefinite" restart="never" nodeType="tmRoot"/>
      </p:par>
    </p:tnLst>
  </p:timing>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0"/>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9050"/>
            <a:ext cx="9212263" cy="691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11"/>
          <p:cNvSpPr/>
          <p:nvPr userDrawn="1"/>
        </p:nvSpPr>
        <p:spPr>
          <a:xfrm>
            <a:off x="1482725" y="5715000"/>
            <a:ext cx="755650" cy="755650"/>
          </a:xfrm>
          <a:prstGeom prst="ellipse">
            <a:avLst/>
          </a:prstGeom>
          <a:no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userDrawn="1"/>
        </p:nvSpPr>
        <p:spPr>
          <a:xfrm>
            <a:off x="-325438" y="5729288"/>
            <a:ext cx="755651" cy="755650"/>
          </a:xfrm>
          <a:prstGeom prst="ellipse">
            <a:avLst/>
          </a:prstGeom>
          <a:noFill/>
          <a:ln w="19050">
            <a:solidFill>
              <a:srgbClr val="588199">
                <a:alpha val="72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userDrawn="1"/>
        </p:nvSpPr>
        <p:spPr>
          <a:xfrm>
            <a:off x="561975" y="5730875"/>
            <a:ext cx="755650" cy="755650"/>
          </a:xfrm>
          <a:prstGeom prst="ellipse">
            <a:avLst/>
          </a:prstGeom>
          <a:solidFill>
            <a:srgbClr val="7CB6D8">
              <a:alpha val="65000"/>
            </a:srgbClr>
          </a:solidFill>
          <a:ln w="19050">
            <a:solidFill>
              <a:srgbClr val="5E8AA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8" name="TextBox 21"/>
          <p:cNvSpPr txBox="1">
            <a:spLocks noChangeArrowheads="1"/>
          </p:cNvSpPr>
          <p:nvPr userDrawn="1"/>
        </p:nvSpPr>
        <p:spPr bwMode="auto">
          <a:xfrm>
            <a:off x="1482725" y="5748338"/>
            <a:ext cx="9350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3400">
                <a:solidFill>
                  <a:schemeClr val="bg1"/>
                </a:solidFill>
                <a:latin typeface="Times New Roman" pitchFamily="18" charset="0"/>
                <a:cs typeface="Times New Roman" pitchFamily="18" charset="0"/>
              </a:rPr>
              <a:t>PK</a:t>
            </a:r>
          </a:p>
        </p:txBody>
      </p:sp>
      <p:sp>
        <p:nvSpPr>
          <p:cNvPr id="23" name="TextBox 22"/>
          <p:cNvSpPr txBox="1"/>
          <p:nvPr userDrawn="1"/>
        </p:nvSpPr>
        <p:spPr>
          <a:xfrm>
            <a:off x="771525" y="6653213"/>
            <a:ext cx="8466138" cy="414337"/>
          </a:xfrm>
          <a:prstGeom prst="rect">
            <a:avLst/>
          </a:prstGeom>
          <a:noFill/>
        </p:spPr>
        <p:txBody>
          <a:bodyPr>
            <a:spAutoFit/>
          </a:bodyPr>
          <a:lstStyle/>
          <a:p>
            <a:pPr fontAlgn="auto">
              <a:spcBef>
                <a:spcPts val="0"/>
              </a:spcBef>
              <a:spcAft>
                <a:spcPts val="0"/>
              </a:spcAft>
              <a:defRPr/>
            </a:pPr>
            <a:r>
              <a:rPr lang="en-US" sz="1050" b="1" cap="all" baseline="30000" dirty="0">
                <a:solidFill>
                  <a:srgbClr val="FFFFFF"/>
                </a:solidFill>
                <a:latin typeface="Arial"/>
                <a:cs typeface="Arial"/>
              </a:rPr>
              <a:t>Copyright © 2014 </a:t>
            </a:r>
            <a:r>
              <a:rPr lang="en-US" sz="1050" b="1" cap="all" baseline="30000" dirty="0" err="1">
                <a:solidFill>
                  <a:srgbClr val="FFFFFF"/>
                </a:solidFill>
                <a:latin typeface="Arial"/>
                <a:cs typeface="Arial"/>
              </a:rPr>
              <a:t>ProKarma</a:t>
            </a:r>
            <a:r>
              <a:rPr lang="en-US" sz="1050" b="1" cap="all" baseline="30000" dirty="0">
                <a:solidFill>
                  <a:srgbClr val="FFFFFF"/>
                </a:solidFill>
                <a:latin typeface="Arial"/>
                <a:cs typeface="Arial"/>
              </a:rPr>
              <a:t> Inc</a:t>
            </a:r>
            <a:r>
              <a:rPr lang="en-US" sz="1050" cap="all" baseline="30000" dirty="0">
                <a:solidFill>
                  <a:srgbClr val="FFFFFF"/>
                </a:solidFill>
                <a:latin typeface="Arial"/>
                <a:cs typeface="Arial"/>
              </a:rPr>
              <a:t>.   </a:t>
            </a:r>
            <a:r>
              <a:rPr lang="en-US" sz="1050" i="1" baseline="30000" dirty="0">
                <a:solidFill>
                  <a:srgbClr val="FFFFFF"/>
                </a:solidFill>
                <a:latin typeface="Arial"/>
                <a:cs typeface="Arial"/>
              </a:rPr>
              <a:t>Copyrights, trademarks, and registered trademarks for all technology described in this document are owned by the respective companies.</a:t>
            </a:r>
          </a:p>
          <a:p>
            <a:pPr fontAlgn="auto">
              <a:spcBef>
                <a:spcPts val="0"/>
              </a:spcBef>
              <a:spcAft>
                <a:spcPts val="0"/>
              </a:spcAft>
              <a:defRPr/>
            </a:pPr>
            <a:endParaRPr lang="en-US" sz="1400" dirty="0">
              <a:latin typeface="+mn-lt"/>
              <a:cs typeface="+mn-cs"/>
            </a:endParaRPr>
          </a:p>
        </p:txBody>
      </p:sp>
      <p:pic>
        <p:nvPicPr>
          <p:cNvPr id="3080" name="Picture 24" descr="PK_logo_white.eps"/>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6425" y="530225"/>
            <a:ext cx="24479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btitle 1"/>
          <p:cNvSpPr txBox="1">
            <a:spLocks/>
          </p:cNvSpPr>
          <p:nvPr userDrawn="1"/>
        </p:nvSpPr>
        <p:spPr>
          <a:xfrm>
            <a:off x="530225" y="1042988"/>
            <a:ext cx="1393825" cy="411162"/>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sz="1400" dirty="0">
                <a:solidFill>
                  <a:schemeClr val="bg2">
                    <a:lumMod val="25000"/>
                  </a:schemeClr>
                </a:solidFill>
                <a:latin typeface="Calibri Light"/>
                <a:cs typeface="Calibri Light"/>
              </a:rPr>
              <a:t>p</a:t>
            </a:r>
            <a:r>
              <a:rPr lang="en-US" sz="1400" dirty="0" smtClean="0">
                <a:solidFill>
                  <a:schemeClr val="bg2">
                    <a:lumMod val="25000"/>
                  </a:schemeClr>
                </a:solidFill>
                <a:latin typeface="Calibri Light"/>
                <a:cs typeface="Calibri Light"/>
              </a:rPr>
              <a:t>resented to:</a:t>
            </a:r>
            <a:endParaRPr lang="en-US" sz="1400" dirty="0">
              <a:solidFill>
                <a:schemeClr val="bg2">
                  <a:lumMod val="25000"/>
                </a:schemeClr>
              </a:solidFill>
              <a:latin typeface="Calibri Light"/>
              <a:cs typeface="Calibri Light"/>
            </a:endParaRPr>
          </a:p>
        </p:txBody>
      </p:sp>
    </p:spTree>
  </p:cSld>
  <p:clrMap bg1="lt1" tx1="dk1" bg2="lt2" tx2="dk2" accent1="accent1" accent2="accent2" accent3="accent3" accent4="accent4" accent5="accent5" accent6="accent6" hlink="hlink" folHlink="folHlink"/>
  <p:sldLayoutIdLst>
    <p:sldLayoutId id="2147483846" r:id="rId1"/>
    <p:sldLayoutId id="2147483856" r:id="rId2"/>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08913" y="255588"/>
            <a:ext cx="11366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userDrawn="1"/>
        </p:nvSpPr>
        <p:spPr>
          <a:xfrm>
            <a:off x="0" y="658813"/>
            <a:ext cx="9150350" cy="5513387"/>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a:p>
            <a:pPr algn="ctr" fontAlgn="auto">
              <a:spcBef>
                <a:spcPts val="0"/>
              </a:spcBef>
              <a:spcAft>
                <a:spcPts val="0"/>
              </a:spcAft>
              <a:defRPr/>
            </a:pPr>
            <a:r>
              <a:rPr lang="en-US" dirty="0"/>
              <a:t> </a:t>
            </a:r>
          </a:p>
        </p:txBody>
      </p:sp>
      <p:grpSp>
        <p:nvGrpSpPr>
          <p:cNvPr id="4100" name="Group 16"/>
          <p:cNvGrpSpPr>
            <a:grpSpLocks/>
          </p:cNvGrpSpPr>
          <p:nvPr userDrawn="1"/>
        </p:nvGrpSpPr>
        <p:grpSpPr bwMode="auto">
          <a:xfrm>
            <a:off x="-211138" y="4837113"/>
            <a:ext cx="4489451" cy="769937"/>
            <a:chOff x="-210986" y="6361161"/>
            <a:chExt cx="2507649" cy="430673"/>
          </a:xfrm>
        </p:grpSpPr>
        <p:sp>
          <p:nvSpPr>
            <p:cNvPr id="18" name="Oval 17"/>
            <p:cNvSpPr/>
            <p:nvPr/>
          </p:nvSpPr>
          <p:spPr>
            <a:xfrm>
              <a:off x="-210986" y="6369153"/>
              <a:ext cx="422080" cy="421794"/>
            </a:xfrm>
            <a:prstGeom prst="ellipse">
              <a:avLst/>
            </a:prstGeom>
            <a:solidFill>
              <a:srgbClr val="96C44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Oval 18"/>
            <p:cNvSpPr/>
            <p:nvPr/>
          </p:nvSpPr>
          <p:spPr>
            <a:xfrm>
              <a:off x="289125" y="6361161"/>
              <a:ext cx="422079" cy="421793"/>
            </a:xfrm>
            <a:prstGeom prst="ellipse">
              <a:avLst/>
            </a:prstGeom>
            <a:no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p:nvSpPr>
          <p:spPr>
            <a:xfrm>
              <a:off x="814951" y="6369153"/>
              <a:ext cx="421193" cy="421794"/>
            </a:xfrm>
            <a:prstGeom prst="ellipse">
              <a:avLst/>
            </a:prstGeom>
            <a:noFill/>
            <a:ln w="19050">
              <a:solidFill>
                <a:srgbClr val="588199">
                  <a:alpha val="72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1874584" y="6370041"/>
              <a:ext cx="422079" cy="421793"/>
            </a:xfrm>
            <a:prstGeom prst="ellipse">
              <a:avLst/>
            </a:prstGeom>
            <a:solidFill>
              <a:srgbClr val="8CB73E"/>
            </a:solidFill>
            <a:ln w="19050">
              <a:solidFill>
                <a:srgbClr val="7CB6D8"/>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Oval 21"/>
            <p:cNvSpPr/>
            <p:nvPr/>
          </p:nvSpPr>
          <p:spPr>
            <a:xfrm>
              <a:off x="1347871" y="6370041"/>
              <a:ext cx="422079" cy="421793"/>
            </a:xfrm>
            <a:prstGeom prst="ellipse">
              <a:avLst/>
            </a:prstGeom>
            <a:solidFill>
              <a:srgbClr val="7CB6D8">
                <a:alpha val="65000"/>
              </a:srgbClr>
            </a:solidFill>
            <a:ln w="19050">
              <a:solidFill>
                <a:srgbClr val="5E8AA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06" name="TextBox 22"/>
            <p:cNvSpPr txBox="1">
              <a:spLocks noChangeArrowheads="1"/>
            </p:cNvSpPr>
            <p:nvPr/>
          </p:nvSpPr>
          <p:spPr bwMode="auto">
            <a:xfrm>
              <a:off x="301911" y="6379581"/>
              <a:ext cx="522774" cy="34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3400">
                  <a:solidFill>
                    <a:schemeClr val="bg1"/>
                  </a:solidFill>
                  <a:latin typeface="Times New Roman" pitchFamily="18" charset="0"/>
                  <a:cs typeface="Times New Roman" pitchFamily="18" charset="0"/>
                </a:rPr>
                <a:t>PK</a:t>
              </a:r>
            </a:p>
          </p:txBody>
        </p:sp>
      </p:grpSp>
    </p:spTree>
  </p:cSld>
  <p:clrMap bg1="lt1" tx1="dk1" bg2="lt2" tx2="dk2" accent1="accent1" accent2="accent2" accent3="accent3" accent4="accent4" accent5="accent5" accent6="accent6" hlink="hlink" folHlink="folHlink"/>
  <p:sldLayoutIdLst>
    <p:sldLayoutId id="2147483847" r:id="rId1"/>
  </p:sldLayoutIdLst>
  <p:transition spd="slow"/>
  <p:timing>
    <p:tnLst>
      <p:par>
        <p:cTn id="1" dur="indefinite" restart="never" nodeType="tmRoot"/>
      </p:par>
    </p:tnLst>
  </p:timing>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122" name="Group 6"/>
          <p:cNvGrpSpPr>
            <a:grpSpLocks/>
          </p:cNvGrpSpPr>
          <p:nvPr/>
        </p:nvGrpSpPr>
        <p:grpSpPr bwMode="auto">
          <a:xfrm>
            <a:off x="-211138" y="6324600"/>
            <a:ext cx="9256713" cy="688975"/>
            <a:chOff x="-210986" y="6324935"/>
            <a:chExt cx="9256663" cy="688145"/>
          </a:xfrm>
        </p:grpSpPr>
        <p:sp>
          <p:nvSpPr>
            <p:cNvPr id="8" name="Oval 7"/>
            <p:cNvSpPr/>
            <p:nvPr userDrawn="1"/>
          </p:nvSpPr>
          <p:spPr>
            <a:xfrm>
              <a:off x="-210986" y="6412143"/>
              <a:ext cx="374649" cy="375784"/>
            </a:xfrm>
            <a:prstGeom prst="ellipse">
              <a:avLst/>
            </a:prstGeom>
            <a:solidFill>
              <a:srgbClr val="96C44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Oval 8"/>
            <p:cNvSpPr/>
            <p:nvPr userDrawn="1"/>
          </p:nvSpPr>
          <p:spPr>
            <a:xfrm>
              <a:off x="233513" y="6405800"/>
              <a:ext cx="373060" cy="374199"/>
            </a:xfrm>
            <a:prstGeom prst="ellipse">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userDrawn="1"/>
          </p:nvSpPr>
          <p:spPr>
            <a:xfrm>
              <a:off x="1736866" y="6489836"/>
              <a:ext cx="6891301" cy="523244"/>
            </a:xfrm>
            <a:prstGeom prst="rect">
              <a:avLst/>
            </a:prstGeom>
            <a:noFill/>
          </p:spPr>
          <p:txBody>
            <a:bodyPr>
              <a:spAutoFit/>
            </a:bodyPr>
            <a:lstStyle/>
            <a:p>
              <a:pPr fontAlgn="auto">
                <a:spcBef>
                  <a:spcPts val="0"/>
                </a:spcBef>
                <a:spcAft>
                  <a:spcPts val="0"/>
                </a:spcAft>
                <a:defRPr/>
              </a:pPr>
              <a:r>
                <a:rPr lang="en-US" sz="1050" b="1" i="1" cap="all" baseline="30000" dirty="0">
                  <a:solidFill>
                    <a:srgbClr val="93D1D9"/>
                  </a:solidFill>
                  <a:latin typeface="Arial"/>
                  <a:cs typeface="Arial"/>
                </a:rPr>
                <a:t>Copyright © 2014 </a:t>
              </a:r>
              <a:r>
                <a:rPr lang="en-US" sz="1050" b="1" i="1" cap="all" baseline="30000" dirty="0" err="1">
                  <a:solidFill>
                    <a:srgbClr val="93D1D9"/>
                  </a:solidFill>
                  <a:latin typeface="Arial"/>
                  <a:cs typeface="Arial"/>
                </a:rPr>
                <a:t>ProKarma</a:t>
              </a:r>
              <a:r>
                <a:rPr lang="en-US" sz="1050" b="1" i="1" cap="all" baseline="30000" dirty="0">
                  <a:solidFill>
                    <a:srgbClr val="93D1D9"/>
                  </a:solidFill>
                  <a:latin typeface="Arial"/>
                  <a:cs typeface="Arial"/>
                </a:rPr>
                <a:t> Inc</a:t>
              </a:r>
              <a:r>
                <a:rPr lang="en-US" sz="1050" b="1" cap="all" baseline="30000" dirty="0">
                  <a:solidFill>
                    <a:srgbClr val="93D1D9"/>
                  </a:solidFill>
                  <a:latin typeface="Arial"/>
                  <a:cs typeface="Arial"/>
                </a:rPr>
                <a:t>.  </a:t>
              </a:r>
              <a:br>
                <a:rPr lang="en-US" sz="1050" b="1" cap="all" baseline="30000" dirty="0">
                  <a:solidFill>
                    <a:srgbClr val="93D1D9"/>
                  </a:solidFill>
                  <a:latin typeface="Arial"/>
                  <a:cs typeface="Arial"/>
                </a:rPr>
              </a:br>
              <a:r>
                <a:rPr lang="en-US" sz="1050" baseline="30000" dirty="0">
                  <a:solidFill>
                    <a:srgbClr val="93D1D9"/>
                  </a:solidFill>
                  <a:latin typeface="Arial"/>
                  <a:cs typeface="Arial"/>
                </a:rPr>
                <a:t>Copyrights, trademarks, and registered trademarks for all technology described in this document are owned by the respective companies.</a:t>
              </a:r>
            </a:p>
            <a:p>
              <a:pPr fontAlgn="auto">
                <a:spcBef>
                  <a:spcPts val="0"/>
                </a:spcBef>
                <a:spcAft>
                  <a:spcPts val="0"/>
                </a:spcAft>
                <a:defRPr/>
              </a:pPr>
              <a:endParaRPr lang="en-US" sz="1400" b="1" dirty="0">
                <a:solidFill>
                  <a:srgbClr val="93D1D9"/>
                </a:solidFill>
                <a:latin typeface="+mn-lt"/>
                <a:cs typeface="+mn-cs"/>
              </a:endParaRPr>
            </a:p>
          </p:txBody>
        </p:sp>
        <p:sp>
          <p:nvSpPr>
            <p:cNvPr id="11" name="Oval 10"/>
            <p:cNvSpPr/>
            <p:nvPr userDrawn="1"/>
          </p:nvSpPr>
          <p:spPr>
            <a:xfrm>
              <a:off x="244625" y="6412143"/>
              <a:ext cx="374648" cy="375784"/>
            </a:xfrm>
            <a:prstGeom prst="ellipse">
              <a:avLst/>
            </a:prstGeom>
            <a:noFill/>
            <a:ln w="12700">
              <a:solidFill>
                <a:srgbClr val="588199">
                  <a:alpha val="72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userDrawn="1"/>
          </p:nvSpPr>
          <p:spPr>
            <a:xfrm>
              <a:off x="1173308" y="6413728"/>
              <a:ext cx="374648" cy="374199"/>
            </a:xfrm>
            <a:prstGeom prst="ellipse">
              <a:avLst/>
            </a:prstGeom>
            <a:solidFill>
              <a:srgbClr val="8CB73E">
                <a:alpha val="83000"/>
              </a:srgbClr>
            </a:solidFill>
            <a:ln w="12700">
              <a:solidFill>
                <a:srgbClr val="7CB6D8"/>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userDrawn="1"/>
          </p:nvSpPr>
          <p:spPr>
            <a:xfrm>
              <a:off x="701822" y="6413728"/>
              <a:ext cx="374648" cy="374199"/>
            </a:xfrm>
            <a:prstGeom prst="ellipse">
              <a:avLst/>
            </a:prstGeom>
            <a:solidFill>
              <a:srgbClr val="7CB6D8">
                <a:alpha val="81000"/>
              </a:srgbClr>
            </a:solidFill>
            <a:ln w="12700">
              <a:solidFill>
                <a:srgbClr val="5E8AA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35" name="TextBox 13"/>
            <p:cNvSpPr txBox="1">
              <a:spLocks noChangeArrowheads="1"/>
            </p:cNvSpPr>
            <p:nvPr userDrawn="1"/>
          </p:nvSpPr>
          <p:spPr bwMode="auto">
            <a:xfrm>
              <a:off x="207671" y="6412916"/>
              <a:ext cx="4639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1600">
                  <a:solidFill>
                    <a:srgbClr val="6EA0A7"/>
                  </a:solidFill>
                  <a:latin typeface="Times New Roman" pitchFamily="18" charset="0"/>
                  <a:cs typeface="Times New Roman" pitchFamily="18" charset="0"/>
                </a:rPr>
                <a:t>PK</a:t>
              </a:r>
            </a:p>
          </p:txBody>
        </p:sp>
        <p:cxnSp>
          <p:nvCxnSpPr>
            <p:cNvPr id="15" name="Straight Connector 14"/>
            <p:cNvCxnSpPr/>
            <p:nvPr userDrawn="1"/>
          </p:nvCxnSpPr>
          <p:spPr>
            <a:xfrm>
              <a:off x="127150" y="6324935"/>
              <a:ext cx="8918527" cy="0"/>
            </a:xfrm>
            <a:prstGeom prst="line">
              <a:avLst/>
            </a:prstGeom>
            <a:ln w="63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123" name="Group 15"/>
          <p:cNvGrpSpPr>
            <a:grpSpLocks/>
          </p:cNvGrpSpPr>
          <p:nvPr/>
        </p:nvGrpSpPr>
        <p:grpSpPr bwMode="auto">
          <a:xfrm>
            <a:off x="-696913" y="-1065213"/>
            <a:ext cx="10734676" cy="4657726"/>
            <a:chOff x="-696522" y="-1065535"/>
            <a:chExt cx="10734509" cy="4658517"/>
          </a:xfrm>
        </p:grpSpPr>
        <p:sp>
          <p:nvSpPr>
            <p:cNvPr id="17" name="Rectangle 16"/>
            <p:cNvSpPr/>
            <p:nvPr userDrawn="1"/>
          </p:nvSpPr>
          <p:spPr>
            <a:xfrm flipV="1">
              <a:off x="380" y="-141"/>
              <a:ext cx="9150208" cy="658925"/>
            </a:xfrm>
            <a:prstGeom prst="rect">
              <a:avLst/>
            </a:prstGeom>
            <a:solidFill>
              <a:srgbClr val="6FA0A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a:p>
              <a:pPr algn="ctr" fontAlgn="auto">
                <a:spcBef>
                  <a:spcPts val="0"/>
                </a:spcBef>
                <a:spcAft>
                  <a:spcPts val="0"/>
                </a:spcAft>
                <a:defRPr/>
              </a:pPr>
              <a:r>
                <a:rPr lang="en-US" dirty="0"/>
                <a:t> </a:t>
              </a:r>
            </a:p>
          </p:txBody>
        </p:sp>
        <p:grpSp>
          <p:nvGrpSpPr>
            <p:cNvPr id="5125" name="Group 17"/>
            <p:cNvGrpSpPr>
              <a:grpSpLocks/>
            </p:cNvGrpSpPr>
            <p:nvPr userDrawn="1"/>
          </p:nvGrpSpPr>
          <p:grpSpPr bwMode="auto">
            <a:xfrm>
              <a:off x="-696522" y="-1065535"/>
              <a:ext cx="10734509" cy="4658517"/>
              <a:chOff x="-696522" y="-1065535"/>
              <a:chExt cx="10734509" cy="4658517"/>
            </a:xfrm>
          </p:grpSpPr>
          <p:sp>
            <p:nvSpPr>
              <p:cNvPr id="19" name="Oval 18"/>
              <p:cNvSpPr/>
              <p:nvPr/>
            </p:nvSpPr>
            <p:spPr>
              <a:xfrm>
                <a:off x="8110792" y="1665430"/>
                <a:ext cx="1927195" cy="1927552"/>
              </a:xfrm>
              <a:prstGeom prst="ellipse">
                <a:avLst/>
              </a:prstGeom>
              <a:noFill/>
              <a:ln w="19050">
                <a:solidFill>
                  <a:srgbClr val="588199">
                    <a:alpha val="14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Oval 19"/>
              <p:cNvSpPr/>
              <p:nvPr/>
            </p:nvSpPr>
            <p:spPr>
              <a:xfrm>
                <a:off x="5475583" y="-1065535"/>
                <a:ext cx="3211462" cy="3210471"/>
              </a:xfrm>
              <a:prstGeom prst="ellipse">
                <a:avLst/>
              </a:prstGeom>
              <a:solidFill>
                <a:srgbClr val="6EA0A7">
                  <a:alpha val="3000"/>
                </a:srgbClr>
              </a:solidFill>
              <a:ln w="19050">
                <a:solidFill>
                  <a:srgbClr val="6EA0A6">
                    <a:alpha val="17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696522" y="2060784"/>
                <a:ext cx="1454128" cy="1455985"/>
              </a:xfrm>
              <a:prstGeom prst="ellipse">
                <a:avLst/>
              </a:prstGeom>
              <a:noFill/>
              <a:ln w="19050">
                <a:solidFill>
                  <a:srgbClr val="588199">
                    <a:alpha val="24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spTree>
  </p:cSld>
  <p:clrMap bg1="lt1" tx1="dk1" bg2="lt2" tx2="dk2" accent1="accent1" accent2="accent2" accent3="accent3" accent4="accent4" accent5="accent5" accent6="accent6" hlink="hlink" folHlink="folHlink"/>
  <p:sldLayoutIdLst>
    <p:sldLayoutId id="2147483857" r:id="rId1"/>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463" y="0"/>
            <a:ext cx="9205913" cy="601663"/>
          </a:xfrm>
          <a:prstGeom prst="rect">
            <a:avLst/>
          </a:prstGeom>
          <a:solidFill>
            <a:srgbClr val="6FA0A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sym typeface="Arial"/>
            </a:endParaRPr>
          </a:p>
          <a:p>
            <a:pPr algn="ctr" fontAlgn="auto">
              <a:spcBef>
                <a:spcPts val="0"/>
              </a:spcBef>
              <a:spcAft>
                <a:spcPts val="0"/>
              </a:spcAft>
              <a:defRPr/>
            </a:pPr>
            <a:endParaRPr lang="en-US" dirty="0">
              <a:solidFill>
                <a:prstClr val="white"/>
              </a:solidFill>
              <a:sym typeface="Arial"/>
            </a:endParaRPr>
          </a:p>
        </p:txBody>
      </p:sp>
      <p:sp>
        <p:nvSpPr>
          <p:cNvPr id="8" name="TextBox 7"/>
          <p:cNvSpPr txBox="1"/>
          <p:nvPr/>
        </p:nvSpPr>
        <p:spPr>
          <a:xfrm>
            <a:off x="1736725" y="6489700"/>
            <a:ext cx="6891338" cy="523875"/>
          </a:xfrm>
          <a:prstGeom prst="rect">
            <a:avLst/>
          </a:prstGeom>
          <a:noFill/>
        </p:spPr>
        <p:txBody>
          <a:bodyPr>
            <a:spAutoFit/>
          </a:bodyPr>
          <a:lstStyle/>
          <a:p>
            <a:pPr fontAlgn="auto">
              <a:spcBef>
                <a:spcPts val="0"/>
              </a:spcBef>
              <a:spcAft>
                <a:spcPts val="0"/>
              </a:spcAft>
              <a:defRPr/>
            </a:pPr>
            <a:r>
              <a:rPr lang="en-US" sz="1050" b="1" i="1" cap="all" baseline="30000" dirty="0">
                <a:solidFill>
                  <a:srgbClr val="93D1D9"/>
                </a:solidFill>
                <a:latin typeface="Calibri"/>
                <a:ea typeface="Calibri"/>
                <a:cs typeface="Calibri"/>
                <a:sym typeface="Arial"/>
              </a:rPr>
              <a:t>Copyright © 2014 </a:t>
            </a:r>
            <a:r>
              <a:rPr lang="en-US" sz="1050" b="1" i="1" cap="all" baseline="30000" dirty="0" err="1">
                <a:solidFill>
                  <a:srgbClr val="93D1D9"/>
                </a:solidFill>
                <a:latin typeface="Calibri"/>
                <a:ea typeface="Calibri"/>
                <a:cs typeface="Calibri"/>
                <a:sym typeface="Arial"/>
              </a:rPr>
              <a:t>ProKarma</a:t>
            </a:r>
            <a:r>
              <a:rPr lang="en-US" sz="1050" b="1" i="1" cap="all" baseline="30000" dirty="0">
                <a:solidFill>
                  <a:srgbClr val="93D1D9"/>
                </a:solidFill>
                <a:latin typeface="Calibri"/>
                <a:ea typeface="Calibri"/>
                <a:cs typeface="Calibri"/>
                <a:sym typeface="Arial"/>
              </a:rPr>
              <a:t> Inc</a:t>
            </a:r>
            <a:r>
              <a:rPr lang="en-US" sz="1050" b="1" cap="all" baseline="30000" dirty="0">
                <a:solidFill>
                  <a:srgbClr val="93D1D9"/>
                </a:solidFill>
                <a:latin typeface="Calibri"/>
                <a:ea typeface="Calibri"/>
                <a:cs typeface="Calibri"/>
                <a:sym typeface="Arial"/>
              </a:rPr>
              <a:t>.  </a:t>
            </a:r>
            <a:br>
              <a:rPr lang="en-US" sz="1050" b="1" cap="all" baseline="30000" dirty="0">
                <a:solidFill>
                  <a:srgbClr val="93D1D9"/>
                </a:solidFill>
                <a:latin typeface="Calibri"/>
                <a:ea typeface="Calibri"/>
                <a:cs typeface="Calibri"/>
                <a:sym typeface="Arial"/>
              </a:rPr>
            </a:br>
            <a:r>
              <a:rPr lang="en-US" sz="1050" baseline="30000" dirty="0">
                <a:solidFill>
                  <a:srgbClr val="93D1D9"/>
                </a:solidFill>
                <a:latin typeface="Calibri"/>
                <a:ea typeface="Calibri"/>
                <a:cs typeface="Calibri"/>
                <a:sym typeface="Arial"/>
              </a:rPr>
              <a:t>Copyrights, trademarks, and registered trademarks for all technology described in this document are owned by the respective companies.</a:t>
            </a:r>
          </a:p>
          <a:p>
            <a:pPr fontAlgn="auto">
              <a:spcBef>
                <a:spcPts val="0"/>
              </a:spcBef>
              <a:spcAft>
                <a:spcPts val="0"/>
              </a:spcAft>
              <a:defRPr/>
            </a:pPr>
            <a:endParaRPr lang="en-US" sz="1400" b="1" dirty="0">
              <a:solidFill>
                <a:srgbClr val="93D1D9"/>
              </a:solidFill>
              <a:latin typeface="Calibri"/>
              <a:ea typeface="Calibri"/>
              <a:cs typeface="Calibri"/>
              <a:sym typeface="Arial"/>
            </a:endParaRPr>
          </a:p>
        </p:txBody>
      </p:sp>
      <p:sp>
        <p:nvSpPr>
          <p:cNvPr id="9" name="Oval 8"/>
          <p:cNvSpPr/>
          <p:nvPr/>
        </p:nvSpPr>
        <p:spPr>
          <a:xfrm>
            <a:off x="-211138" y="6413500"/>
            <a:ext cx="374651" cy="374650"/>
          </a:xfrm>
          <a:prstGeom prst="ellipse">
            <a:avLst/>
          </a:prstGeom>
          <a:solidFill>
            <a:srgbClr val="96C44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10" name="Oval 9"/>
          <p:cNvSpPr/>
          <p:nvPr/>
        </p:nvSpPr>
        <p:spPr>
          <a:xfrm>
            <a:off x="233363" y="6405563"/>
            <a:ext cx="373062" cy="374650"/>
          </a:xfrm>
          <a:prstGeom prst="ellipse">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11" name="Oval 10"/>
          <p:cNvSpPr/>
          <p:nvPr/>
        </p:nvSpPr>
        <p:spPr>
          <a:xfrm>
            <a:off x="244475" y="6413500"/>
            <a:ext cx="374650" cy="374650"/>
          </a:xfrm>
          <a:prstGeom prst="ellipse">
            <a:avLst/>
          </a:prstGeom>
          <a:noFill/>
          <a:ln w="12700">
            <a:solidFill>
              <a:srgbClr val="588199">
                <a:alpha val="72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12" name="Oval 11"/>
          <p:cNvSpPr/>
          <p:nvPr/>
        </p:nvSpPr>
        <p:spPr>
          <a:xfrm>
            <a:off x="1173163" y="6413500"/>
            <a:ext cx="374650" cy="374650"/>
          </a:xfrm>
          <a:prstGeom prst="ellipse">
            <a:avLst/>
          </a:prstGeom>
          <a:solidFill>
            <a:srgbClr val="8CB73E">
              <a:alpha val="83000"/>
            </a:srgbClr>
          </a:solidFill>
          <a:ln w="12700">
            <a:solidFill>
              <a:srgbClr val="7CB6D8"/>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13" name="Oval 12"/>
          <p:cNvSpPr/>
          <p:nvPr/>
        </p:nvSpPr>
        <p:spPr>
          <a:xfrm>
            <a:off x="701675" y="6413500"/>
            <a:ext cx="374650" cy="374650"/>
          </a:xfrm>
          <a:prstGeom prst="ellipse">
            <a:avLst/>
          </a:prstGeom>
          <a:solidFill>
            <a:srgbClr val="7CB6D8">
              <a:alpha val="81000"/>
            </a:srgbClr>
          </a:solidFill>
          <a:ln w="12700">
            <a:solidFill>
              <a:srgbClr val="5E8AA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6153" name="TextBox 13"/>
          <p:cNvSpPr txBox="1">
            <a:spLocks noChangeArrowheads="1"/>
          </p:cNvSpPr>
          <p:nvPr/>
        </p:nvSpPr>
        <p:spPr bwMode="auto">
          <a:xfrm>
            <a:off x="207963" y="6413500"/>
            <a:ext cx="463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1600">
                <a:solidFill>
                  <a:srgbClr val="6EA0A7"/>
                </a:solidFill>
                <a:latin typeface="Times New Roman" pitchFamily="18" charset="0"/>
                <a:ea typeface="Calibri" pitchFamily="34" charset="0"/>
                <a:cs typeface="Times New Roman" pitchFamily="18" charset="0"/>
                <a:sym typeface="Arial" pitchFamily="34" charset="0"/>
              </a:rPr>
              <a:t>PK</a:t>
            </a:r>
          </a:p>
        </p:txBody>
      </p:sp>
      <p:cxnSp>
        <p:nvCxnSpPr>
          <p:cNvPr id="15" name="Straight Connector 14"/>
          <p:cNvCxnSpPr/>
          <p:nvPr/>
        </p:nvCxnSpPr>
        <p:spPr>
          <a:xfrm>
            <a:off x="127000" y="6324600"/>
            <a:ext cx="8918575" cy="0"/>
          </a:xfrm>
          <a:prstGeom prst="line">
            <a:avLst/>
          </a:prstGeom>
          <a:ln w="63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58" r:id="rId1"/>
    <p:sldLayoutId id="2147483848" r:id="rId2"/>
    <p:sldLayoutId id="2147483849" r:id="rId3"/>
    <p:sldLayoutId id="2147483859" r:id="rId4"/>
    <p:sldLayoutId id="2147483850" r:id="rId5"/>
    <p:sldLayoutId id="2147483863" r:id="rId6"/>
    <p:sldLayoutId id="2147483864" r:id="rId7"/>
  </p:sldLayoutIdLst>
  <p:transition spd="slow"/>
  <p:timing>
    <p:tnLst>
      <p:par>
        <p:cTn id="1" dur="indefinite" restart="never" nodeType="tmRoot"/>
      </p:par>
    </p:tnLst>
  </p:timing>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hyperlink" Target="http://techbus.safaribooksonline.com/book/management/9781422154588/4-do-the-best-organizations-have-the-best-people/title55_html" TargetMode="Externa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hyperlink" Target="http://www.forbes.com/sites/danpontefract/2015/04/27/work-rules-rules-at-google/" TargetMode="Externa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8" Type="http://schemas.openxmlformats.org/officeDocument/2006/relationships/hyperlink" Target="http://www.amazon.com/How-Good-Performance-Appraisals-Effective/dp/1422162281/ref=sr_1_1?ie=UTF8&amp;qid=1455966943&amp;sr=8-1&amp;keywords=how+to+be+good+at+performance+appraisals" TargetMode="External"/><Relationship Id="rId3" Type="http://schemas.openxmlformats.org/officeDocument/2006/relationships/hyperlink" Target="http://www.amazon.com/Carrots-Sticks-Dont-Work-Engagement/dp/0071714014/ref=sr_1_1?ie=UTF8&amp;qid=1461487998&amp;sr=8-1&amp;keywords=Carrots+and+sticks" TargetMode="External"/><Relationship Id="rId7" Type="http://schemas.openxmlformats.org/officeDocument/2006/relationships/hyperlink" Target="http://techbus.safaribooksonline.com/book/management/9781422154588/4-do-the-best-organizations-have-the-best-people/title55_html" TargetMode="External"/><Relationship Id="rId2" Type="http://schemas.openxmlformats.org/officeDocument/2006/relationships/hyperlink" Target="http://www.amazon.com/First-Break-All-Rules-Differently/dp/0684852861/ref=sr_1_1?ie=UTF8&amp;qid=1461487909&amp;sr=8-1&amp;keywords=first+break+all+the+rules" TargetMode="External"/><Relationship Id="rId1" Type="http://schemas.openxmlformats.org/officeDocument/2006/relationships/slideLayout" Target="../slideLayouts/slideLayout17.xml"/><Relationship Id="rId6" Type="http://schemas.openxmlformats.org/officeDocument/2006/relationships/hyperlink" Target="http://www.amazon.com/Management-Practices-Waste-Money-instead/dp/093710017X/ref=sr_1_1?ie=UTF8&amp;qid=1455965056&amp;sr=8-1&amp;keywords=oops+13" TargetMode="External"/><Relationship Id="rId5" Type="http://schemas.openxmlformats.org/officeDocument/2006/relationships/hyperlink" Target="http://www.amazon.com/New-One-Minute-Manager/dp/0062367544/ref=sr_1_1?s=books&amp;ie=UTF8&amp;qid=1461488192&amp;sr=1-1&amp;keywords=one+minute+manager" TargetMode="External"/><Relationship Id="rId4" Type="http://schemas.openxmlformats.org/officeDocument/2006/relationships/hyperlink" Target="http://www.amazon.com/Best-Place-Work-Extraordinary-Workplace/dp/0399165606/ref=sr_1_1?s=books&amp;ie=UTF8&amp;qid=1461488048&amp;sr=1-1&amp;keywords=ron+friedman" TargetMode="External"/><Relationship Id="rId9" Type="http://schemas.openxmlformats.org/officeDocument/2006/relationships/hyperlink" Target="http://www.amazon.com/Work-Rules-Insights-Inside-Transform/dp/1455554790/ref=sr_1_1?ie=UTF8&amp;qid=1455964970&amp;sr=8-1&amp;keywords=work+rule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3" descr="PK_logo_whit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6425" y="724439"/>
            <a:ext cx="2749171"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TextBox 1"/>
          <p:cNvSpPr txBox="1">
            <a:spLocks noChangeArrowheads="1"/>
          </p:cNvSpPr>
          <p:nvPr/>
        </p:nvSpPr>
        <p:spPr bwMode="auto">
          <a:xfrm>
            <a:off x="-525463" y="54610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Recognition</a:t>
            </a:r>
          </a:p>
        </p:txBody>
      </p:sp>
      <p:sp>
        <p:nvSpPr>
          <p:cNvPr id="4" name="Rectangle 3"/>
          <p:cNvSpPr txBox="1">
            <a:spLocks noChangeArrowheads="1"/>
          </p:cNvSpPr>
          <p:nvPr/>
        </p:nvSpPr>
        <p:spPr>
          <a:xfrm>
            <a:off x="723837" y="1048624"/>
            <a:ext cx="7866490" cy="5360565"/>
          </a:xfrm>
          <a:prstGeom prst="rect">
            <a:avLst/>
          </a:prstGeom>
        </p:spPr>
        <p:txBody>
          <a:bodyPr>
            <a:noAutofit/>
          </a:bodyPr>
          <a:lstStyle/>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Recognition is not quarterly award</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Do you recognize people</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Managers are experts in catching employees when they are doing bad things but extremely poor in catching them when they are doing good thing</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Recognition is catching employees when they are doing good things</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You need to appreciate every act that needs to be repeated</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lang="en-US" dirty="0">
              <a:latin typeface="+mn-lt"/>
              <a:cs typeface="+mn-cs"/>
            </a:endParaRPr>
          </a:p>
          <a:p>
            <a:pPr marR="0" lvl="0" algn="l" defTabSz="457200" rtl="0" eaLnBrk="1" fontAlgn="base" latinLnBrk="0" hangingPunct="1">
              <a:lnSpc>
                <a:spcPct val="100000"/>
              </a:lnSpc>
              <a:spcBef>
                <a:spcPct val="20000"/>
              </a:spcBef>
              <a:spcAft>
                <a:spcPct val="0"/>
              </a:spcAft>
              <a:buClrTx/>
              <a:buSzTx/>
              <a:tabLst/>
              <a:defRPr/>
            </a:pPr>
            <a:endParaRPr lang="en-US" dirty="0" smtClean="0">
              <a:latin typeface="+mn-lt"/>
              <a:cs typeface="+mn-cs"/>
            </a:endParaRPr>
          </a:p>
          <a:p>
            <a:pPr marR="0" lvl="0" algn="l" defTabSz="457200" rtl="0" eaLnBrk="1" fontAlgn="base" latinLnBrk="0" hangingPunct="1">
              <a:lnSpc>
                <a:spcPct val="100000"/>
              </a:lnSpc>
              <a:spcBef>
                <a:spcPct val="20000"/>
              </a:spcBef>
              <a:spcAft>
                <a:spcPct val="0"/>
              </a:spcAft>
              <a:buClrTx/>
              <a:buSzTx/>
              <a:tabLst/>
              <a:defRPr/>
            </a:pPr>
            <a:r>
              <a:rPr lang="en-US" b="1" u="sng" dirty="0" smtClean="0">
                <a:latin typeface="+mn-lt"/>
                <a:cs typeface="+mn-cs"/>
              </a:rPr>
              <a:t>What I did in my team</a:t>
            </a:r>
            <a:endParaRPr lang="en-US" noProof="0" dirty="0" smtClean="0">
              <a:latin typeface="+mn-lt"/>
              <a:cs typeface="+mn-cs"/>
            </a:endParaRPr>
          </a:p>
          <a:p>
            <a:pPr marL="342900" indent="-342900">
              <a:spcBef>
                <a:spcPct val="20000"/>
              </a:spcBef>
              <a:buFont typeface="Wingdings" pitchFamily="2" charset="2"/>
              <a:buChar char="ü"/>
              <a:defRPr/>
            </a:pPr>
            <a:r>
              <a:rPr lang="en-IN" dirty="0" smtClean="0"/>
              <a:t>Poor communication in retro meetings</a:t>
            </a:r>
          </a:p>
          <a:p>
            <a:pPr marL="342900" indent="-342900">
              <a:spcBef>
                <a:spcPct val="20000"/>
              </a:spcBef>
              <a:buFont typeface="Wingdings" pitchFamily="2" charset="2"/>
              <a:buChar char="ü"/>
              <a:defRPr/>
            </a:pPr>
            <a:r>
              <a:rPr lang="en-IN" dirty="0" smtClean="0"/>
              <a:t>Poor attention to production alerts</a:t>
            </a:r>
          </a:p>
          <a:p>
            <a:pPr marL="342900" indent="-342900">
              <a:spcBef>
                <a:spcPct val="20000"/>
              </a:spcBef>
              <a:buFont typeface="Wingdings" pitchFamily="2" charset="2"/>
              <a:buChar char="ü"/>
              <a:defRPr/>
            </a:pPr>
            <a:r>
              <a:rPr lang="en-IN" dirty="0" smtClean="0"/>
              <a:t>Dev on boarding is a challenge</a:t>
            </a:r>
          </a:p>
          <a:p>
            <a:pPr marL="342900" indent="-342900">
              <a:spcBef>
                <a:spcPct val="20000"/>
              </a:spcBef>
              <a:buFont typeface="Wingdings" pitchFamily="2" charset="2"/>
              <a:buChar char="ü"/>
              <a:defRPr/>
            </a:pPr>
            <a:r>
              <a:rPr lang="en-IN" dirty="0" smtClean="0"/>
              <a:t>I want my team members to take up sprint planning activity</a:t>
            </a:r>
            <a:endParaRPr lang="en-IN" dirty="0"/>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Reducing gap between planned and unplanned leaves</a:t>
            </a:r>
          </a:p>
        </p:txBody>
      </p:sp>
    </p:spTree>
    <p:extLst>
      <p:ext uri="{BB962C8B-B14F-4D97-AF65-F5344CB8AC3E}">
        <p14:creationId xmlns:p14="http://schemas.microsoft.com/office/powerpoint/2010/main" val="420592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linds(horizontal)">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blinds(horizontal)">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blinds(horizontal)">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blinds(horizontal)">
                                      <p:cBhvr>
                                        <p:cTn id="52" dur="500"/>
                                        <p:tgtEl>
                                          <p:spTgt spid="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blinds(horizontal)">
                                      <p:cBhvr>
                                        <p:cTn id="5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723837" y="1048624"/>
            <a:ext cx="7866490" cy="5360565"/>
          </a:xfrm>
          <a:prstGeom prst="rect">
            <a:avLst/>
          </a:prstGeom>
        </p:spPr>
        <p:txBody>
          <a:bodyPr>
            <a:noAutofit/>
          </a:bodyPr>
          <a:lstStyle/>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Supportive feedback is all about understanding why he is not fulfilling expectations and supporting him</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Progressive work environment	</a:t>
            </a:r>
          </a:p>
          <a:p>
            <a:pPr marL="800100" lvl="1" indent="-342900">
              <a:spcBef>
                <a:spcPct val="20000"/>
              </a:spcBef>
              <a:buFont typeface="Wingdings" pitchFamily="2" charset="2"/>
              <a:buChar char="ü"/>
              <a:defRPr/>
            </a:pPr>
            <a:r>
              <a:rPr lang="en-US" noProof="0" dirty="0" smtClean="0">
                <a:latin typeface="+mn-lt"/>
                <a:cs typeface="+mn-cs"/>
              </a:rPr>
              <a:t>Activities like </a:t>
            </a:r>
            <a:r>
              <a:rPr lang="en-US" noProof="0" dirty="0" err="1" smtClean="0">
                <a:latin typeface="+mn-lt"/>
                <a:cs typeface="+mn-cs"/>
              </a:rPr>
              <a:t>codeathon</a:t>
            </a:r>
            <a:endParaRPr lang="en-US" noProof="0" dirty="0" smtClean="0">
              <a:latin typeface="+mn-lt"/>
              <a:cs typeface="+mn-cs"/>
            </a:endParaRPr>
          </a:p>
          <a:p>
            <a:pPr marL="800100" lvl="1" indent="-342900">
              <a:spcBef>
                <a:spcPct val="20000"/>
              </a:spcBef>
              <a:buFont typeface="Wingdings" pitchFamily="2" charset="2"/>
              <a:buChar char="ü"/>
              <a:defRPr/>
            </a:pPr>
            <a:r>
              <a:rPr lang="en-US" noProof="0" dirty="0" smtClean="0">
                <a:latin typeface="+mn-lt"/>
                <a:cs typeface="+mn-cs"/>
              </a:rPr>
              <a:t>One hour new learning technique</a:t>
            </a:r>
            <a:endParaRPr lang="en-US" dirty="0">
              <a:latin typeface="+mn-lt"/>
              <a:cs typeface="+mn-cs"/>
            </a:endParaRPr>
          </a:p>
          <a:p>
            <a:pPr marL="800100" lvl="1" indent="-342900">
              <a:spcBef>
                <a:spcPct val="20000"/>
              </a:spcBef>
              <a:buFont typeface="Wingdings" pitchFamily="2" charset="2"/>
              <a:buChar char="ü"/>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lvl="0">
              <a:spcBef>
                <a:spcPct val="20000"/>
              </a:spcBef>
              <a:defRPr/>
            </a:pPr>
            <a:r>
              <a:rPr lang="en-US" b="1" u="sng" dirty="0"/>
              <a:t>What I did in my team</a:t>
            </a:r>
            <a:endParaRPr lang="en-US" dirty="0"/>
          </a:p>
          <a:p>
            <a:pPr marL="342900" indent="-342900">
              <a:spcBef>
                <a:spcPct val="20000"/>
              </a:spcBef>
              <a:buFont typeface="Wingdings" pitchFamily="2" charset="2"/>
              <a:buChar char="ü"/>
              <a:defRPr/>
            </a:pPr>
            <a:r>
              <a:rPr lang="en-IN" dirty="0" smtClean="0"/>
              <a:t>When I joined this team team members are fed up with boring work (Book reading , Sharing links , </a:t>
            </a:r>
            <a:r>
              <a:rPr lang="en-IN" dirty="0" err="1" smtClean="0"/>
              <a:t>Codeathon</a:t>
            </a:r>
            <a:r>
              <a:rPr lang="en-IN" dirty="0" smtClean="0"/>
              <a:t>)</a:t>
            </a:r>
            <a:endParaRPr lang="en-IN" dirty="0"/>
          </a:p>
          <a:p>
            <a:pPr marL="342900" indent="-342900">
              <a:spcBef>
                <a:spcPct val="20000"/>
              </a:spcBef>
              <a:buFont typeface="Wingdings" pitchFamily="2" charset="2"/>
              <a:buChar char="ü"/>
              <a:defRPr/>
            </a:pPr>
            <a:endParaRPr lang="en-US" dirty="0"/>
          </a:p>
          <a:p>
            <a:pPr marL="800100" lvl="1" indent="-342900">
              <a:spcBef>
                <a:spcPct val="20000"/>
              </a:spcBef>
              <a:buFont typeface="Wingdings" pitchFamily="2" charset="2"/>
              <a:buChar char="ü"/>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Supportive feedback &amp; Progressive work environment</a:t>
            </a:r>
          </a:p>
        </p:txBody>
      </p:sp>
    </p:spTree>
    <p:extLst>
      <p:ext uri="{BB962C8B-B14F-4D97-AF65-F5344CB8AC3E}">
        <p14:creationId xmlns:p14="http://schemas.microsoft.com/office/powerpoint/2010/main" val="273272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723837" y="1088382"/>
            <a:ext cx="7651537" cy="5060627"/>
          </a:xfrm>
          <a:prstGeom prst="rect">
            <a:avLst/>
          </a:prstGeom>
        </p:spPr>
        <p:txBody>
          <a:bodyPr>
            <a:noAutofit/>
          </a:bodyPr>
          <a:lstStyle/>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We should not change manager for an employee frequently .Can you explain why ?</a:t>
            </a:r>
            <a:endParaRPr kumimoji="0" lang="en-US" b="0" i="0" u="none" strike="noStrike" kern="1200" cap="none" spc="0" normalizeH="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Do you agree that managers are very powerful and make drastic impact in work environment ?</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Be wise when promoting people . Do you understand why?</a:t>
            </a:r>
          </a:p>
          <a:p>
            <a:pPr marL="342900" lvl="0" indent="-342900">
              <a:spcBef>
                <a:spcPct val="20000"/>
              </a:spcBef>
              <a:buFont typeface="Wingdings" pitchFamily="2" charset="2"/>
              <a:buChar char="ü"/>
              <a:defRPr/>
            </a:pPr>
            <a:r>
              <a:rPr lang="en-US" dirty="0" smtClean="0">
                <a:latin typeface="+mn-lt"/>
                <a:cs typeface="+mn-cs"/>
              </a:rPr>
              <a:t>Engaged employees work as if they are owners of the company even if  they </a:t>
            </a:r>
            <a:r>
              <a:rPr lang="en-US" dirty="0"/>
              <a:t>get less salary</a:t>
            </a:r>
            <a:r>
              <a:rPr lang="en-US" dirty="0" smtClean="0">
                <a:latin typeface="+mn-lt"/>
                <a:cs typeface="+mn-cs"/>
              </a:rPr>
              <a:t> . Do you understand why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noProof="0" dirty="0" smtClean="0">
                <a:latin typeface="+mn-lt"/>
                <a:cs typeface="+mn-cs"/>
              </a:rPr>
              <a:t>Managers are powerful but we need to make them powerless . Do you know why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IN" dirty="0" smtClean="0">
                <a:latin typeface="+mn-lt"/>
                <a:cs typeface="+mn-cs"/>
              </a:rPr>
              <a:t>Gallup always says companies are loosing lot of revenue because of poor managers . Do you understand why ?</a:t>
            </a:r>
            <a:endParaRPr kumimoji="0" lang="en-IN"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Do </a:t>
            </a:r>
            <a:r>
              <a:rPr lang="en-IN" dirty="0" smtClean="0">
                <a:latin typeface="+mn-lt"/>
                <a:cs typeface="+mn-cs"/>
              </a:rPr>
              <a:t>you understand w</a:t>
            </a:r>
            <a:r>
              <a:rPr kumimoji="0" lang="en-IN" b="0" i="0" u="none" strike="noStrike" kern="1200" cap="none" spc="0" normalizeH="0" baseline="0" noProof="0" dirty="0" err="1" smtClean="0">
                <a:ln>
                  <a:noFill/>
                </a:ln>
                <a:solidFill>
                  <a:schemeClr val="tx1"/>
                </a:solidFill>
                <a:effectLst/>
                <a:uLnTx/>
                <a:uFillTx/>
                <a:latin typeface="+mn-lt"/>
                <a:ea typeface="+mn-ea"/>
                <a:cs typeface="+mn-cs"/>
              </a:rPr>
              <a:t>hy</a:t>
            </a:r>
            <a:r>
              <a:rPr lang="en-IN" dirty="0">
                <a:latin typeface="+mn-lt"/>
                <a:cs typeface="+mn-cs"/>
              </a:rPr>
              <a:t> </a:t>
            </a:r>
            <a:r>
              <a:rPr kumimoji="0" lang="en-IN" b="0" i="0" u="none" strike="noStrike" kern="1200" cap="none" spc="0" normalizeH="0" baseline="0" noProof="0" dirty="0" smtClean="0">
                <a:ln>
                  <a:noFill/>
                </a:ln>
                <a:solidFill>
                  <a:schemeClr val="tx1"/>
                </a:solidFill>
                <a:effectLst/>
                <a:uLnTx/>
                <a:uFillTx/>
                <a:latin typeface="+mn-lt"/>
                <a:ea typeface="+mn-ea"/>
                <a:cs typeface="+mn-cs"/>
              </a:rPr>
              <a:t>pay  is not included in engagement factors ?</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IN" dirty="0" smtClean="0">
                <a:latin typeface="+mn-lt"/>
                <a:cs typeface="+mn-cs"/>
              </a:rPr>
              <a:t>Performance reviews most of the times bring down actual salary of an employee . Do you understand why ?</a:t>
            </a:r>
            <a:endParaRPr kumimoji="0" lang="en-IN"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IN"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Can we answer these questions now</a:t>
            </a:r>
          </a:p>
        </p:txBody>
      </p:sp>
    </p:spTree>
    <p:extLst>
      <p:ext uri="{BB962C8B-B14F-4D97-AF65-F5344CB8AC3E}">
        <p14:creationId xmlns:p14="http://schemas.microsoft.com/office/powerpoint/2010/main" val="58970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How to increase productivity</a:t>
            </a:r>
          </a:p>
        </p:txBody>
      </p:sp>
      <p:sp>
        <p:nvSpPr>
          <p:cNvPr id="4" name="Rectangle 3"/>
          <p:cNvSpPr txBox="1">
            <a:spLocks noChangeArrowheads="1"/>
          </p:cNvSpPr>
          <p:nvPr/>
        </p:nvSpPr>
        <p:spPr>
          <a:xfrm>
            <a:off x="612648" y="1083365"/>
            <a:ext cx="7693152" cy="50292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dirty="0" smtClean="0"/>
              <a:t>Manager 1 thinks :</a:t>
            </a:r>
          </a:p>
          <a:p>
            <a:pPr lvl="1">
              <a:buFont typeface="Wingdings" pitchFamily="2" charset="2"/>
              <a:buChar char="ü"/>
            </a:pPr>
            <a:r>
              <a:rPr lang="en-US" sz="1700" dirty="0" smtClean="0"/>
              <a:t>Identify a tool /  process to track number of hours he is spending on work items</a:t>
            </a:r>
          </a:p>
          <a:p>
            <a:pPr lvl="1">
              <a:buFont typeface="Wingdings" pitchFamily="2" charset="2"/>
              <a:buChar char="ü"/>
            </a:pPr>
            <a:r>
              <a:rPr lang="en-US" sz="1700" dirty="0" smtClean="0"/>
              <a:t>Map this reading to performance appraisal tool</a:t>
            </a:r>
          </a:p>
          <a:p>
            <a:pPr lvl="1">
              <a:buFont typeface="Wingdings" pitchFamily="2" charset="2"/>
              <a:buChar char="ü"/>
            </a:pPr>
            <a:r>
              <a:rPr lang="en-US" sz="1700" dirty="0" smtClean="0"/>
              <a:t>As your productivity is mapped to performance tool employees keep working day and night to increase their productivity</a:t>
            </a:r>
          </a:p>
          <a:p>
            <a:pPr lvl="1">
              <a:buFont typeface="Wingdings" pitchFamily="2" charset="2"/>
              <a:buChar char="ü"/>
            </a:pPr>
            <a:r>
              <a:rPr lang="en-US" sz="1700" dirty="0" smtClean="0"/>
              <a:t>Over a period we will only high productive people in company</a:t>
            </a:r>
          </a:p>
          <a:p>
            <a:pPr lvl="1">
              <a:buFont typeface="Wingdings" pitchFamily="2" charset="2"/>
              <a:buChar char="ü"/>
            </a:pPr>
            <a:endParaRPr lang="en-US" sz="1700" dirty="0" smtClean="0"/>
          </a:p>
          <a:p>
            <a:pPr>
              <a:buFont typeface="Wingdings" pitchFamily="2" charset="2"/>
              <a:buChar char="ü"/>
            </a:pPr>
            <a:r>
              <a:rPr lang="en-IN" sz="2000" dirty="0" smtClean="0"/>
              <a:t>Reality : </a:t>
            </a:r>
          </a:p>
          <a:p>
            <a:pPr lvl="1">
              <a:buFont typeface="Wingdings" pitchFamily="2" charset="2"/>
              <a:buChar char="ü"/>
            </a:pPr>
            <a:r>
              <a:rPr lang="en-IN" sz="1700" dirty="0" smtClean="0"/>
              <a:t>I had set very clear goals during performance reviews number of times but they never took it seriously . Even if an employee gets MME he will not show any improvement </a:t>
            </a:r>
          </a:p>
          <a:p>
            <a:pPr lvl="1">
              <a:buFont typeface="Wingdings" pitchFamily="2" charset="2"/>
              <a:buChar char="ü"/>
            </a:pPr>
            <a:r>
              <a:rPr lang="en-IN" sz="1700" dirty="0" smtClean="0"/>
              <a:t>Performance tool is more of a documentation tool and I have never seen employees taking it seriously</a:t>
            </a:r>
          </a:p>
          <a:p>
            <a:pPr lvl="1">
              <a:buFont typeface="Wingdings" pitchFamily="2" charset="2"/>
              <a:buChar char="ü"/>
            </a:pPr>
            <a:r>
              <a:rPr lang="en-IN" sz="1700" dirty="0" smtClean="0"/>
              <a:t>In school expectations are very clear but do we meet expectations</a:t>
            </a: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6316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blinds(horizontal)">
                                      <p:cBhvr>
                                        <p:cTn id="7" dur="500"/>
                                        <p:tgtEl>
                                          <p:spTgt spid="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blinds(horizontal)">
                                      <p:cBhvr>
                                        <p:cTn id="12" dur="500"/>
                                        <p:tgtEl>
                                          <p:spTgt spid="4">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blinds(horizontal)">
                                      <p:cBhvr>
                                        <p:cTn id="17" dur="500"/>
                                        <p:tgtEl>
                                          <p:spTgt spid="4">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blinds(horizontal)">
                                      <p:cBhvr>
                                        <p:cTn id="22" dur="500"/>
                                        <p:tgtEl>
                                          <p:spTgt spid="4">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linds(horizontal)">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blinds(horizontal)">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blinds(horizontal)">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blinds(horizontal)">
                                      <p:cBhvr>
                                        <p:cTn id="42" dur="500"/>
                                        <p:tgtEl>
                                          <p:spTgt spid="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blinds(horizontal)">
                                      <p:cBhvr>
                                        <p:cTn id="4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How to increase productivity</a:t>
            </a:r>
          </a:p>
        </p:txBody>
      </p:sp>
      <p:sp>
        <p:nvSpPr>
          <p:cNvPr id="5" name="Rectangle 3"/>
          <p:cNvSpPr txBox="1">
            <a:spLocks noChangeArrowheads="1"/>
          </p:cNvSpPr>
          <p:nvPr/>
        </p:nvSpPr>
        <p:spPr>
          <a:xfrm>
            <a:off x="723837" y="1149625"/>
            <a:ext cx="7693152" cy="50292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smtClean="0"/>
              <a:t>Manager 2 thinks (Micromanager) :</a:t>
            </a:r>
          </a:p>
          <a:p>
            <a:pPr lvl="1">
              <a:buFont typeface="Wingdings" pitchFamily="2" charset="2"/>
              <a:buChar char="ü"/>
            </a:pPr>
            <a:r>
              <a:rPr lang="en-US" sz="1700" smtClean="0"/>
              <a:t>Close all games rooms</a:t>
            </a:r>
          </a:p>
          <a:p>
            <a:pPr lvl="1">
              <a:buFont typeface="Wingdings" pitchFamily="2" charset="2"/>
              <a:buChar char="ü"/>
            </a:pPr>
            <a:r>
              <a:rPr lang="en-US" sz="1700" smtClean="0"/>
              <a:t>Ensure employee sits at his desk for 8 hours and don’t allow him to turn his head</a:t>
            </a:r>
          </a:p>
          <a:p>
            <a:pPr lvl="1">
              <a:buFont typeface="Wingdings" pitchFamily="2" charset="2"/>
              <a:buChar char="ü"/>
            </a:pPr>
            <a:r>
              <a:rPr lang="en-US" sz="1700" smtClean="0"/>
              <a:t>Invent new ways to track his active hours at desk (Wipro / some other company has done this)</a:t>
            </a:r>
          </a:p>
          <a:p>
            <a:pPr lvl="1">
              <a:buFont typeface="Wingdings" pitchFamily="2" charset="2"/>
              <a:buChar char="ü"/>
            </a:pPr>
            <a:r>
              <a:rPr lang="en-US" sz="1700" smtClean="0"/>
              <a:t>Over a period of time we will have high productive people in company</a:t>
            </a:r>
          </a:p>
          <a:p>
            <a:pPr lvl="1">
              <a:buFont typeface="Wingdings" pitchFamily="2" charset="2"/>
              <a:buChar char="ü"/>
            </a:pPr>
            <a:endParaRPr lang="en-US" sz="1700" smtClean="0"/>
          </a:p>
          <a:p>
            <a:pPr>
              <a:buFont typeface="Wingdings" pitchFamily="2" charset="2"/>
              <a:buChar char="ü"/>
            </a:pPr>
            <a:r>
              <a:rPr lang="en-IN" sz="2000" smtClean="0"/>
              <a:t>Reality : </a:t>
            </a:r>
          </a:p>
          <a:p>
            <a:pPr lvl="1">
              <a:buFont typeface="Wingdings" pitchFamily="2" charset="2"/>
              <a:buChar char="ü"/>
            </a:pPr>
            <a:r>
              <a:rPr lang="en-IN" sz="1700" smtClean="0"/>
              <a:t>Over a period a time you will have only those who are not getting offers outside and they are just waiting for their turn to leave company</a:t>
            </a:r>
          </a:p>
          <a:p>
            <a:pPr lvl="1">
              <a:buFont typeface="Wingdings" pitchFamily="2" charset="2"/>
              <a:buChar char="ü"/>
            </a:pPr>
            <a:r>
              <a:rPr lang="en-IN" sz="1700" smtClean="0"/>
              <a:t>Study hours in school system is perfect example for this</a:t>
            </a:r>
            <a:endParaRPr lang="en-US" sz="2000" smtClean="0"/>
          </a:p>
          <a:p>
            <a:pPr>
              <a:buFont typeface="Wingdings" pitchFamily="2" charset="2"/>
              <a:buChar char="ü"/>
            </a:pPr>
            <a:endParaRPr lang="en-US" sz="2000" dirty="0"/>
          </a:p>
        </p:txBody>
      </p:sp>
    </p:spTree>
    <p:extLst>
      <p:ext uri="{BB962C8B-B14F-4D97-AF65-F5344CB8AC3E}">
        <p14:creationId xmlns:p14="http://schemas.microsoft.com/office/powerpoint/2010/main" val="270117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blinds(horizontal)">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blinds(horizontal)">
                                      <p:cBhvr>
                                        <p:cTn id="12" dur="500"/>
                                        <p:tgtEl>
                                          <p:spTgt spid="5">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animEffect transition="in" filter="blinds(horizontal)">
                                      <p:cBhvr>
                                        <p:cTn id="17" dur="500"/>
                                        <p:tgtEl>
                                          <p:spTgt spid="5">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linds(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blinds(horizontal)">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blinds(horizontal)">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blinds(horizontal)">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blinds(horizontal)">
                                      <p:cBhvr>
                                        <p:cTn id="4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How to increase productivity</a:t>
            </a:r>
          </a:p>
        </p:txBody>
      </p:sp>
      <p:sp>
        <p:nvSpPr>
          <p:cNvPr id="4" name="Rectangle 3"/>
          <p:cNvSpPr txBox="1">
            <a:spLocks noChangeArrowheads="1"/>
          </p:cNvSpPr>
          <p:nvPr/>
        </p:nvSpPr>
        <p:spPr>
          <a:xfrm>
            <a:off x="612648" y="1123122"/>
            <a:ext cx="7693152" cy="50292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smtClean="0"/>
              <a:t>Gallup has done lot of research on how to increase productivity of an employee and they came out with a formula </a:t>
            </a:r>
          </a:p>
          <a:p>
            <a:pPr lvl="1">
              <a:buFont typeface="Wingdings" pitchFamily="2" charset="2"/>
              <a:buChar char="ü"/>
            </a:pPr>
            <a:r>
              <a:rPr lang="en-US" sz="1700" i="1" smtClean="0"/>
              <a:t>Per-person productivity = Talent * (Relationship + Right Expectations + Recognition)  </a:t>
            </a:r>
          </a:p>
          <a:p>
            <a:pPr lvl="1">
              <a:buFont typeface="Wingdings" pitchFamily="2" charset="2"/>
              <a:buChar char="ü"/>
            </a:pPr>
            <a:r>
              <a:rPr lang="en-US" sz="1700" smtClean="0"/>
              <a:t>What is relationship ? – Trust &amp; Consideration </a:t>
            </a:r>
          </a:p>
          <a:p>
            <a:pPr lvl="2">
              <a:buFont typeface="Wingdings" pitchFamily="2" charset="2"/>
              <a:buChar char="ü"/>
            </a:pPr>
            <a:r>
              <a:rPr lang="en-US" sz="1600" smtClean="0"/>
              <a:t> False promises and Lying with employees lead to distrust</a:t>
            </a:r>
          </a:p>
          <a:p>
            <a:pPr lvl="2">
              <a:buFont typeface="Wingdings" pitchFamily="2" charset="2"/>
              <a:buChar char="ü"/>
            </a:pPr>
            <a:r>
              <a:rPr lang="en-US" sz="1600" smtClean="0"/>
              <a:t>Ill treating an employee who has fallen sick spoils relationship</a:t>
            </a:r>
          </a:p>
          <a:p>
            <a:pPr lvl="1">
              <a:buFont typeface="Wingdings" pitchFamily="2" charset="2"/>
              <a:buChar char="ü"/>
            </a:pPr>
            <a:r>
              <a:rPr lang="en-US" sz="1700" smtClean="0"/>
              <a:t>What is right expectations ?</a:t>
            </a:r>
          </a:p>
          <a:p>
            <a:pPr lvl="2">
              <a:buFont typeface="Wingdings" pitchFamily="2" charset="2"/>
              <a:buChar char="ü"/>
            </a:pPr>
            <a:r>
              <a:rPr lang="en-US" sz="1600" smtClean="0"/>
              <a:t>Right expectation is not performance review</a:t>
            </a:r>
          </a:p>
          <a:p>
            <a:pPr lvl="2">
              <a:buFont typeface="Wingdings" pitchFamily="2" charset="2"/>
              <a:buChar char="ü"/>
            </a:pPr>
            <a:r>
              <a:rPr lang="en-US" sz="1600" smtClean="0"/>
              <a:t>Expectations evolve continuously and daily</a:t>
            </a:r>
          </a:p>
          <a:p>
            <a:pPr lvl="2">
              <a:buFont typeface="Wingdings" pitchFamily="2" charset="2"/>
              <a:buChar char="ü"/>
            </a:pPr>
            <a:r>
              <a:rPr lang="en-US" sz="1600" smtClean="0"/>
              <a:t>Feedback cycles are more effective to build expectations </a:t>
            </a:r>
          </a:p>
          <a:p>
            <a:pPr lvl="1">
              <a:buFont typeface="Wingdings" pitchFamily="2" charset="2"/>
              <a:buChar char="ü"/>
            </a:pPr>
            <a:r>
              <a:rPr lang="en-US" sz="1700" smtClean="0"/>
              <a:t>What is recognition ?</a:t>
            </a:r>
          </a:p>
          <a:p>
            <a:pPr lvl="2">
              <a:buFont typeface="Wingdings" pitchFamily="2" charset="2"/>
              <a:buChar char="ü"/>
            </a:pPr>
            <a:r>
              <a:rPr lang="en-US" sz="1600" smtClean="0"/>
              <a:t>Top engagement factor</a:t>
            </a:r>
          </a:p>
          <a:p>
            <a:pPr lvl="2">
              <a:buFont typeface="Wingdings" pitchFamily="2" charset="2"/>
              <a:buChar char="ü"/>
            </a:pPr>
            <a:r>
              <a:rPr lang="en-US" sz="1600" smtClean="0"/>
              <a:t>When you recognize they repeat . When you ignore you are destroying productivity</a:t>
            </a:r>
          </a:p>
          <a:p>
            <a:pPr lvl="1">
              <a:buFont typeface="Wingdings" pitchFamily="2" charset="2"/>
              <a:buChar char="ü"/>
            </a:pPr>
            <a:r>
              <a:rPr lang="en-US" sz="1700" smtClean="0"/>
              <a:t>No salary is involved in above formula</a:t>
            </a:r>
            <a:endParaRPr lang="en-US" sz="1600" smtClean="0"/>
          </a:p>
          <a:p>
            <a:pPr lvl="2">
              <a:buFont typeface="Wingdings" pitchFamily="2" charset="2"/>
              <a:buChar char="ü"/>
            </a:pPr>
            <a:endParaRPr lang="en-US" sz="1600" smtClean="0"/>
          </a:p>
          <a:p>
            <a:pPr lvl="2">
              <a:buFont typeface="Arial" pitchFamily="34" charset="0"/>
              <a:buNone/>
            </a:pPr>
            <a:endParaRPr lang="en-US" sz="2000" dirty="0"/>
          </a:p>
        </p:txBody>
      </p:sp>
    </p:spTree>
    <p:extLst>
      <p:ext uri="{BB962C8B-B14F-4D97-AF65-F5344CB8AC3E}">
        <p14:creationId xmlns:p14="http://schemas.microsoft.com/office/powerpoint/2010/main" val="302906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linds(horizontal)">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blinds(horizontal)">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blinds(horizontal)">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blinds(horizontal)">
                                      <p:cBhvr>
                                        <p:cTn id="52" dur="500"/>
                                        <p:tgtEl>
                                          <p:spTgt spid="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blinds(horizontal)">
                                      <p:cBhvr>
                                        <p:cTn id="57" dur="500"/>
                                        <p:tgtEl>
                                          <p:spTgt spid="4">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
                                            <p:txEl>
                                              <p:pRg st="0" end="0"/>
                                            </p:txEl>
                                          </p:spTgt>
                                        </p:tgtEl>
                                        <p:attrNameLst>
                                          <p:attrName>style.visibility</p:attrName>
                                        </p:attrNameLst>
                                      </p:cBhvr>
                                      <p:to>
                                        <p:strVal val="visible"/>
                                      </p:to>
                                    </p:set>
                                    <p:animEffect transition="in" filter="blinds(horizontal)">
                                      <p:cBhvr>
                                        <p:cTn id="62" dur="500"/>
                                        <p:tgtEl>
                                          <p:spTgt spid="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animEffect transition="in" filter="blinds(horizontal)">
                                      <p:cBhvr>
                                        <p:cTn id="6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How to increase quality </a:t>
            </a:r>
          </a:p>
        </p:txBody>
      </p:sp>
      <p:sp>
        <p:nvSpPr>
          <p:cNvPr id="4" name="Rectangle 3"/>
          <p:cNvSpPr txBox="1">
            <a:spLocks noChangeArrowheads="1"/>
          </p:cNvSpPr>
          <p:nvPr/>
        </p:nvSpPr>
        <p:spPr>
          <a:xfrm>
            <a:off x="612648" y="1083365"/>
            <a:ext cx="7693152" cy="50292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dirty="0" smtClean="0"/>
              <a:t>First understand what is quality then we will think about how to improve quality </a:t>
            </a:r>
          </a:p>
          <a:p>
            <a:pPr>
              <a:buFont typeface="Wingdings" pitchFamily="2" charset="2"/>
              <a:buChar char="ü"/>
            </a:pPr>
            <a:r>
              <a:rPr lang="en-US" sz="2000" dirty="0" smtClean="0"/>
              <a:t>Project is having zero sonar issues . Is it high quality project ?</a:t>
            </a:r>
          </a:p>
          <a:p>
            <a:pPr>
              <a:buFont typeface="Wingdings" pitchFamily="2" charset="2"/>
              <a:buChar char="ü"/>
            </a:pPr>
            <a:r>
              <a:rPr lang="en-US" sz="2000" dirty="0" smtClean="0"/>
              <a:t>Project is having zero fortify issues ,does it mean it is having zero security issues ?</a:t>
            </a:r>
          </a:p>
          <a:p>
            <a:pPr>
              <a:buFont typeface="Wingdings" pitchFamily="2" charset="2"/>
              <a:buChar char="ü"/>
            </a:pPr>
            <a:r>
              <a:rPr lang="en-US" sz="2000" dirty="0" smtClean="0"/>
              <a:t>Tools are indicative and helpful but they are not accurate</a:t>
            </a:r>
          </a:p>
          <a:p>
            <a:pPr>
              <a:buFont typeface="Wingdings" pitchFamily="2" charset="2"/>
              <a:buChar char="ü"/>
            </a:pPr>
            <a:r>
              <a:rPr lang="en-US" sz="2000" dirty="0" smtClean="0"/>
              <a:t>You can never replace quality people with quality tools</a:t>
            </a:r>
          </a:p>
          <a:p>
            <a:pPr>
              <a:buFont typeface="Wingdings" pitchFamily="2" charset="2"/>
              <a:buChar char="ü"/>
            </a:pPr>
            <a:r>
              <a:rPr lang="en-US" sz="2000" dirty="0" smtClean="0"/>
              <a:t>If you want quality work then we want quality people which can be achieved by </a:t>
            </a:r>
            <a:r>
              <a:rPr lang="en-US" sz="2000" b="1" dirty="0" smtClean="0"/>
              <a:t>empowering</a:t>
            </a:r>
            <a:r>
              <a:rPr lang="en-US" sz="2000" dirty="0" smtClean="0"/>
              <a:t> employees</a:t>
            </a:r>
          </a:p>
          <a:p>
            <a:pPr>
              <a:buFont typeface="Wingdings" pitchFamily="2" charset="2"/>
              <a:buChar char="ü"/>
            </a:pPr>
            <a:endParaRPr lang="en-US" sz="2000" dirty="0"/>
          </a:p>
          <a:p>
            <a:pPr lvl="0">
              <a:defRPr/>
            </a:pPr>
            <a:r>
              <a:rPr lang="en-US" sz="2000" b="1" u="sng" dirty="0"/>
              <a:t>What </a:t>
            </a:r>
            <a:r>
              <a:rPr lang="en-US" sz="2000" b="1" u="sng" dirty="0" smtClean="0"/>
              <a:t>we did </a:t>
            </a:r>
            <a:r>
              <a:rPr lang="en-US" sz="2000" b="1" u="sng" dirty="0"/>
              <a:t>in </a:t>
            </a:r>
            <a:r>
              <a:rPr lang="en-US" sz="2000" b="1" u="sng" dirty="0" smtClean="0"/>
              <a:t>our team</a:t>
            </a:r>
            <a:endParaRPr lang="en-US" sz="2000" dirty="0"/>
          </a:p>
          <a:p>
            <a:pPr>
              <a:buFont typeface="Wingdings" pitchFamily="2" charset="2"/>
              <a:buChar char="ü"/>
              <a:defRPr/>
            </a:pPr>
            <a:endParaRPr lang="en-US" sz="2000" dirty="0"/>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270117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How to increase customer satisfaction</a:t>
            </a:r>
          </a:p>
        </p:txBody>
      </p:sp>
      <p:sp>
        <p:nvSpPr>
          <p:cNvPr id="4" name="Rectangle 3"/>
          <p:cNvSpPr txBox="1">
            <a:spLocks noChangeArrowheads="1"/>
          </p:cNvSpPr>
          <p:nvPr/>
        </p:nvSpPr>
        <p:spPr>
          <a:xfrm>
            <a:off x="612648" y="1083365"/>
            <a:ext cx="7693152" cy="50292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dirty="0" smtClean="0"/>
              <a:t>Only one rule – “Take care of your employees and employees will take care of your customer”</a:t>
            </a:r>
          </a:p>
          <a:p>
            <a:pPr>
              <a:buFont typeface="Wingdings" pitchFamily="2" charset="2"/>
              <a:buChar char="ü"/>
            </a:pPr>
            <a:r>
              <a:rPr lang="en-US" sz="2000" dirty="0" smtClean="0"/>
              <a:t>Create an extraordinary work environment and engage your employees and employees will engage your customer</a:t>
            </a:r>
          </a:p>
          <a:p>
            <a:pPr>
              <a:buFont typeface="Wingdings" pitchFamily="2" charset="2"/>
              <a:buChar char="ü"/>
            </a:pPr>
            <a:r>
              <a:rPr lang="en-US" sz="2000" dirty="0" smtClean="0"/>
              <a:t>Your employees know how to make your customer happy or unhappy more than anyone else</a:t>
            </a:r>
          </a:p>
          <a:p>
            <a:pPr>
              <a:buFont typeface="Wingdings" pitchFamily="2" charset="2"/>
              <a:buChar char="ü"/>
            </a:pPr>
            <a:endParaRPr lang="en-US" sz="2000" dirty="0"/>
          </a:p>
          <a:p>
            <a:pPr>
              <a:buFont typeface="Wingdings" pitchFamily="2" charset="2"/>
              <a:buChar char="ü"/>
              <a:defRPr/>
            </a:pPr>
            <a:endParaRPr lang="en-US" sz="2000" dirty="0"/>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81577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Can you answer these questions ?</a:t>
            </a:r>
          </a:p>
        </p:txBody>
      </p:sp>
      <p:sp>
        <p:nvSpPr>
          <p:cNvPr id="4" name="Rectangle 3"/>
          <p:cNvSpPr txBox="1">
            <a:spLocks noChangeArrowheads="1"/>
          </p:cNvSpPr>
          <p:nvPr/>
        </p:nvSpPr>
        <p:spPr>
          <a:xfrm>
            <a:off x="612648" y="1083365"/>
            <a:ext cx="7693152" cy="50292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dirty="0" smtClean="0"/>
              <a:t>Can I increase productivity of employees by closing games room ?</a:t>
            </a:r>
          </a:p>
          <a:p>
            <a:pPr>
              <a:buFont typeface="Wingdings" pitchFamily="2" charset="2"/>
              <a:buChar char="ü"/>
            </a:pPr>
            <a:r>
              <a:rPr lang="en-US" sz="2000" dirty="0" smtClean="0"/>
              <a:t>Can I increase productivity of employee by not giving work from home option ?</a:t>
            </a:r>
          </a:p>
          <a:p>
            <a:pPr>
              <a:buFont typeface="Wingdings" pitchFamily="2" charset="2"/>
              <a:buChar char="ü"/>
            </a:pPr>
            <a:r>
              <a:rPr lang="en-US" sz="2000" dirty="0" smtClean="0"/>
              <a:t>Can I increase quality of work by mapping defects to individuals and hit them hard during performance reviews</a:t>
            </a:r>
          </a:p>
          <a:p>
            <a:pPr>
              <a:buFont typeface="Wingdings" pitchFamily="2" charset="2"/>
              <a:buChar char="ü"/>
            </a:pPr>
            <a:r>
              <a:rPr lang="en-US" sz="2000" dirty="0" smtClean="0"/>
              <a:t>Are employees who are playing in office less productive ?</a:t>
            </a:r>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defRPr/>
            </a:pPr>
            <a:endParaRPr lang="en-US" sz="2000" dirty="0"/>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304493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linds(horizont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blinds(horizontal)">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10198" y="1683028"/>
            <a:ext cx="8216968" cy="2332383"/>
          </a:xfrm>
          <a:prstGeom prst="rect">
            <a:avLst/>
          </a:prstGeom>
        </p:spPr>
        <p:txBody>
          <a:bodyPr>
            <a:noAutofit/>
          </a:bodyPr>
          <a:lstStyle/>
          <a:p>
            <a:pPr marR="0" lvl="0" algn="l" defTabSz="457200" rtl="0" eaLnBrk="1" fontAlgn="base" latinLnBrk="0" hangingPunct="1">
              <a:lnSpc>
                <a:spcPct val="100000"/>
              </a:lnSpc>
              <a:spcBef>
                <a:spcPct val="20000"/>
              </a:spcBef>
              <a:spcAft>
                <a:spcPct val="0"/>
              </a:spcAft>
              <a:buClrTx/>
              <a:buSzTx/>
              <a:tabLst/>
              <a:defRPr/>
            </a:pPr>
            <a:r>
              <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rPr>
              <a:t>Extraordinary work environment are designed to create happy work environment</a:t>
            </a: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Rule 2:  Create happy work environments</a:t>
            </a:r>
            <a:endParaRPr lang="en-US" altLang="en-US" b="1"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80001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5787912" y="3503776"/>
            <a:ext cx="5486400" cy="381000"/>
          </a:xfrm>
          <a:prstGeom prst="rect">
            <a:avLst/>
          </a:prstGeom>
        </p:spPr>
        <p:txBody>
          <a:bodyPr/>
          <a:lstStyle/>
          <a:p>
            <a:pPr marL="342900" marR="0" lvl="0" indent="-342900" algn="l" defTabSz="457200" rtl="0" eaLnBrk="1" fontAlgn="base" latinLnBrk="0" hangingPunct="1">
              <a:lnSpc>
                <a:spcPct val="100000"/>
              </a:lnSpc>
              <a:spcBef>
                <a:spcPct val="20000"/>
              </a:spcBef>
              <a:spcAft>
                <a:spcPct val="0"/>
              </a:spcAft>
              <a:buClrTx/>
              <a:buSzTx/>
              <a:tabLst/>
              <a:defRPr/>
            </a:pPr>
            <a:r>
              <a:rPr kumimoji="0" lang="en-US" sz="2000" b="1" i="0" u="none" strike="noStrike" kern="1200" cap="none" spc="0" normalizeH="0" baseline="0" noProof="0" dirty="0" smtClean="0">
                <a:ln>
                  <a:noFill/>
                </a:ln>
                <a:solidFill>
                  <a:schemeClr val="tx1"/>
                </a:solidFill>
                <a:effectLst/>
                <a:uLnTx/>
                <a:uFillTx/>
                <a:latin typeface="+mj-lt"/>
                <a:ea typeface="+mj-ea"/>
                <a:cs typeface="+mj-cs"/>
              </a:rPr>
              <a:t>-  Anil Kumar Sakala</a:t>
            </a:r>
            <a:endParaRPr kumimoji="0" lang="en-US" sz="2000" b="1" i="0" u="none" strike="noStrike" kern="1200" cap="none" spc="0" normalizeH="0" baseline="0" noProof="0" dirty="0">
              <a:ln>
                <a:noFill/>
              </a:ln>
              <a:solidFill>
                <a:schemeClr val="tx1"/>
              </a:solidFill>
              <a:effectLst/>
              <a:uLnTx/>
              <a:uFillTx/>
              <a:latin typeface="+mj-lt"/>
              <a:ea typeface="+mj-ea"/>
              <a:cs typeface="+mj-cs"/>
            </a:endParaRPr>
          </a:p>
        </p:txBody>
      </p:sp>
      <p:sp>
        <p:nvSpPr>
          <p:cNvPr id="10" name="Rectangle 2"/>
          <p:cNvSpPr txBox="1">
            <a:spLocks noChangeArrowheads="1"/>
          </p:cNvSpPr>
          <p:nvPr/>
        </p:nvSpPr>
        <p:spPr>
          <a:xfrm>
            <a:off x="1316052" y="2794475"/>
            <a:ext cx="6511896" cy="581114"/>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Engaging Work Environment</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Create happy work environment</a:t>
            </a:r>
          </a:p>
        </p:txBody>
      </p:sp>
      <p:sp>
        <p:nvSpPr>
          <p:cNvPr id="4" name="Rectangle 3"/>
          <p:cNvSpPr txBox="1">
            <a:spLocks noChangeArrowheads="1"/>
          </p:cNvSpPr>
          <p:nvPr/>
        </p:nvSpPr>
        <p:spPr>
          <a:xfrm>
            <a:off x="609600" y="1060174"/>
            <a:ext cx="7693152" cy="49530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smtClean="0"/>
              <a:t>What is happiness and where do we find it ?</a:t>
            </a:r>
          </a:p>
          <a:p>
            <a:pPr lvl="1">
              <a:buFont typeface="Wingdings" pitchFamily="2" charset="2"/>
              <a:buChar char="ü"/>
            </a:pPr>
            <a:r>
              <a:rPr lang="en-US" sz="1700" smtClean="0"/>
              <a:t>How much should I earn to live a happy life ?</a:t>
            </a:r>
          </a:p>
          <a:p>
            <a:pPr lvl="1">
              <a:buFont typeface="Wingdings" pitchFamily="2" charset="2"/>
              <a:buChar char="ü"/>
            </a:pPr>
            <a:r>
              <a:rPr lang="en-US" sz="1700" smtClean="0"/>
              <a:t>How many cars do I require to live a happy life ?</a:t>
            </a:r>
          </a:p>
          <a:p>
            <a:pPr lvl="1">
              <a:buFont typeface="Wingdings" pitchFamily="2" charset="2"/>
              <a:buChar char="ü"/>
            </a:pPr>
            <a:r>
              <a:rPr lang="en-US" sz="1700" smtClean="0"/>
              <a:t>How many girl friends should I have to live a happy life ?</a:t>
            </a:r>
          </a:p>
          <a:p>
            <a:pPr lvl="1">
              <a:buFont typeface="Wingdings" pitchFamily="2" charset="2"/>
              <a:buChar char="ü"/>
            </a:pPr>
            <a:r>
              <a:rPr lang="en-US" sz="1700" smtClean="0"/>
              <a:t>How much should I earn to live a happy life ?</a:t>
            </a:r>
          </a:p>
          <a:p>
            <a:pPr>
              <a:buFont typeface="Wingdings" pitchFamily="2" charset="2"/>
              <a:buChar char="ü"/>
            </a:pPr>
            <a:r>
              <a:rPr lang="en-US" sz="2000" smtClean="0"/>
              <a:t>What is the secret and science behind happiness ?</a:t>
            </a:r>
            <a:endParaRPr lang="en-US" sz="1700" smtClean="0"/>
          </a:p>
          <a:p>
            <a:pPr lvl="1">
              <a:buFont typeface="Wingdings" pitchFamily="2" charset="2"/>
              <a:buChar char="ü"/>
            </a:pPr>
            <a:r>
              <a:rPr lang="en-US" sz="1700" smtClean="0"/>
              <a:t>You must have experienced happiness lot of times but that would not last long – getting promotion , getting hike , received award as top performer , new child is born , brought new home , brought new car …..etc . All these things last only for few days or hours </a:t>
            </a:r>
          </a:p>
          <a:p>
            <a:pPr lvl="1">
              <a:buFont typeface="Wingdings" pitchFamily="2" charset="2"/>
              <a:buChar char="ü"/>
            </a:pPr>
            <a:r>
              <a:rPr lang="en-US" sz="1700" smtClean="0"/>
              <a:t>If your mind is filled with positive vibes like – love , peace , positive mind , positive thoughts …so on you will b happy</a:t>
            </a:r>
          </a:p>
          <a:p>
            <a:pPr lvl="1">
              <a:buFont typeface="Wingdings" pitchFamily="2" charset="2"/>
              <a:buChar char="ü"/>
            </a:pPr>
            <a:r>
              <a:rPr lang="en-US" sz="1700" smtClean="0"/>
              <a:t>If your mind is filled with negative thoughts like – hatred , Jealous , believes in win-lose  you will be unhappy</a:t>
            </a:r>
            <a:endParaRPr lang="en-US" sz="2000" smtClean="0"/>
          </a:p>
          <a:p>
            <a:pPr lvl="1">
              <a:buFont typeface="Wingdings" pitchFamily="2" charset="2"/>
              <a:buChar char="ü"/>
            </a:pPr>
            <a:endParaRPr lang="en-US" sz="2000" smtClean="0"/>
          </a:p>
          <a:p>
            <a:pPr>
              <a:buFont typeface="Wingdings" pitchFamily="2" charset="2"/>
              <a:buChar char="ü"/>
            </a:pPr>
            <a:endParaRPr lang="en-US" sz="2000" smtClean="0"/>
          </a:p>
          <a:p>
            <a:pPr>
              <a:buFont typeface="Wingdings" pitchFamily="2" charset="2"/>
              <a:buChar char="ü"/>
            </a:pPr>
            <a:endParaRPr lang="en-US" sz="2000" dirty="0"/>
          </a:p>
        </p:txBody>
      </p:sp>
    </p:spTree>
    <p:extLst>
      <p:ext uri="{BB962C8B-B14F-4D97-AF65-F5344CB8AC3E}">
        <p14:creationId xmlns:p14="http://schemas.microsoft.com/office/powerpoint/2010/main" val="317441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Create happy work environment</a:t>
            </a:r>
          </a:p>
        </p:txBody>
      </p:sp>
      <p:sp>
        <p:nvSpPr>
          <p:cNvPr id="5" name="Rectangle 3"/>
          <p:cNvSpPr txBox="1">
            <a:spLocks noChangeArrowheads="1"/>
          </p:cNvSpPr>
          <p:nvPr/>
        </p:nvSpPr>
        <p:spPr>
          <a:xfrm>
            <a:off x="612648" y="977348"/>
            <a:ext cx="7693152" cy="44958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b="1" u="sng" dirty="0" smtClean="0"/>
              <a:t>Research</a:t>
            </a:r>
            <a:r>
              <a:rPr lang="en-US" sz="2000" dirty="0" smtClean="0"/>
              <a:t> : In a work environment we cannot make him happy for ever . We can only create pulses of happiness . </a:t>
            </a:r>
            <a:endParaRPr lang="en-US" sz="1700" dirty="0" smtClean="0"/>
          </a:p>
          <a:p>
            <a:pPr lvl="1">
              <a:buFont typeface="Wingdings" pitchFamily="2" charset="2"/>
              <a:buChar char="ü"/>
            </a:pPr>
            <a:r>
              <a:rPr lang="en-US" sz="1800" dirty="0" smtClean="0"/>
              <a:t>There are four rules – Frequency , Variety , Unexpected , Experiences</a:t>
            </a:r>
          </a:p>
          <a:p>
            <a:pPr lvl="1">
              <a:buFont typeface="Wingdings" pitchFamily="2" charset="2"/>
              <a:buChar char="ü"/>
            </a:pPr>
            <a:r>
              <a:rPr lang="en-US" sz="1800" dirty="0" smtClean="0"/>
              <a:t>Look at our facilities and evaluate against four rules  – Chairs , Transportation , Cafeteria , Conference rooms , Cubicles (Cabinet) , Annual gifts , Biscuits , Friday events , Surprise movies , Games rooms, Team lunches</a:t>
            </a:r>
          </a:p>
          <a:p>
            <a:pPr lvl="1">
              <a:buFont typeface="Wingdings" pitchFamily="2" charset="2"/>
              <a:buChar char="ü"/>
            </a:pPr>
            <a:r>
              <a:rPr lang="en-US" sz="1800" dirty="0" smtClean="0"/>
              <a:t>Understand limitations of mind and body (Rest Rooms , Games Rooms and Distractions)</a:t>
            </a:r>
          </a:p>
          <a:p>
            <a:pPr marL="0" indent="0">
              <a:buNone/>
            </a:pPr>
            <a:endParaRPr lang="en-US" sz="1800" dirty="0" smtClean="0"/>
          </a:p>
          <a:p>
            <a:pPr>
              <a:buFont typeface="Wingdings" pitchFamily="2" charset="2"/>
              <a:buChar char="ü"/>
            </a:pPr>
            <a:endParaRPr lang="en-US" sz="2000" dirty="0"/>
          </a:p>
        </p:txBody>
      </p:sp>
    </p:spTree>
    <p:extLst>
      <p:ext uri="{BB962C8B-B14F-4D97-AF65-F5344CB8AC3E}">
        <p14:creationId xmlns:p14="http://schemas.microsoft.com/office/powerpoint/2010/main" val="335937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10198" y="1563759"/>
            <a:ext cx="8216968" cy="3816624"/>
          </a:xfrm>
          <a:prstGeom prst="rect">
            <a:avLst/>
          </a:prstGeom>
        </p:spPr>
        <p:txBody>
          <a:bodyPr>
            <a:noAutofit/>
          </a:bodyPr>
          <a:lstStyle/>
          <a:p>
            <a:pPr marR="0" lvl="0" algn="l" defTabSz="457200" rtl="0" eaLnBrk="1" fontAlgn="base" latinLnBrk="0" hangingPunct="1">
              <a:lnSpc>
                <a:spcPct val="100000"/>
              </a:lnSpc>
              <a:spcBef>
                <a:spcPct val="20000"/>
              </a:spcBef>
              <a:spcAft>
                <a:spcPct val="0"/>
              </a:spcAft>
              <a:buClrTx/>
              <a:buSzTx/>
              <a:tabLst/>
              <a:defRPr/>
            </a:pPr>
            <a:r>
              <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rPr>
              <a:t>Engagement starts with effective hiring and effective onboarding process . Extraordinary work environments are designed to be experts in this area .</a:t>
            </a: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Rule 3:  Effective Hiring and Effective onboarding process</a:t>
            </a:r>
            <a:endParaRPr lang="en-US" altLang="en-US" b="1"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236056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Effective Hiring</a:t>
            </a:r>
          </a:p>
        </p:txBody>
      </p:sp>
      <p:sp>
        <p:nvSpPr>
          <p:cNvPr id="4" name="Rectangle 3"/>
          <p:cNvSpPr txBox="1">
            <a:spLocks noChangeArrowheads="1"/>
          </p:cNvSpPr>
          <p:nvPr/>
        </p:nvSpPr>
        <p:spPr>
          <a:xfrm>
            <a:off x="612648" y="1080051"/>
            <a:ext cx="7693152" cy="44958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smtClean="0"/>
              <a:t>There is no substitute for talented hire and putting them in right roles </a:t>
            </a:r>
          </a:p>
          <a:p>
            <a:pPr>
              <a:buFont typeface="Wingdings" pitchFamily="2" charset="2"/>
              <a:buChar char="ü"/>
            </a:pPr>
            <a:r>
              <a:rPr lang="en-US" sz="2000" b="1" smtClean="0"/>
              <a:t>Research</a:t>
            </a:r>
            <a:r>
              <a:rPr lang="en-US" sz="2000" smtClean="0"/>
              <a:t> : Every interview process is associated with blind spots which need to be figured out fixed</a:t>
            </a:r>
          </a:p>
          <a:p>
            <a:pPr>
              <a:buFont typeface="Wingdings" pitchFamily="2" charset="2"/>
              <a:buChar char="ü"/>
            </a:pPr>
            <a:r>
              <a:rPr lang="en-US" sz="2000" smtClean="0"/>
              <a:t>There are blind spots associated with each interview process</a:t>
            </a:r>
          </a:p>
          <a:p>
            <a:pPr>
              <a:buFont typeface="Wingdings" pitchFamily="2" charset="2"/>
              <a:buChar char="ü"/>
            </a:pPr>
            <a:r>
              <a:rPr lang="en-US" sz="2000" b="1" smtClean="0"/>
              <a:t>Blind Spots </a:t>
            </a:r>
            <a:r>
              <a:rPr lang="en-US" sz="2000" smtClean="0"/>
              <a:t>:</a:t>
            </a:r>
          </a:p>
          <a:p>
            <a:pPr lvl="1">
              <a:buFont typeface="Wingdings" pitchFamily="2" charset="2"/>
              <a:buChar char="ü"/>
            </a:pPr>
            <a:r>
              <a:rPr lang="en-US" sz="1700" smtClean="0"/>
              <a:t>Hiring for attitude</a:t>
            </a:r>
          </a:p>
          <a:p>
            <a:pPr lvl="1">
              <a:buFont typeface="Wingdings" pitchFamily="2" charset="2"/>
              <a:buChar char="ü"/>
            </a:pPr>
            <a:r>
              <a:rPr lang="en-US" sz="1700" smtClean="0"/>
              <a:t>Giving authority to single person to make all hiring</a:t>
            </a:r>
          </a:p>
          <a:p>
            <a:pPr lvl="1">
              <a:buFont typeface="Wingdings" pitchFamily="2" charset="2"/>
              <a:buChar char="ü"/>
            </a:pPr>
            <a:r>
              <a:rPr lang="en-US" sz="1700" smtClean="0"/>
              <a:t>Weak initial screening</a:t>
            </a:r>
          </a:p>
          <a:p>
            <a:pPr lvl="1">
              <a:buFont typeface="Wingdings" pitchFamily="2" charset="2"/>
              <a:buChar char="ü"/>
            </a:pPr>
            <a:r>
              <a:rPr lang="en-US" sz="1700" smtClean="0"/>
              <a:t>Physical appearance</a:t>
            </a:r>
            <a:endParaRPr lang="en-US" sz="1800" smtClean="0"/>
          </a:p>
          <a:p>
            <a:pPr>
              <a:buFont typeface="Wingdings" pitchFamily="2" charset="2"/>
              <a:buChar char="ü"/>
            </a:pPr>
            <a:r>
              <a:rPr lang="en-US" sz="1700" smtClean="0"/>
              <a:t>Interview should be centered around a work assignment and multiple interviews. Most of the blind spots related to technical areas are overcome this way.</a:t>
            </a:r>
          </a:p>
          <a:p>
            <a:pPr lvl="1">
              <a:buFont typeface="Wingdings" pitchFamily="2" charset="2"/>
              <a:buChar char="ü"/>
            </a:pPr>
            <a:endParaRPr lang="en-US" sz="1800" smtClean="0"/>
          </a:p>
          <a:p>
            <a:pPr lvl="1">
              <a:buFont typeface="Wingdings" pitchFamily="2" charset="2"/>
              <a:buChar char="ü"/>
            </a:pPr>
            <a:endParaRPr lang="en-US" sz="1700" smtClean="0"/>
          </a:p>
          <a:p>
            <a:pPr lvl="1">
              <a:buFont typeface="Wingdings" pitchFamily="2" charset="2"/>
              <a:buChar char="ü"/>
            </a:pPr>
            <a:endParaRPr lang="en-US" sz="1800" smtClean="0"/>
          </a:p>
          <a:p>
            <a:pPr lvl="1">
              <a:buFont typeface="Wingdings" pitchFamily="2" charset="2"/>
              <a:buChar char="ü"/>
            </a:pPr>
            <a:endParaRPr lang="en-US" sz="1700" smtClean="0"/>
          </a:p>
          <a:p>
            <a:pPr marL="320040" lvl="1" indent="-320040">
              <a:spcBef>
                <a:spcPts val="700"/>
              </a:spcBef>
              <a:buClr>
                <a:schemeClr val="accent2"/>
              </a:buClr>
              <a:buSzPct val="60000"/>
              <a:buFont typeface="Wingdings" pitchFamily="2" charset="2"/>
              <a:buChar char="ü"/>
            </a:pPr>
            <a:endParaRPr lang="en-US" sz="2000" smtClean="0"/>
          </a:p>
          <a:p>
            <a:pPr lvl="1">
              <a:buFont typeface="Wingdings" pitchFamily="2" charset="2"/>
              <a:buChar char="ü"/>
            </a:pPr>
            <a:endParaRPr lang="en-US" sz="1700" smtClean="0"/>
          </a:p>
          <a:p>
            <a:pPr lvl="1">
              <a:buFont typeface="Wingdings" pitchFamily="2" charset="2"/>
              <a:buChar char="ü"/>
            </a:pPr>
            <a:endParaRPr lang="en-US" sz="2000" smtClean="0"/>
          </a:p>
          <a:p>
            <a:pPr>
              <a:buFont typeface="Wingdings" pitchFamily="2" charset="2"/>
              <a:buChar char="ü"/>
            </a:pPr>
            <a:endParaRPr lang="en-US" sz="2000" smtClean="0"/>
          </a:p>
          <a:p>
            <a:pPr>
              <a:buFont typeface="Wingdings" pitchFamily="2" charset="2"/>
              <a:buChar char="ü"/>
            </a:pPr>
            <a:endParaRPr lang="en-US" sz="2000" dirty="0"/>
          </a:p>
        </p:txBody>
      </p:sp>
    </p:spTree>
    <p:extLst>
      <p:ext uri="{BB962C8B-B14F-4D97-AF65-F5344CB8AC3E}">
        <p14:creationId xmlns:p14="http://schemas.microsoft.com/office/powerpoint/2010/main" val="278427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Blind Spot : Hiring for Attitude</a:t>
            </a:r>
          </a:p>
        </p:txBody>
      </p:sp>
      <p:sp>
        <p:nvSpPr>
          <p:cNvPr id="5" name="Rectangle 3"/>
          <p:cNvSpPr txBox="1">
            <a:spLocks noChangeArrowheads="1"/>
          </p:cNvSpPr>
          <p:nvPr/>
        </p:nvSpPr>
        <p:spPr>
          <a:xfrm>
            <a:off x="609600" y="957470"/>
            <a:ext cx="7693152" cy="51816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itchFamily="34" charset="0"/>
              <a:buNone/>
            </a:pPr>
            <a:r>
              <a:rPr lang="en-US" sz="2000" dirty="0" smtClean="0"/>
              <a:t> </a:t>
            </a:r>
          </a:p>
          <a:p>
            <a:pPr>
              <a:buFont typeface="Wingdings" pitchFamily="2" charset="2"/>
              <a:buChar char="ü"/>
            </a:pPr>
            <a:r>
              <a:rPr lang="en-US" sz="2000" b="1" dirty="0" smtClean="0"/>
              <a:t>Research</a:t>
            </a:r>
            <a:r>
              <a:rPr lang="en-US" sz="2000" dirty="0" smtClean="0"/>
              <a:t> : Research has shown somebody was bad hire for attitudinal reasons 89% of the times .</a:t>
            </a:r>
          </a:p>
          <a:p>
            <a:pPr>
              <a:buFont typeface="Wingdings" pitchFamily="2" charset="2"/>
              <a:buChar char="ü"/>
            </a:pPr>
            <a:r>
              <a:rPr lang="en-US" sz="2000" b="1" dirty="0" smtClean="0"/>
              <a:t>Proof :  </a:t>
            </a:r>
            <a:r>
              <a:rPr lang="en-US" sz="2000" dirty="0" smtClean="0"/>
              <a:t>List characteristics of low performers in your group .</a:t>
            </a:r>
          </a:p>
          <a:p>
            <a:pPr>
              <a:buFont typeface="Wingdings" pitchFamily="2" charset="2"/>
              <a:buChar char="ü"/>
            </a:pPr>
            <a:r>
              <a:rPr lang="en-US" sz="2000" dirty="0" smtClean="0"/>
              <a:t>Most of the times you will use these words – Are negative , Blame others , Don’t take initiative , Resist change , Create drama . Most of the times their technical skills are not a issue .</a:t>
            </a:r>
          </a:p>
          <a:p>
            <a:pPr>
              <a:buFont typeface="Wingdings" pitchFamily="2" charset="2"/>
              <a:buChar char="ü"/>
            </a:pPr>
            <a:r>
              <a:rPr lang="en-IN" sz="2000" dirty="0" smtClean="0"/>
              <a:t>Most companies are currently paying people they regret hiring because it’s usually harder to fire someone than it was to hire them, especially if they have decent skills but a lousy attitude</a:t>
            </a:r>
          </a:p>
          <a:p>
            <a:pPr>
              <a:buFont typeface="Wingdings" pitchFamily="2" charset="2"/>
              <a:buChar char="ü"/>
            </a:pPr>
            <a:r>
              <a:rPr lang="en-IN" sz="2000" b="1" dirty="0" smtClean="0"/>
              <a:t>Cost of bad hire</a:t>
            </a:r>
            <a:r>
              <a:rPr lang="en-IN" sz="2000" dirty="0" smtClean="0"/>
              <a:t> : Loss of reputation in market , Loss of reputation in front of customer , Source of rumours in company </a:t>
            </a:r>
            <a:endParaRPr lang="en-US" sz="1700" dirty="0" smtClean="0"/>
          </a:p>
          <a:p>
            <a:pPr lvl="1">
              <a:buFont typeface="Wingdings" pitchFamily="2" charset="2"/>
              <a:buChar char="ü"/>
            </a:pPr>
            <a:endParaRPr lang="en-US" sz="1700" dirty="0" smtClean="0"/>
          </a:p>
          <a:p>
            <a:pPr marL="320040" lvl="1" indent="-320040">
              <a:spcBef>
                <a:spcPts val="700"/>
              </a:spcBef>
              <a:buClr>
                <a:schemeClr val="accent2"/>
              </a:buClr>
              <a:buSzPct val="60000"/>
              <a:buFont typeface="Wingdings" pitchFamily="2" charset="2"/>
              <a:buChar char="ü"/>
            </a:pPr>
            <a:endParaRPr lang="en-US" sz="2000" dirty="0" smtClean="0"/>
          </a:p>
          <a:p>
            <a:pPr lvl="1">
              <a:buFont typeface="Wingdings" pitchFamily="2" charset="2"/>
              <a:buChar char="ü"/>
            </a:pPr>
            <a:endParaRPr lang="en-US" sz="1700" dirty="0" smtClean="0"/>
          </a:p>
          <a:p>
            <a:pPr lvl="1">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419806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Blind Spot : Hiring for Attitude</a:t>
            </a:r>
          </a:p>
        </p:txBody>
      </p:sp>
      <p:sp>
        <p:nvSpPr>
          <p:cNvPr id="4" name="Rectangle 3"/>
          <p:cNvSpPr txBox="1">
            <a:spLocks noChangeArrowheads="1"/>
          </p:cNvSpPr>
          <p:nvPr/>
        </p:nvSpPr>
        <p:spPr>
          <a:xfrm>
            <a:off x="609600" y="944218"/>
            <a:ext cx="7693152" cy="4913243"/>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itchFamily="34" charset="0"/>
              <a:buNone/>
            </a:pPr>
            <a:r>
              <a:rPr lang="en-US" sz="2000" dirty="0" smtClean="0"/>
              <a:t> </a:t>
            </a:r>
          </a:p>
          <a:p>
            <a:pPr>
              <a:buFont typeface="Wingdings" pitchFamily="2" charset="2"/>
              <a:buChar char="ü"/>
            </a:pPr>
            <a:r>
              <a:rPr lang="en-US" sz="2000" b="1" dirty="0" smtClean="0"/>
              <a:t>How do we assess attitude ?</a:t>
            </a:r>
            <a:endParaRPr lang="en-IN" sz="2000" dirty="0" smtClean="0"/>
          </a:p>
          <a:p>
            <a:pPr>
              <a:buFont typeface="Wingdings" pitchFamily="2" charset="2"/>
              <a:buChar char="ü"/>
            </a:pPr>
            <a:r>
              <a:rPr lang="en-IN" sz="2000" dirty="0" smtClean="0"/>
              <a:t>I am not sure but Ron Friedman proposed to prepare some questions related to behavioural and situational judgement questions ?</a:t>
            </a:r>
          </a:p>
          <a:p>
            <a:pPr lvl="1">
              <a:buFont typeface="Wingdings" pitchFamily="2" charset="2"/>
              <a:buChar char="ü"/>
            </a:pPr>
            <a:r>
              <a:rPr lang="en-IN" sz="1700" dirty="0" smtClean="0"/>
              <a:t>Tell me about conflict you had with your supervisor and how did you resolve it ?</a:t>
            </a:r>
          </a:p>
          <a:p>
            <a:pPr lvl="1">
              <a:buFont typeface="Wingdings" pitchFamily="2" charset="2"/>
              <a:buChar char="ü"/>
            </a:pPr>
            <a:r>
              <a:rPr lang="en-IN" sz="1700" dirty="0" smtClean="0"/>
              <a:t>You are assigned to a new project as lead . It is responsibility to deliver high quality and ensure customer is happy . How do you go about it ?</a:t>
            </a:r>
          </a:p>
          <a:p>
            <a:pPr lvl="1">
              <a:buFont typeface="Wingdings" pitchFamily="2" charset="2"/>
              <a:buChar char="ü"/>
            </a:pPr>
            <a:r>
              <a:rPr lang="en-IN" sz="1700" dirty="0" smtClean="0"/>
              <a:t>In your current team what areas of improvement do you see ?</a:t>
            </a:r>
          </a:p>
          <a:p>
            <a:pPr lvl="1">
              <a:buFont typeface="Wingdings" pitchFamily="2" charset="2"/>
              <a:buChar char="ü"/>
            </a:pPr>
            <a:endParaRPr lang="en-IN" sz="1700" dirty="0" smtClean="0"/>
          </a:p>
          <a:p>
            <a:pPr lvl="1">
              <a:buFont typeface="Wingdings" pitchFamily="2" charset="2"/>
              <a:buChar char="ü"/>
            </a:pPr>
            <a:endParaRPr lang="en-US" sz="1400" dirty="0" smtClean="0"/>
          </a:p>
          <a:p>
            <a:pPr lvl="1">
              <a:buFont typeface="Wingdings" pitchFamily="2" charset="2"/>
              <a:buChar char="ü"/>
            </a:pPr>
            <a:endParaRPr lang="en-US" sz="1700" dirty="0" smtClean="0"/>
          </a:p>
          <a:p>
            <a:pPr marL="320040" lvl="1" indent="-320040">
              <a:spcBef>
                <a:spcPts val="700"/>
              </a:spcBef>
              <a:buClr>
                <a:schemeClr val="accent2"/>
              </a:buClr>
              <a:buSzPct val="60000"/>
              <a:buFont typeface="Wingdings" pitchFamily="2" charset="2"/>
              <a:buChar char="ü"/>
            </a:pPr>
            <a:endParaRPr lang="en-US" sz="2000" dirty="0" smtClean="0"/>
          </a:p>
          <a:p>
            <a:pPr lvl="1">
              <a:buFont typeface="Wingdings" pitchFamily="2" charset="2"/>
              <a:buChar char="ü"/>
            </a:pPr>
            <a:endParaRPr lang="en-US" sz="1700" dirty="0" smtClean="0"/>
          </a:p>
          <a:p>
            <a:pPr lvl="1">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346990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Effective Onboarding</a:t>
            </a:r>
          </a:p>
        </p:txBody>
      </p:sp>
      <p:sp>
        <p:nvSpPr>
          <p:cNvPr id="5" name="Rectangle 3"/>
          <p:cNvSpPr txBox="1">
            <a:spLocks noChangeArrowheads="1"/>
          </p:cNvSpPr>
          <p:nvPr/>
        </p:nvSpPr>
        <p:spPr>
          <a:xfrm>
            <a:off x="609600" y="639418"/>
            <a:ext cx="7693152" cy="51816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itchFamily="34" charset="0"/>
              <a:buNone/>
            </a:pPr>
            <a:r>
              <a:rPr lang="en-US" sz="2000" dirty="0" smtClean="0"/>
              <a:t>`</a:t>
            </a:r>
          </a:p>
          <a:p>
            <a:pPr>
              <a:buFont typeface="Wingdings" pitchFamily="2" charset="2"/>
              <a:buChar char="ü"/>
            </a:pPr>
            <a:r>
              <a:rPr lang="en-US" sz="2000" dirty="0" smtClean="0"/>
              <a:t>If you consider attrition of 10 to 15% you will have 50 % of your current employees moving out of </a:t>
            </a:r>
            <a:r>
              <a:rPr lang="en-US" sz="2000" dirty="0" err="1" smtClean="0"/>
              <a:t>prokarma</a:t>
            </a:r>
            <a:r>
              <a:rPr lang="en-US" sz="2000" dirty="0" smtClean="0"/>
              <a:t> in 3.5 years.</a:t>
            </a:r>
          </a:p>
          <a:p>
            <a:pPr>
              <a:buFont typeface="Wingdings" pitchFamily="2" charset="2"/>
              <a:buChar char="ü"/>
            </a:pPr>
            <a:r>
              <a:rPr lang="en-US" sz="2000" dirty="0" smtClean="0"/>
              <a:t>With this attrition rates every business is in huge risk . Are we prepared to engage and get best results with new employees  ? My answer is no</a:t>
            </a:r>
          </a:p>
          <a:p>
            <a:pPr>
              <a:buFont typeface="Wingdings" pitchFamily="2" charset="2"/>
              <a:buChar char="ü"/>
            </a:pPr>
            <a:r>
              <a:rPr lang="en-US" sz="2000" dirty="0" smtClean="0"/>
              <a:t> Few Facts : </a:t>
            </a:r>
          </a:p>
          <a:p>
            <a:pPr lvl="1">
              <a:buFont typeface="Wingdings" pitchFamily="2" charset="2"/>
              <a:buChar char="ü"/>
            </a:pPr>
            <a:r>
              <a:rPr lang="en-IN" sz="1600" dirty="0" smtClean="0"/>
              <a:t>A full third of external hires are no longer with the organization after two years</a:t>
            </a:r>
          </a:p>
          <a:p>
            <a:pPr lvl="1">
              <a:buFont typeface="Wingdings" pitchFamily="2" charset="2"/>
              <a:buChar char="ü"/>
            </a:pPr>
            <a:r>
              <a:rPr lang="en-IN" sz="1600" dirty="0" smtClean="0"/>
              <a:t>Less than a third of executives worldwide are positive about their </a:t>
            </a:r>
            <a:r>
              <a:rPr lang="en-IN" sz="1600" dirty="0" err="1" smtClean="0"/>
              <a:t>onboarding</a:t>
            </a:r>
            <a:r>
              <a:rPr lang="en-IN" sz="1600" dirty="0" smtClean="0"/>
              <a:t> experience</a:t>
            </a:r>
          </a:p>
          <a:p>
            <a:pPr lvl="1">
              <a:buFont typeface="Wingdings" pitchFamily="2" charset="2"/>
              <a:buChar char="ü"/>
            </a:pPr>
            <a:r>
              <a:rPr lang="en-IN" sz="1600" dirty="0" smtClean="0"/>
              <a:t>Almost a third of executives who join organizations as an external hire miss expectations in the first two years</a:t>
            </a:r>
          </a:p>
          <a:p>
            <a:pPr lvl="1">
              <a:buFont typeface="Wingdings" pitchFamily="2" charset="2"/>
              <a:buChar char="ü"/>
            </a:pPr>
            <a:r>
              <a:rPr lang="en-IN" sz="1600" dirty="0" smtClean="0"/>
              <a:t>Almost a third of employees employed in their current job for less than six months are already job searching</a:t>
            </a:r>
            <a:endParaRPr lang="en-US" sz="2000" dirty="0" smtClean="0"/>
          </a:p>
          <a:p>
            <a:pPr lvl="1">
              <a:buFont typeface="Wingdings" pitchFamily="2" charset="2"/>
              <a:buChar char="ü"/>
            </a:pPr>
            <a:endParaRPr lang="en-IN" sz="1800" dirty="0" smtClean="0"/>
          </a:p>
          <a:p>
            <a:pPr lvl="1">
              <a:buFont typeface="Arial" pitchFamily="34" charset="0"/>
              <a:buNone/>
            </a:pPr>
            <a:endParaRPr lang="en-IN" sz="1700" dirty="0" smtClean="0"/>
          </a:p>
          <a:p>
            <a:pPr lvl="1">
              <a:buFont typeface="Wingdings" pitchFamily="2" charset="2"/>
              <a:buChar char="ü"/>
            </a:pPr>
            <a:endParaRPr lang="en-US" sz="1400" dirty="0" smtClean="0"/>
          </a:p>
          <a:p>
            <a:pPr lvl="1">
              <a:buFont typeface="Wingdings" pitchFamily="2" charset="2"/>
              <a:buChar char="ü"/>
            </a:pPr>
            <a:endParaRPr lang="en-US" sz="1700" dirty="0" smtClean="0"/>
          </a:p>
          <a:p>
            <a:pPr marL="320040" lvl="1" indent="-320040">
              <a:spcBef>
                <a:spcPts val="700"/>
              </a:spcBef>
              <a:buClr>
                <a:schemeClr val="accent2"/>
              </a:buClr>
              <a:buSzPct val="60000"/>
              <a:buFont typeface="Wingdings" pitchFamily="2" charset="2"/>
              <a:buChar char="ü"/>
            </a:pPr>
            <a:endParaRPr lang="en-US" sz="2000" dirty="0" smtClean="0"/>
          </a:p>
          <a:p>
            <a:pPr lvl="1">
              <a:buFont typeface="Wingdings" pitchFamily="2" charset="2"/>
              <a:buChar char="ü"/>
            </a:pPr>
            <a:endParaRPr lang="en-US" sz="1700" dirty="0" smtClean="0"/>
          </a:p>
          <a:p>
            <a:pPr lvl="1">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14804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10198" y="2239624"/>
            <a:ext cx="8216968" cy="1669771"/>
          </a:xfrm>
          <a:prstGeom prst="rect">
            <a:avLst/>
          </a:prstGeom>
        </p:spPr>
        <p:txBody>
          <a:bodyPr>
            <a:noAutofit/>
          </a:bodyPr>
          <a:lstStyle/>
          <a:p>
            <a:pPr marR="0" lvl="0" algn="l" defTabSz="457200" rtl="0" eaLnBrk="1" fontAlgn="base" latinLnBrk="0" hangingPunct="1">
              <a:lnSpc>
                <a:spcPct val="100000"/>
              </a:lnSpc>
              <a:spcBef>
                <a:spcPct val="20000"/>
              </a:spcBef>
              <a:spcAft>
                <a:spcPct val="0"/>
              </a:spcAft>
              <a:buClrTx/>
              <a:buSzTx/>
              <a:tabLst/>
              <a:defRPr/>
            </a:pPr>
            <a:r>
              <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rPr>
              <a:t>Extraordinary work environments create scope for intelligent failure </a:t>
            </a: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Rule 4:  Extraordinary work environments create scope for intelligent failure</a:t>
            </a:r>
            <a:endParaRPr lang="en-US" altLang="en-US" b="1"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37232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8693978"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a:latin typeface="Calibri" pitchFamily="34" charset="0"/>
                <a:ea typeface="Calibri" pitchFamily="34" charset="0"/>
                <a:cs typeface="Calibri" pitchFamily="34" charset="0"/>
              </a:rPr>
              <a:t>Extraordinary work environments create scope for intelligent failure</a:t>
            </a:r>
          </a:p>
        </p:txBody>
      </p:sp>
      <p:sp>
        <p:nvSpPr>
          <p:cNvPr id="4" name="Rectangle 3"/>
          <p:cNvSpPr txBox="1">
            <a:spLocks noChangeArrowheads="1"/>
          </p:cNvSpPr>
          <p:nvPr/>
        </p:nvSpPr>
        <p:spPr>
          <a:xfrm>
            <a:off x="526774" y="798444"/>
            <a:ext cx="8153400" cy="48768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endParaRPr lang="en-US" sz="1800" b="1" u="sng" dirty="0" smtClean="0"/>
          </a:p>
          <a:p>
            <a:pPr>
              <a:buFont typeface="Wingdings" pitchFamily="2" charset="2"/>
              <a:buChar char="ü"/>
            </a:pPr>
            <a:r>
              <a:rPr lang="en-US" sz="1800" dirty="0" smtClean="0"/>
              <a:t>Different managers have different ways to look at failures . I you don’t know how to look at failures in a proper way you can create a disengaging work environment where employees find it hard to work in such environment</a:t>
            </a:r>
          </a:p>
          <a:p>
            <a:pPr>
              <a:buFont typeface="Wingdings" pitchFamily="2" charset="2"/>
              <a:buChar char="ü"/>
            </a:pPr>
            <a:r>
              <a:rPr lang="en-US" sz="1800" b="1" dirty="0" smtClean="0"/>
              <a:t>Research</a:t>
            </a:r>
            <a:r>
              <a:rPr lang="en-US" sz="1800" dirty="0" smtClean="0"/>
              <a:t> : Humans succeed after couple of intelligent failures</a:t>
            </a:r>
          </a:p>
          <a:p>
            <a:pPr lvl="1">
              <a:buFont typeface="Wingdings" pitchFamily="2" charset="2"/>
              <a:buChar char="ü"/>
            </a:pPr>
            <a:r>
              <a:rPr lang="en-US" sz="1800" dirty="0" smtClean="0"/>
              <a:t>History behind </a:t>
            </a:r>
            <a:r>
              <a:rPr lang="en-US" sz="1800" dirty="0" err="1" smtClean="0"/>
              <a:t>netcontrol</a:t>
            </a:r>
            <a:endParaRPr lang="en-US" sz="1800" dirty="0" smtClean="0"/>
          </a:p>
          <a:p>
            <a:pPr lvl="1">
              <a:buFont typeface="Wingdings" pitchFamily="2" charset="2"/>
              <a:buChar char="ü"/>
            </a:pPr>
            <a:r>
              <a:rPr lang="en-US" sz="1800" dirty="0" smtClean="0"/>
              <a:t>Google projects ?</a:t>
            </a:r>
          </a:p>
          <a:p>
            <a:pPr lvl="1">
              <a:buFont typeface="Wingdings" pitchFamily="2" charset="2"/>
              <a:buChar char="ü"/>
            </a:pPr>
            <a:r>
              <a:rPr lang="en-US" sz="1800" dirty="0" smtClean="0"/>
              <a:t>Cure for HIV</a:t>
            </a:r>
          </a:p>
          <a:p>
            <a:pPr lvl="1">
              <a:buFont typeface="Wingdings" pitchFamily="2" charset="2"/>
              <a:buChar char="ü"/>
            </a:pPr>
            <a:r>
              <a:rPr lang="en-US" sz="1800" dirty="0" smtClean="0"/>
              <a:t>Get ready for more failures as we are growing </a:t>
            </a:r>
          </a:p>
          <a:p>
            <a:pPr>
              <a:buFont typeface="Wingdings" pitchFamily="2" charset="2"/>
              <a:buChar char="ü"/>
            </a:pPr>
            <a:r>
              <a:rPr lang="en-US" sz="1800" b="1" dirty="0" smtClean="0"/>
              <a:t>Reasons for Failures: </a:t>
            </a:r>
            <a:r>
              <a:rPr lang="en-US" sz="1800" dirty="0" smtClean="0"/>
              <a:t>Mistakes are caused by inattention , inability and uncertainty and experimentation</a:t>
            </a:r>
            <a:endParaRPr lang="en-US" sz="1800" b="1" dirty="0" smtClean="0"/>
          </a:p>
          <a:p>
            <a:pPr>
              <a:buFont typeface="Wingdings" pitchFamily="2" charset="2"/>
              <a:buChar char="ü"/>
            </a:pPr>
            <a:r>
              <a:rPr lang="en-US" sz="1800" b="1" dirty="0" smtClean="0"/>
              <a:t>Conclusion : </a:t>
            </a:r>
            <a:r>
              <a:rPr lang="en-US" sz="1800" dirty="0" smtClean="0"/>
              <a:t>Work environment must have scope for intelligent failure to take up new challenges </a:t>
            </a:r>
          </a:p>
          <a:p>
            <a:pPr>
              <a:buFont typeface="Wingdings" pitchFamily="2" charset="2"/>
              <a:buChar char="ü"/>
            </a:pPr>
            <a:endParaRPr lang="en-US" sz="1800" b="1" u="sng" dirty="0" smtClean="0"/>
          </a:p>
          <a:p>
            <a:pPr lvl="1">
              <a:buFont typeface="Arial" pitchFamily="34" charset="0"/>
              <a:buNone/>
            </a:pPr>
            <a:endParaRPr lang="en-US" sz="1800" b="1" u="sng" dirty="0" smtClean="0"/>
          </a:p>
          <a:p>
            <a:pPr lvl="1">
              <a:buFont typeface="Wingdings" pitchFamily="2" charset="2"/>
              <a:buChar char="ü"/>
            </a:pPr>
            <a:endParaRPr lang="en-US" sz="1800" dirty="0" smtClean="0"/>
          </a:p>
          <a:p>
            <a:pPr lvl="1">
              <a:buFont typeface="Wingdings" pitchFamily="2" charset="2"/>
              <a:buChar char="ü"/>
            </a:pPr>
            <a:endParaRPr lang="en-US" sz="1800" dirty="0" smtClean="0"/>
          </a:p>
          <a:p>
            <a:pPr>
              <a:buFont typeface="Arial" pitchFamily="34" charset="0"/>
              <a:buNone/>
            </a:pPr>
            <a:endParaRPr lang="en-US" sz="1800" dirty="0" smtClean="0"/>
          </a:p>
          <a:p>
            <a:pPr lvl="1">
              <a:buFont typeface="Wingdings" pitchFamily="2" charset="2"/>
              <a:buChar char="ü"/>
            </a:pPr>
            <a:endParaRPr lang="en-US" sz="1800" dirty="0"/>
          </a:p>
        </p:txBody>
      </p:sp>
    </p:spTree>
    <p:extLst>
      <p:ext uri="{BB962C8B-B14F-4D97-AF65-F5344CB8AC3E}">
        <p14:creationId xmlns:p14="http://schemas.microsoft.com/office/powerpoint/2010/main" val="75620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blinds(horizontal)">
                                      <p:cBhvr>
                                        <p:cTn id="12" dur="500"/>
                                        <p:tgtEl>
                                          <p:spTgt spid="4">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blinds(horizontal)">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317432" y="2358890"/>
            <a:ext cx="8671905" cy="2252863"/>
          </a:xfrm>
          <a:prstGeom prst="rect">
            <a:avLst/>
          </a:prstGeom>
        </p:spPr>
        <p:txBody>
          <a:bodyPr>
            <a:noAutofit/>
          </a:bodyPr>
          <a:lstStyle/>
          <a:p>
            <a:pPr marR="0" lvl="0" algn="l" defTabSz="457200" rtl="0" eaLnBrk="1" fontAlgn="base" latinLnBrk="0" hangingPunct="1">
              <a:lnSpc>
                <a:spcPct val="100000"/>
              </a:lnSpc>
              <a:spcBef>
                <a:spcPct val="20000"/>
              </a:spcBef>
              <a:spcAft>
                <a:spcPct val="0"/>
              </a:spcAft>
              <a:buClrTx/>
              <a:buSzTx/>
              <a:tabLst/>
              <a:defRPr/>
            </a:pPr>
            <a:r>
              <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rPr>
              <a:t>Extraordinary work environments are designed to pay for performance </a:t>
            </a: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Rule </a:t>
            </a:r>
            <a:r>
              <a:rPr lang="en-US" altLang="en-US" b="1" dirty="0">
                <a:latin typeface="Calibri" pitchFamily="34" charset="0"/>
                <a:ea typeface="Calibri" pitchFamily="34" charset="0"/>
                <a:cs typeface="Calibri" pitchFamily="34" charset="0"/>
              </a:rPr>
              <a:t>5</a:t>
            </a:r>
            <a:r>
              <a:rPr lang="en-US" altLang="en-US" b="1" dirty="0" smtClean="0">
                <a:latin typeface="Calibri" pitchFamily="34" charset="0"/>
                <a:ea typeface="Calibri" pitchFamily="34" charset="0"/>
                <a:cs typeface="Calibri" pitchFamily="34" charset="0"/>
              </a:rPr>
              <a:t>:  Extraordinary work environments are designed to pay for performance</a:t>
            </a:r>
            <a:endParaRPr lang="en-US" altLang="en-US" b="1"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229725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10198" y="1219202"/>
            <a:ext cx="8614532" cy="4823789"/>
          </a:xfrm>
          <a:prstGeom prst="rect">
            <a:avLst/>
          </a:prstGeom>
        </p:spPr>
        <p:txBody>
          <a:bodyPr>
            <a:noAutofit/>
          </a:bodyPr>
          <a:lstStyle/>
          <a:p>
            <a:pPr marR="0" lvl="0" algn="l" defTabSz="457200" rtl="0" eaLnBrk="1" fontAlgn="base" latinLnBrk="0" hangingPunct="1">
              <a:lnSpc>
                <a:spcPct val="100000"/>
              </a:lnSpc>
              <a:spcBef>
                <a:spcPct val="20000"/>
              </a:spcBef>
              <a:spcAft>
                <a:spcPct val="0"/>
              </a:spcAft>
              <a:buClrTx/>
              <a:buSzTx/>
              <a:tabLst/>
              <a:defRPr/>
            </a:pPr>
            <a:r>
              <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rPr>
              <a:t>This presentation is all about creating extraordinary work environment and its impact on our business</a:t>
            </a:r>
          </a:p>
          <a:p>
            <a:pPr marR="0" lvl="0" algn="l" defTabSz="457200" rtl="0" eaLnBrk="1" fontAlgn="base" latinLnBrk="0" hangingPunct="1">
              <a:lnSpc>
                <a:spcPct val="100000"/>
              </a:lnSpc>
              <a:spcBef>
                <a:spcPct val="20000"/>
              </a:spcBef>
              <a:spcAft>
                <a:spcPct val="0"/>
              </a:spcAft>
              <a:buClrTx/>
              <a:buSzTx/>
              <a:tabLst/>
              <a:defRPr/>
            </a:pPr>
            <a:endParaRPr lang="en-US" sz="4400" b="1" dirty="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a:p>
            <a:pPr marR="0" lvl="0" algn="l" defTabSz="457200" rtl="0" eaLnBrk="1" fontAlgn="base" latinLnBrk="0" hangingPunct="1">
              <a:lnSpc>
                <a:spcPct val="100000"/>
              </a:lnSpc>
              <a:spcBef>
                <a:spcPct val="20000"/>
              </a:spcBef>
              <a:spcAft>
                <a:spcPct val="0"/>
              </a:spcAft>
              <a:buClrTx/>
              <a:buSzTx/>
              <a:tabLst/>
              <a:defRPr/>
            </a:pPr>
            <a:r>
              <a:rPr lang="en-US" sz="36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rPr>
              <a:t>Manager  =  “Immediate Supervisor”</a:t>
            </a: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Why this presentation</a:t>
            </a:r>
            <a:endParaRPr lang="en-US" altLang="en-US" b="1"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228992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8693978"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a:latin typeface="Calibri" pitchFamily="34" charset="0"/>
                <a:ea typeface="Calibri" pitchFamily="34" charset="0"/>
                <a:cs typeface="Calibri" pitchFamily="34" charset="0"/>
              </a:rPr>
              <a:t>Extraordinary work environments create scope for intelligent failure</a:t>
            </a:r>
          </a:p>
        </p:txBody>
      </p:sp>
      <p:sp>
        <p:nvSpPr>
          <p:cNvPr id="4" name="Rectangle 3"/>
          <p:cNvSpPr txBox="1">
            <a:spLocks noChangeArrowheads="1"/>
          </p:cNvSpPr>
          <p:nvPr/>
        </p:nvSpPr>
        <p:spPr>
          <a:xfrm>
            <a:off x="526774" y="798444"/>
            <a:ext cx="8153400" cy="48768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endParaRPr lang="en-US" sz="1800" b="1" u="sng" dirty="0" smtClean="0"/>
          </a:p>
          <a:p>
            <a:pPr>
              <a:buFont typeface="Wingdings" pitchFamily="2" charset="2"/>
              <a:buChar char="ü"/>
            </a:pPr>
            <a:r>
              <a:rPr lang="en-US" sz="1800" dirty="0" smtClean="0"/>
              <a:t>There are 3 types of performers in work environment – Hyper performers , Good performers and poor performers</a:t>
            </a:r>
          </a:p>
          <a:p>
            <a:pPr lvl="1">
              <a:buFont typeface="Wingdings" pitchFamily="2" charset="2"/>
              <a:buChar char="ü"/>
            </a:pPr>
            <a:r>
              <a:rPr lang="en-US" sz="1800" dirty="0" smtClean="0"/>
              <a:t>Hyper performers – Increase your business and attract new business / increase profit margin</a:t>
            </a:r>
          </a:p>
          <a:p>
            <a:pPr lvl="1">
              <a:buFont typeface="Wingdings" pitchFamily="2" charset="2"/>
              <a:buChar char="ü"/>
            </a:pPr>
            <a:r>
              <a:rPr lang="en-US" sz="1800" dirty="0" smtClean="0"/>
              <a:t>Good Performers  -   Keep you in business</a:t>
            </a:r>
          </a:p>
          <a:p>
            <a:pPr lvl="1">
              <a:buFont typeface="Wingdings" pitchFamily="2" charset="2"/>
              <a:buChar char="ü"/>
            </a:pPr>
            <a:r>
              <a:rPr lang="en-US" sz="1800" dirty="0" smtClean="0"/>
              <a:t>Poor performers – Destroy your business</a:t>
            </a:r>
          </a:p>
          <a:p>
            <a:pPr>
              <a:buFont typeface="Wingdings" pitchFamily="2" charset="2"/>
              <a:buChar char="ü"/>
            </a:pPr>
            <a:endParaRPr lang="en-US" sz="1800" dirty="0" smtClean="0"/>
          </a:p>
          <a:p>
            <a:pPr>
              <a:buFont typeface="Wingdings" pitchFamily="2" charset="2"/>
              <a:buChar char="ü"/>
            </a:pPr>
            <a:endParaRPr lang="en-US" sz="1800" b="1" u="sng" dirty="0" smtClean="0"/>
          </a:p>
          <a:p>
            <a:pPr lvl="1">
              <a:buFont typeface="Arial" pitchFamily="34" charset="0"/>
              <a:buNone/>
            </a:pPr>
            <a:endParaRPr lang="en-US" sz="1800" b="1" u="sng" dirty="0" smtClean="0"/>
          </a:p>
          <a:p>
            <a:pPr lvl="1">
              <a:buFont typeface="Wingdings" pitchFamily="2" charset="2"/>
              <a:buChar char="ü"/>
            </a:pPr>
            <a:endParaRPr lang="en-US" sz="1800" dirty="0" smtClean="0"/>
          </a:p>
          <a:p>
            <a:pPr lvl="1">
              <a:buFont typeface="Wingdings" pitchFamily="2" charset="2"/>
              <a:buChar char="ü"/>
            </a:pPr>
            <a:endParaRPr lang="en-US" sz="1800" dirty="0" smtClean="0"/>
          </a:p>
          <a:p>
            <a:pPr>
              <a:buFont typeface="Arial" pitchFamily="34" charset="0"/>
              <a:buNone/>
            </a:pPr>
            <a:endParaRPr lang="en-US" sz="1800" dirty="0" smtClean="0"/>
          </a:p>
          <a:p>
            <a:pPr lvl="1">
              <a:buFont typeface="Wingdings" pitchFamily="2" charset="2"/>
              <a:buChar char="ü"/>
            </a:pPr>
            <a:endParaRPr lang="en-US" sz="1800" dirty="0"/>
          </a:p>
        </p:txBody>
      </p:sp>
    </p:spTree>
    <p:extLst>
      <p:ext uri="{BB962C8B-B14F-4D97-AF65-F5344CB8AC3E}">
        <p14:creationId xmlns:p14="http://schemas.microsoft.com/office/powerpoint/2010/main" val="128206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8693978"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a:t>The best are much better than the rest</a:t>
            </a:r>
            <a:endParaRPr lang="en-US" altLang="en-US" b="1" dirty="0">
              <a:latin typeface="Calibri" pitchFamily="34" charset="0"/>
              <a:ea typeface="Calibri" pitchFamily="34" charset="0"/>
              <a:cs typeface="Calibri" pitchFamily="34" charset="0"/>
            </a:endParaRPr>
          </a:p>
        </p:txBody>
      </p:sp>
      <p:sp>
        <p:nvSpPr>
          <p:cNvPr id="5" name="Rectangle 3"/>
          <p:cNvSpPr txBox="1">
            <a:spLocks noChangeArrowheads="1"/>
          </p:cNvSpPr>
          <p:nvPr/>
        </p:nvSpPr>
        <p:spPr>
          <a:xfrm>
            <a:off x="612648" y="1030356"/>
            <a:ext cx="7693152" cy="50292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b="1" dirty="0" smtClean="0">
                <a:hlinkClick r:id="rId2"/>
              </a:rPr>
              <a:t>Hard Facts Dangerous Half-Truths , and Total Nonsense : Profiting from </a:t>
            </a:r>
            <a:r>
              <a:rPr lang="en-US" sz="2000" b="1" dirty="0" err="1" smtClean="0">
                <a:hlinkClick r:id="rId2"/>
              </a:rPr>
              <a:t>evidenmanagement</a:t>
            </a:r>
            <a:r>
              <a:rPr lang="en-US" sz="2000" b="1" dirty="0" smtClean="0">
                <a:hlinkClick r:id="rId2"/>
              </a:rPr>
              <a:t> - Jeffrey </a:t>
            </a:r>
            <a:r>
              <a:rPr lang="en-US" sz="2000" b="1" dirty="0" err="1" smtClean="0">
                <a:hlinkClick r:id="rId2"/>
              </a:rPr>
              <a:t>Pfefferce</a:t>
            </a:r>
            <a:r>
              <a:rPr lang="en-US" sz="2000" b="1" dirty="0" smtClean="0">
                <a:hlinkClick r:id="rId2"/>
              </a:rPr>
              <a:t> based</a:t>
            </a:r>
            <a:endParaRPr lang="en-US" sz="2000" dirty="0" smtClean="0"/>
          </a:p>
          <a:p>
            <a:pPr>
              <a:buFont typeface="Wingdings" pitchFamily="2" charset="2"/>
              <a:buChar char="ü"/>
            </a:pPr>
            <a:r>
              <a:rPr lang="en-US" sz="1800" dirty="0" smtClean="0"/>
              <a:t>Research : No matter where you look, the same story can be told, with only minor adjustments. Identify the 10 percent who have contributed the most to some endeavor, whether it be songs, poems, paintings, patents, articles, legislation, battles, films, designs, or anything else. Count all the accomplishments that they have to their credit. Now tally the achievements of the remaining 90 percent who struggled in the same area of achievement. The first tally will equal or surpass the second tally. </a:t>
            </a:r>
          </a:p>
          <a:p>
            <a:pPr>
              <a:buFont typeface="Wingdings" pitchFamily="2" charset="2"/>
              <a:buChar char="ü"/>
            </a:pPr>
            <a:r>
              <a:rPr lang="en-US" sz="1800" dirty="0" smtClean="0"/>
              <a:t>These 10% people are called as hyper performers . Remaining 90% cannot touch this 10% guys</a:t>
            </a:r>
          </a:p>
          <a:p>
            <a:pPr>
              <a:buFont typeface="Wingdings" pitchFamily="2" charset="2"/>
              <a:buChar char="ü"/>
            </a:pPr>
            <a:r>
              <a:rPr lang="en-US" sz="1800" dirty="0" smtClean="0"/>
              <a:t>Examples :</a:t>
            </a:r>
          </a:p>
          <a:p>
            <a:pPr lvl="1">
              <a:buFont typeface="Wingdings" pitchFamily="2" charset="2"/>
              <a:buChar char="ü"/>
            </a:pPr>
            <a:r>
              <a:rPr lang="en-US" sz="1600" dirty="0" smtClean="0"/>
              <a:t>Telugu film industry</a:t>
            </a:r>
          </a:p>
          <a:p>
            <a:pPr lvl="1">
              <a:buFont typeface="Wingdings" pitchFamily="2" charset="2"/>
              <a:buChar char="ü"/>
            </a:pPr>
            <a:r>
              <a:rPr lang="en-US" sz="1600" dirty="0" smtClean="0"/>
              <a:t>Books on core java or any subject</a:t>
            </a:r>
          </a:p>
          <a:p>
            <a:pPr lvl="2">
              <a:buFont typeface="Arial" pitchFamily="34" charset="0"/>
              <a:buNone/>
            </a:pPr>
            <a:endParaRPr lang="en-US" sz="2000" dirty="0"/>
          </a:p>
        </p:txBody>
      </p:sp>
    </p:spTree>
    <p:extLst>
      <p:ext uri="{BB962C8B-B14F-4D97-AF65-F5344CB8AC3E}">
        <p14:creationId xmlns:p14="http://schemas.microsoft.com/office/powerpoint/2010/main" val="362995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8693978"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smtClean="0"/>
              <a:t>What hyper performers can do  </a:t>
            </a:r>
            <a:endParaRPr lang="en-US" altLang="en-US" b="1" dirty="0">
              <a:latin typeface="Calibri" pitchFamily="34" charset="0"/>
              <a:ea typeface="Calibri" pitchFamily="34" charset="0"/>
              <a:cs typeface="Calibri" pitchFamily="34" charset="0"/>
            </a:endParaRPr>
          </a:p>
        </p:txBody>
      </p:sp>
      <p:sp>
        <p:nvSpPr>
          <p:cNvPr id="4" name="Rectangle 3"/>
          <p:cNvSpPr txBox="1">
            <a:spLocks noChangeArrowheads="1"/>
          </p:cNvSpPr>
          <p:nvPr/>
        </p:nvSpPr>
        <p:spPr>
          <a:xfrm>
            <a:off x="639153" y="1066797"/>
            <a:ext cx="7693152" cy="4853609"/>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smtClean="0"/>
              <a:t>10 times more effective than rest of others and cannot be replaced easily</a:t>
            </a:r>
          </a:p>
          <a:p>
            <a:pPr>
              <a:buFont typeface="Wingdings" pitchFamily="2" charset="2"/>
              <a:buChar char="ü"/>
            </a:pPr>
            <a:r>
              <a:rPr lang="en-US" sz="2000" smtClean="0"/>
              <a:t>Behind every successful organization these guys are king makers</a:t>
            </a:r>
          </a:p>
          <a:p>
            <a:pPr>
              <a:buFont typeface="Wingdings" pitchFamily="2" charset="2"/>
              <a:buChar char="ü"/>
            </a:pPr>
            <a:r>
              <a:rPr lang="en-US" sz="2000" smtClean="0"/>
              <a:t>Fuel for high performance and high results</a:t>
            </a:r>
          </a:p>
          <a:p>
            <a:pPr>
              <a:buFont typeface="Wingdings" pitchFamily="2" charset="2"/>
              <a:buChar char="ü"/>
            </a:pPr>
            <a:r>
              <a:rPr lang="en-US" sz="2000" smtClean="0"/>
              <a:t>Organization can spot them easily</a:t>
            </a:r>
          </a:p>
          <a:p>
            <a:pPr>
              <a:buFont typeface="Wingdings" pitchFamily="2" charset="2"/>
              <a:buChar char="ü"/>
            </a:pPr>
            <a:r>
              <a:rPr lang="en-US" sz="2000" smtClean="0"/>
              <a:t>Stars attract more Stars </a:t>
            </a:r>
          </a:p>
          <a:p>
            <a:pPr lvl="1">
              <a:buFont typeface="Wingdings" pitchFamily="2" charset="2"/>
              <a:buChar char="ü"/>
            </a:pPr>
            <a:r>
              <a:rPr lang="en-US" sz="1800" i="1" smtClean="0"/>
              <a:t>The War for Talent</a:t>
            </a:r>
            <a:r>
              <a:rPr lang="en-US" sz="1800" smtClean="0"/>
              <a:t> makes the same point. “We call it the Rule of Crappy People: Bad managers hire very, very bad employees and tend to promote poor performers because they are threatened by anyone who is anywhere near as good as they are.”</a:t>
            </a:r>
          </a:p>
          <a:p>
            <a:pPr>
              <a:buFont typeface="Wingdings" pitchFamily="2" charset="2"/>
              <a:buChar char="ü"/>
            </a:pPr>
            <a:r>
              <a:rPr lang="en-IN" sz="2000" smtClean="0"/>
              <a:t>90% or more of the value on your teams comes from the top 10%, so pay them accordingly. </a:t>
            </a:r>
            <a:r>
              <a:rPr lang="en-US" sz="2000" smtClean="0"/>
              <a:t>– “</a:t>
            </a:r>
            <a:r>
              <a:rPr lang="en-US" sz="2000" smtClean="0">
                <a:hlinkClick r:id="rId2"/>
              </a:rPr>
              <a:t>Google work rules</a:t>
            </a:r>
            <a:r>
              <a:rPr lang="en-US" sz="2000" smtClean="0"/>
              <a:t>”</a:t>
            </a:r>
          </a:p>
          <a:p>
            <a:pPr>
              <a:buFont typeface="Wingdings" pitchFamily="2" charset="2"/>
              <a:buChar char="ü"/>
            </a:pPr>
            <a:r>
              <a:rPr lang="en-US" sz="2000" smtClean="0"/>
              <a:t> Hyper performers will tell you what need to be done and how it has to be done </a:t>
            </a:r>
            <a:endParaRPr lang="en-US" sz="1800" smtClean="0"/>
          </a:p>
          <a:p>
            <a:pPr lvl="1">
              <a:buFont typeface="Arial" pitchFamily="34" charset="0"/>
              <a:buNone/>
            </a:pPr>
            <a:endParaRPr lang="en-US" sz="1700" smtClean="0"/>
          </a:p>
          <a:p>
            <a:pPr>
              <a:buFont typeface="Wingdings" pitchFamily="2" charset="2"/>
              <a:buChar char="ü"/>
            </a:pPr>
            <a:endParaRPr lang="en-US" sz="2000" smtClean="0"/>
          </a:p>
          <a:p>
            <a:pPr>
              <a:buFont typeface="Wingdings" pitchFamily="2" charset="2"/>
              <a:buChar char="ü"/>
            </a:pPr>
            <a:endParaRPr lang="en-US" sz="2000" dirty="0"/>
          </a:p>
        </p:txBody>
      </p:sp>
    </p:spTree>
    <p:extLst>
      <p:ext uri="{BB962C8B-B14F-4D97-AF65-F5344CB8AC3E}">
        <p14:creationId xmlns:p14="http://schemas.microsoft.com/office/powerpoint/2010/main" val="80554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blinds(horizontal)">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blinds(horizontal)">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a:latin typeface="Calibri" pitchFamily="34" charset="0"/>
                <a:ea typeface="Calibri" pitchFamily="34" charset="0"/>
                <a:cs typeface="Calibri" pitchFamily="34" charset="0"/>
              </a:rPr>
              <a:t>Conclusion</a:t>
            </a:r>
            <a:endParaRPr lang="en-US" altLang="en-US" b="1" dirty="0" smtClean="0">
              <a:latin typeface="Calibri" pitchFamily="34" charset="0"/>
              <a:ea typeface="Calibri" pitchFamily="34" charset="0"/>
              <a:cs typeface="Calibri" pitchFamily="34" charset="0"/>
            </a:endParaRPr>
          </a:p>
        </p:txBody>
      </p:sp>
      <p:sp>
        <p:nvSpPr>
          <p:cNvPr id="6" name="Rectangle 3"/>
          <p:cNvSpPr txBox="1">
            <a:spLocks noChangeArrowheads="1"/>
          </p:cNvSpPr>
          <p:nvPr/>
        </p:nvSpPr>
        <p:spPr>
          <a:xfrm>
            <a:off x="569843" y="1338471"/>
            <a:ext cx="8020484" cy="4744278"/>
          </a:xfrm>
          <a:prstGeom prst="rect">
            <a:avLst/>
          </a:prstGeom>
        </p:spPr>
        <p:txBody>
          <a:bodyPr>
            <a:noAutofit/>
          </a:bodyPr>
          <a:lstStyle/>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Creating extraordinary work environment is key for any successful business </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Extraordinary work environments are designed to fulfill psychological needs of an employee (“RESPECT”) – Expectations , Recognition , Supportive Feedback , Progressive work environment . These are bound to improve productivity , quality and customer satisfaction</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Extraordinary work environments are designed to create happy work environments</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Engagement starts with effective hiring and effective onboarding</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Extraordinary work environments create scope for intelligent failure</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Extraordinary work environments are designed to pay for performance</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83694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References</a:t>
            </a:r>
          </a:p>
        </p:txBody>
      </p:sp>
      <p:sp>
        <p:nvSpPr>
          <p:cNvPr id="4" name="Rectangle 3"/>
          <p:cNvSpPr txBox="1">
            <a:spLocks noChangeArrowheads="1"/>
          </p:cNvSpPr>
          <p:nvPr/>
        </p:nvSpPr>
        <p:spPr>
          <a:xfrm>
            <a:off x="637168" y="1205948"/>
            <a:ext cx="7866490" cy="4992908"/>
          </a:xfrm>
          <a:prstGeom prst="rect">
            <a:avLst/>
          </a:prstGeom>
        </p:spPr>
        <p:txBody>
          <a:bodyPr>
            <a:noAutofit/>
          </a:bodyPr>
          <a:lstStyle/>
          <a:p>
            <a:pPr marL="342900" lvl="0" indent="-342900">
              <a:spcBef>
                <a:spcPct val="20000"/>
              </a:spcBef>
              <a:buFont typeface="Wingdings" pitchFamily="2" charset="2"/>
              <a:buChar char="ü"/>
              <a:defRPr/>
            </a:pPr>
            <a:r>
              <a:rPr lang="en-US" b="1" dirty="0" smtClean="0">
                <a:latin typeface="+mn-lt"/>
                <a:cs typeface="+mn-cs"/>
                <a:hlinkClick r:id="rId2"/>
              </a:rPr>
              <a:t>First, Break All the Rules: What the World's Greatest Managers Do Differently</a:t>
            </a:r>
            <a:endParaRPr lang="en-US" b="1" dirty="0" smtClean="0">
              <a:latin typeface="+mn-lt"/>
              <a:cs typeface="+mn-cs"/>
            </a:endParaRPr>
          </a:p>
          <a:p>
            <a:pPr marL="342900" lvl="0" indent="-342900">
              <a:spcBef>
                <a:spcPct val="20000"/>
              </a:spcBef>
              <a:buFont typeface="Wingdings" pitchFamily="2" charset="2"/>
              <a:buChar char="ü"/>
              <a:defRPr/>
            </a:pPr>
            <a:r>
              <a:rPr lang="en-US" b="1" dirty="0" smtClean="0">
                <a:latin typeface="+mn-lt"/>
                <a:cs typeface="+mn-cs"/>
                <a:hlinkClick r:id="rId3"/>
              </a:rPr>
              <a:t>Carrots and Sticks Don't Work: Build a Culture of Employee Engagement with the Principles of RESPECT </a:t>
            </a:r>
            <a:endParaRPr lang="en-US" b="1" dirty="0" smtClean="0">
              <a:latin typeface="+mn-lt"/>
              <a:cs typeface="+mn-cs"/>
            </a:endParaRPr>
          </a:p>
          <a:p>
            <a:pPr marL="342900" lvl="0" indent="-342900">
              <a:spcBef>
                <a:spcPct val="20000"/>
              </a:spcBef>
              <a:buFont typeface="Wingdings" pitchFamily="2" charset="2"/>
              <a:buChar char="ü"/>
              <a:defRPr/>
            </a:pPr>
            <a:r>
              <a:rPr lang="en-US" b="1" dirty="0" smtClean="0">
                <a:latin typeface="+mn-lt"/>
                <a:cs typeface="+mn-cs"/>
                <a:hlinkClick r:id="rId4"/>
              </a:rPr>
              <a:t>The Best Place to Work: The Art and Science of Creating an Extraordinary Workplace</a:t>
            </a:r>
            <a:endParaRPr lang="en-US" b="1" dirty="0" smtClean="0">
              <a:latin typeface="+mn-lt"/>
              <a:cs typeface="+mn-cs"/>
            </a:endParaRPr>
          </a:p>
          <a:p>
            <a:pPr marL="342900" lvl="0" indent="-342900">
              <a:spcBef>
                <a:spcPct val="20000"/>
              </a:spcBef>
              <a:buFont typeface="Wingdings" pitchFamily="2" charset="2"/>
              <a:buChar char="ü"/>
              <a:defRPr/>
            </a:pPr>
            <a:r>
              <a:rPr lang="en-US" b="1" dirty="0" smtClean="0">
                <a:latin typeface="+mn-lt"/>
                <a:cs typeface="+mn-cs"/>
                <a:hlinkClick r:id="rId5"/>
              </a:rPr>
              <a:t>The New One Minute Manager</a:t>
            </a:r>
            <a:endParaRPr lang="en-US" b="1" dirty="0" smtClean="0">
              <a:latin typeface="+mn-lt"/>
              <a:cs typeface="+mn-cs"/>
            </a:endParaRPr>
          </a:p>
          <a:p>
            <a:pPr marL="342900" indent="-342900">
              <a:spcBef>
                <a:spcPct val="20000"/>
              </a:spcBef>
              <a:buFont typeface="Wingdings" pitchFamily="2" charset="2"/>
              <a:buChar char="ü"/>
              <a:defRPr/>
            </a:pPr>
            <a:r>
              <a:rPr lang="en-IN" b="1" dirty="0">
                <a:hlinkClick r:id="rId6"/>
              </a:rPr>
              <a:t>OOPS! 13 Management Practices That Waste Time &amp; Money (and what to do instead)</a:t>
            </a:r>
            <a:endParaRPr lang="en-IN" dirty="0"/>
          </a:p>
          <a:p>
            <a:pPr marL="342900" indent="-342900">
              <a:spcBef>
                <a:spcPct val="20000"/>
              </a:spcBef>
              <a:buFont typeface="Wingdings" pitchFamily="2" charset="2"/>
              <a:buChar char="ü"/>
              <a:defRPr/>
            </a:pPr>
            <a:r>
              <a:rPr lang="en-US" b="1" dirty="0">
                <a:hlinkClick r:id="rId7"/>
              </a:rPr>
              <a:t>Hard Facts Dangerous Half-Truths , and Total Nonsense : Profiting from evidence based management - Jeffrey P</a:t>
            </a:r>
            <a:endParaRPr lang="en-US" b="1" dirty="0"/>
          </a:p>
          <a:p>
            <a:pPr marL="342900" indent="-342900">
              <a:spcBef>
                <a:spcPct val="20000"/>
              </a:spcBef>
              <a:buFont typeface="Wingdings" pitchFamily="2" charset="2"/>
              <a:buChar char="ü"/>
              <a:defRPr/>
            </a:pPr>
            <a:r>
              <a:rPr lang="en-IN" b="1" dirty="0">
                <a:hlinkClick r:id="rId8"/>
              </a:rPr>
              <a:t>How to Be Good at Performance Appraisals: Simple, Effective, Done Right</a:t>
            </a:r>
            <a:endParaRPr lang="en-IN" b="1" dirty="0"/>
          </a:p>
          <a:p>
            <a:pPr marL="342900" indent="-342900">
              <a:spcBef>
                <a:spcPct val="20000"/>
              </a:spcBef>
              <a:buFont typeface="Wingdings" pitchFamily="2" charset="2"/>
              <a:buChar char="ü"/>
              <a:defRPr/>
            </a:pPr>
            <a:r>
              <a:rPr lang="en-IN" b="1" dirty="0">
                <a:hlinkClick r:id="rId9"/>
              </a:rPr>
              <a:t>Work Rules!: Insights from Inside Google That Will Transform How You Live and </a:t>
            </a:r>
            <a:r>
              <a:rPr lang="en-IN" b="1" dirty="0" smtClean="0">
                <a:hlinkClick r:id="rId9"/>
              </a:rPr>
              <a:t>Lead</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80908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723837" y="1048625"/>
            <a:ext cx="7866490" cy="5073880"/>
          </a:xfrm>
          <a:prstGeom prst="rect">
            <a:avLst/>
          </a:prstGeom>
        </p:spPr>
        <p:txBody>
          <a:bodyPr>
            <a:noAutofit/>
          </a:bodyPr>
          <a:lstStyle/>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noProof="0" dirty="0" smtClean="0">
                <a:latin typeface="+mn-lt"/>
                <a:cs typeface="+mn-cs"/>
              </a:rPr>
              <a:t>Gary Chapman is a psychologist involved in understanding human  relationships </a:t>
            </a:r>
            <a:endParaRPr kumimoji="0" lang="en-US" b="0" i="0" u="none" strike="noStrike" kern="1200" cap="none" spc="0" normalizeH="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In his research he found that every human being has some psychological needs that need to be fulfilled by his partner</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lang="en-US" dirty="0" smtClean="0">
              <a:latin typeface="+mn-lt"/>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lang="en-US" dirty="0">
              <a:latin typeface="+mn-lt"/>
              <a:cs typeface="+mn-cs"/>
            </a:endParaRPr>
          </a:p>
          <a:p>
            <a:pPr marR="0" lvl="0" algn="l" defTabSz="457200" rtl="0" eaLnBrk="1" fontAlgn="base" latinLnBrk="0" hangingPunct="1">
              <a:lnSpc>
                <a:spcPct val="100000"/>
              </a:lnSpc>
              <a:spcBef>
                <a:spcPct val="20000"/>
              </a:spcBef>
              <a:spcAft>
                <a:spcPct val="0"/>
              </a:spcAft>
              <a:buClrTx/>
              <a:buSzTx/>
              <a:tabLst/>
              <a:defRPr/>
            </a:pPr>
            <a:endParaRPr lang="en-US" dirty="0">
              <a:latin typeface="+mn-lt"/>
              <a:cs typeface="+mn-cs"/>
            </a:endParaRPr>
          </a:p>
          <a:p>
            <a:pPr marR="0" lvl="0" algn="l" defTabSz="457200" rtl="0" eaLnBrk="1" fontAlgn="base" latinLnBrk="0" hangingPunct="1">
              <a:lnSpc>
                <a:spcPct val="100000"/>
              </a:lnSpc>
              <a:spcBef>
                <a:spcPct val="20000"/>
              </a:spcBef>
              <a:spcAft>
                <a:spcPct val="0"/>
              </a:spcAft>
              <a:buClrTx/>
              <a:buSzTx/>
              <a:tabLst/>
              <a:defRPr/>
            </a:pPr>
            <a:endParaRPr lang="en-US" dirty="0" smtClean="0">
              <a:latin typeface="+mn-lt"/>
              <a:cs typeface="+mn-cs"/>
            </a:endParaRPr>
          </a:p>
          <a:p>
            <a:pPr marR="0" lvl="0" algn="l" defTabSz="457200" rtl="0" eaLnBrk="1" fontAlgn="base" latinLnBrk="0" hangingPunct="1">
              <a:lnSpc>
                <a:spcPct val="100000"/>
              </a:lnSpc>
              <a:spcBef>
                <a:spcPct val="20000"/>
              </a:spcBef>
              <a:spcAft>
                <a:spcPct val="0"/>
              </a:spcAft>
              <a:buClrTx/>
              <a:buSzTx/>
              <a:tabLst/>
              <a:defRPr/>
            </a:pPr>
            <a:endParaRPr lang="en-US" dirty="0" smtClean="0">
              <a:latin typeface="+mn-lt"/>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noProof="0" dirty="0" smtClean="0">
                <a:latin typeface="+mn-lt"/>
                <a:cs typeface="+mn-cs"/>
              </a:rPr>
              <a:t>There is invisible and inaudible communication that happens between wife and husband in human relationships . This communication can increase or reduce gap</a:t>
            </a:r>
            <a:r>
              <a:rPr lang="en-US" dirty="0" smtClean="0">
                <a:latin typeface="+mn-lt"/>
                <a:cs typeface="+mn-cs"/>
              </a:rPr>
              <a:t> in their relationship</a:t>
            </a:r>
            <a:endParaRPr lang="en-US" noProof="0" dirty="0" smtClean="0">
              <a:latin typeface="+mn-lt"/>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noProof="0" dirty="0" smtClean="0">
                <a:latin typeface="+mn-lt"/>
                <a:cs typeface="+mn-cs"/>
              </a:rPr>
              <a:t> On similar lines managers are responsible for fulfilling psychological needs of their team members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How managers are responsible for creating better work environment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926" y="2385881"/>
            <a:ext cx="632460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09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blinds(horizontal)">
                                      <p:cBhvr>
                                        <p:cTn id="17" dur="500"/>
                                        <p:tgtEl>
                                          <p:spTgt spid="6">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blinds(horizontal)">
                                      <p:cBhvr>
                                        <p:cTn id="2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10198" y="1219202"/>
            <a:ext cx="8216968" cy="4664766"/>
          </a:xfrm>
          <a:prstGeom prst="rect">
            <a:avLst/>
          </a:prstGeom>
        </p:spPr>
        <p:txBody>
          <a:bodyPr>
            <a:noAutofit/>
          </a:bodyPr>
          <a:lstStyle/>
          <a:p>
            <a:pPr marR="0" lvl="0" algn="l" defTabSz="457200" rtl="0" eaLnBrk="1" fontAlgn="base" latinLnBrk="0" hangingPunct="1">
              <a:lnSpc>
                <a:spcPct val="100000"/>
              </a:lnSpc>
              <a:spcBef>
                <a:spcPct val="20000"/>
              </a:spcBef>
              <a:spcAft>
                <a:spcPct val="0"/>
              </a:spcAft>
              <a:buClrTx/>
              <a:buSzTx/>
              <a:tabLst/>
              <a:defRPr/>
            </a:pPr>
            <a:r>
              <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rPr>
              <a:t>Extraordinary work environment are designed to understand and fulfill psychological needs of their employees</a:t>
            </a:r>
          </a:p>
          <a:p>
            <a:pPr marR="0" lvl="0" algn="l" defTabSz="457200" rtl="0" eaLnBrk="1" fontAlgn="base" latinLnBrk="0" hangingPunct="1">
              <a:lnSpc>
                <a:spcPct val="100000"/>
              </a:lnSpc>
              <a:spcBef>
                <a:spcPct val="20000"/>
              </a:spcBef>
              <a:spcAft>
                <a:spcPct val="0"/>
              </a:spcAft>
              <a:buClrTx/>
              <a:buSzTx/>
              <a:tabLst/>
              <a:defRPr/>
            </a:pPr>
            <a:endParaRPr lang="en-US" sz="4400" b="1" dirty="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a:p>
            <a:pPr marR="0" lvl="0" algn="l" defTabSz="457200" rtl="0" eaLnBrk="1" fontAlgn="base" latinLnBrk="0" hangingPunct="1">
              <a:lnSpc>
                <a:spcPct val="100000"/>
              </a:lnSpc>
              <a:spcBef>
                <a:spcPct val="20000"/>
              </a:spcBef>
              <a:spcAft>
                <a:spcPct val="0"/>
              </a:spcAft>
              <a:buClrTx/>
              <a:buSzTx/>
              <a:tabLst/>
              <a:defRPr/>
            </a:pPr>
            <a:r>
              <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rPr>
              <a:t>Psychological needs = “RESPECT”</a:t>
            </a: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Rule 1:  Fulfill psychological needs of an employee</a:t>
            </a:r>
            <a:endParaRPr lang="en-US" altLang="en-US" b="1"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34527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723837" y="1048624"/>
            <a:ext cx="7866490" cy="5360565"/>
          </a:xfrm>
          <a:prstGeom prst="rect">
            <a:avLst/>
          </a:prstGeom>
        </p:spPr>
        <p:txBody>
          <a:bodyPr>
            <a:noAutofit/>
          </a:bodyPr>
          <a:lstStyle/>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noProof="0" dirty="0" smtClean="0">
                <a:latin typeface="+mn-lt"/>
                <a:cs typeface="+mn-cs"/>
              </a:rPr>
              <a:t>Fulfilling psychological needs of an employee is like paying another salary to employee</a:t>
            </a:r>
            <a:endParaRPr kumimoji="0" lang="en-US" b="0" i="0" u="none" strike="noStrike" kern="1200" cap="none" spc="0" normalizeH="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Total salary paid to an employee = Salary 1 (Paid by company) + Salary 2 (Paid by manager by fulfilling psychological needs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IN" noProof="0" dirty="0" smtClean="0">
                <a:latin typeface="+mn-lt"/>
                <a:cs typeface="+mn-cs"/>
              </a:rPr>
              <a:t>These formulas are not accurate . I have shown them just for your understanding </a:t>
            </a:r>
            <a:endParaRPr lang="en-IN" dirty="0">
              <a:latin typeface="+mn-lt"/>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I stayed in company for 5 years because</a:t>
            </a:r>
            <a:r>
              <a:rPr kumimoji="0" lang="en-IN" b="0" i="0" u="none" strike="noStrike" kern="1200" cap="none" spc="0" normalizeH="0" noProof="0" dirty="0" smtClean="0">
                <a:ln>
                  <a:noFill/>
                </a:ln>
                <a:solidFill>
                  <a:schemeClr val="tx1"/>
                </a:solidFill>
                <a:effectLst/>
                <a:uLnTx/>
                <a:uFillTx/>
                <a:latin typeface="+mn-lt"/>
                <a:ea typeface="+mn-ea"/>
                <a:cs typeface="+mn-cs"/>
              </a:rPr>
              <a:t> “Salary paid by manager” is very </a:t>
            </a:r>
            <a:r>
              <a:rPr kumimoji="0" lang="en-IN" b="0" i="0" u="none" strike="noStrike" kern="1200" cap="none" spc="0" normalizeH="0" noProof="0" dirty="0" smtClean="0">
                <a:ln>
                  <a:noFill/>
                </a:ln>
                <a:solidFill>
                  <a:schemeClr val="tx1"/>
                </a:solidFill>
                <a:effectLst/>
                <a:uLnTx/>
                <a:uFillTx/>
                <a:latin typeface="+mn-lt"/>
                <a:ea typeface="+mn-ea"/>
                <a:cs typeface="+mn-cs"/>
              </a:rPr>
              <a:t>high and </a:t>
            </a:r>
            <a:r>
              <a:rPr kumimoji="0" lang="en-IN" b="0" i="0" u="none" strike="noStrike" kern="1200" cap="none" spc="0" normalizeH="0" noProof="0" dirty="0" smtClean="0">
                <a:ln>
                  <a:noFill/>
                </a:ln>
                <a:solidFill>
                  <a:schemeClr val="tx1"/>
                </a:solidFill>
                <a:effectLst/>
                <a:uLnTx/>
                <a:uFillTx/>
                <a:latin typeface="+mn-lt"/>
                <a:ea typeface="+mn-ea"/>
                <a:cs typeface="+mn-cs"/>
              </a:rPr>
              <a:t>not salary paid by company</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How managers are responsible for creating better work environment</a:t>
            </a:r>
          </a:p>
        </p:txBody>
      </p:sp>
    </p:spTree>
    <p:extLst>
      <p:ext uri="{BB962C8B-B14F-4D97-AF65-F5344CB8AC3E}">
        <p14:creationId xmlns:p14="http://schemas.microsoft.com/office/powerpoint/2010/main" val="91572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Top psychological needs of an employee</a:t>
            </a:r>
          </a:p>
        </p:txBody>
      </p:sp>
      <p:sp>
        <p:nvSpPr>
          <p:cNvPr id="6" name="Rectangle 3"/>
          <p:cNvSpPr txBox="1">
            <a:spLocks noChangeArrowheads="1"/>
          </p:cNvSpPr>
          <p:nvPr/>
        </p:nvSpPr>
        <p:spPr>
          <a:xfrm>
            <a:off x="723837" y="993913"/>
            <a:ext cx="7866490" cy="3962400"/>
          </a:xfrm>
          <a:prstGeom prst="rect">
            <a:avLst/>
          </a:prstGeom>
        </p:spPr>
        <p:txBody>
          <a:bodyPr>
            <a:noAutofit/>
          </a:bodyPr>
          <a:lstStyle/>
          <a:p>
            <a:pPr>
              <a:buFont typeface="Wingdings" pitchFamily="2" charset="2"/>
              <a:buChar char="ü"/>
            </a:pPr>
            <a:r>
              <a:rPr lang="en-US" b="1" u="sng" dirty="0"/>
              <a:t>Research</a:t>
            </a:r>
            <a:r>
              <a:rPr lang="en-US" dirty="0"/>
              <a:t> : Why few games are successful and few games are not successful </a:t>
            </a:r>
            <a:r>
              <a:rPr lang="en-US" dirty="0" smtClean="0"/>
              <a:t>?</a:t>
            </a:r>
          </a:p>
          <a:p>
            <a:endParaRPr lang="en-US" dirty="0"/>
          </a:p>
          <a:p>
            <a:pPr lvl="1">
              <a:buFont typeface="Wingdings" pitchFamily="2" charset="2"/>
              <a:buChar char="ü"/>
            </a:pPr>
            <a:r>
              <a:rPr lang="en-US" dirty="0" smtClean="0"/>
              <a:t> Games </a:t>
            </a:r>
            <a:r>
              <a:rPr lang="en-US" dirty="0"/>
              <a:t>that fulfill psychological needs of human being are successful</a:t>
            </a:r>
          </a:p>
          <a:p>
            <a:pPr lvl="1">
              <a:buFont typeface="Wingdings" pitchFamily="2" charset="2"/>
              <a:buChar char="ü"/>
            </a:pPr>
            <a:r>
              <a:rPr lang="en-US" dirty="0" smtClean="0"/>
              <a:t> When </a:t>
            </a:r>
            <a:r>
              <a:rPr lang="en-US" dirty="0"/>
              <a:t>targets are clear with consistent feedback , immediate recognition and progressive difficulty , we can’t help but become absorbed</a:t>
            </a:r>
          </a:p>
          <a:p>
            <a:pPr lvl="2">
              <a:buFont typeface="Wingdings" pitchFamily="2" charset="2"/>
              <a:buChar char="ü"/>
            </a:pPr>
            <a:r>
              <a:rPr lang="en-US" dirty="0"/>
              <a:t>Temple run</a:t>
            </a:r>
          </a:p>
          <a:p>
            <a:pPr lvl="2">
              <a:buFont typeface="Wingdings" pitchFamily="2" charset="2"/>
              <a:buChar char="ü"/>
            </a:pPr>
            <a:r>
              <a:rPr lang="en-US" dirty="0"/>
              <a:t>Chess Game</a:t>
            </a:r>
          </a:p>
          <a:p>
            <a:pPr lvl="2">
              <a:buFont typeface="Wingdings" pitchFamily="2" charset="2"/>
              <a:buChar char="ü"/>
            </a:pPr>
            <a:r>
              <a:rPr lang="en-US" dirty="0"/>
              <a:t>Chess Game offline</a:t>
            </a:r>
          </a:p>
          <a:p>
            <a:pPr lvl="1">
              <a:buFont typeface="Wingdings" pitchFamily="2" charset="2"/>
              <a:buChar char="ü"/>
            </a:pPr>
            <a:r>
              <a:rPr lang="en-US" dirty="0" smtClean="0"/>
              <a:t> We </a:t>
            </a:r>
            <a:r>
              <a:rPr lang="en-US" dirty="0"/>
              <a:t>should build a similar work environment to engage </a:t>
            </a:r>
            <a:r>
              <a:rPr lang="en-US" dirty="0" smtClean="0"/>
              <a:t>employees</a:t>
            </a:r>
          </a:p>
          <a:p>
            <a:pPr lvl="1"/>
            <a:endParaRPr lang="en-US" dirty="0"/>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noProof="0" dirty="0" smtClean="0">
                <a:latin typeface="+mn-lt"/>
                <a:cs typeface="+mn-cs"/>
              </a:rPr>
              <a:t>Psychological needs in work environment – Expectation , Recognition , Supportive feedback and progressive work environment</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linds(horizontal)">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blinds(horizontal)">
                                      <p:cBhvr>
                                        <p:cTn id="4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723837" y="1048624"/>
            <a:ext cx="7866490" cy="5360565"/>
          </a:xfrm>
          <a:prstGeom prst="rect">
            <a:avLst/>
          </a:prstGeom>
        </p:spPr>
        <p:txBody>
          <a:bodyPr>
            <a:noAutofit/>
          </a:bodyPr>
          <a:lstStyle/>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noProof="0" dirty="0" smtClean="0">
                <a:latin typeface="+mn-lt"/>
                <a:cs typeface="+mn-cs"/>
              </a:rPr>
              <a:t>Expectation is not goal setting during performance review it means clear and concrete targets</a:t>
            </a:r>
            <a:endParaRPr lang="en-US" dirty="0">
              <a:latin typeface="+mn-lt"/>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b="1" u="sng" noProof="0" dirty="0" smtClean="0">
                <a:latin typeface="+mn-lt"/>
                <a:cs typeface="+mn-cs"/>
              </a:rPr>
              <a:t>Performance Reviews</a:t>
            </a:r>
            <a:endParaRPr lang="en-US" noProof="0" dirty="0" smtClean="0">
              <a:latin typeface="+mn-lt"/>
              <a:cs typeface="+mn-cs"/>
            </a:endParaRPr>
          </a:p>
          <a:p>
            <a:pPr marL="342900" indent="-342900">
              <a:spcBef>
                <a:spcPct val="20000"/>
              </a:spcBef>
              <a:buFont typeface="Wingdings" pitchFamily="2" charset="2"/>
              <a:buChar char="ü"/>
              <a:defRPr/>
            </a:pPr>
            <a:r>
              <a:rPr lang="en-IN" dirty="0"/>
              <a:t>Performance review improves employee performance (Myth)</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b="1" noProof="0" dirty="0" smtClean="0">
                <a:latin typeface="+mn-lt"/>
                <a:cs typeface="+mn-cs"/>
              </a:rPr>
              <a:t>Reason : </a:t>
            </a:r>
            <a:r>
              <a:rPr lang="en-US" dirty="0" smtClean="0">
                <a:latin typeface="+mn-lt"/>
                <a:cs typeface="+mn-cs"/>
              </a:rPr>
              <a:t>High level goals without clear targets and it is impossible to define low level targets or goals one year in advance</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Feedback cycle is the most</a:t>
            </a:r>
            <a:r>
              <a:rPr lang="en-US" noProof="0" dirty="0" smtClean="0">
                <a:latin typeface="+mn-lt"/>
                <a:cs typeface="+mn-cs"/>
              </a:rPr>
              <a:t> effective way to increase performance of an employee </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Expectations</a:t>
            </a:r>
          </a:p>
        </p:txBody>
      </p:sp>
    </p:spTree>
    <p:extLst>
      <p:ext uri="{BB962C8B-B14F-4D97-AF65-F5344CB8AC3E}">
        <p14:creationId xmlns:p14="http://schemas.microsoft.com/office/powerpoint/2010/main" val="273272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723837" y="1048624"/>
            <a:ext cx="7866490" cy="5360565"/>
          </a:xfrm>
          <a:prstGeom prst="rect">
            <a:avLst/>
          </a:prstGeom>
        </p:spPr>
        <p:txBody>
          <a:bodyPr>
            <a:noAutofit/>
          </a:bodyPr>
          <a:lstStyle/>
          <a:p>
            <a:pPr marR="0" lvl="0" algn="l" defTabSz="457200" rtl="0" eaLnBrk="1" fontAlgn="base" latinLnBrk="0" hangingPunct="1">
              <a:lnSpc>
                <a:spcPct val="100000"/>
              </a:lnSpc>
              <a:spcBef>
                <a:spcPct val="20000"/>
              </a:spcBef>
              <a:spcAft>
                <a:spcPct val="0"/>
              </a:spcAft>
              <a:buClrTx/>
              <a:buSzTx/>
              <a:tabLst/>
              <a:defRPr/>
            </a:pPr>
            <a:r>
              <a:rPr lang="en-US" noProof="0" dirty="0" smtClean="0">
                <a:latin typeface="+mn-lt"/>
                <a:cs typeface="+mn-cs"/>
              </a:rPr>
              <a:t> </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Expectations</a:t>
            </a:r>
          </a:p>
        </p:txBody>
      </p:sp>
      <p:graphicFrame>
        <p:nvGraphicFramePr>
          <p:cNvPr id="2" name="Table 1"/>
          <p:cNvGraphicFramePr>
            <a:graphicFrameLocks noGrp="1"/>
          </p:cNvGraphicFramePr>
          <p:nvPr>
            <p:extLst>
              <p:ext uri="{D42A27DB-BD31-4B8C-83A1-F6EECF244321}">
                <p14:modId xmlns:p14="http://schemas.microsoft.com/office/powerpoint/2010/main" val="868579012"/>
              </p:ext>
            </p:extLst>
          </p:nvPr>
        </p:nvGraphicFramePr>
        <p:xfrm>
          <a:off x="887893" y="942855"/>
          <a:ext cx="7248942" cy="5018149"/>
        </p:xfrm>
        <a:graphic>
          <a:graphicData uri="http://schemas.openxmlformats.org/drawingml/2006/table">
            <a:tbl>
              <a:tblPr firstRow="1" bandRow="1">
                <a:tableStyleId>{7DF18680-E054-41AD-8BC1-D1AEF772440D}</a:tableStyleId>
              </a:tblPr>
              <a:tblGrid>
                <a:gridCol w="3624471"/>
                <a:gridCol w="3624471"/>
              </a:tblGrid>
              <a:tr h="412922">
                <a:tc>
                  <a:txBody>
                    <a:bodyPr/>
                    <a:lstStyle/>
                    <a:p>
                      <a:r>
                        <a:rPr lang="en-US" dirty="0" smtClean="0"/>
                        <a:t>Performance</a:t>
                      </a:r>
                      <a:r>
                        <a:rPr lang="en-US" baseline="0" dirty="0" smtClean="0"/>
                        <a:t> Review</a:t>
                      </a:r>
                      <a:endParaRPr lang="en-US" dirty="0"/>
                    </a:p>
                  </a:txBody>
                  <a:tcPr/>
                </a:tc>
                <a:tc>
                  <a:txBody>
                    <a:bodyPr/>
                    <a:lstStyle/>
                    <a:p>
                      <a:r>
                        <a:rPr lang="en-US" dirty="0" smtClean="0"/>
                        <a:t>Feedback Cycle</a:t>
                      </a:r>
                      <a:endParaRPr lang="en-US" dirty="0"/>
                    </a:p>
                  </a:txBody>
                  <a:tcPr/>
                </a:tc>
              </a:tr>
              <a:tr h="418657">
                <a:tc>
                  <a:txBody>
                    <a:bodyPr/>
                    <a:lstStyle/>
                    <a:p>
                      <a:r>
                        <a:rPr lang="en-US" dirty="0" smtClean="0"/>
                        <a:t>High level goals</a:t>
                      </a:r>
                      <a:endParaRPr lang="en-US" dirty="0"/>
                    </a:p>
                  </a:txBody>
                  <a:tcPr/>
                </a:tc>
                <a:tc>
                  <a:txBody>
                    <a:bodyPr/>
                    <a:lstStyle/>
                    <a:p>
                      <a:r>
                        <a:rPr lang="en-US" dirty="0" smtClean="0"/>
                        <a:t>Action items and very specific</a:t>
                      </a:r>
                      <a:endParaRPr lang="en-US" dirty="0"/>
                    </a:p>
                  </a:txBody>
                  <a:tcPr/>
                </a:tc>
              </a:tr>
              <a:tr h="418657">
                <a:tc>
                  <a:txBody>
                    <a:bodyPr/>
                    <a:lstStyle/>
                    <a:p>
                      <a:r>
                        <a:rPr lang="en-US" dirty="0" smtClean="0"/>
                        <a:t>Unrealistic</a:t>
                      </a:r>
                      <a:endParaRPr lang="en-US" dirty="0"/>
                    </a:p>
                  </a:txBody>
                  <a:tcPr/>
                </a:tc>
                <a:tc>
                  <a:txBody>
                    <a:bodyPr/>
                    <a:lstStyle/>
                    <a:p>
                      <a:r>
                        <a:rPr lang="en-US" dirty="0" smtClean="0"/>
                        <a:t>Realistic and practical</a:t>
                      </a:r>
                      <a:endParaRPr lang="en-US" dirty="0"/>
                    </a:p>
                  </a:txBody>
                  <a:tcPr/>
                </a:tc>
              </a:tr>
              <a:tr h="418657">
                <a:tc>
                  <a:txBody>
                    <a:bodyPr/>
                    <a:lstStyle/>
                    <a:p>
                      <a:r>
                        <a:rPr lang="en-US" dirty="0" smtClean="0"/>
                        <a:t>Creates emotional pain</a:t>
                      </a:r>
                      <a:endParaRPr lang="en-US" dirty="0"/>
                    </a:p>
                  </a:txBody>
                  <a:tcPr/>
                </a:tc>
                <a:tc>
                  <a:txBody>
                    <a:bodyPr/>
                    <a:lstStyle/>
                    <a:p>
                      <a:r>
                        <a:rPr lang="en-US" dirty="0" smtClean="0"/>
                        <a:t>Help</a:t>
                      </a:r>
                      <a:r>
                        <a:rPr lang="en-US" baseline="0" dirty="0" smtClean="0"/>
                        <a:t> in understanding expectations</a:t>
                      </a:r>
                      <a:endParaRPr lang="en-US" dirty="0"/>
                    </a:p>
                  </a:txBody>
                  <a:tcPr/>
                </a:tc>
              </a:tr>
              <a:tr h="418657">
                <a:tc>
                  <a:txBody>
                    <a:bodyPr/>
                    <a:lstStyle/>
                    <a:p>
                      <a:r>
                        <a:rPr lang="en-US" dirty="0" smtClean="0"/>
                        <a:t>Can be set 1 year in advance</a:t>
                      </a:r>
                      <a:endParaRPr lang="en-US" dirty="0"/>
                    </a:p>
                  </a:txBody>
                  <a:tcPr/>
                </a:tc>
                <a:tc>
                  <a:txBody>
                    <a:bodyPr/>
                    <a:lstStyle/>
                    <a:p>
                      <a:r>
                        <a:rPr lang="en-US" dirty="0" smtClean="0"/>
                        <a:t>Cannot be set in advance</a:t>
                      </a:r>
                      <a:endParaRPr lang="en-US" dirty="0"/>
                    </a:p>
                  </a:txBody>
                  <a:tcPr/>
                </a:tc>
              </a:tr>
              <a:tr h="418657">
                <a:tc>
                  <a:txBody>
                    <a:bodyPr/>
                    <a:lstStyle/>
                    <a:p>
                      <a:r>
                        <a:rPr lang="en-US" dirty="0" smtClean="0"/>
                        <a:t>Long period </a:t>
                      </a:r>
                      <a:endParaRPr lang="en-US" dirty="0"/>
                    </a:p>
                  </a:txBody>
                  <a:tcPr/>
                </a:tc>
                <a:tc>
                  <a:txBody>
                    <a:bodyPr/>
                    <a:lstStyle/>
                    <a:p>
                      <a:r>
                        <a:rPr lang="en-US" dirty="0" smtClean="0"/>
                        <a:t>Very short period</a:t>
                      </a:r>
                      <a:endParaRPr lang="en-US" dirty="0"/>
                    </a:p>
                  </a:txBody>
                  <a:tcPr/>
                </a:tc>
              </a:tr>
              <a:tr h="418657">
                <a:tc>
                  <a:txBody>
                    <a:bodyPr/>
                    <a:lstStyle/>
                    <a:p>
                      <a:r>
                        <a:rPr lang="en-US" dirty="0" smtClean="0"/>
                        <a:t>Waterfall </a:t>
                      </a:r>
                      <a:endParaRPr lang="en-US" dirty="0"/>
                    </a:p>
                  </a:txBody>
                  <a:tcPr/>
                </a:tc>
                <a:tc>
                  <a:txBody>
                    <a:bodyPr/>
                    <a:lstStyle/>
                    <a:p>
                      <a:r>
                        <a:rPr lang="en-US" dirty="0" smtClean="0"/>
                        <a:t>Agile</a:t>
                      </a:r>
                      <a:endParaRPr lang="en-US" dirty="0"/>
                    </a:p>
                  </a:txBody>
                  <a:tcPr/>
                </a:tc>
              </a:tr>
              <a:tr h="418657">
                <a:tc>
                  <a:txBody>
                    <a:bodyPr/>
                    <a:lstStyle/>
                    <a:p>
                      <a:r>
                        <a:rPr lang="en-US" dirty="0" smtClean="0"/>
                        <a:t>Not a psychological need</a:t>
                      </a:r>
                      <a:endParaRPr lang="en-US" dirty="0"/>
                    </a:p>
                  </a:txBody>
                  <a:tcPr/>
                </a:tc>
                <a:tc>
                  <a:txBody>
                    <a:bodyPr/>
                    <a:lstStyle/>
                    <a:p>
                      <a:r>
                        <a:rPr lang="en-US" dirty="0" smtClean="0"/>
                        <a:t>Psychological need</a:t>
                      </a:r>
                      <a:endParaRPr lang="en-US" dirty="0"/>
                    </a:p>
                  </a:txBody>
                  <a:tcPr/>
                </a:tc>
              </a:tr>
              <a:tr h="418657">
                <a:tc>
                  <a:txBody>
                    <a:bodyPr/>
                    <a:lstStyle/>
                    <a:p>
                      <a:r>
                        <a:rPr lang="en-US" dirty="0" smtClean="0"/>
                        <a:t>Copy paste templates</a:t>
                      </a:r>
                      <a:endParaRPr lang="en-US" dirty="0"/>
                    </a:p>
                  </a:txBody>
                  <a:tcPr/>
                </a:tc>
                <a:tc>
                  <a:txBody>
                    <a:bodyPr/>
                    <a:lstStyle/>
                    <a:p>
                      <a:r>
                        <a:rPr lang="en-US" dirty="0" smtClean="0"/>
                        <a:t>No templates</a:t>
                      </a:r>
                      <a:endParaRPr lang="en-US" dirty="0"/>
                    </a:p>
                  </a:txBody>
                  <a:tcPr/>
                </a:tc>
              </a:tr>
              <a:tr h="418657">
                <a:tc>
                  <a:txBody>
                    <a:bodyPr/>
                    <a:lstStyle/>
                    <a:p>
                      <a:r>
                        <a:rPr lang="en-US" dirty="0" smtClean="0"/>
                        <a:t>Documentation</a:t>
                      </a:r>
                      <a:endParaRPr lang="en-US" dirty="0"/>
                    </a:p>
                  </a:txBody>
                  <a:tcPr/>
                </a:tc>
                <a:tc>
                  <a:txBody>
                    <a:bodyPr/>
                    <a:lstStyle/>
                    <a:p>
                      <a:r>
                        <a:rPr lang="en-US" dirty="0" smtClean="0"/>
                        <a:t> Execution</a:t>
                      </a:r>
                      <a:endParaRPr lang="en-US" dirty="0"/>
                    </a:p>
                  </a:txBody>
                  <a:tcPr/>
                </a:tc>
              </a:tr>
              <a:tr h="418657">
                <a:tc>
                  <a:txBody>
                    <a:bodyPr/>
                    <a:lstStyle/>
                    <a:p>
                      <a:r>
                        <a:rPr lang="en-US" dirty="0" smtClean="0"/>
                        <a:t>Doesn’t increase performance</a:t>
                      </a:r>
                      <a:endParaRPr lang="en-US" dirty="0"/>
                    </a:p>
                  </a:txBody>
                  <a:tcPr/>
                </a:tc>
                <a:tc>
                  <a:txBody>
                    <a:bodyPr/>
                    <a:lstStyle/>
                    <a:p>
                      <a:r>
                        <a:rPr lang="en-US" dirty="0" smtClean="0"/>
                        <a:t>Increases</a:t>
                      </a:r>
                      <a:r>
                        <a:rPr lang="en-US" baseline="0" dirty="0" smtClean="0"/>
                        <a:t> performance</a:t>
                      </a:r>
                      <a:endParaRPr lang="en-US" dirty="0"/>
                    </a:p>
                  </a:txBody>
                  <a:tcPr/>
                </a:tc>
              </a:tr>
              <a:tr h="418657">
                <a:tc>
                  <a:txBody>
                    <a:bodyPr/>
                    <a:lstStyle/>
                    <a:p>
                      <a:r>
                        <a:rPr lang="en-US" dirty="0" smtClean="0"/>
                        <a:t>Creates fear</a:t>
                      </a:r>
                      <a:endParaRPr lang="en-US" dirty="0"/>
                    </a:p>
                  </a:txBody>
                  <a:tcPr/>
                </a:tc>
                <a:tc>
                  <a:txBody>
                    <a:bodyPr/>
                    <a:lstStyle/>
                    <a:p>
                      <a:r>
                        <a:rPr lang="en-US" dirty="0" smtClean="0"/>
                        <a:t>Creates respect</a:t>
                      </a:r>
                      <a:endParaRPr lang="en-US" dirty="0"/>
                    </a:p>
                  </a:txBody>
                  <a:tcPr/>
                </a:tc>
              </a:tr>
            </a:tbl>
          </a:graphicData>
        </a:graphic>
      </p:graphicFrame>
    </p:spTree>
    <p:extLst>
      <p:ext uri="{BB962C8B-B14F-4D97-AF65-F5344CB8AC3E}">
        <p14:creationId xmlns:p14="http://schemas.microsoft.com/office/powerpoint/2010/main" val="422762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Office Theme">
  <a:themeElements>
    <a:clrScheme name="PKcolors">
      <a:dk1>
        <a:sysClr val="windowText" lastClr="000000"/>
      </a:dk1>
      <a:lt1>
        <a:sysClr val="window" lastClr="FFFFFF"/>
      </a:lt1>
      <a:dk2>
        <a:srgbClr val="1F497D"/>
      </a:dk2>
      <a:lt2>
        <a:srgbClr val="EEECE1"/>
      </a:lt2>
      <a:accent1>
        <a:srgbClr val="0A2C4C"/>
      </a:accent1>
      <a:accent2>
        <a:srgbClr val="1E3E9B"/>
      </a:accent2>
      <a:accent3>
        <a:srgbClr val="5D6161"/>
      </a:accent3>
      <a:accent4>
        <a:srgbClr val="7CB49A"/>
      </a:accent4>
      <a:accent5>
        <a:srgbClr val="0776BD"/>
      </a:accent5>
      <a:accent6>
        <a:srgbClr val="88C8EE"/>
      </a:accent6>
      <a:hlink>
        <a:srgbClr val="F9A12E"/>
      </a:hlink>
      <a:folHlink>
        <a:srgbClr val="C8522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bg1">
              <a:lumMod val="65000"/>
            </a:schemeClr>
          </a:solidFill>
        </a:ln>
        <a:effectLst/>
      </a:spPr>
      <a:bodyPr rtlCol="0" anchor="t" anchorCtr="0"/>
      <a:lstStyle>
        <a:defPPr algn="ctr">
          <a:defRPr sz="900" b="1" dirty="0" smtClean="0">
            <a:solidFill>
              <a:schemeClr val="bg1"/>
            </a:solidFill>
            <a:cs typeface="Calibri"/>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50939</TotalTime>
  <Words>2585</Words>
  <Application>Microsoft Office PowerPoint</Application>
  <PresentationFormat>On-screen Show (4:3)</PresentationFormat>
  <Paragraphs>309</Paragraphs>
  <Slides>34</Slides>
  <Notes>1</Notes>
  <HiddenSlides>0</HiddenSlides>
  <MMClips>0</MMClips>
  <ScaleCrop>false</ScaleCrop>
  <HeadingPairs>
    <vt:vector size="4" baseType="variant">
      <vt:variant>
        <vt:lpstr>Theme</vt:lpstr>
      </vt:variant>
      <vt:variant>
        <vt:i4>6</vt:i4>
      </vt:variant>
      <vt:variant>
        <vt:lpstr>Slide Titles</vt:lpstr>
      </vt:variant>
      <vt:variant>
        <vt:i4>34</vt:i4>
      </vt:variant>
    </vt:vector>
  </HeadingPairs>
  <TitlesOfParts>
    <vt:vector size="40" baseType="lpstr">
      <vt:lpstr>Office Theme</vt:lpstr>
      <vt:lpstr>1_Custom Design</vt:lpstr>
      <vt:lpstr>3_Custom Design</vt:lpstr>
      <vt:lpstr>Custom Design</vt:lpstr>
      <vt:lpstr>4_Custom Design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prokarma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Dodge</dc:creator>
  <cp:lastModifiedBy>Anil Sakala</cp:lastModifiedBy>
  <cp:revision>737</cp:revision>
  <cp:lastPrinted>2014-10-20T22:02:22Z</cp:lastPrinted>
  <dcterms:created xsi:type="dcterms:W3CDTF">2014-05-01T21:02:11Z</dcterms:created>
  <dcterms:modified xsi:type="dcterms:W3CDTF">2016-04-24T09:39:28Z</dcterms:modified>
</cp:coreProperties>
</file>