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782" r:id="rId5"/>
  </p:sldMasterIdLst>
  <p:sldIdLst>
    <p:sldId id="256" r:id="rId6"/>
    <p:sldId id="325" r:id="rId7"/>
    <p:sldId id="274" r:id="rId8"/>
    <p:sldId id="339" r:id="rId9"/>
    <p:sldId id="340" r:id="rId10"/>
    <p:sldId id="342" r:id="rId11"/>
    <p:sldId id="343" r:id="rId12"/>
    <p:sldId id="344" r:id="rId13"/>
    <p:sldId id="328" r:id="rId14"/>
    <p:sldId id="345" r:id="rId15"/>
    <p:sldId id="347" r:id="rId16"/>
    <p:sldId id="329" r:id="rId17"/>
    <p:sldId id="348" r:id="rId18"/>
    <p:sldId id="349" r:id="rId19"/>
    <p:sldId id="351" r:id="rId20"/>
    <p:sldId id="352" r:id="rId21"/>
    <p:sldId id="353" r:id="rId22"/>
    <p:sldId id="350" r:id="rId23"/>
    <p:sldId id="335" r:id="rId24"/>
    <p:sldId id="330" r:id="rId25"/>
    <p:sldId id="331" r:id="rId26"/>
    <p:sldId id="326" r:id="rId27"/>
    <p:sldId id="327" r:id="rId28"/>
    <p:sldId id="337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9999"/>
    <a:srgbClr val="0066FF"/>
    <a:srgbClr val="33CC33"/>
    <a:srgbClr val="FF6600"/>
    <a:srgbClr val="FF3399"/>
    <a:srgbClr val="FF00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0929"/>
  </p:normalViewPr>
  <p:slideViewPr>
    <p:cSldViewPr>
      <p:cViewPr varScale="1">
        <p:scale>
          <a:sx n="71" d="100"/>
          <a:sy n="71" d="100"/>
        </p:scale>
        <p:origin x="-11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89805F54-5D30-404A-984E-0AC3D8143D6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F0659-2132-4345-938F-25B745CC137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9F65EF-BCDE-4103-A493-E3BFE82FC15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A5FB1F5C-66D5-44D4-BEE8-17DA05E3367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805F54-5D30-404A-984E-0AC3D8143D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07F527-FE88-4A2D-BBE5-39F7962BE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EB16A64-549E-480B-A9B8-E9129B1E7A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dirty="0" smtClean="0"/>
              <a:t>Anil Kumar Sakala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9E6312B-2B9B-43EC-BC6C-C032F8254C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15E8BCD-BE03-4252-B3A8-53E32A6668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278690-80E3-4564-9A80-68B225511B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4AF794-FA68-4A87-B2A1-6AA747FDDA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7F527-FE88-4A2D-BBE5-39F7962BE8E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A6A0BE-AAE0-40A5-8234-7E45C3F522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9E896C-C397-46E7-8AD9-45FA850913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659-2132-4345-938F-25B745CC13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F9F65EF-BCDE-4103-A493-E3BFE82FC1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16A64-549E-480B-A9B8-E9129B1E7AC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6312B-2B9B-43EC-BC6C-C032F8254C2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E8BCD-BE03-4252-B3A8-53E32A6668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78690-80E3-4564-9A80-68B225511B0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AF794-FA68-4A87-B2A1-6AA747FDDA3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6A0BE-AAE0-40A5-8234-7E45C3F5221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E896C-C397-46E7-8AD9-45FA850913E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fld id="{65C0766D-6D6C-47D0-960C-95AF4204BF85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wedg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5C0766D-6D6C-47D0-960C-95AF4204BF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spd="slow">
    <p:wedge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thebestplacetoworkbook.com/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thebestplacetoworkbook.com/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thebestplacetoworkbook.com/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4876800"/>
            <a:ext cx="5486400" cy="38100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Anil Sakala</a:t>
            </a:r>
            <a:endParaRPr lang="en-US" sz="2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447800"/>
            <a:ext cx="5334000" cy="990600"/>
          </a:xfrm>
        </p:spPr>
        <p:txBody>
          <a:bodyPr/>
          <a:lstStyle/>
          <a:p>
            <a:r>
              <a:rPr lang="en-US" sz="2400" dirty="0" smtClean="0"/>
              <a:t>Engaging Work Environment</a:t>
            </a:r>
            <a:endParaRPr lang="en-US" sz="24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Q12 questions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76400"/>
            <a:ext cx="8302752" cy="4495800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IN" sz="1800" dirty="0" smtClean="0"/>
              <a:t>Q00. (Overall Satisfaction) On a five-point scale, where “5” is </a:t>
            </a:r>
            <a:r>
              <a:rPr lang="en-IN" sz="1800" i="1" dirty="0" smtClean="0"/>
              <a:t>extremely  satisfied and “1” is extremely dissatisfied, how satisfied are you with</a:t>
            </a:r>
            <a:r>
              <a:rPr lang="en-IN" sz="1800" dirty="0" smtClean="0"/>
              <a:t> (your company) as a place to work?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IN" sz="1800" dirty="0" smtClean="0"/>
              <a:t>Q01. I know what is expected of me at work.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IN" sz="1800" dirty="0" smtClean="0"/>
              <a:t>Q02. I have the materials and equipment I need to do my work right.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IN" sz="1800" dirty="0" smtClean="0"/>
              <a:t>Q03. At work, I have the opportunity to do what I do best every day.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IN" sz="1800" dirty="0" smtClean="0"/>
              <a:t>Q04. In the last seven days, I have received recognition or praise for doing good work.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IN" sz="1800" dirty="0" smtClean="0"/>
              <a:t>Q05. My supervisor, or someone at work, seems to care about me as a person.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   Q06. There is someone at work who encourages my development. 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   Q07. At work, my opinions seem to count.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   Q08. The mission or purpose of my company makes me feel my job is important.</a:t>
            </a:r>
          </a:p>
          <a:p>
            <a:pPr>
              <a:buFont typeface="Wingdings" pitchFamily="2" charset="2"/>
              <a:buChar char="Ø"/>
            </a:pPr>
            <a:endParaRPr lang="en-IN" sz="1800" dirty="0" smtClean="0"/>
          </a:p>
          <a:p>
            <a:pPr marL="457200" indent="-457200">
              <a:buNone/>
            </a:pPr>
            <a:r>
              <a:rPr lang="en-IN" sz="1800" dirty="0" smtClean="0"/>
              <a:t>Note : Supervisor is used which means it can be leads / managers</a:t>
            </a:r>
            <a:endParaRPr lang="en-US" sz="18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Q12 questions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371600"/>
            <a:ext cx="8226552" cy="4800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endParaRPr lang="en-IN" sz="1700" dirty="0" smtClean="0"/>
          </a:p>
          <a:p>
            <a:pPr>
              <a:buFont typeface="Wingdings" pitchFamily="2" charset="2"/>
              <a:buChar char="ü"/>
            </a:pPr>
            <a:r>
              <a:rPr lang="en-IN" sz="1700" dirty="0" smtClean="0"/>
              <a:t>Q09. My associates or fellow employees are committed to doing quality work.</a:t>
            </a:r>
          </a:p>
          <a:p>
            <a:pPr>
              <a:buFont typeface="Wingdings" pitchFamily="2" charset="2"/>
              <a:buChar char="ü"/>
            </a:pPr>
            <a:r>
              <a:rPr lang="en-IN" sz="1700" dirty="0" smtClean="0"/>
              <a:t>Q10. I have a best friend at work.</a:t>
            </a:r>
          </a:p>
          <a:p>
            <a:pPr>
              <a:buFont typeface="Wingdings" pitchFamily="2" charset="2"/>
              <a:buChar char="ü"/>
            </a:pPr>
            <a:r>
              <a:rPr lang="en-IN" sz="1700" dirty="0" smtClean="0"/>
              <a:t>Q11. In the last six months, someone at work has talked to me about my progress.</a:t>
            </a:r>
          </a:p>
          <a:p>
            <a:pPr>
              <a:buFont typeface="Wingdings" pitchFamily="2" charset="2"/>
              <a:buChar char="ü"/>
            </a:pPr>
            <a:r>
              <a:rPr lang="en-IN" sz="1700" dirty="0" smtClean="0"/>
              <a:t>Q12. This last year, I have had opportunities at work to learn and grow</a:t>
            </a:r>
          </a:p>
          <a:p>
            <a:pPr>
              <a:buNone/>
            </a:pPr>
            <a:endParaRPr lang="en-IN" sz="1700" dirty="0" smtClean="0"/>
          </a:p>
          <a:p>
            <a:pPr>
              <a:buFont typeface="Wingdings" pitchFamily="2" charset="2"/>
              <a:buChar char="ü"/>
            </a:pPr>
            <a:r>
              <a:rPr lang="en-IN" sz="1700" dirty="0" smtClean="0"/>
              <a:t>First item is scored on a satisfaction scale rather than on an agreement scale</a:t>
            </a:r>
          </a:p>
          <a:p>
            <a:pPr>
              <a:buFont typeface="Wingdings" pitchFamily="2" charset="2"/>
              <a:buChar char="ü"/>
            </a:pPr>
            <a:r>
              <a:rPr lang="en-IN" sz="1700" dirty="0" smtClean="0"/>
              <a:t>For other items use six response options (from 5=strongly agree to 1=strongly disagree; the sixth response option — don’t know/does not apply — is unscored)</a:t>
            </a:r>
          </a:p>
          <a:p>
            <a:pPr>
              <a:buFont typeface="Wingdings" pitchFamily="2" charset="2"/>
              <a:buChar char="ü"/>
            </a:pPr>
            <a:endParaRPr lang="en-IN" sz="1700" dirty="0" smtClean="0"/>
          </a:p>
          <a:p>
            <a:pPr>
              <a:buFont typeface="Wingdings" pitchFamily="2" charset="2"/>
              <a:buChar char="ü"/>
            </a:pPr>
            <a:r>
              <a:rPr lang="en-IN" sz="1700" b="1" u="sng" dirty="0" smtClean="0"/>
              <a:t>Action Items :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Conduct an yearly survey with these questions and use these results to identify action items</a:t>
            </a:r>
          </a:p>
          <a:p>
            <a:pPr lvl="1">
              <a:buNone/>
            </a:pPr>
            <a:r>
              <a:rPr lang="en-US" sz="1700" dirty="0" smtClean="0"/>
              <a:t>     Everyone's participation (new employees can be eliminated) and anonymous survey is very important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Survey results are indicative but they are not accurate</a:t>
            </a:r>
            <a:endParaRPr lang="en-US" sz="1700" dirty="0" smtClean="0"/>
          </a:p>
          <a:p>
            <a:pPr lvl="1">
              <a:buNone/>
            </a:pPr>
            <a:endParaRPr lang="en-US" sz="1700" dirty="0" smtClean="0"/>
          </a:p>
          <a:p>
            <a:pPr lvl="1">
              <a:buNone/>
            </a:pPr>
            <a:endParaRPr lang="en-US" sz="1700" dirty="0" smtClean="0"/>
          </a:p>
          <a:p>
            <a:pPr lvl="1">
              <a:buNone/>
            </a:pPr>
            <a:endParaRPr lang="en-US" sz="1700" dirty="0" smtClean="0"/>
          </a:p>
          <a:p>
            <a:pPr>
              <a:buFont typeface="Wingdings" pitchFamily="2" charset="2"/>
              <a:buChar char="ü"/>
            </a:pPr>
            <a:endParaRPr lang="en-US" sz="17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Q12 Questions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Lot of guys have done deep research on all these 12 questions to understand psychological and scientific reasons behind these questions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ü"/>
            </a:pPr>
            <a:r>
              <a:rPr lang="en-US" sz="2000" dirty="0" smtClean="0"/>
              <a:t>In this presentation I will talk about Ron Friedman research on modern work place. (</a:t>
            </a:r>
            <a:r>
              <a:rPr lang="en-US" sz="2000" dirty="0" smtClean="0">
                <a:hlinkClick r:id="rId2"/>
              </a:rPr>
              <a:t>http://thebestplacetoworkbook.com/</a:t>
            </a:r>
            <a:r>
              <a:rPr lang="en-US" sz="2000" dirty="0" smtClean="0"/>
              <a:t>)</a:t>
            </a:r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Q12 Questions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Lot of guys have done deep research on all these 12 questions to understand psychological and scientific reasons behind these questions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ü"/>
            </a:pPr>
            <a:r>
              <a:rPr lang="en-US" sz="2000" dirty="0" smtClean="0"/>
              <a:t>In this presentation I will talk about Ron Friedman research on modern work place. (</a:t>
            </a:r>
            <a:r>
              <a:rPr lang="en-US" sz="2000" dirty="0" smtClean="0">
                <a:hlinkClick r:id="rId2"/>
              </a:rPr>
              <a:t>http://thebestplacetoworkbook.com/</a:t>
            </a:r>
            <a:r>
              <a:rPr lang="en-US" sz="2000" dirty="0" smtClean="0"/>
              <a:t>)</a:t>
            </a:r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Effective Hiring 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There is no substitute for talented hire and putting them in right roles 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Research</a:t>
            </a:r>
            <a:r>
              <a:rPr lang="en-US" sz="2000" dirty="0" smtClean="0"/>
              <a:t> : Every interview process is associated with blind spots which need to be figured out fixed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There are blind spots associated with each interview process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Blind Spots </a:t>
            </a:r>
            <a:r>
              <a:rPr lang="en-US" sz="2000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Hiring for attitude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Giving authority to single person to make all hiring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Weak initial screening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Physical appearance</a:t>
            </a:r>
            <a:endParaRPr lang="en-US" sz="1800" dirty="0" smtClean="0"/>
          </a:p>
          <a:p>
            <a:pPr>
              <a:buFont typeface="Wingdings" pitchFamily="2" charset="2"/>
              <a:buChar char="ü"/>
            </a:pPr>
            <a:r>
              <a:rPr lang="en-US" sz="1700" dirty="0" smtClean="0"/>
              <a:t>Interview should be centered around a work assignment and multiple interviews. Most of the blind spots related to technical areas are overcome this way.</a:t>
            </a:r>
          </a:p>
          <a:p>
            <a:pPr lvl="1">
              <a:buFont typeface="Wingdings" pitchFamily="2" charset="2"/>
              <a:buChar char="ü"/>
            </a:pPr>
            <a:endParaRPr lang="en-US" sz="18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18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ü"/>
            </a:pP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Blind Spot : Hiring For Attitude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447800"/>
            <a:ext cx="7693152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Research</a:t>
            </a:r>
            <a:r>
              <a:rPr lang="en-US" sz="2000" dirty="0" smtClean="0"/>
              <a:t> : Research has shown somebody was bad hire for attitudinal reasons 89% of the times .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Proof :  </a:t>
            </a:r>
            <a:r>
              <a:rPr lang="en-US" sz="2000" dirty="0" smtClean="0"/>
              <a:t>List characteristics of low performers in your group 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Most of the times you will use these words – Are negative , Blame others , Don’t take initiative , Resist change , Create drama . Most of the times their technical skills are not a issue .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Most companies are currently paying people they regret hiring because it’s usually harder to fire someone than it was to hire them, especially if they have decent skills but a lousy attitude</a:t>
            </a:r>
          </a:p>
          <a:p>
            <a:pPr>
              <a:buFont typeface="Wingdings" pitchFamily="2" charset="2"/>
              <a:buChar char="ü"/>
            </a:pPr>
            <a:r>
              <a:rPr lang="en-IN" sz="2000" b="1" dirty="0" smtClean="0"/>
              <a:t>Cost of bad hire</a:t>
            </a:r>
            <a:r>
              <a:rPr lang="en-IN" sz="2000" dirty="0" smtClean="0"/>
              <a:t> : Loss of reputation in market , Loss of reputation in front of customer , Source of rumours in company </a:t>
            </a: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ü"/>
            </a:pP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Blind Spot : Hiring For Attitude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447800"/>
            <a:ext cx="7693152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How do we assess attitude ?</a:t>
            </a:r>
            <a:endParaRPr lang="en-IN" sz="2000" dirty="0" smtClean="0"/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I am not sure but Ron Friedman proposed to prepare some questions related to behavioural and situational judgement questions ?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Tell me about conflict you had with your supervisor and how did you resolve it ?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You are assigned to a new project as lead . It is responsibility to deliver high quality and ensure customer is happy . How do you go about it ?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In your current team what areas of improvement do you see ?</a:t>
            </a:r>
          </a:p>
          <a:p>
            <a:pPr lvl="1">
              <a:buFont typeface="Wingdings" pitchFamily="2" charset="2"/>
              <a:buChar char="ü"/>
            </a:pPr>
            <a:endParaRPr lang="en-IN" sz="1700" dirty="0" smtClean="0"/>
          </a:p>
          <a:p>
            <a:pPr lvl="1">
              <a:buFont typeface="Wingdings" pitchFamily="2" charset="2"/>
              <a:buChar char="ü"/>
            </a:pPr>
            <a:endParaRPr lang="en-US" sz="14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ü"/>
            </a:pP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Effective Onboarding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447800"/>
            <a:ext cx="7693152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`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If you consider attrition of 10 to 15% you will have 50 % of your current employees moving out of prokarma in 3.5 years.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With this attrition rates every business is in huge risk . Are we prepared to engage and get best results with new employees  ? My answer is no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 Few Facts : 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dirty="0" smtClean="0"/>
              <a:t>A full third of external hires are no longer with the organization after two years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dirty="0" smtClean="0"/>
              <a:t>Less than a third of executives worldwide are positive about their onboarding experience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dirty="0" smtClean="0"/>
              <a:t>Almost a third of executives who join organizations as an external hire miss expectations in the first two years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dirty="0" smtClean="0"/>
              <a:t>Almost a third of employees employed in their current job for less than six months are already job searching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Action Item </a:t>
            </a:r>
            <a:r>
              <a:rPr lang="en-US" sz="2000" dirty="0" smtClean="0"/>
              <a:t>: Above statistics reveal conventional on boarding techniques are ineffective we need to explore more on this</a:t>
            </a:r>
          </a:p>
          <a:p>
            <a:pPr lvl="1">
              <a:buFont typeface="Wingdings" pitchFamily="2" charset="2"/>
              <a:buChar char="ü"/>
            </a:pPr>
            <a:endParaRPr lang="en-IN" sz="1800" dirty="0" smtClean="0"/>
          </a:p>
          <a:p>
            <a:pPr lvl="1">
              <a:buNone/>
            </a:pPr>
            <a:endParaRPr lang="en-IN" sz="1700" dirty="0" smtClean="0"/>
          </a:p>
          <a:p>
            <a:pPr lvl="1">
              <a:buFont typeface="Wingdings" pitchFamily="2" charset="2"/>
              <a:buChar char="ü"/>
            </a:pPr>
            <a:endParaRPr lang="en-US" sz="14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ü"/>
            </a:pP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Q12 Questions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Lot of guys have done deep research on all these 12 questions to understand psychological and scientific reasons behind these questions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ü"/>
            </a:pPr>
            <a:r>
              <a:rPr lang="en-US" sz="2000" dirty="0" smtClean="0"/>
              <a:t>In this presentation I will talk about Ron Friedman research on modern work place. (</a:t>
            </a:r>
            <a:r>
              <a:rPr lang="en-US" sz="2000" dirty="0" smtClean="0">
                <a:hlinkClick r:id="rId2"/>
              </a:rPr>
              <a:t>http://thebestplacetoworkbook.com/</a:t>
            </a:r>
            <a:r>
              <a:rPr lang="en-US" sz="2000" dirty="0" smtClean="0"/>
              <a:t>)</a:t>
            </a:r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Q12 questions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76400"/>
            <a:ext cx="7693152" cy="4724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b="1" u="sng" dirty="0" smtClean="0"/>
              <a:t>Research</a:t>
            </a:r>
            <a:r>
              <a:rPr lang="en-US" sz="1600" dirty="0" smtClean="0"/>
              <a:t> : Why few games are successful and few games are not successful ?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Games that fulfill psychological needs of human being are successful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When targets are clear with consistent feedback , immediate recognition and progressive difficulty , we can’t help but become absorbed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Temple run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Chess Game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Chess Game offline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We should build a similar work environment to engage employees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en-US" sz="1600" b="1" u="sng" dirty="0" smtClean="0"/>
              <a:t>Action Items </a:t>
            </a:r>
            <a:r>
              <a:rPr lang="en-US" sz="1600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Feedback cycles need to implemented which are more powerful than performance reviews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Make leads more accountable and more powerful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Action items to focus on progressive difficulty and empowering employees</a:t>
            </a:r>
          </a:p>
          <a:p>
            <a:pPr lvl="1">
              <a:buFont typeface="Wingdings" pitchFamily="2" charset="2"/>
              <a:buChar char="ü"/>
            </a:pPr>
            <a:endParaRPr lang="en-US" sz="1300" dirty="0" smtClean="0"/>
          </a:p>
          <a:p>
            <a:pPr lvl="1">
              <a:buFont typeface="Wingdings" pitchFamily="2" charset="2"/>
              <a:buChar char="ü"/>
            </a:pPr>
            <a:endParaRPr lang="en-US" sz="13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Agenda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81200"/>
            <a:ext cx="7693152" cy="4114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Deep dive into understanding engaging work environment ( Psychological  , Scientific and Practical reasons) leading to various action items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What video games teach us about work environment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76400"/>
            <a:ext cx="7693152" cy="4724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b="1" u="sng" dirty="0" smtClean="0"/>
              <a:t>Research</a:t>
            </a:r>
            <a:r>
              <a:rPr lang="en-US" sz="1600" dirty="0" smtClean="0"/>
              <a:t> : Why few games are successful and few games are not successful ?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Games that fulfill psychological needs of human being are successful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When targets are clear with consistent feedback , immediate recognition and progressive difficulty , we can’t help but become absorbed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Temple run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Chess Game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Chess Game offline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We should build a similar work environment to engage employees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en-US" sz="1600" b="1" u="sng" dirty="0" smtClean="0"/>
              <a:t>Action Items </a:t>
            </a:r>
            <a:r>
              <a:rPr lang="en-US" sz="1600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Feedback cycles need to implemented which are more powerful than performance reviews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Make leads more accountable and more powerful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Action items to focus on progressive difficulty and empowering employees</a:t>
            </a:r>
          </a:p>
          <a:p>
            <a:pPr lvl="1">
              <a:buFont typeface="Wingdings" pitchFamily="2" charset="2"/>
              <a:buChar char="ü"/>
            </a:pPr>
            <a:endParaRPr lang="en-US" sz="1300" dirty="0" smtClean="0"/>
          </a:p>
          <a:p>
            <a:pPr lvl="1">
              <a:buFont typeface="Wingdings" pitchFamily="2" charset="2"/>
              <a:buChar char="ü"/>
            </a:pPr>
            <a:endParaRPr lang="en-US" sz="13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Create a happy work environment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76400"/>
            <a:ext cx="7693152" cy="4953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is happiness and where do we find it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How much should I earn to live a happy life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How many cars do I require to live a happy life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How many girl friends should I have to live a happy life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How much should I earn to live a happy life ?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is the secret and science behind happiness ?</a:t>
            </a: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You must have experienced happiness lot of times but that would not last long – getting promotion , getting hike , received award as top performer , new child is born , brought new home , brought new car …..etc . All these things last only for few days or hours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If your mind is filled with positive vibes like – love , peace , positive mind , positive thoughts …so on you will b happy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If your mind is filled with negative thoughts like – hatred , Jealous , believes in win-lose  you will be unhappy</a:t>
            </a: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Create a happy work environment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b="1" u="sng" dirty="0" smtClean="0"/>
              <a:t>Research</a:t>
            </a:r>
            <a:r>
              <a:rPr lang="en-US" sz="2000" dirty="0" smtClean="0"/>
              <a:t> : In a work environment we cannot make him happy for ever . We can only create pulses of happiness . </a:t>
            </a: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There are four rules – Frequency , Variety , Unexpected , Experiences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Look at our facilities and evaluate against four rules  – Chairs , Transportation , Cafeteria , Conference rooms , Cubicles (Cabinet) , Annual gifts , Biscuits , Friday events , Surprise movies , Games rooms, Team </a:t>
            </a:r>
            <a:r>
              <a:rPr lang="en-US" sz="1800" dirty="0" smtClean="0"/>
              <a:t>lunches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Understand limitations of mind and body</a:t>
            </a: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en-US" sz="2000" b="1" u="sng" dirty="0" smtClean="0"/>
              <a:t>Action Items </a:t>
            </a:r>
            <a:r>
              <a:rPr lang="en-US" sz="2000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Transportation , Chairs , Work stations , Cafeteria and Conference Rooms are must.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to look at project failures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8153400" cy="4876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endParaRPr lang="en-US" sz="1800" b="1" u="sng" dirty="0" smtClean="0"/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Different managers have different ways to look at failures . I you don’t know how to look at failures in a proper way you can create a disengaging work environment where employees find it hard to work in such environment</a:t>
            </a:r>
          </a:p>
          <a:p>
            <a:pPr>
              <a:buFont typeface="Wingdings" pitchFamily="2" charset="2"/>
              <a:buChar char="ü"/>
            </a:pPr>
            <a:r>
              <a:rPr lang="en-US" sz="1800" b="1" dirty="0" smtClean="0"/>
              <a:t>Research</a:t>
            </a:r>
            <a:r>
              <a:rPr lang="en-US" sz="1800" dirty="0" smtClean="0"/>
              <a:t> : Humans succeed after couple of intelligent failures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History behind netcontrol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Google projects ?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Cure for HIV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Get ready for more failures as we are growing </a:t>
            </a:r>
          </a:p>
          <a:p>
            <a:pPr>
              <a:buFont typeface="Wingdings" pitchFamily="2" charset="2"/>
              <a:buChar char="ü"/>
            </a:pPr>
            <a:r>
              <a:rPr lang="en-US" sz="1800" b="1" dirty="0" smtClean="0"/>
              <a:t>Reasons for Failures: </a:t>
            </a:r>
            <a:r>
              <a:rPr lang="en-US" sz="1800" dirty="0" smtClean="0"/>
              <a:t>Mistakes are caused by inattention , inability and uncertainty and experimentation</a:t>
            </a:r>
            <a:endParaRPr lang="en-US" sz="1800" b="1" dirty="0" smtClean="0"/>
          </a:p>
          <a:p>
            <a:pPr>
              <a:buFont typeface="Wingdings" pitchFamily="2" charset="2"/>
              <a:buChar char="ü"/>
            </a:pPr>
            <a:r>
              <a:rPr lang="en-US" sz="1800" b="1" dirty="0" smtClean="0"/>
              <a:t>Conclusion : </a:t>
            </a:r>
            <a:r>
              <a:rPr lang="en-US" sz="1800" dirty="0" smtClean="0"/>
              <a:t>W</a:t>
            </a:r>
            <a:r>
              <a:rPr lang="en-US" sz="1800" dirty="0" smtClean="0"/>
              <a:t>ork environment must have scope for intelligent failure to take up new challenges </a:t>
            </a:r>
          </a:p>
          <a:p>
            <a:pPr>
              <a:buFont typeface="Wingdings" pitchFamily="2" charset="2"/>
              <a:buChar char="ü"/>
            </a:pPr>
            <a:endParaRPr lang="en-US" sz="1800" b="1" u="sng" dirty="0" smtClean="0"/>
          </a:p>
          <a:p>
            <a:pPr lvl="1">
              <a:buNone/>
            </a:pPr>
            <a:endParaRPr lang="en-US" sz="1800" b="1" u="sng" dirty="0" smtClean="0"/>
          </a:p>
          <a:p>
            <a:pPr lvl="1">
              <a:buFont typeface="Wingdings" pitchFamily="2" charset="2"/>
              <a:buChar char="ü"/>
            </a:pPr>
            <a:endParaRPr lang="en-US" sz="1800" dirty="0" smtClean="0"/>
          </a:p>
          <a:p>
            <a:pPr lvl="1"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>
              <a:buFont typeface="Wingdings" pitchFamily="2" charset="2"/>
              <a:buChar char="ü"/>
            </a:pPr>
            <a:endParaRPr lang="en-US" sz="18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Conclusion 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Fulfill psychological needs of an employee without which employees are likely to quit irrespective of their pay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Create happy work environment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Create scope for intelligent failure to enable employees take more challenges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Understand limits of body and mind</a:t>
            </a:r>
          </a:p>
          <a:p>
            <a:pPr lvl="1">
              <a:buFont typeface="Wingdings" pitchFamily="2" charset="2"/>
              <a:buChar char="ü"/>
            </a:pPr>
            <a:endParaRPr lang="en-US" sz="18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What was discussed in my last presentation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is engaging work environment?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How do we create it ?</a:t>
            </a:r>
          </a:p>
          <a:p>
            <a:pPr lvl="2">
              <a:buFont typeface="Wingdings" pitchFamily="2" charset="2"/>
              <a:buChar char="ü"/>
            </a:pPr>
            <a:r>
              <a:rPr lang="en-US" sz="1700" dirty="0" smtClean="0"/>
              <a:t>RESPECT model </a:t>
            </a:r>
          </a:p>
          <a:p>
            <a:pPr lvl="2">
              <a:buFont typeface="Wingdings" pitchFamily="2" charset="2"/>
              <a:buChar char="ü"/>
            </a:pPr>
            <a:r>
              <a:rPr lang="en-US" sz="1700" dirty="0" smtClean="0"/>
              <a:t>Expectations , Recognition and Supportive feedback are vital in any work environment . You can never manage a group effectively without these elements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How do we assess whether we have an engaging work environment or not ?</a:t>
            </a:r>
          </a:p>
          <a:p>
            <a:pPr lvl="2">
              <a:buFont typeface="Wingdings" pitchFamily="2" charset="2"/>
              <a:buChar char="ü"/>
            </a:pPr>
            <a:r>
              <a:rPr lang="en-US" sz="1700" dirty="0" smtClean="0"/>
              <a:t>Q12 Questions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What I didn't discuss in my last presentation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7693152" cy="5029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How can we assess our work environment – Engaging or Disengaging ?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Deep dive into how engagement improves productivity ? 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Deep dive into how engagement improves quality of work ? 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Deep dive into how engaging work environment improves customer satisfaction ?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Why pay  is not included in engagement factors ?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Why teams outings , team lunches ,  free food , gifts , rangoli are not included in engagement factors ?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How to handle factors that create disengaging work </a:t>
            </a:r>
            <a:r>
              <a:rPr lang="en-IN" sz="2000" smtClean="0"/>
              <a:t>environment </a:t>
            </a:r>
            <a:r>
              <a:rPr lang="en-IN" sz="2000" smtClean="0"/>
              <a:t>like </a:t>
            </a:r>
            <a:r>
              <a:rPr lang="en-IN" sz="2000" smtClean="0"/>
              <a:t>Project </a:t>
            </a:r>
            <a:r>
              <a:rPr lang="en-IN" sz="2000" dirty="0" smtClean="0"/>
              <a:t>failures 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Why engagement starts with right hiring and right on boarding ?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Action items that we need to work on  to improve overall engagement levels ?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to increase productivity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7693152" cy="5029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Manager 1 thinks :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Identify a tool /  process to track number of hours he is spending on work items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Map this reading to performance appraisal tool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As your productivity is mapped to performance tool employees keep working day and night to increase their productivity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Over a period we will only high productive people in company</a:t>
            </a:r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Reality : 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I had set very clear goals during performance reviews number of times but they never took it seriously . Even if an employee gets MME he will not show any improvement 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Performance tool is more of a documentation tool and I have never seen employees taking it seriously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In school expectations are very clear but do we meet expectations</a:t>
            </a: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to increase productivity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7693152" cy="5029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Manager 2 thinks (Micromanager) :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Close all games rooms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Ensure employee sits at his desk for 8 hours and don’t allow him to turn his head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Invent new ways to track his active hours at desk (Wipro / some other company has done this)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Over a period of time we will have high productive people in company</a:t>
            </a:r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Reality : 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Over a period a time you will have only those who are not getting offers outside and they are just waiting for their turn to leave company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Study hours in school system is perfect example for this</a:t>
            </a: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to increase productivity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7693152" cy="5029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Gallup has done lot of research on how to increase productivity of an employee and they came out with a formula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i="1" dirty="0" smtClean="0"/>
              <a:t>Per-person productivity = Talent * (Relationship + Right Expectations + Recognition) 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What is relationship ? – Trust &amp; Consideration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 False promises and Lying with employees lead to distrust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Ill treating an employee who has fallen sick spoils relationship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What is right expectations ?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Right expectation is not performance review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Expectations evolve continuously and daily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Feedback cycles are more effective to build expectations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What is recognition ?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Top engagement factor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When you recognize they repeat . When you ignore you are destroying productivity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No salary is involved in above formula</a:t>
            </a:r>
            <a:endParaRPr lang="en-US" sz="1600" dirty="0" smtClean="0"/>
          </a:p>
          <a:p>
            <a:pPr lvl="2">
              <a:buFont typeface="Wingdings" pitchFamily="2" charset="2"/>
              <a:buChar char="ü"/>
            </a:pPr>
            <a:endParaRPr lang="en-US" sz="1600" dirty="0" smtClean="0"/>
          </a:p>
          <a:p>
            <a:pPr lvl="2">
              <a:buNone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to increase productivity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7693152" cy="5029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Conclusion : 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Create better engaging work environment that will eventually lead to increase in productivity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Action Items </a:t>
            </a:r>
            <a:r>
              <a:rPr lang="en-US" sz="2000" dirty="0" smtClean="0"/>
              <a:t>: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Leads must play a active role in creating engaging work environment . We should develop a concrete </a:t>
            </a:r>
            <a:r>
              <a:rPr lang="en-US" sz="1700" b="1" dirty="0" smtClean="0"/>
              <a:t>working model for leads to work </a:t>
            </a:r>
            <a:r>
              <a:rPr lang="en-US" sz="1700" dirty="0" smtClean="0"/>
              <a:t>on leading to better teams which will eventually lead to better results </a:t>
            </a:r>
            <a:endParaRPr lang="en-US" sz="1600" dirty="0" smtClean="0"/>
          </a:p>
          <a:p>
            <a:pPr lvl="1">
              <a:buFont typeface="Wingdings" pitchFamily="2" charset="2"/>
              <a:buChar char="ü"/>
            </a:pPr>
            <a:r>
              <a:rPr lang="en-US" sz="1700" b="1" dirty="0" smtClean="0"/>
              <a:t>Feedback cycles (involve expectations , recognition and supportive feedbacks) </a:t>
            </a:r>
            <a:r>
              <a:rPr lang="en-US" sz="1700" dirty="0" smtClean="0"/>
              <a:t>are more effective in creating engaging work environment . We should start educating people on that and start implementing them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In depth knowledge on top engaging factor </a:t>
            </a:r>
            <a:r>
              <a:rPr lang="en-US" sz="1700" b="1" dirty="0" smtClean="0"/>
              <a:t>Recognition</a:t>
            </a:r>
            <a:r>
              <a:rPr lang="en-US" sz="1700" dirty="0" smtClean="0"/>
              <a:t> need to be explored and trained</a:t>
            </a:r>
          </a:p>
          <a:p>
            <a:pPr lvl="1">
              <a:buFont typeface="Wingdings" pitchFamily="2" charset="2"/>
              <a:buChar char="ü"/>
            </a:pPr>
            <a:endParaRPr lang="en-US" sz="1600" dirty="0" smtClean="0"/>
          </a:p>
          <a:p>
            <a:pPr lvl="2">
              <a:buNone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do we assess engaging work environment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is Gallup ?</a:t>
            </a:r>
            <a:endParaRPr lang="en-IN" sz="1700" dirty="0" smtClean="0"/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They are into business of understanding work place environment and its effect on business.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They help organizations in </a:t>
            </a:r>
            <a:r>
              <a:rPr lang="en-IN" sz="1700" dirty="0" smtClean="0"/>
              <a:t>managing and improving work place</a:t>
            </a:r>
            <a:endParaRPr lang="en-US" sz="17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Why is work place important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We spend most of our waking hours in office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It has direct impact on our business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Gallup work place audit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Gallup up has done research for more than 50 years on employee engagement and came out with 12 questions to measure employee engagement . These Q12 are called Gallup work place audit questions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More details  - http://strengths.gallup.com/private/resources/q12meta-analysis_flyer_gen_08%2008_bp.pdf</a:t>
            </a:r>
          </a:p>
          <a:p>
            <a:pPr lvl="1">
              <a:buNone/>
            </a:pPr>
            <a:endParaRPr lang="en-US" sz="17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su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448DD2B91BE4E96CF4FCB46776E76" ma:contentTypeVersion="1" ma:contentTypeDescription="Create a new document." ma:contentTypeScope="" ma:versionID="6a9bd17f151380ba01b6557f5d7f3977">
  <xsd:schema xmlns:xsd="http://www.w3.org/2001/XMLSchema" xmlns:xs="http://www.w3.org/2001/XMLSchema" xmlns:p="http://schemas.microsoft.com/office/2006/metadata/properties" xmlns:ns3="e481c529-ed1b-45cf-9b7e-c4fb1eb8885b" targetNamespace="http://schemas.microsoft.com/office/2006/metadata/properties" ma:root="true" ma:fieldsID="fc7a931c163aa832702fb0f0873f04ba" ns3:_="">
    <xsd:import namespace="e481c529-ed1b-45cf-9b7e-c4fb1eb8885b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1c529-ed1b-45cf-9b7e-c4fb1eb888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CCFA03-50CA-476E-8B8B-49D774F043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EA58DC-72AF-4EC3-8A4B-5947507DF5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81c529-ed1b-45cf-9b7e-c4fb1eb888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A5CB71-27A8-4F27-B3EF-0B7C3FFAE0B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6313</TotalTime>
  <Words>2269</Words>
  <Application>Microsoft Office PowerPoint</Application>
  <PresentationFormat>On-screen Show (4:3)</PresentationFormat>
  <Paragraphs>240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Capsules</vt:lpstr>
      <vt:lpstr>Median</vt:lpstr>
      <vt:lpstr>Engaging Work Environment</vt:lpstr>
      <vt:lpstr>Agenda</vt:lpstr>
      <vt:lpstr>What was discussed in my last presentation</vt:lpstr>
      <vt:lpstr>What I didn't discuss in my last presentation</vt:lpstr>
      <vt:lpstr>How to increase productivity</vt:lpstr>
      <vt:lpstr>How to increase productivity</vt:lpstr>
      <vt:lpstr>How to increase productivity</vt:lpstr>
      <vt:lpstr>How to increase productivity</vt:lpstr>
      <vt:lpstr>How do we assess engaging work environment</vt:lpstr>
      <vt:lpstr>Q12 questions</vt:lpstr>
      <vt:lpstr>Q12 questions</vt:lpstr>
      <vt:lpstr>Q12 Questions</vt:lpstr>
      <vt:lpstr>Q12 Questions</vt:lpstr>
      <vt:lpstr>Effective Hiring </vt:lpstr>
      <vt:lpstr>Blind Spot : Hiring For Attitude</vt:lpstr>
      <vt:lpstr>Blind Spot : Hiring For Attitude</vt:lpstr>
      <vt:lpstr>Effective Onboarding</vt:lpstr>
      <vt:lpstr>Q12 Questions</vt:lpstr>
      <vt:lpstr>Q12 questions</vt:lpstr>
      <vt:lpstr>What video games teach us about work environment</vt:lpstr>
      <vt:lpstr>Create a happy work environment</vt:lpstr>
      <vt:lpstr>Create a happy work environment</vt:lpstr>
      <vt:lpstr>How to look at project failures</vt:lpstr>
      <vt:lpstr>Conclusion </vt:lpstr>
    </vt:vector>
  </TitlesOfParts>
  <Company>IASTED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Anil Sakala</cp:lastModifiedBy>
  <cp:revision>743</cp:revision>
  <dcterms:created xsi:type="dcterms:W3CDTF">2001-12-11T23:34:17Z</dcterms:created>
  <dcterms:modified xsi:type="dcterms:W3CDTF">2016-01-31T12:49:33Z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0x0101008D6448DD2B91BE4E96CF4FCB46776E76</vt:lpwstr>
  </property>
  <property fmtid="{D5CDD505-2E9C-101B-9397-08002B2CF9AE}" pid="3" name="IsMyDocuments">
    <vt:bool>true</vt:bool>
  </property>
</Properties>
</file>