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82" r:id="rId5"/>
  </p:sldMasterIdLst>
  <p:sldIdLst>
    <p:sldId id="256" r:id="rId6"/>
    <p:sldId id="325" r:id="rId7"/>
    <p:sldId id="358" r:id="rId8"/>
    <p:sldId id="274" r:id="rId9"/>
    <p:sldId id="339" r:id="rId10"/>
    <p:sldId id="340" r:id="rId11"/>
    <p:sldId id="342" r:id="rId12"/>
    <p:sldId id="343" r:id="rId13"/>
    <p:sldId id="355" r:id="rId14"/>
    <p:sldId id="354" r:id="rId15"/>
    <p:sldId id="344" r:id="rId16"/>
    <p:sldId id="328" r:id="rId17"/>
    <p:sldId id="356" r:id="rId18"/>
    <p:sldId id="345" r:id="rId19"/>
    <p:sldId id="357" r:id="rId20"/>
    <p:sldId id="347" r:id="rId21"/>
    <p:sldId id="329"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9999"/>
    <a:srgbClr val="0066FF"/>
    <a:srgbClr val="33CC33"/>
    <a:srgbClr val="FF6600"/>
    <a:srgbClr val="FF3399"/>
    <a:srgbClr val="FF00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5314" autoAdjust="0"/>
  </p:normalViewPr>
  <p:slideViewPr>
    <p:cSldViewPr>
      <p:cViewPr varScale="1">
        <p:scale>
          <a:sx n="89" d="100"/>
          <a:sy n="89" d="100"/>
        </p:scale>
        <p:origin x="-100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4103"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en-US" dirty="0"/>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dirty="0"/>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89805F54-5D30-404A-984E-0AC3D8143D6B}" type="slidenum">
              <a:rPr lang="en-US"/>
              <a:pPr/>
              <a:t>‹#›</a:t>
            </a:fld>
            <a:endParaRPr lang="en-US" dirty="0"/>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a:t>Click to edit Master title style</a:t>
            </a:r>
          </a:p>
        </p:txBody>
      </p:sp>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B0F0659-2132-4345-938F-25B745CC1371}" type="slidenum">
              <a:rPr lang="en-US"/>
              <a:pPr/>
              <a:t>‹#›</a:t>
            </a:fld>
            <a:endParaRPr lang="en-US" dirty="0"/>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F9F65EF-BCDE-4103-A493-E3BFE82FC15A}" type="slidenum">
              <a:rPr lang="en-US"/>
              <a:pPr/>
              <a:t>‹#›</a:t>
            </a:fld>
            <a:endParaRPr lang="en-US" dirty="0"/>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endParaRPr lang="en-US" dirty="0"/>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dirty="0"/>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A5FB1F5C-66D5-44D4-BEE8-17DA05E3367A}" type="slidenum">
              <a:rPr lang="en-US"/>
              <a:pPr/>
              <a:t>‹#›</a:t>
            </a:fld>
            <a:endParaRPr lang="en-US" dirty="0"/>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9805F54-5D30-404A-984E-0AC3D8143D6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kumarjava@gmail.com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07F527-FE88-4A2D-BBE5-39F7962BE8E4}"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B16A64-549E-480B-A9B8-E9129B1E7AC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5"/>
          </p:nvPr>
        </p:nvSpPr>
        <p:spPr/>
        <p:txBody>
          <a:bodyPr rtlCol="0"/>
          <a:lstStyle/>
          <a:p>
            <a:r>
              <a:rPr lang="en-US" dirty="0" smtClean="0"/>
              <a:t>Anil Kumar Sakala</a:t>
            </a:r>
            <a:endParaRPr lang="en-US" dirty="0"/>
          </a:p>
        </p:txBody>
      </p:sp>
      <p:sp>
        <p:nvSpPr>
          <p:cNvPr id="10" name="Slide Number Placeholder 9"/>
          <p:cNvSpPr>
            <a:spLocks noGrp="1"/>
          </p:cNvSpPr>
          <p:nvPr>
            <p:ph type="sldNum" sz="quarter" idx="16"/>
          </p:nvPr>
        </p:nvSpPr>
        <p:spPr/>
        <p:txBody>
          <a:bodyPr rtlCol="0"/>
          <a:lstStyle/>
          <a:p>
            <a:fld id="{D9E6312B-2B9B-43EC-BC6C-C032F8254C25}"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dirty="0"/>
          </a:p>
        </p:txBody>
      </p:sp>
      <p:sp>
        <p:nvSpPr>
          <p:cNvPr id="12" name="Slide Number Placeholder 11"/>
          <p:cNvSpPr>
            <a:spLocks noGrp="1"/>
          </p:cNvSpPr>
          <p:nvPr>
            <p:ph type="sldNum" sz="quarter" idx="16"/>
          </p:nvPr>
        </p:nvSpPr>
        <p:spPr/>
        <p:txBody>
          <a:bodyPr rtlCol="0"/>
          <a:lstStyle/>
          <a:p>
            <a:fld id="{715E8BCD-BE03-4252-B3A8-53E32A666822}"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smtClean="0"/>
              <a:t>kumarjava@gmail.com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3278690-80E3-4564-9A80-68B225511B03}" type="slidenum">
              <a:rPr lang="en-US" smtClean="0"/>
              <a:pPr/>
              <a:t>‹#›</a:t>
            </a:fld>
            <a:endParaRPr lang="en-US" dirty="0"/>
          </a:p>
        </p:txBody>
      </p:sp>
    </p:spTree>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54AF794-FA68-4A87-B2A1-6AA747FDDA35}" type="slidenum">
              <a:rPr lang="en-US" smtClean="0"/>
              <a:pPr/>
              <a:t>‹#›</a:t>
            </a:fld>
            <a:endParaRPr lang="en-US" dirty="0"/>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07F527-FE88-4A2D-BBE5-39F7962BE8E4}" type="slidenum">
              <a:rPr lang="en-US"/>
              <a:pPr/>
              <a:t>‹#›</a:t>
            </a:fld>
            <a:endParaRPr lang="en-US" dirty="0"/>
          </a:p>
        </p:txBody>
      </p:sp>
    </p:spTree>
  </p:cSld>
  <p:clrMapOvr>
    <a:masterClrMapping/>
  </p:clrMapOvr>
  <p:transition spd="slow">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5A6A0BE-AAE0-40A5-8234-7E45C3F5221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69E896C-C397-46E7-8AD9-45FA850913E1}"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0F0659-2132-4345-938F-25B745CC1371}" type="slidenum">
              <a:rPr lang="en-US" smtClean="0"/>
              <a:pPr/>
              <a:t>‹#›</a:t>
            </a:fld>
            <a:endParaRPr lang="en-US" dirty="0"/>
          </a:p>
        </p:txBody>
      </p:sp>
    </p:spTree>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F9F65EF-BCDE-4103-A493-E3BFE82FC1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EB16A64-549E-480B-A9B8-E9129B1E7AC3}" type="slidenum">
              <a:rPr lang="en-US"/>
              <a:pPr/>
              <a:t>‹#›</a:t>
            </a:fld>
            <a:endParaRPr lang="en-US" dirty="0"/>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9E6312B-2B9B-43EC-BC6C-C032F8254C25}" type="slidenum">
              <a:rPr lang="en-US"/>
              <a:pPr/>
              <a:t>‹#›</a:t>
            </a:fld>
            <a:endParaRPr lang="en-US" dirty="0"/>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715E8BCD-BE03-4252-B3A8-53E32A666822}" type="slidenum">
              <a:rPr lang="en-US"/>
              <a:pPr/>
              <a:t>‹#›</a:t>
            </a:fld>
            <a:endParaRPr lang="en-US" dirty="0"/>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3278690-80E3-4564-9A80-68B225511B03}" type="slidenum">
              <a:rPr lang="en-US"/>
              <a:pPr/>
              <a:t>‹#›</a:t>
            </a:fld>
            <a:endParaRPr lang="en-US" dirty="0"/>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254AF794-FA68-4A87-B2A1-6AA747FDDA35}" type="slidenum">
              <a:rPr lang="en-US"/>
              <a:pPr/>
              <a:t>‹#›</a:t>
            </a:fld>
            <a:endParaRPr lang="en-US" dirty="0"/>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5A6A0BE-AAE0-40A5-8234-7E45C3F5221F}" type="slidenum">
              <a:rPr lang="en-US"/>
              <a:pPr/>
              <a:t>‹#›</a:t>
            </a:fld>
            <a:endParaRPr lang="en-US" dirty="0"/>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9E896C-C397-46E7-8AD9-45FA850913E1}" type="slidenum">
              <a:rPr lang="en-US"/>
              <a:pPr/>
              <a:t>‹#›</a:t>
            </a:fld>
            <a:endParaRPr lang="en-US" dirty="0"/>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endParaRPr lang="en-US" dirty="0"/>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endParaRPr lang="en-US" dirty="0"/>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dirty="0"/>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dirty="0"/>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65C0766D-6D6C-47D0-960C-95AF4204BF85}" type="slidenum">
              <a:rPr lang="en-US"/>
              <a:pPr/>
              <a:t>‹#›</a:t>
            </a:fld>
            <a:endParaRPr lang="en-US" dirty="0"/>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wedge/>
  </p:transition>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5C0766D-6D6C-47D0-960C-95AF4204BF8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spd="slow">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hyperlink" Target="http://techbus.safaribooksonline.com/book/management/9781422154588/4-do-the-best-organizations-have-the-best-people/title55_html"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hyperlink" Target="https://www.washingtonpost.com/news/on-leadership/wp/2015/07/21/in-big-move-accenture-will-get-rid-of-annual-performance-reviews-and-rankings/" TargetMode="External"/><Relationship Id="rId3" Type="http://schemas.openxmlformats.org/officeDocument/2006/relationships/hyperlink" Target="http://www.amazon.com/Management-Practices-Waste-Money-instead/dp/093710017X/ref=sr_1_1?ie=UTF8&amp;qid=1455965056&amp;sr=8-1&amp;keywords=oops+13" TargetMode="External"/><Relationship Id="rId7" Type="http://schemas.openxmlformats.org/officeDocument/2006/relationships/hyperlink" Target="http://www.amazon.com/How-Good-Performance-Appraisals-Effective/dp/1422162281/ref=sr_1_1?ie=UTF8&amp;qid=1455966943&amp;sr=8-1&amp;keywords=how+to+be+good+at+performance+appraisals" TargetMode="External"/><Relationship Id="rId2" Type="http://schemas.openxmlformats.org/officeDocument/2006/relationships/hyperlink" Target="http://www.amazon.com/Work-Rules-Insights-Inside-Transform/dp/1455554790/ref=sr_1_1?ie=UTF8&amp;qid=1455964970&amp;sr=8-1&amp;keywords=work+rules" TargetMode="External"/><Relationship Id="rId1" Type="http://schemas.openxmlformats.org/officeDocument/2006/relationships/slideLayout" Target="../slideLayouts/slideLayout14.xml"/><Relationship Id="rId6" Type="http://schemas.openxmlformats.org/officeDocument/2006/relationships/hyperlink" Target="http://techbus.safaribooksonline.com/book/management/9781422154588/4-do-the-best-organizations-have-the-best-people/title55_html" TargetMode="External"/><Relationship Id="rId11" Type="http://schemas.openxmlformats.org/officeDocument/2006/relationships/hyperlink" Target="http://www.forbes.com/sites/danpontefract/2015/04/27/work-rules-rules-at-google/" TargetMode="External"/><Relationship Id="rId5" Type="http://schemas.openxmlformats.org/officeDocument/2006/relationships/hyperlink" Target="http://www.amazon.com/Best-Place-Work-Extraordinary-Workplace/dp/0399165606/ref=sr_1_1?s=books&amp;ie=UTF8&amp;qid=1455965322&amp;sr=1-1&amp;keywords=ron+friedman" TargetMode="External"/><Relationship Id="rId10" Type="http://schemas.openxmlformats.org/officeDocument/2006/relationships/hyperlink" Target="http://business.financialpost.com/executive/careers/why-performance-appraisals-need-to-be-scrapped" TargetMode="External"/><Relationship Id="rId4" Type="http://schemas.openxmlformats.org/officeDocument/2006/relationships/hyperlink" Target="http://www.amazon.com/New-One-Minute-Manager/dp/0062367544/ref=sr_1_1?ie=UTF8&amp;qid=1455965108&amp;sr=8-1&amp;keywords=one+minute+manager" TargetMode="External"/><Relationship Id="rId9" Type="http://schemas.openxmlformats.org/officeDocument/2006/relationships/hyperlink" Target="http://economictimes.indiatimes.com/tech/ites/need-to-reinvent-and-transform-in-todays-age-virginia-rometty-ibm/articleshow/50830431.c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886200" y="4876800"/>
            <a:ext cx="5486400" cy="381000"/>
          </a:xfrm>
        </p:spPr>
        <p:txBody>
          <a:bodyPr/>
          <a:lstStyle/>
          <a:p>
            <a:r>
              <a:rPr lang="en-US" sz="2000" b="1" dirty="0" smtClean="0">
                <a:solidFill>
                  <a:schemeClr val="tx1"/>
                </a:solidFill>
                <a:latin typeface="+mj-lt"/>
                <a:ea typeface="+mj-ea"/>
                <a:cs typeface="+mj-cs"/>
              </a:rPr>
              <a:t> Anil Sakala</a:t>
            </a:r>
            <a:endParaRPr lang="en-US" sz="2000" b="1" dirty="0">
              <a:solidFill>
                <a:schemeClr val="tx1"/>
              </a:solidFill>
              <a:latin typeface="+mj-lt"/>
              <a:ea typeface="+mj-ea"/>
              <a:cs typeface="+mj-cs"/>
            </a:endParaRPr>
          </a:p>
        </p:txBody>
      </p:sp>
      <p:sp>
        <p:nvSpPr>
          <p:cNvPr id="2050" name="Rectangle 2"/>
          <p:cNvSpPr>
            <a:spLocks noGrp="1" noChangeArrowheads="1"/>
          </p:cNvSpPr>
          <p:nvPr>
            <p:ph type="ctrTitle" sz="quarter"/>
          </p:nvPr>
        </p:nvSpPr>
        <p:spPr>
          <a:xfrm>
            <a:off x="609600" y="1447800"/>
            <a:ext cx="5334000" cy="990600"/>
          </a:xfrm>
        </p:spPr>
        <p:txBody>
          <a:bodyPr/>
          <a:lstStyle/>
          <a:p>
            <a:r>
              <a:rPr lang="en-US" sz="2400" dirty="0" smtClean="0"/>
              <a:t>Performance Reviews</a:t>
            </a:r>
            <a:endParaRPr lang="en-US" sz="2400" dirty="0"/>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Types of performers in work force</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Myth : Performance follows bell curve – EX , EE , ME , MME , DE </a:t>
            </a:r>
          </a:p>
          <a:p>
            <a:pPr>
              <a:buFont typeface="Wingdings" pitchFamily="2" charset="2"/>
              <a:buChar char="ü"/>
            </a:pPr>
            <a:r>
              <a:rPr lang="en-US" sz="2000" dirty="0" smtClean="0"/>
              <a:t>Research : There are only three types of performers – Hyper performers , Good Performers and Poor performers . This is called power law curve . </a:t>
            </a:r>
          </a:p>
          <a:p>
            <a:pPr>
              <a:buFont typeface="Wingdings" pitchFamily="2" charset="2"/>
              <a:buChar char="ü"/>
            </a:pPr>
            <a:r>
              <a:rPr lang="en-US" sz="2000" dirty="0" smtClean="0"/>
              <a:t>Let us do a deep dive on power law curve and then evaluate prokarma workforce against it. </a:t>
            </a:r>
          </a:p>
          <a:p>
            <a:pPr>
              <a:buFont typeface="Wingdings" pitchFamily="2" charset="2"/>
              <a:buChar char="ü"/>
            </a:pP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The best are much better than the rest</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b="1" dirty="0" smtClean="0">
                <a:hlinkClick r:id="rId2"/>
              </a:rPr>
              <a:t>Hard Facts Dangerous Half-Truths , and Total Nonsense : Profiting from </a:t>
            </a:r>
            <a:r>
              <a:rPr lang="en-US" sz="2000" b="1" dirty="0" err="1" smtClean="0">
                <a:hlinkClick r:id="rId2"/>
              </a:rPr>
              <a:t>evidenmanagement</a:t>
            </a:r>
            <a:r>
              <a:rPr lang="en-US" sz="2000" b="1" dirty="0" smtClean="0">
                <a:hlinkClick r:id="rId2"/>
              </a:rPr>
              <a:t> - Jeffrey </a:t>
            </a:r>
            <a:r>
              <a:rPr lang="en-US" sz="2000" b="1" dirty="0" err="1" smtClean="0">
                <a:hlinkClick r:id="rId2"/>
              </a:rPr>
              <a:t>Pfefferce</a:t>
            </a:r>
            <a:r>
              <a:rPr lang="en-US" sz="2000" b="1" dirty="0" smtClean="0">
                <a:hlinkClick r:id="rId2"/>
              </a:rPr>
              <a:t> based</a:t>
            </a:r>
            <a:endParaRPr lang="en-US" sz="2000" dirty="0" smtClean="0"/>
          </a:p>
          <a:p>
            <a:pPr>
              <a:buFont typeface="Wingdings" pitchFamily="2" charset="2"/>
              <a:buChar char="ü"/>
            </a:pPr>
            <a:r>
              <a:rPr lang="en-US" sz="1800" dirty="0" smtClean="0"/>
              <a:t>Research : No matter where you look, the same story can be told, with only minor adjustments. Identify the 10 percent who have contributed the most to some endeavor, whether it be songs, poems, paintings, patents, articles, legislation, battles, films, designs, or anything else. Count all the accomplishments that they have to their credit. Now tally the achievements of the remaining 90 percent who struggled in the same area of achievement. The first tally will equal or surpass the second tally. </a:t>
            </a:r>
          </a:p>
          <a:p>
            <a:pPr>
              <a:buFont typeface="Wingdings" pitchFamily="2" charset="2"/>
              <a:buChar char="ü"/>
            </a:pPr>
            <a:r>
              <a:rPr lang="en-US" sz="1800" dirty="0" smtClean="0"/>
              <a:t>These 10% people are called as hyper performers . Remaining 90% cannot touch this 10% guys</a:t>
            </a:r>
          </a:p>
          <a:p>
            <a:pPr>
              <a:buFont typeface="Wingdings" pitchFamily="2" charset="2"/>
              <a:buChar char="ü"/>
            </a:pPr>
            <a:r>
              <a:rPr lang="en-US" sz="1800" dirty="0" smtClean="0"/>
              <a:t>Examples :</a:t>
            </a:r>
          </a:p>
          <a:p>
            <a:pPr lvl="1">
              <a:buFont typeface="Wingdings" pitchFamily="2" charset="2"/>
              <a:buChar char="ü"/>
            </a:pPr>
            <a:r>
              <a:rPr lang="en-US" sz="1600" dirty="0" smtClean="0"/>
              <a:t>Telugu film industry</a:t>
            </a:r>
          </a:p>
          <a:p>
            <a:pPr lvl="1">
              <a:buFont typeface="Wingdings" pitchFamily="2" charset="2"/>
              <a:buChar char="ü"/>
            </a:pPr>
            <a:r>
              <a:rPr lang="en-US" sz="1600" dirty="0" smtClean="0"/>
              <a:t>Books on core java or any subject</a:t>
            </a:r>
          </a:p>
          <a:p>
            <a:pPr lvl="1">
              <a:buFont typeface="Wingdings" pitchFamily="2" charset="2"/>
              <a:buChar char="ü"/>
            </a:pPr>
            <a:r>
              <a:rPr lang="en-US" sz="1600" dirty="0" smtClean="0"/>
              <a:t>Architects in prokarma</a:t>
            </a:r>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hyper performers can do</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10 times more effective than rest of others and cannot be replaced easily</a:t>
            </a:r>
          </a:p>
          <a:p>
            <a:pPr>
              <a:buFont typeface="Wingdings" pitchFamily="2" charset="2"/>
              <a:buChar char="ü"/>
            </a:pPr>
            <a:r>
              <a:rPr lang="en-US" sz="2000" dirty="0" smtClean="0"/>
              <a:t>Behind every successful organization these guys are king makers</a:t>
            </a:r>
          </a:p>
          <a:p>
            <a:pPr>
              <a:buFont typeface="Wingdings" pitchFamily="2" charset="2"/>
              <a:buChar char="ü"/>
            </a:pPr>
            <a:r>
              <a:rPr lang="en-US" sz="2000" dirty="0" smtClean="0"/>
              <a:t>Fuel for high performance and high results</a:t>
            </a:r>
          </a:p>
          <a:p>
            <a:pPr>
              <a:buFont typeface="Wingdings" pitchFamily="2" charset="2"/>
              <a:buChar char="ü"/>
            </a:pPr>
            <a:r>
              <a:rPr lang="en-US" sz="2000" dirty="0" smtClean="0"/>
              <a:t>Organization can spot them easily</a:t>
            </a:r>
          </a:p>
          <a:p>
            <a:pPr>
              <a:buFont typeface="Wingdings" pitchFamily="2" charset="2"/>
              <a:buChar char="ü"/>
            </a:pPr>
            <a:r>
              <a:rPr lang="en-US" sz="2000" dirty="0" smtClean="0"/>
              <a:t>Stars attract more Stars </a:t>
            </a:r>
          </a:p>
          <a:p>
            <a:pPr lvl="1">
              <a:buFont typeface="Wingdings" pitchFamily="2" charset="2"/>
              <a:buChar char="ü"/>
            </a:pPr>
            <a:r>
              <a:rPr lang="en-US" sz="1800" i="1" dirty="0" smtClean="0"/>
              <a:t>The War for Talent</a:t>
            </a:r>
            <a:r>
              <a:rPr lang="en-US" sz="1800" dirty="0" smtClean="0"/>
              <a:t> makes the same point. “We call it the Rule of Crappy People: Bad managers hire very, very bad employees and tend to promote poor performers because they are threatened by anyone who is anywhere near as good as they are.”</a:t>
            </a:r>
          </a:p>
          <a:p>
            <a:pPr>
              <a:buFont typeface="Wingdings" pitchFamily="2" charset="2"/>
              <a:buChar char="ü"/>
            </a:pPr>
            <a:r>
              <a:rPr lang="en-IN" sz="2000" dirty="0" smtClean="0"/>
              <a:t>90% or more of the value on your teams comes from the top 10%, so pay them accordingly. </a:t>
            </a:r>
            <a:r>
              <a:rPr lang="en-US" sz="2000" dirty="0" smtClean="0"/>
              <a:t>– “</a:t>
            </a:r>
            <a:r>
              <a:rPr lang="en-US" sz="2000" dirty="0" smtClean="0">
                <a:hlinkClick r:id="rId2"/>
              </a:rPr>
              <a:t>Google work rules</a:t>
            </a:r>
            <a:r>
              <a:rPr lang="en-US" sz="2000" dirty="0" smtClean="0"/>
              <a:t>”</a:t>
            </a:r>
          </a:p>
          <a:p>
            <a:pPr>
              <a:buFont typeface="Wingdings" pitchFamily="2" charset="2"/>
              <a:buChar char="ü"/>
            </a:pPr>
            <a:r>
              <a:rPr lang="en-US" sz="2000" dirty="0" smtClean="0"/>
              <a:t> Hyper performers will tell you what need to be done and how it has to be done </a:t>
            </a:r>
            <a:endParaRPr lang="en-US" sz="1800" dirty="0" smtClean="0"/>
          </a:p>
          <a:p>
            <a:pPr lvl="1">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linds(horizontal)">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Who are good performers and poor performers</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Meeting the bar setup in the project and team leads to good performer</a:t>
            </a:r>
          </a:p>
          <a:p>
            <a:pPr>
              <a:buFont typeface="Wingdings" pitchFamily="2" charset="2"/>
              <a:buChar char="ü"/>
            </a:pPr>
            <a:r>
              <a:rPr lang="en-US" sz="2000" dirty="0" smtClean="0"/>
              <a:t>Project bar – Quality , Productivity ….so on</a:t>
            </a:r>
          </a:p>
          <a:p>
            <a:pPr>
              <a:buFont typeface="Wingdings" pitchFamily="2" charset="2"/>
              <a:buChar char="ü"/>
            </a:pPr>
            <a:r>
              <a:rPr lang="en-US" sz="2000" dirty="0" smtClean="0"/>
              <a:t>Team bar  - Team will have manager , lead , SSE , SE . They must be in a position  to take interviews , onboard and  share knowledge (presentations / helping others) </a:t>
            </a:r>
          </a:p>
          <a:p>
            <a:pPr>
              <a:buFont typeface="Wingdings" pitchFamily="2" charset="2"/>
              <a:buChar char="ü"/>
            </a:pPr>
            <a:r>
              <a:rPr lang="en-US" sz="2000" dirty="0" smtClean="0"/>
              <a:t>People who don’t meet this project bar and team bar are poor performers</a:t>
            </a:r>
          </a:p>
          <a:p>
            <a:pPr>
              <a:buFont typeface="Wingdings" pitchFamily="2" charset="2"/>
              <a:buChar char="ü"/>
            </a:pPr>
            <a:r>
              <a:rPr lang="en-US" sz="2000" dirty="0" smtClean="0"/>
              <a:t>Feedback cycles and empowering employees should be used to increase the bar </a:t>
            </a: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Let us answer these questions</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Is taking interviews EE ?</a:t>
            </a:r>
          </a:p>
          <a:p>
            <a:pPr marL="457200" indent="-457200">
              <a:buFont typeface="Wingdings" pitchFamily="2" charset="2"/>
              <a:buChar char="ü"/>
            </a:pPr>
            <a:r>
              <a:rPr lang="en-IN" sz="1800" dirty="0" smtClean="0"/>
              <a:t>Is taking session  EE ?</a:t>
            </a:r>
          </a:p>
          <a:p>
            <a:pPr marL="457200" indent="-457200">
              <a:buFont typeface="Wingdings" pitchFamily="2" charset="2"/>
              <a:buChar char="ü"/>
            </a:pPr>
            <a:r>
              <a:rPr lang="en-IN" sz="1800" dirty="0" smtClean="0"/>
              <a:t>Is contributing towards COE EE ?</a:t>
            </a:r>
          </a:p>
          <a:p>
            <a:pPr marL="457200" indent="-457200">
              <a:buFont typeface="Wingdings" pitchFamily="2" charset="2"/>
              <a:buChar char="ü"/>
            </a:pPr>
            <a:r>
              <a:rPr lang="en-IN" sz="1800" dirty="0" smtClean="0"/>
              <a:t>Who is EE in fresher ?</a:t>
            </a:r>
            <a:endParaRPr lang="en-US" sz="18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How we give EE today</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Project dynamics dictate rating </a:t>
            </a:r>
          </a:p>
          <a:p>
            <a:pPr marL="457200" indent="-457200">
              <a:buFont typeface="Wingdings" pitchFamily="2" charset="2"/>
              <a:buChar char="ü"/>
            </a:pPr>
            <a:r>
              <a:rPr lang="en-IN" sz="1800" dirty="0" smtClean="0"/>
              <a:t>Need of the hour</a:t>
            </a:r>
          </a:p>
          <a:p>
            <a:pPr marL="457200" indent="-457200">
              <a:buFont typeface="Wingdings" pitchFamily="2" charset="2"/>
              <a:buChar char="ü"/>
            </a:pPr>
            <a:r>
              <a:rPr lang="en-IN" sz="1800" dirty="0" smtClean="0"/>
              <a:t>Will he resign or not with my rating</a:t>
            </a:r>
          </a:p>
          <a:p>
            <a:pPr marL="457200" indent="-457200">
              <a:buFont typeface="Wingdings" pitchFamily="2" charset="2"/>
              <a:buChar char="ü"/>
            </a:pPr>
            <a:endParaRPr lang="en-IN" sz="1800" dirty="0" smtClean="0"/>
          </a:p>
          <a:p>
            <a:pPr marL="457200" indent="-457200">
              <a:buFont typeface="Wingdings" pitchFamily="2" charset="2"/>
              <a:buChar char="ü"/>
            </a:pPr>
            <a:endParaRPr lang="en-IN" sz="1800" dirty="0" smtClean="0"/>
          </a:p>
          <a:p>
            <a:pPr marL="457200" indent="-457200">
              <a:buFont typeface="Wingdings" pitchFamily="2" charset="2"/>
              <a:buChar char="ü"/>
            </a:pPr>
            <a:r>
              <a:rPr lang="en-IN" sz="1800" dirty="0" smtClean="0"/>
              <a:t>Conclusion :</a:t>
            </a:r>
          </a:p>
          <a:p>
            <a:pPr marL="777240" lvl="1" indent="-457200">
              <a:buFont typeface="Wingdings" pitchFamily="2" charset="2"/>
              <a:buChar char="ü"/>
            </a:pPr>
            <a:r>
              <a:rPr lang="en-IN" sz="1500" dirty="0" smtClean="0"/>
              <a:t>As per the research on work force performance there are only three types – hyper performers , Good performers , poor performers </a:t>
            </a:r>
          </a:p>
          <a:p>
            <a:pPr marL="777240" lvl="1" indent="-457200">
              <a:buFont typeface="Wingdings" pitchFamily="2" charset="2"/>
              <a:buChar char="ü"/>
            </a:pPr>
            <a:r>
              <a:rPr lang="en-IN" sz="1500" dirty="0" smtClean="0"/>
              <a:t>Better to go with 4 point scale and not 5 point scale – hyper performer , good performer , Needs improvement , Poor performer </a:t>
            </a:r>
          </a:p>
          <a:p>
            <a:pPr marL="777240" lvl="1" indent="-457200">
              <a:buFont typeface="Wingdings" pitchFamily="2" charset="2"/>
              <a:buChar char="ü"/>
            </a:pPr>
            <a:r>
              <a:rPr lang="en-IN" sz="1500" dirty="0" smtClean="0"/>
              <a:t>Advantages of 4 point scale – Represents power law (Represents exact work force performance) , Easy to do it ,  No emotional pain </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Pay practices</a:t>
            </a:r>
            <a:endParaRPr lang="en-US" sz="2000" b="1" dirty="0"/>
          </a:p>
        </p:txBody>
      </p:sp>
      <p:sp>
        <p:nvSpPr>
          <p:cNvPr id="4" name="Rectangle 3"/>
          <p:cNvSpPr>
            <a:spLocks noGrp="1" noChangeArrowheads="1"/>
          </p:cNvSpPr>
          <p:nvPr>
            <p:ph sz="quarter" idx="1"/>
          </p:nvPr>
        </p:nvSpPr>
        <p:spPr>
          <a:xfrm>
            <a:off x="609600" y="1371600"/>
            <a:ext cx="8226552" cy="4800600"/>
          </a:xfrm>
        </p:spPr>
        <p:txBody>
          <a:bodyPr>
            <a:noAutofit/>
          </a:bodyPr>
          <a:lstStyle/>
          <a:p>
            <a:pPr>
              <a:buFont typeface="Wingdings" pitchFamily="2" charset="2"/>
              <a:buChar char="ü"/>
            </a:pPr>
            <a:endParaRPr lang="en-IN" sz="1700" dirty="0" smtClean="0"/>
          </a:p>
          <a:p>
            <a:pPr>
              <a:buFont typeface="Wingdings" pitchFamily="2" charset="2"/>
              <a:buChar char="ü"/>
            </a:pPr>
            <a:r>
              <a:rPr lang="en-IN" sz="1700" dirty="0" smtClean="0"/>
              <a:t>There is only single rule - </a:t>
            </a:r>
            <a:r>
              <a:rPr lang="en-IN" sz="1800" dirty="0" smtClean="0"/>
              <a:t>90% or more of the value on your teams comes from the top 10%, so pay them accordingly. </a:t>
            </a:r>
            <a:r>
              <a:rPr lang="en-US" sz="1800" dirty="0" smtClean="0"/>
              <a:t>– “</a:t>
            </a:r>
            <a:r>
              <a:rPr lang="en-US" sz="1800" dirty="0" smtClean="0">
                <a:hlinkClick r:id="rId2"/>
              </a:rPr>
              <a:t>Google work rules</a:t>
            </a:r>
            <a:r>
              <a:rPr lang="en-US" sz="1800" dirty="0" smtClean="0"/>
              <a:t>”</a:t>
            </a:r>
            <a:endParaRPr lang="en-IN" sz="1700" dirty="0" smtClean="0"/>
          </a:p>
          <a:p>
            <a:pPr>
              <a:buFont typeface="Wingdings" pitchFamily="2" charset="2"/>
              <a:buChar char="ü"/>
            </a:pPr>
            <a:r>
              <a:rPr lang="en-IN" sz="1700" dirty="0" smtClean="0"/>
              <a:t>Don’t get lost in the war of talent by treating everyone equal while paying salary</a:t>
            </a:r>
          </a:p>
          <a:p>
            <a:pPr>
              <a:buFont typeface="Wingdings" pitchFamily="2" charset="2"/>
              <a:buChar char="ü"/>
            </a:pPr>
            <a:r>
              <a:rPr lang="en-IN" sz="1700" dirty="0" smtClean="0"/>
              <a:t>Pay for performance by maintaining huge salary gaps between hyper , good and poor performers.</a:t>
            </a:r>
          </a:p>
          <a:p>
            <a:pPr>
              <a:buFont typeface="Wingdings" pitchFamily="2" charset="2"/>
              <a:buChar char="ü"/>
            </a:pPr>
            <a:r>
              <a:rPr lang="en-IN" sz="1700" dirty="0" smtClean="0"/>
              <a:t>Three simple rules</a:t>
            </a:r>
          </a:p>
          <a:p>
            <a:pPr lvl="1">
              <a:buFont typeface="Wingdings" pitchFamily="2" charset="2"/>
              <a:buChar char="ü"/>
            </a:pPr>
            <a:r>
              <a:rPr lang="en-IN" sz="1400" dirty="0" smtClean="0"/>
              <a:t>Hyper performers – Never loos them (They dictate mood of floor and 90 % value that company is having today is because of that 10%) . Just don’t pay them also learn how to capitalize on them.</a:t>
            </a:r>
          </a:p>
          <a:p>
            <a:pPr lvl="1">
              <a:buFont typeface="Wingdings" pitchFamily="2" charset="2"/>
              <a:buChar char="ü"/>
            </a:pPr>
            <a:r>
              <a:rPr lang="en-IN" sz="1400" dirty="0" smtClean="0"/>
              <a:t>Good performers – Pay them but don’t overpay a single person in that </a:t>
            </a:r>
            <a:r>
              <a:rPr lang="en-IN" sz="1400" dirty="0" smtClean="0"/>
              <a:t>group</a:t>
            </a:r>
          </a:p>
          <a:p>
            <a:pPr lvl="1">
              <a:buFont typeface="Wingdings" pitchFamily="2" charset="2"/>
              <a:buChar char="ü"/>
            </a:pPr>
            <a:r>
              <a:rPr lang="en-IN" sz="1400" dirty="0" smtClean="0"/>
              <a:t>Poor performers - </a:t>
            </a:r>
            <a:endParaRPr lang="en-IN" sz="1400" dirty="0" smtClean="0"/>
          </a:p>
          <a:p>
            <a:pPr lvl="1">
              <a:buFont typeface="Wingdings" pitchFamily="2" charset="2"/>
              <a:buChar char="ü"/>
            </a:pPr>
            <a:endParaRPr lang="en-US" sz="1400" dirty="0" smtClean="0"/>
          </a:p>
          <a:p>
            <a:pPr lvl="1">
              <a:buNone/>
            </a:pPr>
            <a:endParaRPr lang="en-US" sz="1700" dirty="0" smtClean="0"/>
          </a:p>
          <a:p>
            <a:pPr lvl="1">
              <a:buNone/>
            </a:pPr>
            <a:endParaRPr lang="en-US" sz="1700" dirty="0" smtClean="0"/>
          </a:p>
          <a:p>
            <a:pPr lvl="1">
              <a:buNone/>
            </a:pPr>
            <a:endParaRPr lang="en-US" sz="1700" dirty="0" smtClean="0"/>
          </a:p>
          <a:p>
            <a:pPr>
              <a:buFont typeface="Wingdings" pitchFamily="2" charset="2"/>
              <a:buChar char="ü"/>
            </a:pPr>
            <a:endParaRPr lang="en-US" sz="17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Conclusion</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Performance reviews </a:t>
            </a:r>
            <a:endParaRPr lang="en-US" sz="2000" dirty="0" smtClean="0"/>
          </a:p>
          <a:p>
            <a:pPr lvl="1">
              <a:buFont typeface="Wingdings" pitchFamily="2" charset="2"/>
              <a:buChar char="ü"/>
            </a:pPr>
            <a:r>
              <a:rPr lang="en-US" sz="1700" dirty="0" smtClean="0"/>
              <a:t>Performance review will not increase performance review . Instead focus on feedback cycles</a:t>
            </a:r>
          </a:p>
          <a:p>
            <a:pPr lvl="1">
              <a:buFont typeface="Wingdings" pitchFamily="2" charset="2"/>
              <a:buChar char="ü"/>
            </a:pPr>
            <a:r>
              <a:rPr lang="en-US" sz="1700" dirty="0" smtClean="0"/>
              <a:t>Reduce emotional pain with performance reviews using 4 point scale (Power law : Workforce performance distribution)</a:t>
            </a:r>
          </a:p>
          <a:p>
            <a:pPr lvl="1">
              <a:buFont typeface="Wingdings" pitchFamily="2" charset="2"/>
              <a:buChar char="ü"/>
            </a:pPr>
            <a:r>
              <a:rPr lang="en-US" sz="1700" dirty="0" smtClean="0"/>
              <a:t>Pay for performance : 90 % or more of the value on your teams comes from the top 10% so pay them accordingly</a:t>
            </a: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Agenda</a:t>
            </a:r>
            <a:endParaRPr lang="en-US" sz="2000" b="1" dirty="0"/>
          </a:p>
        </p:txBody>
      </p:sp>
      <p:sp>
        <p:nvSpPr>
          <p:cNvPr id="25603" name="Rectangle 3"/>
          <p:cNvSpPr>
            <a:spLocks noGrp="1" noChangeArrowheads="1"/>
          </p:cNvSpPr>
          <p:nvPr>
            <p:ph sz="quarter" idx="1"/>
          </p:nvPr>
        </p:nvSpPr>
        <p:spPr>
          <a:xfrm>
            <a:off x="612648" y="1981200"/>
            <a:ext cx="7693152" cy="4114800"/>
          </a:xfrm>
        </p:spPr>
        <p:txBody>
          <a:bodyPr>
            <a:noAutofit/>
          </a:bodyPr>
          <a:lstStyle/>
          <a:p>
            <a:pPr>
              <a:buFont typeface="Wingdings" pitchFamily="2" charset="2"/>
              <a:buChar char="ü"/>
            </a:pPr>
            <a:r>
              <a:rPr lang="en-US" sz="2000" dirty="0" smtClean="0"/>
              <a:t>Performance review – Issues and </a:t>
            </a:r>
            <a:r>
              <a:rPr lang="en-US" sz="2000" dirty="0" smtClean="0"/>
              <a:t>what can be done</a:t>
            </a:r>
          </a:p>
          <a:p>
            <a:pPr>
              <a:buFont typeface="Wingdings" pitchFamily="2" charset="2"/>
              <a:buChar char="ü"/>
            </a:pPr>
            <a:r>
              <a:rPr lang="en-US" sz="2000" dirty="0" smtClean="0"/>
              <a:t>I am going to share expert voice on performance reviews and decision will be made by you</a:t>
            </a: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References</a:t>
            </a:r>
            <a:endParaRPr lang="en-US" sz="2000" b="1" dirty="0"/>
          </a:p>
        </p:txBody>
      </p:sp>
      <p:sp>
        <p:nvSpPr>
          <p:cNvPr id="4" name="Rectangle 3"/>
          <p:cNvSpPr>
            <a:spLocks noGrp="1" noChangeArrowheads="1"/>
          </p:cNvSpPr>
          <p:nvPr>
            <p:ph sz="quarter" idx="1"/>
          </p:nvPr>
        </p:nvSpPr>
        <p:spPr>
          <a:xfrm>
            <a:off x="609600" y="1600200"/>
            <a:ext cx="8534400" cy="5029200"/>
          </a:xfrm>
        </p:spPr>
        <p:txBody>
          <a:bodyPr>
            <a:noAutofit/>
          </a:bodyPr>
          <a:lstStyle/>
          <a:p>
            <a:r>
              <a:rPr lang="en-IN" sz="1050" b="1" dirty="0" smtClean="0">
                <a:hlinkClick r:id="rId2"/>
              </a:rPr>
              <a:t>Work Rules!: Insights from Inside Google That Will Transform How You Live and Lead</a:t>
            </a:r>
            <a:r>
              <a:rPr lang="en-IN" sz="1050" b="1" dirty="0" smtClean="0"/>
              <a:t> </a:t>
            </a:r>
            <a:r>
              <a:rPr lang="en-IN" sz="1050" b="1" dirty="0" smtClean="0"/>
              <a:t> (</a:t>
            </a:r>
            <a:r>
              <a:rPr lang="en-US" sz="1050" dirty="0" smtClean="0"/>
              <a:t>Laszlo Bock is the Senior Vice President of People Operations at Google, Inc, where he has worked since </a:t>
            </a:r>
            <a:r>
              <a:rPr lang="en-US" sz="1050" dirty="0" smtClean="0"/>
              <a:t>2006 </a:t>
            </a:r>
            <a:r>
              <a:rPr lang="en-IN" sz="1050" b="1" dirty="0" smtClean="0"/>
              <a:t>)</a:t>
            </a:r>
            <a:endParaRPr lang="en-IN" sz="1050" b="1" dirty="0" smtClean="0"/>
          </a:p>
          <a:p>
            <a:r>
              <a:rPr lang="en-IN" sz="1050" b="1" dirty="0" smtClean="0">
                <a:hlinkClick r:id="rId3"/>
              </a:rPr>
              <a:t>OOPS! 13 Management Practices That Waste Time &amp; Money (and what to do instead</a:t>
            </a:r>
            <a:r>
              <a:rPr lang="en-IN" sz="1050" b="1" dirty="0" smtClean="0">
                <a:hlinkClick r:id="rId3"/>
              </a:rPr>
              <a:t>)</a:t>
            </a:r>
            <a:endParaRPr lang="en-IN" sz="1050" dirty="0" smtClean="0"/>
          </a:p>
          <a:p>
            <a:r>
              <a:rPr lang="en-IN" sz="1050" b="1" dirty="0" smtClean="0">
                <a:hlinkClick r:id="rId4"/>
              </a:rPr>
              <a:t>The New One Minute </a:t>
            </a:r>
            <a:r>
              <a:rPr lang="en-IN" sz="1050" b="1" dirty="0" smtClean="0">
                <a:hlinkClick r:id="rId4"/>
              </a:rPr>
              <a:t>Manager</a:t>
            </a:r>
            <a:r>
              <a:rPr lang="en-IN" sz="1050" b="1" dirty="0" smtClean="0"/>
              <a:t> </a:t>
            </a:r>
            <a:endParaRPr lang="en-IN" sz="1050" dirty="0" smtClean="0"/>
          </a:p>
          <a:p>
            <a:r>
              <a:rPr lang="en-IN" sz="1050" b="1" dirty="0" smtClean="0">
                <a:hlinkClick r:id="rId5"/>
              </a:rPr>
              <a:t>The Best Place to Work: The Art and Science of Creating an </a:t>
            </a:r>
            <a:r>
              <a:rPr lang="en-IN" sz="1050" b="1" dirty="0" err="1" smtClean="0">
                <a:hlinkClick r:id="rId5"/>
              </a:rPr>
              <a:t>ExtraordinaWorkplacery</a:t>
            </a:r>
            <a:r>
              <a:rPr lang="en-IN" sz="1050" b="1" dirty="0" smtClean="0"/>
              <a:t> </a:t>
            </a:r>
            <a:endParaRPr lang="en-IN" sz="1050" dirty="0" smtClean="0"/>
          </a:p>
          <a:p>
            <a:r>
              <a:rPr lang="en-US" sz="1050" b="1" dirty="0" smtClean="0">
                <a:hlinkClick r:id="rId6"/>
              </a:rPr>
              <a:t>Hard Facts Dangerous Half-Truths , and Total Nonsense : Profiting from </a:t>
            </a:r>
            <a:r>
              <a:rPr lang="en-US" sz="1050" b="1" dirty="0" err="1" smtClean="0">
                <a:hlinkClick r:id="rId6"/>
              </a:rPr>
              <a:t>evidenmanagement</a:t>
            </a:r>
            <a:r>
              <a:rPr lang="en-US" sz="1050" b="1" dirty="0" smtClean="0">
                <a:hlinkClick r:id="rId6"/>
              </a:rPr>
              <a:t> - Jeffrey </a:t>
            </a:r>
            <a:r>
              <a:rPr lang="en-US" sz="1050" b="1" dirty="0" err="1" smtClean="0">
                <a:hlinkClick r:id="rId6"/>
              </a:rPr>
              <a:t>Pfefferce</a:t>
            </a:r>
            <a:r>
              <a:rPr lang="en-US" sz="1050" b="1" dirty="0" smtClean="0">
                <a:hlinkClick r:id="rId6"/>
              </a:rPr>
              <a:t> based</a:t>
            </a:r>
            <a:endParaRPr lang="en-US" sz="1050" b="1" dirty="0" smtClean="0"/>
          </a:p>
          <a:p>
            <a:r>
              <a:rPr lang="en-IN" sz="1050" b="1" dirty="0" smtClean="0">
                <a:hlinkClick r:id="rId7"/>
              </a:rPr>
              <a:t>How to Be Good at Performance Appraisals: Simple, Effective, Done Right</a:t>
            </a:r>
            <a:endParaRPr lang="en-IN" sz="1050" b="1" dirty="0" smtClean="0"/>
          </a:p>
          <a:p>
            <a:r>
              <a:rPr lang="en-IN" sz="1050" b="1" dirty="0" smtClean="0">
                <a:hlinkClick r:id="rId8"/>
              </a:rPr>
              <a:t>https://www.washingtonpost.com/news/on-leadership/wp/2015/07/21/in-big-move-accenture-will-get-rid-of-annual-performance-reviews-and-rankings/</a:t>
            </a:r>
            <a:r>
              <a:rPr lang="en-IN" sz="1050" b="1" dirty="0" smtClean="0"/>
              <a:t> </a:t>
            </a:r>
          </a:p>
          <a:p>
            <a:r>
              <a:rPr lang="en-IN" sz="1050" b="1" dirty="0" smtClean="0">
                <a:hlinkClick r:id="rId9"/>
              </a:rPr>
              <a:t>http://economictimes.indiatimes.com/tech/ites/need-to-reinvent-and-transform-in-todays-age-virginia-rometty-ibm/articleshow/50830431.cms</a:t>
            </a:r>
            <a:r>
              <a:rPr lang="en-IN" sz="1050" b="1" dirty="0" smtClean="0"/>
              <a:t> </a:t>
            </a:r>
          </a:p>
          <a:p>
            <a:r>
              <a:rPr lang="en-IN" sz="1050" b="1" dirty="0" smtClean="0">
                <a:hlinkClick r:id="rId10"/>
              </a:rPr>
              <a:t>http://www.forbes.com/sites/joshbersin/2014/02/19/the-myth-of-the-bell-curve-look-for-the-hyper-performers/#681dbe8513fc </a:t>
            </a:r>
            <a:endParaRPr lang="en-IN" sz="1050" b="1" dirty="0" smtClean="0"/>
          </a:p>
          <a:p>
            <a:r>
              <a:rPr lang="en-IN" sz="1050" b="1" dirty="0" smtClean="0">
                <a:hlinkClick r:id="rId10"/>
              </a:rPr>
              <a:t>http://business.financialpost.com/executive/careers/why-performance-appraisals-need-to-be-scrapped </a:t>
            </a:r>
            <a:endParaRPr lang="en-IN" sz="1050" b="1" dirty="0" smtClean="0"/>
          </a:p>
          <a:p>
            <a:r>
              <a:rPr lang="en-IN" sz="1050" b="1" dirty="0" smtClean="0">
                <a:hlinkClick r:id="rId11"/>
              </a:rPr>
              <a:t>http://www.forbes.com/sites/danpontefract/2015/04/27/work-rules-rules-at-google/#6451bdee19bc</a:t>
            </a:r>
            <a:r>
              <a:rPr lang="en-IN" sz="1050" b="1" dirty="0" smtClean="0"/>
              <a:t> </a:t>
            </a:r>
            <a:endParaRPr lang="en-US" sz="1050" b="1"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blinds(horizontal)">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blinds(horizontal)">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blinds(horizontal)">
                                      <p:cBhvr>
                                        <p:cTn id="52" dur="500"/>
                                        <p:tgtEl>
                                          <p:spTgt spid="4">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blinds(horizontal)">
                                      <p:cBhvr>
                                        <p:cTn id="5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during performance review</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lvl="0">
              <a:buFont typeface="Wingdings" pitchFamily="2" charset="2"/>
              <a:buChar char="ü"/>
            </a:pPr>
            <a:r>
              <a:rPr lang="en-IN" sz="2000" dirty="0" smtClean="0"/>
              <a:t>Performance review improves employee performance (Myth)</a:t>
            </a:r>
          </a:p>
          <a:p>
            <a:pPr>
              <a:buFont typeface="Wingdings" pitchFamily="2" charset="2"/>
              <a:buChar char="ü"/>
            </a:pPr>
            <a:r>
              <a:rPr lang="en-IN" sz="2000" dirty="0" smtClean="0"/>
              <a:t>Performance reviews causes deep emotional pain leading to employee disengagement (Conventional way of thinking we didn’t put our expectations clearly will not work . Fight is always between ME &amp; EE)</a:t>
            </a:r>
          </a:p>
          <a:p>
            <a:pPr lvl="0">
              <a:buFont typeface="Wingdings" pitchFamily="2" charset="2"/>
              <a:buChar char="ü"/>
            </a:pPr>
            <a:r>
              <a:rPr lang="en-IN" sz="2000" dirty="0" smtClean="0"/>
              <a:t>Company will loose talented people if they don’t understand war for talent rules - Pay for performance rules</a:t>
            </a:r>
          </a:p>
          <a:p>
            <a:pPr lvl="2">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Performance review is a way to improve employee performance -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Greatest myth in management practices</a:t>
            </a:r>
          </a:p>
          <a:p>
            <a:pPr>
              <a:buFont typeface="Wingdings" pitchFamily="2" charset="2"/>
              <a:buChar char="ü"/>
            </a:pPr>
            <a:r>
              <a:rPr lang="en-US" sz="2000" dirty="0" smtClean="0"/>
              <a:t>I was writing great reviews from a long time but ….</a:t>
            </a:r>
          </a:p>
          <a:p>
            <a:pPr>
              <a:buFont typeface="Wingdings" pitchFamily="2" charset="2"/>
              <a:buChar char="ü"/>
            </a:pPr>
            <a:r>
              <a:rPr lang="en-IN" sz="2000" dirty="0" smtClean="0"/>
              <a:t>Focus on feedback cycles to improve performance (Recognition , Expectation , Supportive feedbacks)</a:t>
            </a:r>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graphicFrame>
        <p:nvGraphicFramePr>
          <p:cNvPr id="5" name="Table 4"/>
          <p:cNvGraphicFramePr>
            <a:graphicFrameLocks noGrp="1"/>
          </p:cNvGraphicFramePr>
          <p:nvPr/>
        </p:nvGraphicFramePr>
        <p:xfrm>
          <a:off x="838200" y="3200400"/>
          <a:ext cx="7543800" cy="3628502"/>
        </p:xfrm>
        <a:graphic>
          <a:graphicData uri="http://schemas.openxmlformats.org/drawingml/2006/table">
            <a:tbl>
              <a:tblPr firstRow="1" bandRow="1">
                <a:tableStyleId>{5C22544A-7EE6-4342-B048-85BDC9FD1C3A}</a:tableStyleId>
              </a:tblPr>
              <a:tblGrid>
                <a:gridCol w="3771900"/>
                <a:gridCol w="3771900"/>
              </a:tblGrid>
              <a:tr h="321526">
                <a:tc>
                  <a:txBody>
                    <a:bodyPr/>
                    <a:lstStyle/>
                    <a:p>
                      <a:r>
                        <a:rPr lang="en-IN" sz="1400" dirty="0" smtClean="0"/>
                        <a:t>Performance Review</a:t>
                      </a:r>
                      <a:endParaRPr lang="en-IN" sz="1400" dirty="0"/>
                    </a:p>
                  </a:txBody>
                  <a:tcPr/>
                </a:tc>
                <a:tc>
                  <a:txBody>
                    <a:bodyPr/>
                    <a:lstStyle/>
                    <a:p>
                      <a:r>
                        <a:rPr lang="en-IN" sz="1400" dirty="0" smtClean="0"/>
                        <a:t>Feedback Cycles</a:t>
                      </a:r>
                      <a:endParaRPr lang="en-IN" sz="1400" dirty="0"/>
                    </a:p>
                  </a:txBody>
                  <a:tcPr/>
                </a:tc>
              </a:tr>
              <a:tr h="296410">
                <a:tc>
                  <a:txBody>
                    <a:bodyPr/>
                    <a:lstStyle/>
                    <a:p>
                      <a:r>
                        <a:rPr lang="en-IN" sz="1400" dirty="0" smtClean="0"/>
                        <a:t>High level goals</a:t>
                      </a:r>
                      <a:endParaRPr lang="en-IN" sz="1400" dirty="0"/>
                    </a:p>
                  </a:txBody>
                  <a:tcPr/>
                </a:tc>
                <a:tc>
                  <a:txBody>
                    <a:bodyPr/>
                    <a:lstStyle/>
                    <a:p>
                      <a:r>
                        <a:rPr lang="en-IN" sz="1400" dirty="0" smtClean="0"/>
                        <a:t>Action items and very specific</a:t>
                      </a:r>
                      <a:endParaRPr lang="en-IN" sz="1400" dirty="0"/>
                    </a:p>
                  </a:txBody>
                  <a:tcPr/>
                </a:tc>
              </a:tr>
              <a:tr h="296410">
                <a:tc>
                  <a:txBody>
                    <a:bodyPr/>
                    <a:lstStyle/>
                    <a:p>
                      <a:r>
                        <a:rPr lang="en-IN" sz="1400" dirty="0" smtClean="0"/>
                        <a:t>Unrealistic</a:t>
                      </a:r>
                      <a:endParaRPr lang="en-IN" sz="1400" dirty="0"/>
                    </a:p>
                  </a:txBody>
                  <a:tcPr/>
                </a:tc>
                <a:tc>
                  <a:txBody>
                    <a:bodyPr/>
                    <a:lstStyle/>
                    <a:p>
                      <a:r>
                        <a:rPr lang="en-IN" sz="1400" dirty="0" smtClean="0"/>
                        <a:t>Realistic and practical</a:t>
                      </a:r>
                      <a:endParaRPr lang="en-IN" sz="1400" dirty="0"/>
                    </a:p>
                  </a:txBody>
                  <a:tcPr/>
                </a:tc>
              </a:tr>
              <a:tr h="303518">
                <a:tc>
                  <a:txBody>
                    <a:bodyPr/>
                    <a:lstStyle/>
                    <a:p>
                      <a:r>
                        <a:rPr lang="en-IN" sz="1400" dirty="0" smtClean="0"/>
                        <a:t>Can be set 1 year in advance</a:t>
                      </a:r>
                      <a:endParaRPr lang="en-IN" sz="1400" dirty="0"/>
                    </a:p>
                  </a:txBody>
                  <a:tcPr/>
                </a:tc>
                <a:tc>
                  <a:txBody>
                    <a:bodyPr/>
                    <a:lstStyle/>
                    <a:p>
                      <a:r>
                        <a:rPr lang="en-IN" sz="1400" dirty="0" smtClean="0"/>
                        <a:t>Cannot be set in advance</a:t>
                      </a:r>
                      <a:endParaRPr lang="en-IN" sz="1400" dirty="0"/>
                    </a:p>
                  </a:txBody>
                  <a:tcPr/>
                </a:tc>
              </a:tr>
              <a:tr h="296410">
                <a:tc>
                  <a:txBody>
                    <a:bodyPr/>
                    <a:lstStyle/>
                    <a:p>
                      <a:r>
                        <a:rPr lang="en-IN" sz="1400" dirty="0" smtClean="0"/>
                        <a:t>Long period</a:t>
                      </a:r>
                      <a:endParaRPr lang="en-IN" sz="1400" dirty="0"/>
                    </a:p>
                  </a:txBody>
                  <a:tcPr/>
                </a:tc>
                <a:tc>
                  <a:txBody>
                    <a:bodyPr/>
                    <a:lstStyle/>
                    <a:p>
                      <a:r>
                        <a:rPr lang="en-IN" sz="1400" dirty="0" smtClean="0"/>
                        <a:t>Very short . The more short the more effective</a:t>
                      </a:r>
                      <a:endParaRPr lang="en-IN" sz="1400" dirty="0"/>
                    </a:p>
                  </a:txBody>
                  <a:tcPr/>
                </a:tc>
              </a:tr>
              <a:tr h="401411">
                <a:tc>
                  <a:txBody>
                    <a:bodyPr/>
                    <a:lstStyle/>
                    <a:p>
                      <a:r>
                        <a:rPr lang="en-IN" sz="1400" dirty="0" smtClean="0"/>
                        <a:t>Water</a:t>
                      </a:r>
                      <a:r>
                        <a:rPr lang="en-IN" sz="1400" baseline="0" dirty="0" smtClean="0"/>
                        <a:t>fall model kind of execution</a:t>
                      </a:r>
                      <a:endParaRPr lang="en-IN" sz="1400" dirty="0"/>
                    </a:p>
                  </a:txBody>
                  <a:tcPr/>
                </a:tc>
                <a:tc>
                  <a:txBody>
                    <a:bodyPr/>
                    <a:lstStyle/>
                    <a:p>
                      <a:r>
                        <a:rPr lang="en-IN" sz="1400" dirty="0" smtClean="0"/>
                        <a:t>Agile kind of execution</a:t>
                      </a:r>
                      <a:endParaRPr lang="en-IN" sz="1400" dirty="0"/>
                    </a:p>
                  </a:txBody>
                  <a:tcPr/>
                </a:tc>
              </a:tr>
              <a:tr h="345245">
                <a:tc>
                  <a:txBody>
                    <a:bodyPr/>
                    <a:lstStyle/>
                    <a:p>
                      <a:r>
                        <a:rPr lang="en-IN" sz="1400" dirty="0" smtClean="0"/>
                        <a:t>Not a psychological need</a:t>
                      </a:r>
                      <a:endParaRPr lang="en-IN" sz="1400" dirty="0"/>
                    </a:p>
                  </a:txBody>
                  <a:tcPr/>
                </a:tc>
                <a:tc>
                  <a:txBody>
                    <a:bodyPr/>
                    <a:lstStyle/>
                    <a:p>
                      <a:r>
                        <a:rPr lang="en-IN" sz="1400" dirty="0" smtClean="0"/>
                        <a:t>Psychological need</a:t>
                      </a:r>
                      <a:endParaRPr lang="en-IN" sz="1400" dirty="0"/>
                    </a:p>
                  </a:txBody>
                  <a:tcPr/>
                </a:tc>
              </a:tr>
              <a:tr h="295100">
                <a:tc>
                  <a:txBody>
                    <a:bodyPr/>
                    <a:lstStyle/>
                    <a:p>
                      <a:r>
                        <a:rPr lang="en-IN" sz="1400" dirty="0" smtClean="0"/>
                        <a:t>Copy paste</a:t>
                      </a:r>
                      <a:r>
                        <a:rPr lang="en-IN" sz="1400" baseline="0" dirty="0" smtClean="0"/>
                        <a:t> templates</a:t>
                      </a:r>
                      <a:endParaRPr lang="en-IN" sz="1400" dirty="0"/>
                    </a:p>
                  </a:txBody>
                  <a:tcPr/>
                </a:tc>
                <a:tc>
                  <a:txBody>
                    <a:bodyPr/>
                    <a:lstStyle/>
                    <a:p>
                      <a:r>
                        <a:rPr lang="en-IN" sz="1400" dirty="0" smtClean="0"/>
                        <a:t>You</a:t>
                      </a:r>
                      <a:r>
                        <a:rPr lang="en-IN" sz="1400" baseline="0" dirty="0" smtClean="0"/>
                        <a:t> will not get copy paste templates</a:t>
                      </a:r>
                      <a:endParaRPr lang="en-IN" sz="1400" dirty="0"/>
                    </a:p>
                  </a:txBody>
                  <a:tcPr/>
                </a:tc>
              </a:tr>
              <a:tr h="295100">
                <a:tc>
                  <a:txBody>
                    <a:bodyPr/>
                    <a:lstStyle/>
                    <a:p>
                      <a:r>
                        <a:rPr lang="en-IN" sz="1400" dirty="0" smtClean="0"/>
                        <a:t>Documentation</a:t>
                      </a:r>
                      <a:endParaRPr lang="en-IN" sz="1400" dirty="0"/>
                    </a:p>
                  </a:txBody>
                  <a:tcPr/>
                </a:tc>
                <a:tc>
                  <a:txBody>
                    <a:bodyPr/>
                    <a:lstStyle/>
                    <a:p>
                      <a:r>
                        <a:rPr lang="en-IN" sz="1400" dirty="0" smtClean="0"/>
                        <a:t>Execution</a:t>
                      </a:r>
                      <a:endParaRPr lang="en-IN" sz="1400" dirty="0"/>
                    </a:p>
                  </a:txBody>
                  <a:tcPr/>
                </a:tc>
              </a:tr>
              <a:tr h="501670">
                <a:tc>
                  <a:txBody>
                    <a:bodyPr/>
                    <a:lstStyle/>
                    <a:p>
                      <a:r>
                        <a:rPr lang="en-IN" sz="1400" dirty="0" smtClean="0"/>
                        <a:t>Managers and leads are not accountable for employee performance</a:t>
                      </a:r>
                      <a:endParaRPr lang="en-IN" sz="1400" dirty="0"/>
                    </a:p>
                  </a:txBody>
                  <a:tcPr/>
                </a:tc>
                <a:tc>
                  <a:txBody>
                    <a:bodyPr/>
                    <a:lstStyle/>
                    <a:p>
                      <a:r>
                        <a:rPr lang="en-IN" sz="1400" dirty="0" smtClean="0"/>
                        <a:t>Indirectly managers and leads become more accountable</a:t>
                      </a:r>
                      <a:endParaRPr lang="en-IN" sz="1400" dirty="0"/>
                    </a:p>
                  </a:txBody>
                  <a:tcPr/>
                </a:tc>
              </a:tr>
            </a:tbl>
          </a:graphicData>
        </a:graphic>
      </p:graphicFrame>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if you don’t come out of this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What happens if you don’t come out of this myth?</a:t>
            </a:r>
          </a:p>
          <a:p>
            <a:pPr lvl="1">
              <a:buFont typeface="Wingdings" pitchFamily="2" charset="2"/>
              <a:buChar char="ü"/>
            </a:pPr>
            <a:r>
              <a:rPr lang="en-US" sz="1700" dirty="0" smtClean="0"/>
              <a:t>You will waste your time and money on how to do performance reviews without really increasing the performance of an employee</a:t>
            </a:r>
          </a:p>
          <a:p>
            <a:pPr lvl="1">
              <a:buFont typeface="Wingdings" pitchFamily="2" charset="2"/>
              <a:buChar char="ü"/>
            </a:pPr>
            <a:r>
              <a:rPr lang="en-US" sz="1700" dirty="0" smtClean="0"/>
              <a:t>You will focus on creating tools and devices to measure employee performance which are impossible and yield ineffective results</a:t>
            </a:r>
          </a:p>
          <a:p>
            <a:pPr lvl="1">
              <a:buFont typeface="Wingdings" pitchFamily="2" charset="2"/>
              <a:buChar char="ü"/>
            </a:pPr>
            <a:r>
              <a:rPr lang="en-US" sz="1700" dirty="0" smtClean="0"/>
              <a:t>Focus more on improving employee performance and not on performance reviews </a:t>
            </a:r>
          </a:p>
          <a:p>
            <a:pPr lvl="1">
              <a:buFont typeface="Wingdings" pitchFamily="2" charset="2"/>
              <a:buChar char="ü"/>
            </a:pPr>
            <a:r>
              <a:rPr lang="en-US" sz="1700" dirty="0" smtClean="0"/>
              <a:t>Focus more on reducing the emotional pain that is associated with performance reviews (Emotional pain is always between ME and EE)</a:t>
            </a: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If performance is not improved then why performance reviews ?</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To obey workforce rule – Eliminating poor performers</a:t>
            </a:r>
          </a:p>
          <a:p>
            <a:pPr>
              <a:buFont typeface="Wingdings" pitchFamily="2" charset="2"/>
              <a:buChar char="ü"/>
            </a:pPr>
            <a:r>
              <a:rPr lang="en-US" sz="2000" dirty="0" smtClean="0"/>
              <a:t>Distributing salary (Obeying pay for performance rule)</a:t>
            </a:r>
          </a:p>
          <a:p>
            <a:pPr>
              <a:buFont typeface="Wingdings" pitchFamily="2" charset="2"/>
              <a:buChar char="ü"/>
            </a:pPr>
            <a:r>
              <a:rPr lang="en-US" sz="2000" dirty="0" smtClean="0"/>
              <a:t>Can we do this without appraisal system ?</a:t>
            </a:r>
          </a:p>
          <a:p>
            <a:pPr>
              <a:buFont typeface="Wingdings" pitchFamily="2" charset="2"/>
              <a:buChar char="ü"/>
            </a:pPr>
            <a:endParaRPr lang="en-US" sz="2000" dirty="0" smtClean="0"/>
          </a:p>
          <a:p>
            <a:pPr>
              <a:buFont typeface="Wingdings" pitchFamily="2" charset="2"/>
              <a:buChar char="ü"/>
            </a:pPr>
            <a:r>
              <a:rPr lang="en-US" sz="2000" b="1" dirty="0" smtClean="0"/>
              <a:t>Conclusion :</a:t>
            </a:r>
          </a:p>
          <a:p>
            <a:pPr lvl="1">
              <a:buFont typeface="Wingdings" pitchFamily="2" charset="2"/>
              <a:buChar char="ü"/>
            </a:pPr>
            <a:r>
              <a:rPr lang="en-US" sz="1700" dirty="0" smtClean="0"/>
              <a:t>Performance review will not increase performance of an employee . If you want to increase performance focus on Feedback cycles</a:t>
            </a:r>
          </a:p>
          <a:p>
            <a:pPr lvl="1">
              <a:buFont typeface="Wingdings" pitchFamily="2" charset="2"/>
              <a:buChar char="ü"/>
            </a:pPr>
            <a:r>
              <a:rPr lang="en-US" sz="1700" dirty="0" smtClean="0"/>
              <a:t>Performance reviews are still required to eliminate poor performers and distribute salary</a:t>
            </a:r>
          </a:p>
          <a:p>
            <a:pPr lvl="1">
              <a:buFont typeface="Wingdings" pitchFamily="2" charset="2"/>
              <a:buChar char="ü"/>
            </a:pPr>
            <a:r>
              <a:rPr lang="en-US" sz="1700" dirty="0" smtClean="0"/>
              <a:t>Focus on eliminating emotional pain associated with performance review (Rating and Salary)</a:t>
            </a:r>
          </a:p>
          <a:p>
            <a:pPr lvl="1">
              <a:buFont typeface="Wingdings" pitchFamily="2" charset="2"/>
              <a:buChar char="ü"/>
            </a:pPr>
            <a:endParaRPr lang="en-US" sz="1700" dirty="0" smtClean="0"/>
          </a:p>
          <a:p>
            <a:pPr lvl="1">
              <a:buNone/>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su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6448DD2B91BE4E96CF4FCB46776E76" ma:contentTypeVersion="1" ma:contentTypeDescription="Create a new document." ma:contentTypeScope="" ma:versionID="6a9bd17f151380ba01b6557f5d7f3977">
  <xsd:schema xmlns:xsd="http://www.w3.org/2001/XMLSchema" xmlns:xs="http://www.w3.org/2001/XMLSchema" xmlns:p="http://schemas.microsoft.com/office/2006/metadata/properties" xmlns:ns3="e481c529-ed1b-45cf-9b7e-c4fb1eb8885b" targetNamespace="http://schemas.microsoft.com/office/2006/metadata/properties" ma:root="true" ma:fieldsID="fc7a931c163aa832702fb0f0873f04ba" ns3:_="">
    <xsd:import namespace="e481c529-ed1b-45cf-9b7e-c4fb1eb8885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1c529-ed1b-45cf-9b7e-c4fb1eb8885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5CB71-27A8-4F27-B3EF-0B7C3FFAE0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FEA58DC-72AF-4EC3-8A4B-5947507DF5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1c529-ed1b-45cf-9b7e-c4fb1eb88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CCFA03-50CA-476E-8B8B-49D774F043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6979</TotalTime>
  <Words>1164</Words>
  <Application>Microsoft Office PowerPoint</Application>
  <PresentationFormat>On-screen Show (4:3)</PresentationFormat>
  <Paragraphs>140</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Capsules</vt:lpstr>
      <vt:lpstr>Median</vt:lpstr>
      <vt:lpstr>Performance Reviews</vt:lpstr>
      <vt:lpstr>Agenda</vt:lpstr>
      <vt:lpstr>References</vt:lpstr>
      <vt:lpstr>What happens during performance review</vt:lpstr>
      <vt:lpstr>Performance review is a way to improve employee performance - Myth</vt:lpstr>
      <vt:lpstr>What happens if you don’t come out of this myth</vt:lpstr>
      <vt:lpstr>If performance is not improved then why performance reviews ?</vt:lpstr>
      <vt:lpstr>Emotional pain with performance review</vt:lpstr>
      <vt:lpstr>Emotional pain with performance review</vt:lpstr>
      <vt:lpstr>Types of performers in work force</vt:lpstr>
      <vt:lpstr>The best are much better than the rest</vt:lpstr>
      <vt:lpstr>What hyper performers can do</vt:lpstr>
      <vt:lpstr>Who are good performers and poor performers</vt:lpstr>
      <vt:lpstr>Let us answer these questions</vt:lpstr>
      <vt:lpstr>How we give EE today</vt:lpstr>
      <vt:lpstr>Pay practices</vt:lpstr>
      <vt:lpstr>Conclusion</vt:lpstr>
    </vt:vector>
  </TitlesOfParts>
  <Company>IASTED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xprk828</cp:lastModifiedBy>
  <cp:revision>872</cp:revision>
  <dcterms:created xsi:type="dcterms:W3CDTF">2001-12-11T23:34:17Z</dcterms:created>
  <dcterms:modified xsi:type="dcterms:W3CDTF">2016-02-26T12:57:06Z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0x0101008D6448DD2B91BE4E96CF4FCB46776E76</vt:lpwstr>
  </property>
  <property fmtid="{D5CDD505-2E9C-101B-9397-08002B2CF9AE}" pid="3" name="IsMyDocuments">
    <vt:bool>true</vt:bool>
  </property>
</Properties>
</file>