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9" r:id="rId2"/>
    <p:sldMasterId id="2147483688" r:id="rId3"/>
    <p:sldMasterId id="2147483660" r:id="rId4"/>
    <p:sldMasterId id="2147483690" r:id="rId5"/>
    <p:sldMasterId id="2147483718" r:id="rId6"/>
  </p:sldMasterIdLst>
  <p:notesMasterIdLst>
    <p:notesMasterId r:id="rId14"/>
  </p:notesMasterIdLst>
  <p:handoutMasterIdLst>
    <p:handoutMasterId r:id="rId15"/>
  </p:handoutMasterIdLst>
  <p:sldIdLst>
    <p:sldId id="445" r:id="rId7"/>
    <p:sldId id="463" r:id="rId8"/>
    <p:sldId id="464" r:id="rId9"/>
    <p:sldId id="526" r:id="rId10"/>
    <p:sldId id="527" r:id="rId11"/>
    <p:sldId id="465" r:id="rId12"/>
    <p:sldId id="52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A2C4C"/>
    <a:srgbClr val="0F63B2"/>
    <a:srgbClr val="C95228"/>
    <a:srgbClr val="182E57"/>
    <a:srgbClr val="6FA0A7"/>
    <a:srgbClr val="7DB7D8"/>
    <a:srgbClr val="B44E3A"/>
    <a:srgbClr val="B64E3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3" autoAdjust="0"/>
    <p:restoredTop sz="97717" autoAdjust="0"/>
  </p:normalViewPr>
  <p:slideViewPr>
    <p:cSldViewPr snapToGrid="0" snapToObjects="1">
      <p:cViewPr varScale="1">
        <p:scale>
          <a:sx n="91" d="100"/>
          <a:sy n="91" d="100"/>
        </p:scale>
        <p:origin x="-955" y="-86"/>
      </p:cViewPr>
      <p:guideLst>
        <p:guide orient="horz" pos="218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C37E7-989F-4786-8BA5-7AADBE087020}" type="datetimeFigureOut">
              <a:rPr lang="en-US"/>
              <a:pPr>
                <a:defRPr/>
              </a:pPr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2306BE2-25F6-41B1-89A0-AAD56A1FA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92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FFDB80-4FDB-43FB-88B8-51C6D4047387}" type="datetimeFigureOut">
              <a:rPr lang="en-US"/>
              <a:pPr>
                <a:defRPr/>
              </a:pPr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F4E530-CDFF-4423-9BD1-D8CE2FB1B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70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AE58ADEC-60F4-4BFC-A643-689464C54585}" type="slidenum">
              <a:rPr lang="en-US" sz="1400" kern="0">
                <a:solidFill>
                  <a:sysClr val="windowText" lastClr="000000"/>
                </a:solidFill>
                <a:ea typeface="Calibri"/>
                <a:cs typeface="Calibri"/>
                <a:sym typeface="Arial"/>
              </a:rPr>
              <a:pPr defTabSz="914400">
                <a:defRPr/>
              </a:pPr>
              <a:t>1</a:t>
            </a:fld>
            <a:endParaRPr lang="en-US" sz="1400" kern="0" dirty="0">
              <a:solidFill>
                <a:sysClr val="windowText" lastClr="000000"/>
              </a:solidFill>
              <a:ea typeface="Calibri"/>
              <a:cs typeface="Calibri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574D49-FA6F-42C6-BEAA-B988D78C95D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36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creen Shot 2014-05-01 at 3.02.4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568450"/>
            <a:ext cx="387191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368" y="3953202"/>
            <a:ext cx="7344092" cy="196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rgbClr val="7F7F7F"/>
                </a:solidFill>
                <a:latin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7440" y="1974696"/>
            <a:ext cx="4419600" cy="1737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483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58813"/>
            <a:ext cx="9150350" cy="55133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sym typeface="Arial"/>
              </a:rPr>
              <a:t> </a:t>
            </a:r>
          </a:p>
        </p:txBody>
      </p:sp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-211138" y="4837113"/>
            <a:ext cx="4489451" cy="769937"/>
            <a:chOff x="-210986" y="6361161"/>
            <a:chExt cx="2507649" cy="430673"/>
          </a:xfrm>
        </p:grpSpPr>
        <p:sp>
          <p:nvSpPr>
            <p:cNvPr id="6" name="Oval 5"/>
            <p:cNvSpPr/>
            <p:nvPr/>
          </p:nvSpPr>
          <p:spPr>
            <a:xfrm>
              <a:off x="-210986" y="6369153"/>
              <a:ext cx="422080" cy="42179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89125" y="6361161"/>
              <a:ext cx="422079" cy="421793"/>
            </a:xfrm>
            <a:prstGeom prst="ellipse">
              <a:avLst/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14951" y="6369153"/>
              <a:ext cx="421193" cy="421794"/>
            </a:xfrm>
            <a:prstGeom prst="ellipse">
              <a:avLst/>
            </a:prstGeom>
            <a:noFill/>
            <a:ln w="1905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874584" y="6370041"/>
              <a:ext cx="422079" cy="421793"/>
            </a:xfrm>
            <a:prstGeom prst="ellipse">
              <a:avLst/>
            </a:prstGeom>
            <a:solidFill>
              <a:srgbClr val="8CB73E"/>
            </a:solidFill>
            <a:ln w="1905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47871" y="6370041"/>
              <a:ext cx="422079" cy="421793"/>
            </a:xfrm>
            <a:prstGeom prst="ellipse">
              <a:avLst/>
            </a:prstGeom>
            <a:solidFill>
              <a:srgbClr val="7CB6D8">
                <a:alpha val="65000"/>
              </a:srgbClr>
            </a:solidFill>
            <a:ln w="1905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Times New Roman"/>
                <a:cs typeface="Times New Roman"/>
                <a:sym typeface="Arial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01911" y="6379581"/>
              <a:ext cx="522774" cy="34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400">
                  <a:solidFill>
                    <a:srgbClr val="FFFFFF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  <a:sym typeface="Arial" pitchFamily="34" charset="0"/>
                </a:rPr>
                <a:t>PK</a:t>
              </a:r>
            </a:p>
          </p:txBody>
        </p:sp>
      </p:grpSp>
      <p:pic>
        <p:nvPicPr>
          <p:cNvPr id="12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4389120" y="4832948"/>
            <a:ext cx="4284980" cy="831252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000" cap="all" spc="3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548484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92100" y="863600"/>
            <a:ext cx="8318500" cy="914400"/>
          </a:xfrm>
          <a:prstGeom prst="rect">
            <a:avLst/>
          </a:prstGeom>
        </p:spPr>
        <p:txBody>
          <a:bodyPr vert="horz"/>
          <a:lstStyle>
            <a:lvl1pPr marL="228600" indent="-228600">
              <a:spcBef>
                <a:spcPts val="0"/>
              </a:spcBef>
              <a:spcAft>
                <a:spcPts val="1200"/>
              </a:spcAft>
              <a:defRPr sz="2000"/>
            </a:lvl1pPr>
            <a:lvl2pPr marL="565150" indent="-285750">
              <a:spcBef>
                <a:spcPts val="0"/>
              </a:spcBef>
              <a:spcAft>
                <a:spcPts val="1200"/>
              </a:spcAft>
              <a:defRPr sz="1800"/>
            </a:lvl2pPr>
            <a:lvl3pPr marL="571500" indent="342900">
              <a:spcBef>
                <a:spcPts val="0"/>
              </a:spcBef>
              <a:spcAft>
                <a:spcPts val="1200"/>
              </a:spcAft>
              <a:defRPr sz="1600"/>
            </a:lvl3pPr>
            <a:lvl4pPr marL="1257300" indent="-228600">
              <a:spcBef>
                <a:spcPts val="0"/>
              </a:spcBef>
              <a:spcAft>
                <a:spcPts val="1200"/>
              </a:spcAft>
              <a:tabLst/>
              <a:defRPr sz="1400"/>
            </a:lvl4pPr>
            <a:lvl5pPr marL="1549400" indent="-228600">
              <a:spcBef>
                <a:spcPts val="0"/>
              </a:spcBef>
              <a:spcAft>
                <a:spcPts val="1200"/>
              </a:spcAft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7432" y="141830"/>
            <a:ext cx="8229600" cy="337648"/>
          </a:xfrm>
          <a:prstGeom prst="rect">
            <a:avLst/>
          </a:prstGeom>
        </p:spPr>
        <p:txBody>
          <a:bodyPr vert="horz"/>
          <a:lstStyle>
            <a:lvl1pPr algn="l">
              <a:defRPr lang="en-US" sz="1800" kern="1200" cap="all" spc="300" dirty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951177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17432" y="141830"/>
            <a:ext cx="8229600" cy="337648"/>
          </a:xfrm>
          <a:prstGeom prst="rect">
            <a:avLst/>
          </a:prstGeom>
        </p:spPr>
        <p:txBody>
          <a:bodyPr vert="horz"/>
          <a:lstStyle>
            <a:lvl1pPr algn="l">
              <a:defRPr lang="en-US" sz="1800" kern="1200" cap="all" spc="300" dirty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75214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2263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pic>
        <p:nvPicPr>
          <p:cNvPr id="8" name="Picture 21" descr="microsof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579913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 descr="s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819525"/>
            <a:ext cx="5429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Mobility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4659313"/>
            <a:ext cx="6937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" descr="Analytics-log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649788"/>
            <a:ext cx="6873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QA-logo.png"/>
          <p:cNvPicPr>
            <a:picLocks noChangeAspect="1"/>
          </p:cNvPicPr>
          <p:nvPr userDrawn="1"/>
        </p:nvPicPr>
        <p:blipFill>
          <a:blip r:embed="rId7" cstate="email">
            <a:duotone>
              <a:prstClr val="black"/>
              <a:srgbClr val="FFFFFF">
                <a:tint val="45000"/>
                <a:satMod val="400000"/>
              </a:srgbClr>
            </a:duotone>
            <a:alphaModFix amt="3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2042" y="5702440"/>
            <a:ext cx="634008" cy="536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7228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331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Karma NEW logo_pkonly.psd"/>
          <p:cNvPicPr/>
          <p:nvPr userDrawn="1"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78000"/>
          </a:blip>
          <a:stretch>
            <a:fillRect/>
          </a:stretch>
        </p:blipFill>
        <p:spPr>
          <a:xfrm>
            <a:off x="7654907" y="6578106"/>
            <a:ext cx="1489093" cy="279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2156"/>
            <a:ext cx="7772400" cy="735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58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195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10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57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40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160338" y="3419475"/>
            <a:ext cx="3451225" cy="2622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RESULTS:</a:t>
            </a:r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142875" y="2441575"/>
            <a:ext cx="3449638" cy="865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SCOPE:</a:t>
            </a:r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142875" y="1076325"/>
            <a:ext cx="3449638" cy="311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B74E35"/>
                </a:solidFill>
                <a:latin typeface="Avenir Roman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100" kern="1200">
                <a:solidFill>
                  <a:srgbClr val="7F7F7F"/>
                </a:solidFill>
                <a:latin typeface="Gill Sans Light" panose="020B0402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Calibri"/>
              </a:rPr>
              <a:t>PROJECT DETAILS: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678815" y="1333500"/>
            <a:ext cx="3230245" cy="92964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678815" y="2689861"/>
            <a:ext cx="3230245" cy="594360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78815" y="3690021"/>
            <a:ext cx="3230245" cy="222309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 sz="1100">
                <a:solidFill>
                  <a:srgbClr val="7F7F7F"/>
                </a:solidFill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7070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17432" y="141830"/>
            <a:ext cx="4252981" cy="337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9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03188" y="6457950"/>
            <a:ext cx="79533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E2BE8B7-1DD3-49D5-8E60-4C0D8062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0521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1207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15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2263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" name="TextBox 16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rgbClr val="FFFF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pic>
        <p:nvPicPr>
          <p:cNvPr id="8" name="Picture 18" descr="microsof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5799138"/>
            <a:ext cx="3254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 descr="sa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819525"/>
            <a:ext cx="5429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Mobility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8" y="4659313"/>
            <a:ext cx="69373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6" descr="Analytics-log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649788"/>
            <a:ext cx="6873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QA-logo.png"/>
          <p:cNvPicPr>
            <a:picLocks noChangeAspect="1"/>
          </p:cNvPicPr>
          <p:nvPr userDrawn="1"/>
        </p:nvPicPr>
        <p:blipFill>
          <a:blip r:embed="rId7" cstate="email">
            <a:duotone>
              <a:prstClr val="black"/>
              <a:srgbClr val="FFFFFF">
                <a:tint val="45000"/>
                <a:satMod val="400000"/>
              </a:srgbClr>
            </a:duotone>
            <a:alphaModFix amt="3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2042" y="5702440"/>
            <a:ext cx="634008" cy="536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09415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49522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6725" y="6489700"/>
            <a:ext cx="68913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cap="all" baseline="30000" dirty="0">
                <a:solidFill>
                  <a:srgbClr val="93D1D9"/>
                </a:solidFill>
                <a:latin typeface="Arial"/>
                <a:cs typeface="Arial"/>
              </a:rPr>
              <a:t>Copyright © 2014 </a:t>
            </a:r>
            <a:r>
              <a:rPr lang="en-US" sz="1050" b="1" i="1" cap="all" baseline="30000" dirty="0" err="1">
                <a:solidFill>
                  <a:srgbClr val="93D1D9"/>
                </a:solidFill>
                <a:latin typeface="Arial"/>
                <a:cs typeface="Arial"/>
              </a:rPr>
              <a:t>ProKarma</a:t>
            </a:r>
            <a:r>
              <a:rPr lang="en-US" sz="1050" b="1" i="1" cap="all" baseline="30000" dirty="0">
                <a:solidFill>
                  <a:srgbClr val="93D1D9"/>
                </a:solidFill>
                <a:latin typeface="Arial"/>
                <a:cs typeface="Arial"/>
              </a:rPr>
              <a:t> Inc</a:t>
            </a:r>
            <a:r>
              <a:rPr lang="en-US" sz="1050" b="1" cap="all" baseline="30000" dirty="0">
                <a:solidFill>
                  <a:srgbClr val="93D1D9"/>
                </a:solidFill>
                <a:latin typeface="Arial"/>
                <a:cs typeface="Arial"/>
              </a:rPr>
              <a:t>.  </a:t>
            </a:r>
            <a:br>
              <a:rPr lang="en-US" sz="1050" b="1" cap="all" baseline="30000" dirty="0">
                <a:solidFill>
                  <a:srgbClr val="93D1D9"/>
                </a:solidFill>
                <a:latin typeface="Arial"/>
                <a:cs typeface="Arial"/>
              </a:rPr>
            </a:br>
            <a:r>
              <a:rPr lang="en-US" sz="1050" baseline="30000" dirty="0">
                <a:solidFill>
                  <a:srgbClr val="93D1D9"/>
                </a:solidFill>
                <a:latin typeface="Arial"/>
                <a:cs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93D1D9"/>
              </a:solidFill>
              <a:latin typeface="+mn-lt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-211138" y="6413500"/>
            <a:ext cx="374651" cy="374650"/>
          </a:xfrm>
          <a:prstGeom prst="ellipse">
            <a:avLst/>
          </a:prstGeom>
          <a:solidFill>
            <a:srgbClr val="96C4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3363" y="6405563"/>
            <a:ext cx="373062" cy="37465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4475" y="6413500"/>
            <a:ext cx="374650" cy="374650"/>
          </a:xfrm>
          <a:prstGeom prst="ellipse">
            <a:avLst/>
          </a:prstGeom>
          <a:noFill/>
          <a:ln w="1270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3163" y="6413500"/>
            <a:ext cx="374650" cy="374650"/>
          </a:xfrm>
          <a:prstGeom prst="ellipse">
            <a:avLst/>
          </a:prstGeom>
          <a:solidFill>
            <a:srgbClr val="8CB73E">
              <a:alpha val="83000"/>
            </a:srgbClr>
          </a:solidFill>
          <a:ln w="12700">
            <a:solidFill>
              <a:srgbClr val="7CB6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675" y="6413500"/>
            <a:ext cx="374650" cy="374650"/>
          </a:xfrm>
          <a:prstGeom prst="ellipse">
            <a:avLst/>
          </a:prstGeom>
          <a:solidFill>
            <a:srgbClr val="7CB6D8">
              <a:alpha val="81000"/>
            </a:srgbClr>
          </a:solidFill>
          <a:ln w="1270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207963" y="6413500"/>
            <a:ext cx="46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6EA0A7"/>
                </a:solidFill>
                <a:latin typeface="Times New Roman" pitchFamily="18" charset="0"/>
                <a:cs typeface="Times New Roman" pitchFamily="18" charset="0"/>
              </a:rPr>
              <a:t>PK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000" y="6324600"/>
            <a:ext cx="891857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53" r:id="rId3"/>
    <p:sldLayoutId id="2147483854" r:id="rId4"/>
    <p:sldLayoutId id="214748385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212263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 userDrawn="1"/>
        </p:nvSpPr>
        <p:spPr>
          <a:xfrm>
            <a:off x="1482725" y="5715000"/>
            <a:ext cx="755650" cy="755650"/>
          </a:xfrm>
          <a:prstGeom prst="ellipse">
            <a:avLst/>
          </a:prstGeom>
          <a:noFill/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-325438" y="5729288"/>
            <a:ext cx="755651" cy="755650"/>
          </a:xfrm>
          <a:prstGeom prst="ellipse">
            <a:avLst/>
          </a:prstGeom>
          <a:noFill/>
          <a:ln w="1905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561975" y="5730875"/>
            <a:ext cx="755650" cy="755650"/>
          </a:xfrm>
          <a:prstGeom prst="ellipse">
            <a:avLst/>
          </a:prstGeom>
          <a:solidFill>
            <a:srgbClr val="7CB6D8">
              <a:alpha val="65000"/>
            </a:srgbClr>
          </a:solidFill>
          <a:ln w="1905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TextBox 21"/>
          <p:cNvSpPr txBox="1">
            <a:spLocks noChangeArrowheads="1"/>
          </p:cNvSpPr>
          <p:nvPr userDrawn="1"/>
        </p:nvSpPr>
        <p:spPr bwMode="auto">
          <a:xfrm>
            <a:off x="1482725" y="5748338"/>
            <a:ext cx="9350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PK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71525" y="6653213"/>
            <a:ext cx="8466138" cy="41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cap="all" baseline="30000" dirty="0">
                <a:solidFill>
                  <a:srgbClr val="FFFFFF"/>
                </a:solidFill>
                <a:latin typeface="Arial"/>
                <a:cs typeface="Arial"/>
              </a:rPr>
              <a:t>Copyright © 2014 </a:t>
            </a:r>
            <a:r>
              <a:rPr lang="en-US" sz="1050" b="1" cap="all" baseline="30000" dirty="0" err="1">
                <a:solidFill>
                  <a:srgbClr val="FFFFFF"/>
                </a:solidFill>
                <a:latin typeface="Arial"/>
                <a:cs typeface="Arial"/>
              </a:rPr>
              <a:t>ProKarma</a:t>
            </a:r>
            <a:r>
              <a:rPr lang="en-US" sz="1050" b="1" cap="all" baseline="30000" dirty="0">
                <a:solidFill>
                  <a:srgbClr val="FFFFFF"/>
                </a:solidFill>
                <a:latin typeface="Arial"/>
                <a:cs typeface="Arial"/>
              </a:rPr>
              <a:t> Inc</a:t>
            </a:r>
            <a:r>
              <a:rPr lang="en-US" sz="1050" cap="all" baseline="30000" dirty="0">
                <a:solidFill>
                  <a:srgbClr val="FFFFFF"/>
                </a:solidFill>
                <a:latin typeface="Arial"/>
                <a:cs typeface="Arial"/>
              </a:rPr>
              <a:t>.   </a:t>
            </a:r>
            <a:r>
              <a:rPr lang="en-US" sz="1050" i="1" baseline="30000" dirty="0">
                <a:solidFill>
                  <a:srgbClr val="FFFFFF"/>
                </a:solidFill>
                <a:latin typeface="Arial"/>
                <a:cs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3080" name="Picture 24" descr="PK_logo_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530225"/>
            <a:ext cx="2447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1"/>
          <p:cNvSpPr txBox="1">
            <a:spLocks/>
          </p:cNvSpPr>
          <p:nvPr userDrawn="1"/>
        </p:nvSpPr>
        <p:spPr>
          <a:xfrm>
            <a:off x="530225" y="1042988"/>
            <a:ext cx="1393825" cy="4111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 Light"/>
                <a:cs typeface="Calibri Light"/>
              </a:rPr>
              <a:t>p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 Light"/>
                <a:cs typeface="Calibri Light"/>
              </a:rPr>
              <a:t>resented to: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 Light"/>
              <a:cs typeface="Calibri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6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255588"/>
            <a:ext cx="11366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658813"/>
            <a:ext cx="9150350" cy="55133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grpSp>
        <p:nvGrpSpPr>
          <p:cNvPr id="4100" name="Group 16"/>
          <p:cNvGrpSpPr>
            <a:grpSpLocks/>
          </p:cNvGrpSpPr>
          <p:nvPr userDrawn="1"/>
        </p:nvGrpSpPr>
        <p:grpSpPr bwMode="auto">
          <a:xfrm>
            <a:off x="-211138" y="4837113"/>
            <a:ext cx="4489451" cy="769937"/>
            <a:chOff x="-210986" y="6361161"/>
            <a:chExt cx="2507649" cy="430673"/>
          </a:xfrm>
        </p:grpSpPr>
        <p:sp>
          <p:nvSpPr>
            <p:cNvPr id="18" name="Oval 17"/>
            <p:cNvSpPr/>
            <p:nvPr/>
          </p:nvSpPr>
          <p:spPr>
            <a:xfrm>
              <a:off x="-210986" y="6369153"/>
              <a:ext cx="422080" cy="42179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9125" y="6361161"/>
              <a:ext cx="422079" cy="421793"/>
            </a:xfrm>
            <a:prstGeom prst="ellipse">
              <a:avLst/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4951" y="6369153"/>
              <a:ext cx="421193" cy="421794"/>
            </a:xfrm>
            <a:prstGeom prst="ellipse">
              <a:avLst/>
            </a:prstGeom>
            <a:noFill/>
            <a:ln w="1905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74584" y="6370041"/>
              <a:ext cx="422079" cy="421793"/>
            </a:xfrm>
            <a:prstGeom prst="ellipse">
              <a:avLst/>
            </a:prstGeom>
            <a:solidFill>
              <a:srgbClr val="8CB73E"/>
            </a:solidFill>
            <a:ln w="1905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347871" y="6370041"/>
              <a:ext cx="422079" cy="421793"/>
            </a:xfrm>
            <a:prstGeom prst="ellipse">
              <a:avLst/>
            </a:prstGeom>
            <a:solidFill>
              <a:srgbClr val="7CB6D8">
                <a:alpha val="65000"/>
              </a:srgbClr>
            </a:solidFill>
            <a:ln w="1905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06" name="TextBox 22"/>
            <p:cNvSpPr txBox="1">
              <a:spLocks noChangeArrowheads="1"/>
            </p:cNvSpPr>
            <p:nvPr/>
          </p:nvSpPr>
          <p:spPr bwMode="auto">
            <a:xfrm>
              <a:off x="301911" y="6379581"/>
              <a:ext cx="522774" cy="34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34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PK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"/>
          <p:cNvGrpSpPr>
            <a:grpSpLocks/>
          </p:cNvGrpSpPr>
          <p:nvPr/>
        </p:nvGrpSpPr>
        <p:grpSpPr bwMode="auto">
          <a:xfrm>
            <a:off x="-211138" y="6324600"/>
            <a:ext cx="9256713" cy="688975"/>
            <a:chOff x="-210986" y="6324935"/>
            <a:chExt cx="9256663" cy="688145"/>
          </a:xfrm>
        </p:grpSpPr>
        <p:sp>
          <p:nvSpPr>
            <p:cNvPr id="8" name="Oval 7"/>
            <p:cNvSpPr/>
            <p:nvPr userDrawn="1"/>
          </p:nvSpPr>
          <p:spPr>
            <a:xfrm>
              <a:off x="-210986" y="6412143"/>
              <a:ext cx="374649" cy="375784"/>
            </a:xfrm>
            <a:prstGeom prst="ellipse">
              <a:avLst/>
            </a:prstGeom>
            <a:solidFill>
              <a:srgbClr val="96C4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233513" y="6405800"/>
              <a:ext cx="373060" cy="374199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736866" y="6489836"/>
              <a:ext cx="6891301" cy="5232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i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Copyright © 2014 </a:t>
              </a:r>
              <a:r>
                <a:rPr lang="en-US" sz="1050" b="1" i="1" cap="all" baseline="30000" dirty="0" err="1">
                  <a:solidFill>
                    <a:srgbClr val="93D1D9"/>
                  </a:solidFill>
                  <a:latin typeface="Arial"/>
                  <a:cs typeface="Arial"/>
                </a:rPr>
                <a:t>ProKarma</a:t>
              </a:r>
              <a:r>
                <a:rPr lang="en-US" sz="1050" b="1" i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 Inc</a:t>
              </a:r>
              <a:r>
                <a:rPr lang="en-US" sz="1050" b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  <a:t>.  </a:t>
              </a:r>
              <a:br>
                <a:rPr lang="en-US" sz="1050" b="1" cap="all" baseline="30000" dirty="0">
                  <a:solidFill>
                    <a:srgbClr val="93D1D9"/>
                  </a:solidFill>
                  <a:latin typeface="Arial"/>
                  <a:cs typeface="Arial"/>
                </a:rPr>
              </a:br>
              <a:r>
                <a:rPr lang="en-US" sz="1050" baseline="30000" dirty="0">
                  <a:solidFill>
                    <a:srgbClr val="93D1D9"/>
                  </a:solidFill>
                  <a:latin typeface="Arial"/>
                  <a:cs typeface="Arial"/>
                </a:rPr>
                <a:t>Copyrights, trademarks, and registered trademarks for all technology described in this document are owned by the respective companies.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dirty="0">
                <a:solidFill>
                  <a:srgbClr val="93D1D9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244625" y="6412143"/>
              <a:ext cx="374648" cy="375784"/>
            </a:xfrm>
            <a:prstGeom prst="ellipse">
              <a:avLst/>
            </a:prstGeom>
            <a:noFill/>
            <a:ln w="12700">
              <a:solidFill>
                <a:srgbClr val="588199">
                  <a:alpha val="72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73308" y="6413728"/>
              <a:ext cx="374648" cy="374199"/>
            </a:xfrm>
            <a:prstGeom prst="ellipse">
              <a:avLst/>
            </a:prstGeom>
            <a:solidFill>
              <a:srgbClr val="8CB73E">
                <a:alpha val="83000"/>
              </a:srgbClr>
            </a:solidFill>
            <a:ln w="12700">
              <a:solidFill>
                <a:srgbClr val="7CB6D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701822" y="6413728"/>
              <a:ext cx="374648" cy="374199"/>
            </a:xfrm>
            <a:prstGeom prst="ellipse">
              <a:avLst/>
            </a:prstGeom>
            <a:solidFill>
              <a:srgbClr val="7CB6D8">
                <a:alpha val="81000"/>
              </a:srgbClr>
            </a:solidFill>
            <a:ln w="12700">
              <a:solidFill>
                <a:srgbClr val="5E8AA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5" name="TextBox 13"/>
            <p:cNvSpPr txBox="1">
              <a:spLocks noChangeArrowheads="1"/>
            </p:cNvSpPr>
            <p:nvPr userDrawn="1"/>
          </p:nvSpPr>
          <p:spPr bwMode="auto">
            <a:xfrm>
              <a:off x="207671" y="6412916"/>
              <a:ext cx="4639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EA0A7"/>
                  </a:solidFill>
                  <a:latin typeface="Times New Roman" pitchFamily="18" charset="0"/>
                  <a:cs typeface="Times New Roman" pitchFamily="18" charset="0"/>
                </a:rPr>
                <a:t>PK</a:t>
              </a: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127150" y="6324935"/>
              <a:ext cx="8918527" cy="0"/>
            </a:xfrm>
            <a:prstGeom prst="line">
              <a:avLst/>
            </a:prstGeom>
            <a:ln w="63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3" name="Group 15"/>
          <p:cNvGrpSpPr>
            <a:grpSpLocks/>
          </p:cNvGrpSpPr>
          <p:nvPr/>
        </p:nvGrpSpPr>
        <p:grpSpPr bwMode="auto">
          <a:xfrm>
            <a:off x="-696913" y="-1065213"/>
            <a:ext cx="10734676" cy="4657726"/>
            <a:chOff x="-696522" y="-1065535"/>
            <a:chExt cx="10734509" cy="4658517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380" y="-141"/>
              <a:ext cx="9150208" cy="658925"/>
            </a:xfrm>
            <a:prstGeom prst="rect">
              <a:avLst/>
            </a:prstGeom>
            <a:solidFill>
              <a:srgbClr val="6FA0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</a:t>
              </a:r>
            </a:p>
          </p:txBody>
        </p:sp>
        <p:grpSp>
          <p:nvGrpSpPr>
            <p:cNvPr id="5125" name="Group 17"/>
            <p:cNvGrpSpPr>
              <a:grpSpLocks/>
            </p:cNvGrpSpPr>
            <p:nvPr userDrawn="1"/>
          </p:nvGrpSpPr>
          <p:grpSpPr bwMode="auto">
            <a:xfrm>
              <a:off x="-696522" y="-1065535"/>
              <a:ext cx="10734509" cy="4658517"/>
              <a:chOff x="-696522" y="-1065535"/>
              <a:chExt cx="10734509" cy="4658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110792" y="1665430"/>
                <a:ext cx="1927195" cy="1927552"/>
              </a:xfrm>
              <a:prstGeom prst="ellipse">
                <a:avLst/>
              </a:prstGeom>
              <a:noFill/>
              <a:ln w="19050">
                <a:solidFill>
                  <a:srgbClr val="588199">
                    <a:alpha val="14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475583" y="-1065535"/>
                <a:ext cx="3211462" cy="3210471"/>
              </a:xfrm>
              <a:prstGeom prst="ellipse">
                <a:avLst/>
              </a:prstGeom>
              <a:solidFill>
                <a:srgbClr val="6EA0A7">
                  <a:alpha val="3000"/>
                </a:srgbClr>
              </a:solidFill>
              <a:ln w="19050">
                <a:solidFill>
                  <a:srgbClr val="6EA0A6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-696522" y="2060784"/>
                <a:ext cx="1454128" cy="1455985"/>
              </a:xfrm>
              <a:prstGeom prst="ellipse">
                <a:avLst/>
              </a:prstGeom>
              <a:noFill/>
              <a:ln w="19050">
                <a:solidFill>
                  <a:srgbClr val="588199">
                    <a:alpha val="24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9205913" cy="601663"/>
          </a:xfrm>
          <a:prstGeom prst="rect">
            <a:avLst/>
          </a:prstGeom>
          <a:solidFill>
            <a:srgbClr val="6FA0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725" y="6489700"/>
            <a:ext cx="68913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Copyright © 2014 </a:t>
            </a:r>
            <a:r>
              <a:rPr lang="en-US" sz="1050" b="1" i="1" cap="all" baseline="30000" dirty="0" err="1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ProKarma</a:t>
            </a:r>
            <a:r>
              <a:rPr lang="en-US" sz="1050" b="1" i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 Inc</a:t>
            </a:r>
            <a:r>
              <a:rPr lang="en-US" sz="1050" b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.  </a:t>
            </a:r>
            <a:br>
              <a:rPr lang="en-US" sz="1050" b="1" cap="all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</a:br>
            <a:r>
              <a:rPr lang="en-US" sz="1050" baseline="30000" dirty="0">
                <a:solidFill>
                  <a:srgbClr val="93D1D9"/>
                </a:solidFill>
                <a:latin typeface="Calibri"/>
                <a:ea typeface="Calibri"/>
                <a:cs typeface="Calibri"/>
                <a:sym typeface="Arial"/>
              </a:rPr>
              <a:t>Copyrights, trademarks, and registered trademarks for all technology described in this document are owned by the respective companies.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93D1D9"/>
              </a:solidFill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-211138" y="6413500"/>
            <a:ext cx="374651" cy="374650"/>
          </a:xfrm>
          <a:prstGeom prst="ellipse">
            <a:avLst/>
          </a:prstGeom>
          <a:solidFill>
            <a:srgbClr val="96C4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3363" y="6405563"/>
            <a:ext cx="373062" cy="37465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4475" y="6413500"/>
            <a:ext cx="374650" cy="374650"/>
          </a:xfrm>
          <a:prstGeom prst="ellipse">
            <a:avLst/>
          </a:prstGeom>
          <a:noFill/>
          <a:ln w="12700">
            <a:solidFill>
              <a:srgbClr val="58819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73163" y="6413500"/>
            <a:ext cx="374650" cy="374650"/>
          </a:xfrm>
          <a:prstGeom prst="ellipse">
            <a:avLst/>
          </a:prstGeom>
          <a:solidFill>
            <a:srgbClr val="8CB73E">
              <a:alpha val="83000"/>
            </a:srgbClr>
          </a:solidFill>
          <a:ln w="12700">
            <a:solidFill>
              <a:srgbClr val="7CB6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1675" y="6413500"/>
            <a:ext cx="374650" cy="374650"/>
          </a:xfrm>
          <a:prstGeom prst="ellipse">
            <a:avLst/>
          </a:prstGeom>
          <a:solidFill>
            <a:srgbClr val="7CB6D8">
              <a:alpha val="81000"/>
            </a:srgbClr>
          </a:solidFill>
          <a:ln w="12700">
            <a:solidFill>
              <a:srgbClr val="5E8A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07963" y="6413500"/>
            <a:ext cx="46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6EA0A7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Arial" pitchFamily="34" charset="0"/>
              </a:rPr>
              <a:t>PK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000" y="6324600"/>
            <a:ext cx="8918575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9" r:id="rId4"/>
    <p:sldLayoutId id="2147483850" r:id="rId5"/>
    <p:sldLayoutId id="2147483861" r:id="rId6"/>
    <p:sldLayoutId id="2147483863" r:id="rId7"/>
    <p:sldLayoutId id="2147483864" r:id="rId8"/>
    <p:sldLayoutId id="2147483910" r:id="rId9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PK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724439"/>
            <a:ext cx="2749171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-525463" y="546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87912" y="3503776"/>
            <a:ext cx="5486400" cy="381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 Anil Kumar Sakala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16052" y="2794475"/>
            <a:ext cx="6511896" cy="58111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Engaging Work Environment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managers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immediate supervisors are responsible for creating better work environment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Attract talented people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432" y="141830"/>
            <a:ext cx="8566509" cy="33764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How managers are responsible for creating better work environment</a:t>
            </a:r>
            <a:endParaRPr lang="en-US" alt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37" y="1048624"/>
            <a:ext cx="7866490" cy="5360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managers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immediate supervisors are responsible for creating better work environment 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noProof="0" dirty="0" smtClean="0">
                <a:latin typeface="+mn-lt"/>
                <a:cs typeface="+mn-cs"/>
              </a:rPr>
              <a:t>Psychological needs in work environment – Expectation , Recognition , Supportive feedback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dirty="0" smtClean="0">
                <a:latin typeface="+mn-lt"/>
                <a:cs typeface="+mn-cs"/>
              </a:rPr>
              <a:t>Research talk on increasing productivity, quality and customer satisfaction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dirty="0" smtClean="0">
                <a:latin typeface="+mn-lt"/>
                <a:cs typeface="+mn-cs"/>
              </a:rPr>
              <a:t>Science behind happy work environment . Can team lunches , team outings , free food , gifts , rongoli competition lead to happy work environment ?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pay  is not included in engagement factors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engagement starts with right hiring and right on boarding 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handle factors that create disengaging work environment like project failures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rumours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note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0"/>
          <p:cNvSpPr txBox="1">
            <a:spLocks/>
          </p:cNvSpPr>
          <p:nvPr/>
        </p:nvSpPr>
        <p:spPr>
          <a:xfrm>
            <a:off x="317500" y="141288"/>
            <a:ext cx="8229600" cy="3381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1800" b="0" cap="all" spc="300" dirty="0" smtClean="0">
                <a:ea typeface="+mn-ea"/>
                <a:cs typeface="Calibri"/>
              </a:rPr>
              <a:t>Title</a:t>
            </a:r>
            <a:endParaRPr lang="en-US" sz="1800" b="0" cap="all" spc="300" dirty="0">
              <a:ea typeface="+mn-ea"/>
              <a:cs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Placeholder 1"/>
          <p:cNvSpPr>
            <a:spLocks noGrp="1"/>
          </p:cNvSpPr>
          <p:nvPr>
            <p:ph type="body" sz="quarter" idx="19"/>
          </p:nvPr>
        </p:nvSpPr>
        <p:spPr bwMode="auto">
          <a:xfrm>
            <a:off x="317500" y="141288"/>
            <a:ext cx="4252913" cy="338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latin typeface="Calibri" pitchFamily="34" charset="0"/>
                <a:ea typeface="Calibri" pitchFamily="34" charset="0"/>
                <a:cs typeface="Calibri" pitchFamily="34" charset="0"/>
              </a:rPr>
              <a:t>QUESTIONS??</a:t>
            </a: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8200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3048000"/>
            <a:ext cx="655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Have a Question /Concern ?? Contact the right team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PK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A2C4C"/>
      </a:accent1>
      <a:accent2>
        <a:srgbClr val="1E3E9B"/>
      </a:accent2>
      <a:accent3>
        <a:srgbClr val="5D6161"/>
      </a:accent3>
      <a:accent4>
        <a:srgbClr val="7CB49A"/>
      </a:accent4>
      <a:accent5>
        <a:srgbClr val="0776BD"/>
      </a:accent5>
      <a:accent6>
        <a:srgbClr val="88C8EE"/>
      </a:accent6>
      <a:hlink>
        <a:srgbClr val="F9A12E"/>
      </a:hlink>
      <a:folHlink>
        <a:srgbClr val="C852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  <a:effectLst/>
      </a:spPr>
      <a:bodyPr rtlCol="0" anchor="t" anchorCtr="0"/>
      <a:lstStyle>
        <a:defPPr algn="ctr">
          <a:defRPr sz="900" b="1" dirty="0" smtClean="0">
            <a:solidFill>
              <a:schemeClr val="bg1"/>
            </a:solidFill>
            <a:cs typeface="Calibri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50285</TotalTime>
  <Words>315</Words>
  <Application>Microsoft Office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Office Theme</vt:lpstr>
      <vt:lpstr>1_Custom Design</vt:lpstr>
      <vt:lpstr>3_Custom Design</vt:lpstr>
      <vt:lpstr>Custom Design</vt:lpstr>
      <vt:lpstr>4_Custom Design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prokarma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Dodge</dc:creator>
  <cp:lastModifiedBy>xprk828</cp:lastModifiedBy>
  <cp:revision>636</cp:revision>
  <cp:lastPrinted>2014-10-20T22:02:22Z</cp:lastPrinted>
  <dcterms:created xsi:type="dcterms:W3CDTF">2014-05-01T21:02:11Z</dcterms:created>
  <dcterms:modified xsi:type="dcterms:W3CDTF">2016-04-22T12:10:08Z</dcterms:modified>
</cp:coreProperties>
</file>