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media/image9.png" ContentType="image/png"/>
  <Override PartName="/ppt/media/image7.jpeg" ContentType="image/jpe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429640" y="1152000"/>
            <a:ext cx="4283640" cy="3416040"/>
          </a:xfrm>
          <a:prstGeom prst="rect">
            <a:avLst/>
          </a:prstGeom>
          <a:ln>
            <a:noFill/>
          </a:ln>
        </p:spPr>
      </p:pic>
      <p:pic>
        <p:nvPicPr>
          <p:cNvPr id="36" name="" descr=""/>
          <p:cNvPicPr/>
          <p:nvPr/>
        </p:nvPicPr>
        <p:blipFill>
          <a:blip r:embed="rId3"/>
          <a:stretch/>
        </p:blipFill>
        <p:spPr>
          <a:xfrm>
            <a:off x="2429640" y="1152000"/>
            <a:ext cx="428364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429640" y="1152000"/>
            <a:ext cx="4283640" cy="3416040"/>
          </a:xfrm>
          <a:prstGeom prst="rect">
            <a:avLst/>
          </a:prstGeom>
          <a:ln>
            <a:noFill/>
          </a:ln>
        </p:spPr>
      </p:pic>
      <p:pic>
        <p:nvPicPr>
          <p:cNvPr id="73" name="" descr=""/>
          <p:cNvPicPr/>
          <p:nvPr/>
        </p:nvPicPr>
        <p:blipFill>
          <a:blip r:embed="rId3"/>
          <a:stretch/>
        </p:blipFill>
        <p:spPr>
          <a:xfrm>
            <a:off x="2429640" y="1152000"/>
            <a:ext cx="4283640" cy="34160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9"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5"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6"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10" name="" descr=""/>
          <p:cNvPicPr/>
          <p:nvPr/>
        </p:nvPicPr>
        <p:blipFill>
          <a:blip r:embed="rId2"/>
          <a:stretch/>
        </p:blipFill>
        <p:spPr>
          <a:xfrm>
            <a:off x="2429640" y="1152000"/>
            <a:ext cx="4283640" cy="3416040"/>
          </a:xfrm>
          <a:prstGeom prst="rect">
            <a:avLst/>
          </a:prstGeom>
          <a:ln>
            <a:noFill/>
          </a:ln>
        </p:spPr>
      </p:pic>
      <p:pic>
        <p:nvPicPr>
          <p:cNvPr id="111" name="" descr=""/>
          <p:cNvPicPr/>
          <p:nvPr/>
        </p:nvPicPr>
        <p:blipFill>
          <a:blip r:embed="rId3"/>
          <a:stretch/>
        </p:blipFill>
        <p:spPr>
          <a:xfrm>
            <a:off x="2429640" y="1152000"/>
            <a:ext cx="4283640" cy="34160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A26D8EFB-EC0D-4B25-AD46-B61AB0DBAC31}" type="slidenum">
              <a:rPr b="0" lang="en-US" sz="1000" spc="-1" strike="noStrike">
                <a:solidFill>
                  <a:srgbClr val="595959"/>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7C6A8438-6B72-4126-840B-D25CC899C9B4}" type="slidenum">
              <a:rPr b="0" lang="en-US" sz="1000" spc="-1" strike="noStrike">
                <a:solidFill>
                  <a:srgbClr val="595959"/>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311760" y="1152360"/>
            <a:ext cx="3999600" cy="3416040"/>
          </a:xfrm>
          <a:prstGeom prst="rect">
            <a:avLst/>
          </a:prstGeom>
        </p:spPr>
        <p:txBody>
          <a:bodyPr tIns="91440" bIns="9144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rPr>
              <a:t>Fifth Outline Level</a:t>
            </a:r>
            <a:endParaRPr b="0" lang="en-US" sz="1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rPr>
              <a:t>Sixth Outline Level</a:t>
            </a:r>
            <a:endParaRPr b="0" lang="en-US" sz="14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rPr>
              <a:t>Seventh Outline Level</a:t>
            </a:r>
            <a:endParaRPr b="0" lang="en-US" sz="1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832280" y="1152360"/>
            <a:ext cx="3999600" cy="3416040"/>
          </a:xfrm>
          <a:prstGeom prst="rect">
            <a:avLst/>
          </a:prstGeom>
        </p:spPr>
        <p:txBody>
          <a:bodyPr tIns="91440" bIns="9144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rPr>
              <a:t>Fifth Outline Level</a:t>
            </a:r>
            <a:endParaRPr b="0" lang="en-US" sz="1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rPr>
              <a:t>Sixth Outline Level</a:t>
            </a:r>
            <a:endParaRPr b="0" lang="en-US" sz="14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rPr>
              <a:t>Seventh Outline Level</a:t>
            </a:r>
            <a:endParaRPr b="0" lang="en-US" sz="1400" spc="-1" strike="noStrike">
              <a:solidFill>
                <a:srgbClr val="000000"/>
              </a:solidFill>
              <a:uFill>
                <a:solidFill>
                  <a:srgbClr val="ffffff"/>
                </a:solidFill>
              </a:uFill>
              <a:latin typeface="Arial"/>
            </a:endParaRPr>
          </a:p>
        </p:txBody>
      </p:sp>
      <p:sp>
        <p:nvSpPr>
          <p:cNvPr id="77"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F36D67C6-9A1E-4A9C-B80F-C5D424FD39D6}" type="slidenum">
              <a:rPr b="0" lang="en-US" sz="1000" spc="-1" strike="noStrike">
                <a:solidFill>
                  <a:srgbClr val="595959"/>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1760" y="744480"/>
            <a:ext cx="8520120" cy="2052360"/>
          </a:xfrm>
          <a:prstGeom prst="rect">
            <a:avLst/>
          </a:prstGeom>
          <a:noFill/>
          <a:ln>
            <a:noFill/>
          </a:ln>
        </p:spPr>
        <p:txBody>
          <a:bodyPr tIns="91440" bIns="91440" anchor="b"/>
          <a:p>
            <a:endParaRPr b="0" lang="en-US" sz="1400" spc="-1" strike="noStrike">
              <a:solidFill>
                <a:srgbClr val="000000"/>
              </a:solidFill>
              <a:uFill>
                <a:solidFill>
                  <a:srgbClr val="ffffff"/>
                </a:solidFill>
              </a:uFill>
              <a:latin typeface="Arial"/>
            </a:endParaRPr>
          </a:p>
        </p:txBody>
      </p:sp>
      <p:sp>
        <p:nvSpPr>
          <p:cNvPr id="113" name="TextShape 2"/>
          <p:cNvSpPr txBox="1"/>
          <p:nvPr/>
        </p:nvSpPr>
        <p:spPr>
          <a:xfrm>
            <a:off x="311760" y="2834280"/>
            <a:ext cx="8520120" cy="792360"/>
          </a:xfrm>
          <a:prstGeom prst="rect">
            <a:avLst/>
          </a:prstGeom>
          <a:noFill/>
          <a:ln>
            <a:noFill/>
          </a:ln>
        </p:spPr>
        <p:txBody>
          <a:bodyPr tIns="91440" bIns="91440"/>
          <a:p>
            <a:pPr algn="ctr"/>
            <a:endParaRPr b="0" lang="en-US" sz="3200" spc="-1" strike="noStrike">
              <a:solidFill>
                <a:srgbClr val="000000"/>
              </a:solidFill>
              <a:uFill>
                <a:solidFill>
                  <a:srgbClr val="ffffff"/>
                </a:solidFill>
              </a:uFill>
              <a:latin typeface="Arial"/>
            </a:endParaRPr>
          </a:p>
        </p:txBody>
      </p:sp>
      <p:pic>
        <p:nvPicPr>
          <p:cNvPr id="114" name="Google Shape;56;p13" descr=""/>
          <p:cNvPicPr/>
          <p:nvPr/>
        </p:nvPicPr>
        <p:blipFill>
          <a:blip r:embed="rId1"/>
          <a:stretch/>
        </p:blipFill>
        <p:spPr>
          <a:xfrm>
            <a:off x="0" y="0"/>
            <a:ext cx="9143640" cy="5143320"/>
          </a:xfrm>
          <a:prstGeom prst="rect">
            <a:avLst/>
          </a:prstGeom>
          <a:ln>
            <a:noFill/>
          </a:ln>
        </p:spPr>
      </p:pic>
      <p:sp>
        <p:nvSpPr>
          <p:cNvPr id="115" name="CustomShape 3"/>
          <p:cNvSpPr/>
          <p:nvPr/>
        </p:nvSpPr>
        <p:spPr>
          <a:xfrm>
            <a:off x="122760" y="245520"/>
            <a:ext cx="7344720" cy="124308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NLP-TOPIC MODELING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0" y="0"/>
            <a:ext cx="9143640" cy="592920"/>
          </a:xfrm>
          <a:prstGeom prst="rect">
            <a:avLst/>
          </a:prstGeom>
          <a:noFill/>
          <a:ln>
            <a:noFill/>
          </a:ln>
        </p:spPr>
        <p:txBody>
          <a:bodyPr tIns="91440" bIns="91440"/>
          <a:p>
            <a:pPr>
              <a:lnSpc>
                <a:spcPct val="100000"/>
              </a:lnSpc>
            </a:pPr>
            <a:r>
              <a:rPr b="0" lang="en-US" sz="2800" spc="-1" strike="noStrike" u="sng">
                <a:solidFill>
                  <a:srgbClr val="000000"/>
                </a:solidFill>
                <a:uFill>
                  <a:solidFill>
                    <a:srgbClr val="ffffff"/>
                  </a:solidFill>
                </a:uFill>
                <a:latin typeface="Arial"/>
                <a:ea typeface="Arial"/>
              </a:rPr>
              <a:t>Per day / Per Topic sum of Documents</a:t>
            </a:r>
            <a:endParaRPr b="0" lang="en-US" sz="1400" spc="-1" strike="noStrike">
              <a:solidFill>
                <a:srgbClr val="000000"/>
              </a:solidFill>
              <a:uFill>
                <a:solidFill>
                  <a:srgbClr val="ffffff"/>
                </a:solidFill>
              </a:uFill>
              <a:latin typeface="Arial"/>
            </a:endParaRPr>
          </a:p>
        </p:txBody>
      </p:sp>
      <p:sp>
        <p:nvSpPr>
          <p:cNvPr id="172" name="TextShape 2"/>
          <p:cNvSpPr txBox="1"/>
          <p:nvPr/>
        </p:nvSpPr>
        <p:spPr>
          <a:xfrm>
            <a:off x="0" y="593280"/>
            <a:ext cx="9143640" cy="454968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73" name="Google Shape;157;p22" descr=""/>
          <p:cNvPicPr/>
          <p:nvPr/>
        </p:nvPicPr>
        <p:blipFill>
          <a:blip r:embed="rId1"/>
          <a:stretch/>
        </p:blipFill>
        <p:spPr>
          <a:xfrm>
            <a:off x="0" y="593280"/>
            <a:ext cx="3530160" cy="4549680"/>
          </a:xfrm>
          <a:prstGeom prst="rect">
            <a:avLst/>
          </a:prstGeom>
          <a:ln>
            <a:noFill/>
          </a:ln>
        </p:spPr>
      </p:pic>
      <p:pic>
        <p:nvPicPr>
          <p:cNvPr id="174" name="Google Shape;158;p22" descr=""/>
          <p:cNvPicPr/>
          <p:nvPr/>
        </p:nvPicPr>
        <p:blipFill>
          <a:blip r:embed="rId2"/>
          <a:stretch/>
        </p:blipFill>
        <p:spPr>
          <a:xfrm>
            <a:off x="3439080" y="593280"/>
            <a:ext cx="5704560" cy="2312640"/>
          </a:xfrm>
          <a:prstGeom prst="rect">
            <a:avLst/>
          </a:prstGeom>
          <a:ln>
            <a:noFill/>
          </a:ln>
        </p:spPr>
      </p:pic>
      <p:pic>
        <p:nvPicPr>
          <p:cNvPr id="175" name="Google Shape;159;p22" descr=""/>
          <p:cNvPicPr/>
          <p:nvPr/>
        </p:nvPicPr>
        <p:blipFill>
          <a:blip r:embed="rId3"/>
          <a:stretch/>
        </p:blipFill>
        <p:spPr>
          <a:xfrm>
            <a:off x="3439080" y="2993040"/>
            <a:ext cx="5704560" cy="2150280"/>
          </a:xfrm>
          <a:prstGeom prst="rect">
            <a:avLst/>
          </a:prstGeom>
          <a:ln>
            <a:noFill/>
          </a:ln>
        </p:spPr>
      </p:pic>
      <p:sp>
        <p:nvSpPr>
          <p:cNvPr id="176" name="CustomShape 3"/>
          <p:cNvSpPr/>
          <p:nvPr/>
        </p:nvSpPr>
        <p:spPr>
          <a:xfrm>
            <a:off x="3408840" y="593640"/>
            <a:ext cx="360" cy="45345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0" y="0"/>
            <a:ext cx="9143640" cy="578160"/>
          </a:xfrm>
          <a:prstGeom prst="rect">
            <a:avLst/>
          </a:prstGeom>
          <a:noFill/>
          <a:ln>
            <a:noFill/>
          </a:ln>
        </p:spPr>
        <p:txBody>
          <a:bodyPr tIns="91440" bIns="91440"/>
          <a:p>
            <a:pPr>
              <a:lnSpc>
                <a:spcPct val="100000"/>
              </a:lnSpc>
            </a:pPr>
            <a:r>
              <a:rPr b="0" lang="en-US" sz="2800" spc="-1" strike="noStrike" u="sng">
                <a:solidFill>
                  <a:srgbClr val="000000"/>
                </a:solidFill>
                <a:uFill>
                  <a:solidFill>
                    <a:srgbClr val="ffffff"/>
                  </a:solidFill>
                </a:uFill>
                <a:latin typeface="Arial"/>
                <a:ea typeface="Arial"/>
              </a:rPr>
              <a:t>Most representative Documents</a:t>
            </a:r>
            <a:endParaRPr b="0" lang="en-US" sz="1400" spc="-1" strike="noStrike">
              <a:solidFill>
                <a:srgbClr val="000000"/>
              </a:solidFill>
              <a:uFill>
                <a:solidFill>
                  <a:srgbClr val="ffffff"/>
                </a:solidFill>
              </a:uFill>
              <a:latin typeface="Arial"/>
            </a:endParaRPr>
          </a:p>
        </p:txBody>
      </p:sp>
      <p:sp>
        <p:nvSpPr>
          <p:cNvPr id="178" name="TextShape 2"/>
          <p:cNvSpPr txBox="1"/>
          <p:nvPr/>
        </p:nvSpPr>
        <p:spPr>
          <a:xfrm>
            <a:off x="0" y="578520"/>
            <a:ext cx="9143640" cy="456480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79" name="Google Shape;167;p23" descr=""/>
          <p:cNvPicPr/>
          <p:nvPr/>
        </p:nvPicPr>
        <p:blipFill>
          <a:blip r:embed="rId1"/>
          <a:stretch/>
        </p:blipFill>
        <p:spPr>
          <a:xfrm>
            <a:off x="0" y="578520"/>
            <a:ext cx="4410720" cy="4564800"/>
          </a:xfrm>
          <a:prstGeom prst="rect">
            <a:avLst/>
          </a:prstGeom>
          <a:ln>
            <a:noFill/>
          </a:ln>
        </p:spPr>
      </p:pic>
      <p:pic>
        <p:nvPicPr>
          <p:cNvPr id="180" name="Google Shape;168;p23" descr=""/>
          <p:cNvPicPr/>
          <p:nvPr/>
        </p:nvPicPr>
        <p:blipFill>
          <a:blip r:embed="rId2"/>
          <a:stretch/>
        </p:blipFill>
        <p:spPr>
          <a:xfrm>
            <a:off x="4488840" y="542160"/>
            <a:ext cx="4654800" cy="4564800"/>
          </a:xfrm>
          <a:prstGeom prst="rect">
            <a:avLst/>
          </a:prstGeom>
          <a:ln>
            <a:noFill/>
          </a:ln>
        </p:spPr>
      </p:pic>
      <p:sp>
        <p:nvSpPr>
          <p:cNvPr id="181" name="CustomShape 3"/>
          <p:cNvSpPr/>
          <p:nvPr/>
        </p:nvSpPr>
        <p:spPr>
          <a:xfrm>
            <a:off x="4471920" y="579960"/>
            <a:ext cx="360" cy="457848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0" y="0"/>
            <a:ext cx="9143640" cy="562680"/>
          </a:xfrm>
          <a:prstGeom prst="rect">
            <a:avLst/>
          </a:prstGeom>
          <a:noFill/>
          <a:ln>
            <a:noFill/>
          </a:ln>
        </p:spPr>
        <p:txBody>
          <a:bodyPr tIns="91440" bIns="91440"/>
          <a:p>
            <a:pPr>
              <a:lnSpc>
                <a:spcPct val="100000"/>
              </a:lnSpc>
            </a:pPr>
            <a:r>
              <a:rPr b="0" lang="en-US" sz="2800" spc="-1" strike="noStrike" u="sng">
                <a:solidFill>
                  <a:srgbClr val="000000"/>
                </a:solidFill>
                <a:uFill>
                  <a:solidFill>
                    <a:srgbClr val="ffffff"/>
                  </a:solidFill>
                </a:uFill>
                <a:latin typeface="Arial"/>
                <a:ea typeface="Arial"/>
              </a:rPr>
              <a:t>Insights-Results-Comments</a:t>
            </a:r>
            <a:endParaRPr b="0" lang="en-US" sz="1400" spc="-1" strike="noStrike">
              <a:solidFill>
                <a:srgbClr val="000000"/>
              </a:solidFill>
              <a:uFill>
                <a:solidFill>
                  <a:srgbClr val="ffffff"/>
                </a:solidFill>
              </a:uFill>
              <a:latin typeface="Arial"/>
            </a:endParaRPr>
          </a:p>
        </p:txBody>
      </p:sp>
      <p:sp>
        <p:nvSpPr>
          <p:cNvPr id="183" name="TextShape 2"/>
          <p:cNvSpPr txBox="1"/>
          <p:nvPr/>
        </p:nvSpPr>
        <p:spPr>
          <a:xfrm>
            <a:off x="0" y="471600"/>
            <a:ext cx="9143640" cy="467136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-We found in which doc each topic is assigned with the highest percentage.So, This document is the most related with each topic.</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-Slides 8,9,10 are not giving us now any insights but are very important for the maintenance and stability of the model later.(if we want to run a classification model or do sentiment analysis) </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u="sng">
                <a:solidFill>
                  <a:srgbClr val="000000"/>
                </a:solidFill>
                <a:uFill>
                  <a:solidFill>
                    <a:srgbClr val="ffffff"/>
                  </a:solidFill>
                </a:uFill>
                <a:latin typeface="Arial"/>
                <a:ea typeface="Arial"/>
              </a:rPr>
              <a:t>How interpret ,labeling our topics and get benefit of the output</a:t>
            </a:r>
            <a:r>
              <a:rPr b="0" lang="en-US" sz="1800" spc="-1" strike="noStrike">
                <a:solidFill>
                  <a:srgbClr val="000000"/>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a:t>
            </a:r>
            <a:r>
              <a:rPr b="0" lang="en-US" sz="1800" spc="-1" strike="noStrike" u="sng">
                <a:solidFill>
                  <a:srgbClr val="000000"/>
                </a:solidFill>
                <a:uFill>
                  <a:solidFill>
                    <a:srgbClr val="ffffff"/>
                  </a:solidFill>
                </a:uFill>
                <a:latin typeface="Arial"/>
                <a:ea typeface="Arial"/>
              </a:rPr>
              <a:t>Topic 0:</a:t>
            </a:r>
            <a:r>
              <a:rPr b="0" lang="en-US" sz="1800" spc="-1" strike="noStrike">
                <a:solidFill>
                  <a:srgbClr val="000000"/>
                </a:solidFill>
                <a:uFill>
                  <a:solidFill>
                    <a:srgbClr val="ffffff"/>
                  </a:solidFill>
                </a:uFill>
                <a:latin typeface="Arial"/>
                <a:ea typeface="Arial"/>
              </a:rPr>
              <a:t> manual-label/ information technology</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The context speaks about a patent on a communication device.This could be an area for potential investment.</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a:t>
            </a:r>
            <a:r>
              <a:rPr b="0" lang="en-US" sz="1800" spc="-1" strike="noStrike" u="sng">
                <a:solidFill>
                  <a:srgbClr val="000000"/>
                </a:solidFill>
                <a:uFill>
                  <a:solidFill>
                    <a:srgbClr val="ffffff"/>
                  </a:solidFill>
                </a:uFill>
                <a:latin typeface="Arial"/>
                <a:ea typeface="Arial"/>
              </a:rPr>
              <a:t>Topic 8:</a:t>
            </a:r>
            <a:r>
              <a:rPr b="0" lang="en-US" sz="1800" spc="-1" strike="noStrike">
                <a:solidFill>
                  <a:srgbClr val="000000"/>
                </a:solidFill>
                <a:uFill>
                  <a:solidFill>
                    <a:srgbClr val="ffffff"/>
                  </a:solidFill>
                </a:uFill>
                <a:latin typeface="Arial"/>
                <a:ea typeface="Arial"/>
              </a:rPr>
              <a:t> manual-label/ U.S foreign policy</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The context speaks about military actions of U.S. in Persian gulf</a:t>
            </a:r>
            <a:endParaRPr b="0" lang="en-US" sz="14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11760" y="0"/>
            <a:ext cx="8520120" cy="4536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
        <p:nvSpPr>
          <p:cNvPr id="185" name="TextShape 2"/>
          <p:cNvSpPr txBox="1"/>
          <p:nvPr/>
        </p:nvSpPr>
        <p:spPr>
          <a:xfrm>
            <a:off x="311760" y="228240"/>
            <a:ext cx="8520120" cy="434052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                                                 </a:t>
            </a:r>
            <a:r>
              <a:rPr b="0" lang="en-US" sz="1800" spc="-1" strike="noStrike" u="sng">
                <a:solidFill>
                  <a:srgbClr val="ff0000"/>
                </a:solidFill>
                <a:uFill>
                  <a:solidFill>
                    <a:srgbClr val="ffffff"/>
                  </a:solidFill>
                </a:uFill>
                <a:latin typeface="Arial"/>
                <a:ea typeface="Arial"/>
              </a:rPr>
              <a:t>GOAL SUCCEED</a:t>
            </a:r>
            <a:r>
              <a:rPr b="0" lang="en-US" sz="1800" spc="-1" strike="noStrike" u="sng">
                <a:solidFill>
                  <a:srgbClr val="ff0000"/>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                                                </a:t>
            </a:r>
            <a:r>
              <a:rPr b="0" lang="en-US" sz="1800" spc="-1" strike="noStrike" u="sng">
                <a:solidFill>
                  <a:srgbClr val="000000"/>
                </a:solidFill>
                <a:uFill>
                  <a:solidFill>
                    <a:srgbClr val="ffffff"/>
                  </a:solidFill>
                </a:uFill>
                <a:latin typeface="Arial"/>
                <a:ea typeface="Arial"/>
              </a:rPr>
              <a:t>362.871 Documents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Downsized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                                                             </a:t>
            </a:r>
            <a:r>
              <a:rPr b="0" lang="en-US" sz="1800" spc="-1" strike="noStrike" u="sng">
                <a:solidFill>
                  <a:srgbClr val="000000"/>
                </a:solidFill>
                <a:uFill>
                  <a:solidFill>
                    <a:srgbClr val="ffffff"/>
                  </a:solidFill>
                </a:uFill>
                <a:latin typeface="Arial"/>
                <a:ea typeface="Arial"/>
              </a:rPr>
              <a:t>20</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THANKS</a:t>
            </a:r>
            <a:endParaRPr b="0" lang="en-US" sz="1400" spc="-1" strike="noStrike">
              <a:solidFill>
                <a:srgbClr val="000000"/>
              </a:solidFill>
              <a:uFill>
                <a:solidFill>
                  <a:srgbClr val="ffffff"/>
                </a:solidFill>
              </a:uFill>
              <a:latin typeface="Arial"/>
            </a:endParaRPr>
          </a:p>
        </p:txBody>
      </p:sp>
      <p:sp>
        <p:nvSpPr>
          <p:cNvPr id="186" name="CustomShape 3"/>
          <p:cNvSpPr/>
          <p:nvPr/>
        </p:nvSpPr>
        <p:spPr>
          <a:xfrm>
            <a:off x="4443480" y="1400040"/>
            <a:ext cx="360" cy="7030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87" name="CustomShape 4"/>
          <p:cNvSpPr/>
          <p:nvPr/>
        </p:nvSpPr>
        <p:spPr>
          <a:xfrm>
            <a:off x="4443480" y="2404440"/>
            <a:ext cx="360" cy="6130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11760" y="168840"/>
            <a:ext cx="8520120" cy="552240"/>
          </a:xfrm>
          <a:prstGeom prst="rect">
            <a:avLst/>
          </a:prstGeom>
          <a:noFill/>
          <a:ln>
            <a:noFill/>
          </a:ln>
        </p:spPr>
        <p:txBody>
          <a:bodyPr tIns="91440" bIns="91440"/>
          <a:p>
            <a:pPr>
              <a:lnSpc>
                <a:spcPct val="100000"/>
              </a:lnSpc>
            </a:pPr>
            <a:r>
              <a:rPr b="0" lang="en-US" sz="2800" spc="-1" strike="noStrike" u="sng">
                <a:solidFill>
                  <a:srgbClr val="000000"/>
                </a:solidFill>
                <a:uFill>
                  <a:solidFill>
                    <a:srgbClr val="ffffff"/>
                  </a:solidFill>
                </a:uFill>
                <a:latin typeface="Arial"/>
                <a:ea typeface="Arial"/>
              </a:rPr>
              <a:t>Overview</a:t>
            </a:r>
            <a:endParaRPr b="0" lang="en-US" sz="1400" spc="-1" strike="noStrike">
              <a:solidFill>
                <a:srgbClr val="000000"/>
              </a:solidFill>
              <a:uFill>
                <a:solidFill>
                  <a:srgbClr val="ffffff"/>
                </a:solidFill>
              </a:uFill>
              <a:latin typeface="Arial"/>
            </a:endParaRPr>
          </a:p>
        </p:txBody>
      </p:sp>
      <p:sp>
        <p:nvSpPr>
          <p:cNvPr id="117" name="TextShape 2"/>
          <p:cNvSpPr txBox="1"/>
          <p:nvPr/>
        </p:nvSpPr>
        <p:spPr>
          <a:xfrm>
            <a:off x="311760" y="721440"/>
            <a:ext cx="8520120" cy="420660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Topic modeling is a context of natural language processing which helps to group or cluster unlabeled texts (unsupervised process) , through hidden structure (similarities) between of them.</a:t>
            </a:r>
            <a:endParaRPr b="0" lang="en-US" sz="1400" spc="-1" strike="noStrike">
              <a:solidFill>
                <a:srgbClr val="000000"/>
              </a:solidFill>
              <a:uFill>
                <a:solidFill>
                  <a:srgbClr val="ffffff"/>
                </a:solidFill>
              </a:uFill>
              <a:latin typeface="Arial"/>
            </a:endParaRPr>
          </a:p>
          <a:p>
            <a:pPr>
              <a:lnSpc>
                <a:spcPct val="100000"/>
              </a:lnSpc>
            </a:pPr>
            <a:r>
              <a:rPr b="0" lang="en-US" sz="2400" spc="-1" strike="noStrike" u="sng">
                <a:solidFill>
                  <a:srgbClr val="000000"/>
                </a:solidFill>
                <a:uFill>
                  <a:solidFill>
                    <a:srgbClr val="ffffff"/>
                  </a:solidFill>
                </a:uFill>
                <a:latin typeface="Arial"/>
                <a:ea typeface="Arial"/>
              </a:rPr>
              <a:t>GOAL</a:t>
            </a:r>
            <a:r>
              <a:rPr b="0" lang="en-US" sz="2400" spc="-1" strike="noStrike" u="sng">
                <a:solidFill>
                  <a:srgbClr val="595959"/>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Use nlp to </a:t>
            </a:r>
            <a:r>
              <a:rPr b="0" lang="en-US" sz="1800" spc="-1" strike="noStrike">
                <a:solidFill>
                  <a:srgbClr val="ff0000"/>
                </a:solidFill>
                <a:uFill>
                  <a:solidFill>
                    <a:srgbClr val="ffffff"/>
                  </a:solidFill>
                </a:uFill>
                <a:latin typeface="Arial"/>
                <a:ea typeface="Arial"/>
              </a:rPr>
              <a:t>read</a:t>
            </a:r>
            <a:r>
              <a:rPr b="0" lang="en-US" sz="1800" spc="-1" strike="noStrike">
                <a:solidFill>
                  <a:srgbClr val="000000"/>
                </a:solidFill>
                <a:uFill>
                  <a:solidFill>
                    <a:srgbClr val="ffffff"/>
                  </a:solidFill>
                </a:uFill>
                <a:latin typeface="Arial"/>
                <a:ea typeface="Arial"/>
              </a:rPr>
              <a:t> big amount of Financial news , </a:t>
            </a:r>
            <a:r>
              <a:rPr b="0" lang="en-US" sz="1800" spc="-1" strike="noStrike">
                <a:solidFill>
                  <a:srgbClr val="ff0000"/>
                </a:solidFill>
                <a:uFill>
                  <a:solidFill>
                    <a:srgbClr val="ffffff"/>
                  </a:solidFill>
                </a:uFill>
                <a:latin typeface="Arial"/>
                <a:ea typeface="Arial"/>
              </a:rPr>
              <a:t>in real time</a:t>
            </a:r>
            <a:r>
              <a:rPr b="0" lang="en-US" sz="1800" spc="-1" strike="noStrike">
                <a:solidFill>
                  <a:srgbClr val="000000"/>
                </a:solidFill>
                <a:uFill>
                  <a:solidFill>
                    <a:srgbClr val="ffffff"/>
                  </a:solidFill>
                </a:uFill>
                <a:latin typeface="Arial"/>
                <a:ea typeface="Arial"/>
              </a:rPr>
              <a:t> , and provide asset managers with </a:t>
            </a:r>
            <a:r>
              <a:rPr b="0" lang="en-US" sz="1800" spc="-1" strike="noStrike">
                <a:solidFill>
                  <a:srgbClr val="ff0000"/>
                </a:solidFill>
                <a:uFill>
                  <a:solidFill>
                    <a:srgbClr val="ffffff"/>
                  </a:solidFill>
                </a:uFill>
                <a:latin typeface="Arial"/>
                <a:ea typeface="Arial"/>
              </a:rPr>
              <a:t>information advantage</a:t>
            </a:r>
            <a:r>
              <a:rPr b="0" lang="en-US" sz="1800" spc="-1" strike="noStrike">
                <a:solidFill>
                  <a:srgbClr val="000000"/>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2400" spc="-1" strike="noStrike" u="sng">
                <a:solidFill>
                  <a:srgbClr val="000000"/>
                </a:solidFill>
                <a:uFill>
                  <a:solidFill>
                    <a:srgbClr val="ffffff"/>
                  </a:solidFill>
                </a:uFill>
                <a:latin typeface="Arial"/>
                <a:ea typeface="Arial"/>
              </a:rPr>
              <a:t>Data description</a:t>
            </a:r>
            <a:r>
              <a:rPr b="0" lang="en-US" sz="2400" spc="-1" strike="noStrike" u="sng">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Provided data by consultancy company, collected from rated as reliable sites for News</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-Number of text-documents: 362.871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-Time period of collection: 365 days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11760" y="76680"/>
            <a:ext cx="8520120" cy="52164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Implementation</a:t>
            </a:r>
            <a:endParaRPr b="0" lang="en-US" sz="1400" spc="-1" strike="noStrike">
              <a:solidFill>
                <a:srgbClr val="000000"/>
              </a:solidFill>
              <a:uFill>
                <a:solidFill>
                  <a:srgbClr val="ffffff"/>
                </a:solidFill>
              </a:uFill>
              <a:latin typeface="Arial"/>
            </a:endParaRPr>
          </a:p>
        </p:txBody>
      </p:sp>
      <p:sp>
        <p:nvSpPr>
          <p:cNvPr id="119" name="TextShape 2"/>
          <p:cNvSpPr txBox="1"/>
          <p:nvPr/>
        </p:nvSpPr>
        <p:spPr>
          <a:xfrm>
            <a:off x="40680" y="598680"/>
            <a:ext cx="9102960" cy="4544280"/>
          </a:xfrm>
          <a:prstGeom prst="rect">
            <a:avLst/>
          </a:prstGeom>
          <a:noFill/>
          <a:ln>
            <a:noFill/>
          </a:ln>
        </p:spPr>
        <p:txBody>
          <a:bodyPr tIns="91440" bIns="91440"/>
          <a:p>
            <a:pPr>
              <a:lnSpc>
                <a:spcPct val="100000"/>
              </a:lnSpc>
            </a:pPr>
            <a:r>
              <a:rPr b="0" lang="en-US" sz="1800" spc="-1" strike="noStrike" u="sng">
                <a:solidFill>
                  <a:srgbClr val="000000"/>
                </a:solidFill>
                <a:uFill>
                  <a:solidFill>
                    <a:srgbClr val="ffffff"/>
                  </a:solidFill>
                </a:uFill>
                <a:latin typeface="Arial"/>
                <a:ea typeface="Arial"/>
              </a:rPr>
              <a:t>NLP: prepare and clean our data</a:t>
            </a:r>
            <a:r>
              <a:rPr b="0" lang="en-US" sz="1800" spc="-1" strike="noStrike" u="sng">
                <a:solidFill>
                  <a:srgbClr val="000000"/>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u="sng">
                <a:solidFill>
                  <a:srgbClr val="000000"/>
                </a:solidFill>
                <a:uFill>
                  <a:solidFill>
                    <a:srgbClr val="ffffff"/>
                  </a:solidFill>
                </a:uFill>
                <a:latin typeface="Arial"/>
                <a:ea typeface="Arial"/>
              </a:rPr>
              <a:t>
</a:t>
            </a:r>
            <a:r>
              <a:rPr b="0" lang="en-US" sz="1800" spc="-1" strike="noStrike" u="sng">
                <a:solidFill>
                  <a:srgbClr val="000000"/>
                </a:solidFill>
                <a:uFill>
                  <a:solidFill>
                    <a:srgbClr val="ffffff"/>
                  </a:solidFill>
                </a:uFill>
                <a:latin typeface="Arial"/>
                <a:ea typeface="Arial"/>
              </a:rPr>
              <a:t>TOPIC MODELING:</a:t>
            </a:r>
            <a:r>
              <a:rPr b="0" lang="en-US" sz="1800" spc="-1" strike="noStrike" u="sng">
                <a:solidFill>
                  <a:srgbClr val="000000"/>
                </a:solidFill>
                <a:uFill>
                  <a:solidFill>
                    <a:srgbClr val="ffffff"/>
                  </a:solidFill>
                </a:uFill>
                <a:latin typeface="Arial"/>
                <a:ea typeface="Arial"/>
              </a:rPr>
              <a:t>
</a:t>
            </a:r>
            <a:r>
              <a:rPr b="0" lang="en-US" sz="1800" spc="-1" strike="noStrike" u="sng">
                <a:solidFill>
                  <a:srgbClr val="000000"/>
                </a:solidFill>
                <a:uFill>
                  <a:solidFill>
                    <a:srgbClr val="ffffff"/>
                  </a:solidFill>
                </a:uFill>
                <a:latin typeface="Arial"/>
                <a:ea typeface="Arial"/>
              </a:rPr>
              <a:t>
</a:t>
            </a:r>
            <a:r>
              <a:rPr b="0" lang="en-US" sz="1800" spc="-1" strike="noStrike" u="sng">
                <a:solidFill>
                  <a:srgbClr val="000000"/>
                </a:solidFill>
                <a:uFill>
                  <a:solidFill>
                    <a:srgbClr val="ffffff"/>
                  </a:solidFill>
                </a:uFill>
                <a:latin typeface="Arial"/>
                <a:ea typeface="Arial"/>
              </a:rPr>
              <a:t>-Chosen model:</a:t>
            </a:r>
            <a:r>
              <a:rPr b="0" lang="en-US" sz="1800" spc="-1" strike="noStrike">
                <a:solidFill>
                  <a:srgbClr val="000000"/>
                </a:solidFill>
                <a:uFill>
                  <a:solidFill>
                    <a:srgbClr val="ffffff"/>
                  </a:solidFill>
                </a:uFill>
                <a:latin typeface="Arial"/>
                <a:ea typeface="Arial"/>
              </a:rPr>
              <a:t> LDA, Latent Dirichlet Allocation</a:t>
            </a:r>
            <a:r>
              <a:rPr b="0" lang="en-US" sz="1800" spc="-1" strike="noStrike" u="sng">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a:t>
            </a:r>
            <a:r>
              <a:rPr b="0" lang="en-US" sz="1800" spc="-1" strike="noStrike" u="sng">
                <a:solidFill>
                  <a:srgbClr val="000000"/>
                </a:solidFill>
                <a:uFill>
                  <a:solidFill>
                    <a:srgbClr val="ffffff"/>
                  </a:solidFill>
                </a:uFill>
                <a:latin typeface="Arial"/>
                <a:ea typeface="Arial"/>
              </a:rPr>
              <a:t>Structural elements:</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1)Dictionary: assign words to unique id ---&gt;turning words to numbers</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2)Corpus:a union of sub-bags of words for each doc ---&gt;vectorization of data</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120" name="CustomShape 3"/>
          <p:cNvSpPr/>
          <p:nvPr/>
        </p:nvSpPr>
        <p:spPr>
          <a:xfrm flipH="1">
            <a:off x="40680" y="1717920"/>
            <a:ext cx="1417680" cy="142920"/>
          </a:xfrm>
          <a:prstGeom prst="parallelogram">
            <a:avLst>
              <a:gd name="adj" fmla="val 96952"/>
            </a:avLst>
          </a:prstGeom>
          <a:solidFill>
            <a:srgbClr val="0d5ddf"/>
          </a:solidFill>
          <a:ln>
            <a:noFill/>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121" name="CustomShape 4"/>
          <p:cNvSpPr/>
          <p:nvPr/>
        </p:nvSpPr>
        <p:spPr>
          <a:xfrm>
            <a:off x="41040" y="1871640"/>
            <a:ext cx="1417680" cy="142920"/>
          </a:xfrm>
          <a:prstGeom prst="parallelogram">
            <a:avLst>
              <a:gd name="adj" fmla="val 96952"/>
            </a:avLst>
          </a:prstGeom>
          <a:solidFill>
            <a:srgbClr val="0944a1"/>
          </a:solidFill>
          <a:ln>
            <a:noFill/>
          </a:ln>
        </p:spPr>
        <p:style>
          <a:lnRef idx="0"/>
          <a:fillRef idx="0"/>
          <a:effectRef idx="0"/>
          <a:fontRef idx="minor"/>
        </p:style>
      </p:sp>
      <p:sp>
        <p:nvSpPr>
          <p:cNvPr id="122" name="CustomShape 5"/>
          <p:cNvSpPr/>
          <p:nvPr/>
        </p:nvSpPr>
        <p:spPr>
          <a:xfrm>
            <a:off x="148680" y="2106360"/>
            <a:ext cx="1167120" cy="446040"/>
          </a:xfrm>
          <a:prstGeom prst="rect">
            <a:avLst/>
          </a:prstGeom>
          <a:noFill/>
          <a:ln>
            <a:noFill/>
          </a:ln>
        </p:spPr>
        <p:style>
          <a:lnRef idx="0"/>
          <a:fillRef idx="0"/>
          <a:effectRef idx="0"/>
          <a:fontRef idx="minor"/>
        </p:style>
        <p:txBody>
          <a:bodyPr tIns="91440" bIns="91440" anchor="b"/>
          <a:p>
            <a:pPr>
              <a:lnSpc>
                <a:spcPct val="115000"/>
              </a:lnSpc>
            </a:pPr>
            <a:r>
              <a:rPr b="1" lang="en-US" sz="1000" spc="-1" strike="noStrike">
                <a:solidFill>
                  <a:srgbClr val="0c58d3"/>
                </a:solidFill>
                <a:uFill>
                  <a:solidFill>
                    <a:srgbClr val="ffffff"/>
                  </a:solidFill>
                </a:uFill>
                <a:latin typeface="Roboto"/>
                <a:ea typeface="Roboto"/>
              </a:rPr>
              <a:t>TEXT</a:t>
            </a:r>
            <a:endParaRPr b="0" lang="en-US" sz="1800" spc="-1" strike="noStrike">
              <a:solidFill>
                <a:srgbClr val="000000"/>
              </a:solidFill>
              <a:uFill>
                <a:solidFill>
                  <a:srgbClr val="ffffff"/>
                </a:solidFill>
              </a:uFill>
              <a:latin typeface="Arial"/>
            </a:endParaRPr>
          </a:p>
        </p:txBody>
      </p:sp>
      <p:sp>
        <p:nvSpPr>
          <p:cNvPr id="123" name="CustomShape 6"/>
          <p:cNvSpPr/>
          <p:nvPr/>
        </p:nvSpPr>
        <p:spPr>
          <a:xfrm flipH="1">
            <a:off x="7516080" y="1716120"/>
            <a:ext cx="1417680" cy="142920"/>
          </a:xfrm>
          <a:prstGeom prst="parallelogram">
            <a:avLst>
              <a:gd name="adj" fmla="val 96952"/>
            </a:avLst>
          </a:prstGeom>
          <a:solidFill>
            <a:srgbClr val="0d5ddf"/>
          </a:solidFill>
          <a:ln>
            <a:noFill/>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124" name="CustomShape 7"/>
          <p:cNvSpPr/>
          <p:nvPr/>
        </p:nvSpPr>
        <p:spPr>
          <a:xfrm>
            <a:off x="7516440" y="1869840"/>
            <a:ext cx="1417680" cy="142920"/>
          </a:xfrm>
          <a:prstGeom prst="parallelogram">
            <a:avLst>
              <a:gd name="adj" fmla="val 96952"/>
            </a:avLst>
          </a:prstGeom>
          <a:solidFill>
            <a:srgbClr val="0944a1"/>
          </a:solidFill>
          <a:ln>
            <a:noFill/>
          </a:ln>
        </p:spPr>
        <p:style>
          <a:lnRef idx="0"/>
          <a:fillRef idx="0"/>
          <a:effectRef idx="0"/>
          <a:fontRef idx="minor"/>
        </p:style>
      </p:sp>
      <p:sp>
        <p:nvSpPr>
          <p:cNvPr id="125" name="CustomShape 8"/>
          <p:cNvSpPr/>
          <p:nvPr/>
        </p:nvSpPr>
        <p:spPr>
          <a:xfrm>
            <a:off x="7620480" y="2106360"/>
            <a:ext cx="1167120" cy="446040"/>
          </a:xfrm>
          <a:prstGeom prst="rect">
            <a:avLst/>
          </a:prstGeom>
          <a:noFill/>
          <a:ln>
            <a:noFill/>
          </a:ln>
        </p:spPr>
        <p:style>
          <a:lnRef idx="0"/>
          <a:fillRef idx="0"/>
          <a:effectRef idx="0"/>
          <a:fontRef idx="minor"/>
        </p:style>
        <p:txBody>
          <a:bodyPr tIns="91440" bIns="91440" anchor="b"/>
          <a:p>
            <a:pPr>
              <a:lnSpc>
                <a:spcPct val="115000"/>
              </a:lnSpc>
            </a:pPr>
            <a:r>
              <a:rPr b="1" lang="en-US" sz="1000" spc="-1" strike="noStrike">
                <a:solidFill>
                  <a:srgbClr val="0c58d3"/>
                </a:solidFill>
                <a:uFill>
                  <a:solidFill>
                    <a:srgbClr val="ffffff"/>
                  </a:solidFill>
                </a:uFill>
                <a:latin typeface="Roboto"/>
                <a:ea typeface="Roboto"/>
              </a:rPr>
              <a:t>CLEAN DOC</a:t>
            </a:r>
            <a:endParaRPr b="0" lang="en-US" sz="1800" spc="-1" strike="noStrike">
              <a:solidFill>
                <a:srgbClr val="000000"/>
              </a:solidFill>
              <a:uFill>
                <a:solidFill>
                  <a:srgbClr val="ffffff"/>
                </a:solidFill>
              </a:uFill>
              <a:latin typeface="Arial"/>
            </a:endParaRPr>
          </a:p>
        </p:txBody>
      </p:sp>
      <p:sp>
        <p:nvSpPr>
          <p:cNvPr id="126" name="CustomShape 9"/>
          <p:cNvSpPr/>
          <p:nvPr/>
        </p:nvSpPr>
        <p:spPr>
          <a:xfrm>
            <a:off x="7612920" y="985320"/>
            <a:ext cx="623880" cy="240840"/>
          </a:xfrm>
          <a:prstGeom prst="rect">
            <a:avLst/>
          </a:prstGeom>
          <a:noFill/>
          <a:ln>
            <a:noFill/>
          </a:ln>
        </p:spPr>
        <p:style>
          <a:lnRef idx="0"/>
          <a:fillRef idx="0"/>
          <a:effectRef idx="0"/>
          <a:fontRef idx="minor"/>
        </p:style>
      </p:sp>
      <p:sp>
        <p:nvSpPr>
          <p:cNvPr id="127" name="CustomShape 10"/>
          <p:cNvSpPr/>
          <p:nvPr/>
        </p:nvSpPr>
        <p:spPr>
          <a:xfrm flipH="1">
            <a:off x="3034800" y="1716120"/>
            <a:ext cx="1417680" cy="142920"/>
          </a:xfrm>
          <a:prstGeom prst="parallelogram">
            <a:avLst>
              <a:gd name="adj" fmla="val 96952"/>
            </a:avLst>
          </a:prstGeom>
          <a:solidFill>
            <a:srgbClr val="c2c2c2"/>
          </a:solidFill>
          <a:ln>
            <a:noFill/>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128" name="CustomShape 11"/>
          <p:cNvSpPr/>
          <p:nvPr/>
        </p:nvSpPr>
        <p:spPr>
          <a:xfrm>
            <a:off x="3034800" y="1869840"/>
            <a:ext cx="1417680" cy="142920"/>
          </a:xfrm>
          <a:prstGeom prst="parallelogram">
            <a:avLst>
              <a:gd name="adj" fmla="val 96952"/>
            </a:avLst>
          </a:prstGeom>
          <a:solidFill>
            <a:srgbClr val="858585"/>
          </a:solidFill>
          <a:ln>
            <a:noFill/>
          </a:ln>
        </p:spPr>
        <p:style>
          <a:lnRef idx="0"/>
          <a:fillRef idx="0"/>
          <a:effectRef idx="0"/>
          <a:fontRef idx="minor"/>
        </p:style>
      </p:sp>
      <p:sp>
        <p:nvSpPr>
          <p:cNvPr id="129" name="CustomShape 12"/>
          <p:cNvSpPr/>
          <p:nvPr/>
        </p:nvSpPr>
        <p:spPr>
          <a:xfrm>
            <a:off x="3142800" y="2106360"/>
            <a:ext cx="1167120" cy="740160"/>
          </a:xfrm>
          <a:prstGeom prst="rect">
            <a:avLst/>
          </a:prstGeom>
          <a:noFill/>
          <a:ln>
            <a:noFill/>
          </a:ln>
        </p:spPr>
        <p:style>
          <a:lnRef idx="0"/>
          <a:fillRef idx="0"/>
          <a:effectRef idx="0"/>
          <a:fontRef idx="minor"/>
        </p:style>
        <p:txBody>
          <a:bodyPr tIns="91440" bIns="91440" anchor="b"/>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1" lang="en-US" sz="1000" spc="-1" strike="noStrike">
                <a:solidFill>
                  <a:srgbClr val="858585"/>
                </a:solidFill>
                <a:uFill>
                  <a:solidFill>
                    <a:srgbClr val="ffffff"/>
                  </a:solidFill>
                </a:uFill>
                <a:latin typeface="Roboto"/>
                <a:ea typeface="Roboto"/>
              </a:rPr>
              <a:t>                </a:t>
            </a:r>
            <a:r>
              <a:rPr b="1" lang="en-US" sz="1000" spc="-1" strike="noStrike">
                <a:solidFill>
                  <a:srgbClr val="858585"/>
                </a:solidFill>
                <a:uFill>
                  <a:solidFill>
                    <a:srgbClr val="ffffff"/>
                  </a:solidFill>
                </a:uFill>
                <a:latin typeface="Roboto"/>
                <a:ea typeface="Roboto"/>
              </a:rPr>
              <a:t>REMOVE PATTERNS &amp; PUNCTUATION</a:t>
            </a:r>
            <a:endParaRPr b="0" lang="en-US" sz="1800" spc="-1" strike="noStrike">
              <a:solidFill>
                <a:srgbClr val="000000"/>
              </a:solidFill>
              <a:uFill>
                <a:solidFill>
                  <a:srgbClr val="ffffff"/>
                </a:solidFill>
              </a:uFill>
              <a:latin typeface="Arial"/>
            </a:endParaRPr>
          </a:p>
        </p:txBody>
      </p:sp>
      <p:sp>
        <p:nvSpPr>
          <p:cNvPr id="130" name="CustomShape 13"/>
          <p:cNvSpPr/>
          <p:nvPr/>
        </p:nvSpPr>
        <p:spPr>
          <a:xfrm>
            <a:off x="3134880" y="985320"/>
            <a:ext cx="623880" cy="240840"/>
          </a:xfrm>
          <a:prstGeom prst="rect">
            <a:avLst/>
          </a:prstGeom>
          <a:noFill/>
          <a:ln>
            <a:noFill/>
          </a:ln>
        </p:spPr>
        <p:style>
          <a:lnRef idx="0"/>
          <a:fillRef idx="0"/>
          <a:effectRef idx="0"/>
          <a:fontRef idx="minor"/>
        </p:style>
      </p:sp>
      <p:sp>
        <p:nvSpPr>
          <p:cNvPr id="131" name="CustomShape 14"/>
          <p:cNvSpPr/>
          <p:nvPr/>
        </p:nvSpPr>
        <p:spPr>
          <a:xfrm flipH="1">
            <a:off x="4325400" y="1716120"/>
            <a:ext cx="1417680" cy="142920"/>
          </a:xfrm>
          <a:prstGeom prst="parallelogram">
            <a:avLst>
              <a:gd name="adj" fmla="val 96952"/>
            </a:avLst>
          </a:prstGeom>
          <a:solidFill>
            <a:srgbClr val="c2c2c2"/>
          </a:solidFill>
          <a:ln>
            <a:noFill/>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132" name="CustomShape 15"/>
          <p:cNvSpPr/>
          <p:nvPr/>
        </p:nvSpPr>
        <p:spPr>
          <a:xfrm>
            <a:off x="4325760" y="1869840"/>
            <a:ext cx="1417680" cy="142920"/>
          </a:xfrm>
          <a:prstGeom prst="parallelogram">
            <a:avLst>
              <a:gd name="adj" fmla="val 96952"/>
            </a:avLst>
          </a:prstGeom>
          <a:solidFill>
            <a:srgbClr val="858585"/>
          </a:solidFill>
          <a:ln>
            <a:noFill/>
          </a:ln>
        </p:spPr>
        <p:style>
          <a:lnRef idx="0"/>
          <a:fillRef idx="0"/>
          <a:effectRef idx="0"/>
          <a:fontRef idx="minor"/>
        </p:style>
      </p:sp>
      <p:sp>
        <p:nvSpPr>
          <p:cNvPr id="133" name="CustomShape 16"/>
          <p:cNvSpPr/>
          <p:nvPr/>
        </p:nvSpPr>
        <p:spPr>
          <a:xfrm>
            <a:off x="4436280" y="2106360"/>
            <a:ext cx="1167120" cy="606600"/>
          </a:xfrm>
          <a:prstGeom prst="rect">
            <a:avLst/>
          </a:prstGeom>
          <a:noFill/>
          <a:ln>
            <a:noFill/>
          </a:ln>
        </p:spPr>
        <p:style>
          <a:lnRef idx="0"/>
          <a:fillRef idx="0"/>
          <a:effectRef idx="0"/>
          <a:fontRef idx="minor"/>
        </p:style>
        <p:txBody>
          <a:bodyPr tIns="91440" bIns="91440" anchor="b"/>
          <a:p>
            <a:pPr>
              <a:lnSpc>
                <a:spcPct val="115000"/>
              </a:lnSpc>
            </a:pPr>
            <a:r>
              <a:rPr b="1" lang="en-US" sz="1000" spc="-1" strike="noStrike">
                <a:solidFill>
                  <a:srgbClr val="858585"/>
                </a:solidFill>
                <a:uFill>
                  <a:solidFill>
                    <a:srgbClr val="ffffff"/>
                  </a:solidFill>
                </a:uFill>
                <a:latin typeface="Roboto"/>
                <a:ea typeface="Roboto"/>
              </a:rPr>
              <a:t>REMOVE STOP WORDS</a:t>
            </a:r>
            <a:endParaRPr b="0" lang="en-US" sz="1800" spc="-1" strike="noStrike">
              <a:solidFill>
                <a:srgbClr val="000000"/>
              </a:solidFill>
              <a:uFill>
                <a:solidFill>
                  <a:srgbClr val="ffffff"/>
                </a:solidFill>
              </a:uFill>
              <a:latin typeface="Arial"/>
            </a:endParaRPr>
          </a:p>
        </p:txBody>
      </p:sp>
      <p:sp>
        <p:nvSpPr>
          <p:cNvPr id="134" name="CustomShape 17"/>
          <p:cNvSpPr/>
          <p:nvPr/>
        </p:nvSpPr>
        <p:spPr>
          <a:xfrm>
            <a:off x="4428360" y="985320"/>
            <a:ext cx="623880" cy="240840"/>
          </a:xfrm>
          <a:prstGeom prst="rect">
            <a:avLst/>
          </a:prstGeom>
          <a:noFill/>
          <a:ln>
            <a:noFill/>
          </a:ln>
        </p:spPr>
        <p:style>
          <a:lnRef idx="0"/>
          <a:fillRef idx="0"/>
          <a:effectRef idx="0"/>
          <a:fontRef idx="minor"/>
        </p:style>
      </p:sp>
      <p:sp>
        <p:nvSpPr>
          <p:cNvPr id="135" name="CustomShape 18"/>
          <p:cNvSpPr/>
          <p:nvPr/>
        </p:nvSpPr>
        <p:spPr>
          <a:xfrm flipH="1">
            <a:off x="1730520" y="1716120"/>
            <a:ext cx="1417680" cy="142920"/>
          </a:xfrm>
          <a:prstGeom prst="parallelogram">
            <a:avLst>
              <a:gd name="adj" fmla="val 96952"/>
            </a:avLst>
          </a:prstGeom>
          <a:solidFill>
            <a:srgbClr val="c2c2c2"/>
          </a:solidFill>
          <a:ln>
            <a:noFill/>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136" name="CustomShape 19"/>
          <p:cNvSpPr/>
          <p:nvPr/>
        </p:nvSpPr>
        <p:spPr>
          <a:xfrm>
            <a:off x="1730880" y="1869840"/>
            <a:ext cx="1417680" cy="142920"/>
          </a:xfrm>
          <a:prstGeom prst="parallelogram">
            <a:avLst>
              <a:gd name="adj" fmla="val 96952"/>
            </a:avLst>
          </a:prstGeom>
          <a:solidFill>
            <a:srgbClr val="858585"/>
          </a:solidFill>
          <a:ln>
            <a:noFill/>
          </a:ln>
        </p:spPr>
        <p:style>
          <a:lnRef idx="0"/>
          <a:fillRef idx="0"/>
          <a:effectRef idx="0"/>
          <a:fontRef idx="minor"/>
        </p:style>
      </p:sp>
      <p:sp>
        <p:nvSpPr>
          <p:cNvPr id="137" name="CustomShape 20"/>
          <p:cNvSpPr/>
          <p:nvPr/>
        </p:nvSpPr>
        <p:spPr>
          <a:xfrm>
            <a:off x="1841400" y="2106360"/>
            <a:ext cx="1167120" cy="446040"/>
          </a:xfrm>
          <a:prstGeom prst="rect">
            <a:avLst/>
          </a:prstGeom>
          <a:noFill/>
          <a:ln>
            <a:noFill/>
          </a:ln>
        </p:spPr>
        <p:style>
          <a:lnRef idx="0"/>
          <a:fillRef idx="0"/>
          <a:effectRef idx="0"/>
          <a:fontRef idx="minor"/>
        </p:style>
        <p:txBody>
          <a:bodyPr tIns="91440" bIns="91440" anchor="b"/>
          <a:p>
            <a:pPr>
              <a:lnSpc>
                <a:spcPct val="115000"/>
              </a:lnSpc>
            </a:pPr>
            <a:r>
              <a:rPr b="1" lang="en-US" sz="1000" spc="-1" strike="noStrike">
                <a:solidFill>
                  <a:srgbClr val="858585"/>
                </a:solidFill>
                <a:uFill>
                  <a:solidFill>
                    <a:srgbClr val="ffffff"/>
                  </a:solidFill>
                </a:uFill>
                <a:latin typeface="Roboto"/>
                <a:ea typeface="Roboto"/>
              </a:rPr>
              <a:t>TOKENIZER</a:t>
            </a:r>
            <a:endParaRPr b="0" lang="en-US" sz="1800" spc="-1" strike="noStrike">
              <a:solidFill>
                <a:srgbClr val="000000"/>
              </a:solidFill>
              <a:uFill>
                <a:solidFill>
                  <a:srgbClr val="ffffff"/>
                </a:solidFill>
              </a:uFill>
              <a:latin typeface="Arial"/>
            </a:endParaRPr>
          </a:p>
        </p:txBody>
      </p:sp>
      <p:sp>
        <p:nvSpPr>
          <p:cNvPr id="138" name="CustomShape 21"/>
          <p:cNvSpPr/>
          <p:nvPr/>
        </p:nvSpPr>
        <p:spPr>
          <a:xfrm>
            <a:off x="1833840" y="985320"/>
            <a:ext cx="623880" cy="240840"/>
          </a:xfrm>
          <a:prstGeom prst="rect">
            <a:avLst/>
          </a:prstGeom>
          <a:noFill/>
          <a:ln>
            <a:noFill/>
          </a:ln>
        </p:spPr>
        <p:style>
          <a:lnRef idx="0"/>
          <a:fillRef idx="0"/>
          <a:effectRef idx="0"/>
          <a:fontRef idx="minor"/>
        </p:style>
      </p:sp>
      <p:sp>
        <p:nvSpPr>
          <p:cNvPr id="139" name="CustomShape 22"/>
          <p:cNvSpPr/>
          <p:nvPr/>
        </p:nvSpPr>
        <p:spPr>
          <a:xfrm>
            <a:off x="2666880" y="1143000"/>
            <a:ext cx="3390480" cy="3996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NLP PIPELINE</a:t>
            </a:r>
            <a:endParaRPr b="0" lang="en-US" sz="1800" spc="-1" strike="noStrike">
              <a:solidFill>
                <a:srgbClr val="000000"/>
              </a:solidFill>
              <a:uFill>
                <a:solidFill>
                  <a:srgbClr val="ffffff"/>
                </a:solidFill>
              </a:uFill>
              <a:latin typeface="Arial"/>
            </a:endParaRPr>
          </a:p>
        </p:txBody>
      </p:sp>
      <p:sp>
        <p:nvSpPr>
          <p:cNvPr id="140" name="CustomShape 23"/>
          <p:cNvSpPr/>
          <p:nvPr/>
        </p:nvSpPr>
        <p:spPr>
          <a:xfrm flipH="1">
            <a:off x="5629680" y="1716120"/>
            <a:ext cx="1417680" cy="142920"/>
          </a:xfrm>
          <a:prstGeom prst="parallelogram">
            <a:avLst>
              <a:gd name="adj" fmla="val 96952"/>
            </a:avLst>
          </a:prstGeom>
          <a:solidFill>
            <a:srgbClr val="c2c2c2"/>
          </a:solidFill>
          <a:ln>
            <a:noFill/>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141" name="CustomShape 24"/>
          <p:cNvSpPr/>
          <p:nvPr/>
        </p:nvSpPr>
        <p:spPr>
          <a:xfrm>
            <a:off x="5629680" y="1869840"/>
            <a:ext cx="1417680" cy="142920"/>
          </a:xfrm>
          <a:prstGeom prst="parallelogram">
            <a:avLst>
              <a:gd name="adj" fmla="val 96952"/>
            </a:avLst>
          </a:prstGeom>
          <a:solidFill>
            <a:srgbClr val="858585"/>
          </a:solidFill>
          <a:ln>
            <a:noFill/>
          </a:ln>
        </p:spPr>
        <p:style>
          <a:lnRef idx="0"/>
          <a:fillRef idx="0"/>
          <a:effectRef idx="0"/>
          <a:fontRef idx="minor"/>
        </p:style>
      </p:sp>
      <p:sp>
        <p:nvSpPr>
          <p:cNvPr id="142" name="CustomShape 25"/>
          <p:cNvSpPr/>
          <p:nvPr/>
        </p:nvSpPr>
        <p:spPr>
          <a:xfrm>
            <a:off x="5729760" y="985320"/>
            <a:ext cx="623880" cy="240840"/>
          </a:xfrm>
          <a:prstGeom prst="rect">
            <a:avLst/>
          </a:prstGeom>
          <a:noFill/>
          <a:ln>
            <a:noFill/>
          </a:ln>
        </p:spPr>
        <p:style>
          <a:lnRef idx="0"/>
          <a:fillRef idx="0"/>
          <a:effectRef idx="0"/>
          <a:fontRef idx="minor"/>
        </p:style>
      </p:sp>
      <p:sp>
        <p:nvSpPr>
          <p:cNvPr id="143" name="CustomShape 26"/>
          <p:cNvSpPr/>
          <p:nvPr/>
        </p:nvSpPr>
        <p:spPr>
          <a:xfrm>
            <a:off x="5737680" y="2106360"/>
            <a:ext cx="1167120" cy="930600"/>
          </a:xfrm>
          <a:prstGeom prst="rect">
            <a:avLst/>
          </a:prstGeom>
          <a:noFill/>
          <a:ln>
            <a:noFill/>
          </a:ln>
        </p:spPr>
        <p:style>
          <a:lnRef idx="0"/>
          <a:fillRef idx="0"/>
          <a:effectRef idx="0"/>
          <a:fontRef idx="minor"/>
        </p:style>
        <p:txBody>
          <a:bodyPr tIns="91440" bIns="91440" anchor="b"/>
          <a:p>
            <a:pPr>
              <a:lnSpc>
                <a:spcPct val="115000"/>
              </a:lnSpc>
            </a:pPr>
            <a:r>
              <a:rPr b="1" lang="en-US" sz="1000" spc="-1" strike="noStrike">
                <a:solidFill>
                  <a:srgbClr val="858585"/>
                </a:solidFill>
                <a:uFill>
                  <a:solidFill>
                    <a:srgbClr val="ffffff"/>
                  </a:solidFill>
                </a:uFill>
                <a:latin typeface="Roboto"/>
                <a:ea typeface="Roboto"/>
              </a:rPr>
              <a:t>CREATE BIGRAMS &amp; LEMMATIZATION</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11760" y="0"/>
            <a:ext cx="8520120" cy="4950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HOW MANY TOPICS?-CAN WE KNOW?</a:t>
            </a:r>
            <a:endParaRPr b="0" lang="en-US" sz="1400" spc="-1" strike="noStrike">
              <a:solidFill>
                <a:srgbClr val="000000"/>
              </a:solidFill>
              <a:uFill>
                <a:solidFill>
                  <a:srgbClr val="ffffff"/>
                </a:solidFill>
              </a:uFill>
              <a:latin typeface="Arial"/>
            </a:endParaRPr>
          </a:p>
        </p:txBody>
      </p:sp>
      <p:sp>
        <p:nvSpPr>
          <p:cNvPr id="145" name="TextShape 2"/>
          <p:cNvSpPr txBox="1"/>
          <p:nvPr/>
        </p:nvSpPr>
        <p:spPr>
          <a:xfrm>
            <a:off x="0" y="495360"/>
            <a:ext cx="9143640" cy="464796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-A way to go is:</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1)</a:t>
            </a:r>
            <a:r>
              <a:rPr b="0" lang="en-US" sz="1800" spc="-1" strike="noStrike" u="sng">
                <a:solidFill>
                  <a:srgbClr val="000000"/>
                </a:solidFill>
                <a:uFill>
                  <a:solidFill>
                    <a:srgbClr val="ffffff"/>
                  </a:solidFill>
                </a:uFill>
                <a:latin typeface="Arial"/>
                <a:ea typeface="Arial"/>
              </a:rPr>
              <a:t>Through visualization</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-The more segmented are, the less overlapped , the more clear Thema(Topic).</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146" name="Google Shape;106;p16" descr=""/>
          <p:cNvPicPr/>
          <p:nvPr/>
        </p:nvPicPr>
        <p:blipFill>
          <a:blip r:embed="rId1"/>
          <a:stretch/>
        </p:blipFill>
        <p:spPr>
          <a:xfrm>
            <a:off x="4667400" y="1875600"/>
            <a:ext cx="4476240" cy="3267360"/>
          </a:xfrm>
          <a:prstGeom prst="rect">
            <a:avLst/>
          </a:prstGeom>
          <a:ln>
            <a:noFill/>
          </a:ln>
        </p:spPr>
      </p:pic>
      <p:pic>
        <p:nvPicPr>
          <p:cNvPr id="147" name="Google Shape;107;p16" descr=""/>
          <p:cNvPicPr/>
          <p:nvPr/>
        </p:nvPicPr>
        <p:blipFill>
          <a:blip r:embed="rId2"/>
          <a:stretch/>
        </p:blipFill>
        <p:spPr>
          <a:xfrm>
            <a:off x="0" y="1767240"/>
            <a:ext cx="4362120" cy="2423520"/>
          </a:xfrm>
          <a:prstGeom prst="rect">
            <a:avLst/>
          </a:prstGeom>
          <a:ln>
            <a:noFill/>
          </a:ln>
        </p:spPr>
      </p:pic>
      <p:pic>
        <p:nvPicPr>
          <p:cNvPr id="148" name="Google Shape;108;p16" descr=""/>
          <p:cNvPicPr/>
          <p:nvPr/>
        </p:nvPicPr>
        <p:blipFill>
          <a:blip r:embed="rId3"/>
          <a:stretch/>
        </p:blipFill>
        <p:spPr>
          <a:xfrm>
            <a:off x="2077920" y="3981600"/>
            <a:ext cx="1941480" cy="1161720"/>
          </a:xfrm>
          <a:prstGeom prst="rect">
            <a:avLst/>
          </a:prstGeom>
          <a:ln>
            <a:noFill/>
          </a:ln>
        </p:spPr>
      </p:pic>
      <p:sp>
        <p:nvSpPr>
          <p:cNvPr id="149" name="CustomShape 3"/>
          <p:cNvSpPr/>
          <p:nvPr/>
        </p:nvSpPr>
        <p:spPr>
          <a:xfrm>
            <a:off x="76320" y="2019240"/>
            <a:ext cx="1333080" cy="4950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10-Topics</a:t>
            </a:r>
            <a:endParaRPr b="0" lang="en-US" sz="1800" spc="-1" strike="noStrike">
              <a:solidFill>
                <a:srgbClr val="000000"/>
              </a:solidFill>
              <a:uFill>
                <a:solidFill>
                  <a:srgbClr val="ffffff"/>
                </a:solidFill>
              </a:uFill>
              <a:latin typeface="Arial"/>
            </a:endParaRPr>
          </a:p>
        </p:txBody>
      </p:sp>
      <p:sp>
        <p:nvSpPr>
          <p:cNvPr id="150" name="CustomShape 4"/>
          <p:cNvSpPr/>
          <p:nvPr/>
        </p:nvSpPr>
        <p:spPr>
          <a:xfrm>
            <a:off x="4648320" y="1962000"/>
            <a:ext cx="1085400" cy="3805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20-Topics</a:t>
            </a:r>
            <a:endParaRPr b="0" lang="en-US" sz="1800" spc="-1" strike="noStrike">
              <a:solidFill>
                <a:srgbClr val="000000"/>
              </a:solidFill>
              <a:uFill>
                <a:solidFill>
                  <a:srgbClr val="ffffff"/>
                </a:solidFill>
              </a:uFill>
              <a:latin typeface="Arial"/>
            </a:endParaRPr>
          </a:p>
        </p:txBody>
      </p:sp>
      <p:sp>
        <p:nvSpPr>
          <p:cNvPr id="151" name="CustomShape 5"/>
          <p:cNvSpPr/>
          <p:nvPr/>
        </p:nvSpPr>
        <p:spPr>
          <a:xfrm>
            <a:off x="4324320" y="2095560"/>
            <a:ext cx="360" cy="30096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11760" y="0"/>
            <a:ext cx="8520120" cy="42696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2) </a:t>
            </a:r>
            <a:r>
              <a:rPr b="0" lang="en-US" sz="1800" spc="-1" strike="noStrike" u="sng">
                <a:solidFill>
                  <a:srgbClr val="000000"/>
                </a:solidFill>
                <a:uFill>
                  <a:solidFill>
                    <a:srgbClr val="ffffff"/>
                  </a:solidFill>
                </a:uFill>
                <a:latin typeface="Arial"/>
                <a:ea typeface="Arial"/>
              </a:rPr>
              <a:t>Coherence metric:</a:t>
            </a:r>
            <a:endParaRPr b="0" lang="en-US" sz="1400" spc="-1" strike="noStrike">
              <a:solidFill>
                <a:srgbClr val="000000"/>
              </a:solidFill>
              <a:uFill>
                <a:solidFill>
                  <a:srgbClr val="ffffff"/>
                </a:solidFill>
              </a:uFill>
              <a:latin typeface="Arial"/>
            </a:endParaRPr>
          </a:p>
        </p:txBody>
      </p:sp>
      <p:sp>
        <p:nvSpPr>
          <p:cNvPr id="153" name="TextShape 2"/>
          <p:cNvSpPr txBox="1"/>
          <p:nvPr/>
        </p:nvSpPr>
        <p:spPr>
          <a:xfrm>
            <a:off x="0" y="427320"/>
            <a:ext cx="9143640" cy="471600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A pipeline that turns a qualitative result to quantitative.</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u="sng">
                <a:solidFill>
                  <a:srgbClr val="000000"/>
                </a:solidFill>
                <a:uFill>
                  <a:solidFill>
                    <a:srgbClr val="ffffff"/>
                  </a:solidFill>
                </a:uFill>
                <a:latin typeface="Arial"/>
                <a:ea typeface="Arial"/>
              </a:rPr>
              <a:t>Coherence results:</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- 7  Topics = 0.484</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a:t>
            </a:r>
            <a:r>
              <a:rPr b="0" lang="en-US" sz="1800" spc="-1" strike="noStrike">
                <a:solidFill>
                  <a:srgbClr val="ff0000"/>
                </a:solidFill>
                <a:uFill>
                  <a:solidFill>
                    <a:srgbClr val="ffffff"/>
                  </a:solidFill>
                </a:uFill>
                <a:latin typeface="Arial"/>
                <a:ea typeface="Arial"/>
              </a:rPr>
              <a:t>10 Topics = 0.502</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-20 Topics = 0.495</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-40 Topics = 0.428</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a:t>
            </a:r>
            <a:r>
              <a:rPr b="0" lang="en-US" sz="1800" spc="-1" strike="noStrike" u="sng">
                <a:solidFill>
                  <a:srgbClr val="000000"/>
                </a:solidFill>
                <a:uFill>
                  <a:solidFill>
                    <a:srgbClr val="ffffff"/>
                  </a:solidFill>
                </a:uFill>
                <a:latin typeface="Arial"/>
                <a:ea typeface="Arial"/>
              </a:rPr>
              <a:t>Looks 10 is the number of Topics we have to continue and extract further insights.</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a:t>
            </a:r>
            <a:r>
              <a:rPr b="0" lang="en-US" sz="1800" spc="-1" strike="noStrike" u="sng">
                <a:solidFill>
                  <a:srgbClr val="000000"/>
                </a:solidFill>
                <a:uFill>
                  <a:solidFill>
                    <a:srgbClr val="ffffff"/>
                  </a:solidFill>
                </a:uFill>
                <a:latin typeface="Arial"/>
                <a:ea typeface="Arial"/>
              </a:rPr>
              <a:t>Are these enough reliable criteria?</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11760" y="0"/>
            <a:ext cx="8520120" cy="51372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10-TOPICS VS 20-TOPICS</a:t>
            </a:r>
            <a:endParaRPr b="0" lang="en-US" sz="1400" spc="-1" strike="noStrike">
              <a:solidFill>
                <a:srgbClr val="000000"/>
              </a:solidFill>
              <a:uFill>
                <a:solidFill>
                  <a:srgbClr val="ffffff"/>
                </a:solidFill>
              </a:uFill>
              <a:latin typeface="Arial"/>
            </a:endParaRPr>
          </a:p>
        </p:txBody>
      </p:sp>
      <p:sp>
        <p:nvSpPr>
          <p:cNvPr id="155" name="TextShape 2"/>
          <p:cNvSpPr txBox="1"/>
          <p:nvPr/>
        </p:nvSpPr>
        <p:spPr>
          <a:xfrm>
            <a:off x="0" y="514080"/>
            <a:ext cx="4438440" cy="462888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
        <p:nvSpPr>
          <p:cNvPr id="156" name="TextShape 3"/>
          <p:cNvSpPr txBox="1"/>
          <p:nvPr/>
        </p:nvSpPr>
        <p:spPr>
          <a:xfrm>
            <a:off x="4572000" y="514080"/>
            <a:ext cx="4571640" cy="4628880"/>
          </a:xfrm>
          <a:prstGeom prst="rect">
            <a:avLst/>
          </a:prstGeom>
          <a:noFill/>
          <a:ln>
            <a:noFill/>
          </a:ln>
        </p:spPr>
        <p:txBody>
          <a:bodyPr tIns="91440" bIns="91440"/>
          <a:p>
            <a:pPr>
              <a:lnSpc>
                <a:spcPct val="100000"/>
              </a:lnSpc>
            </a:pPr>
            <a:r>
              <a:rPr b="0" lang="en-US" sz="1400" spc="-1" strike="noStrike">
                <a:solidFill>
                  <a:srgbClr val="000000"/>
                </a:solidFill>
                <a:uFill>
                  <a:solidFill>
                    <a:srgbClr val="ffffff"/>
                  </a:solidFill>
                </a:uFill>
                <a:latin typeface="Arial"/>
                <a:ea typeface="Arial"/>
              </a:rPr>
              <a:t>-A direct comparison of topic-9 of the 10-topic model with the topic-8 of the 20-topic model can show us that the thematic in the second one is more clear, and this is what we need. We need more clear and higher coherence  between the words that targeting to financial news, even if most of topics are not clear but a couple of them are strong connected for potential financial investments. So in our case will continue with the 20-topics model.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157" name="Google Shape;125;p18" descr=""/>
          <p:cNvPicPr/>
          <p:nvPr/>
        </p:nvPicPr>
        <p:blipFill>
          <a:blip r:embed="rId1"/>
          <a:stretch/>
        </p:blipFill>
        <p:spPr>
          <a:xfrm>
            <a:off x="0" y="514080"/>
            <a:ext cx="4438440" cy="46288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11760" y="0"/>
            <a:ext cx="8520120" cy="45612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20 TOPICS </a:t>
            </a:r>
            <a:endParaRPr b="0" lang="en-US" sz="1400" spc="-1" strike="noStrike">
              <a:solidFill>
                <a:srgbClr val="000000"/>
              </a:solidFill>
              <a:uFill>
                <a:solidFill>
                  <a:srgbClr val="ffffff"/>
                </a:solidFill>
              </a:uFill>
              <a:latin typeface="Arial"/>
            </a:endParaRPr>
          </a:p>
        </p:txBody>
      </p:sp>
      <p:sp>
        <p:nvSpPr>
          <p:cNvPr id="159" name="TextShape 2"/>
          <p:cNvSpPr txBox="1"/>
          <p:nvPr/>
        </p:nvSpPr>
        <p:spPr>
          <a:xfrm>
            <a:off x="0" y="456480"/>
            <a:ext cx="9143640" cy="468648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60" name="Google Shape;132;p19" descr=""/>
          <p:cNvPicPr/>
          <p:nvPr/>
        </p:nvPicPr>
        <p:blipFill>
          <a:blip r:embed="rId1"/>
          <a:stretch/>
        </p:blipFill>
        <p:spPr>
          <a:xfrm>
            <a:off x="0" y="456480"/>
            <a:ext cx="4571640" cy="4686480"/>
          </a:xfrm>
          <a:prstGeom prst="rect">
            <a:avLst/>
          </a:prstGeom>
          <a:ln>
            <a:noFill/>
          </a:ln>
        </p:spPr>
      </p:pic>
      <p:pic>
        <p:nvPicPr>
          <p:cNvPr id="161" name="Google Shape;133;p19" descr=""/>
          <p:cNvPicPr/>
          <p:nvPr/>
        </p:nvPicPr>
        <p:blipFill>
          <a:blip r:embed="rId2"/>
          <a:stretch/>
        </p:blipFill>
        <p:spPr>
          <a:xfrm>
            <a:off x="4404240" y="608760"/>
            <a:ext cx="4739400" cy="4534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0" y="0"/>
            <a:ext cx="9143640" cy="547560"/>
          </a:xfrm>
          <a:prstGeom prst="rect">
            <a:avLst/>
          </a:prstGeom>
          <a:noFill/>
          <a:ln>
            <a:noFill/>
          </a:ln>
        </p:spPr>
        <p:txBody>
          <a:bodyPr tIns="91440" bIns="91440"/>
          <a:p>
            <a:pPr>
              <a:lnSpc>
                <a:spcPct val="100000"/>
              </a:lnSpc>
            </a:pPr>
            <a:r>
              <a:rPr b="0" lang="en-US" sz="2800" spc="-1" strike="noStrike" u="sng">
                <a:solidFill>
                  <a:srgbClr val="000000"/>
                </a:solidFill>
                <a:uFill>
                  <a:solidFill>
                    <a:srgbClr val="ffffff"/>
                  </a:solidFill>
                </a:uFill>
                <a:latin typeface="Arial"/>
                <a:ea typeface="Arial"/>
              </a:rPr>
              <a:t>Extract info from the 20-TOPICS model</a:t>
            </a:r>
            <a:endParaRPr b="0" lang="en-US" sz="1400" spc="-1" strike="noStrike">
              <a:solidFill>
                <a:srgbClr val="000000"/>
              </a:solidFill>
              <a:uFill>
                <a:solidFill>
                  <a:srgbClr val="ffffff"/>
                </a:solidFill>
              </a:uFill>
              <a:latin typeface="Arial"/>
            </a:endParaRPr>
          </a:p>
        </p:txBody>
      </p:sp>
      <p:sp>
        <p:nvSpPr>
          <p:cNvPr id="163" name="TextShape 2"/>
          <p:cNvSpPr txBox="1"/>
          <p:nvPr/>
        </p:nvSpPr>
        <p:spPr>
          <a:xfrm>
            <a:off x="0" y="547920"/>
            <a:ext cx="9143640" cy="459540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64" name="Google Shape;140;p20" descr=""/>
          <p:cNvPicPr/>
          <p:nvPr/>
        </p:nvPicPr>
        <p:blipFill>
          <a:blip r:embed="rId1"/>
          <a:stretch/>
        </p:blipFill>
        <p:spPr>
          <a:xfrm>
            <a:off x="0" y="547920"/>
            <a:ext cx="9143640" cy="1475640"/>
          </a:xfrm>
          <a:prstGeom prst="rect">
            <a:avLst/>
          </a:prstGeom>
          <a:ln>
            <a:noFill/>
          </a:ln>
        </p:spPr>
      </p:pic>
      <p:pic>
        <p:nvPicPr>
          <p:cNvPr id="165" name="Google Shape;141;p20" descr=""/>
          <p:cNvPicPr/>
          <p:nvPr/>
        </p:nvPicPr>
        <p:blipFill>
          <a:blip r:embed="rId2"/>
          <a:stretch/>
        </p:blipFill>
        <p:spPr>
          <a:xfrm>
            <a:off x="0" y="2023920"/>
            <a:ext cx="9143640" cy="3119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0" y="0"/>
            <a:ext cx="9143640" cy="638640"/>
          </a:xfrm>
          <a:prstGeom prst="rect">
            <a:avLst/>
          </a:prstGeom>
          <a:noFill/>
          <a:ln>
            <a:noFill/>
          </a:ln>
        </p:spPr>
        <p:txBody>
          <a:bodyPr tIns="91440" bIns="91440"/>
          <a:p>
            <a:pPr>
              <a:lnSpc>
                <a:spcPct val="100000"/>
              </a:lnSpc>
            </a:pPr>
            <a:r>
              <a:rPr b="0" lang="en-US" sz="2800" spc="-1" strike="noStrike" u="sng">
                <a:solidFill>
                  <a:srgbClr val="000000"/>
                </a:solidFill>
                <a:uFill>
                  <a:solidFill>
                    <a:srgbClr val="ffffff"/>
                  </a:solidFill>
                </a:uFill>
                <a:latin typeface="Arial"/>
                <a:ea typeface="Arial"/>
              </a:rPr>
              <a:t>Total number of Doc per Topic</a:t>
            </a:r>
            <a:endParaRPr b="0" lang="en-US" sz="1400" spc="-1" strike="noStrike">
              <a:solidFill>
                <a:srgbClr val="000000"/>
              </a:solidFill>
              <a:uFill>
                <a:solidFill>
                  <a:srgbClr val="ffffff"/>
                </a:solidFill>
              </a:uFill>
              <a:latin typeface="Arial"/>
            </a:endParaRPr>
          </a:p>
        </p:txBody>
      </p:sp>
      <p:sp>
        <p:nvSpPr>
          <p:cNvPr id="167" name="TextShape 2"/>
          <p:cNvSpPr txBox="1"/>
          <p:nvPr/>
        </p:nvSpPr>
        <p:spPr>
          <a:xfrm>
            <a:off x="0" y="639000"/>
            <a:ext cx="9143640" cy="45043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68" name="Google Shape;148;p21" descr=""/>
          <p:cNvPicPr/>
          <p:nvPr/>
        </p:nvPicPr>
        <p:blipFill>
          <a:blip r:embed="rId1"/>
          <a:stretch/>
        </p:blipFill>
        <p:spPr>
          <a:xfrm>
            <a:off x="0" y="639000"/>
            <a:ext cx="3469320" cy="4504320"/>
          </a:xfrm>
          <a:prstGeom prst="rect">
            <a:avLst/>
          </a:prstGeom>
          <a:ln>
            <a:noFill/>
          </a:ln>
        </p:spPr>
      </p:pic>
      <p:pic>
        <p:nvPicPr>
          <p:cNvPr id="169" name="Google Shape;149;p21" descr=""/>
          <p:cNvPicPr/>
          <p:nvPr/>
        </p:nvPicPr>
        <p:blipFill>
          <a:blip r:embed="rId2"/>
          <a:stretch/>
        </p:blipFill>
        <p:spPr>
          <a:xfrm>
            <a:off x="3469680" y="639000"/>
            <a:ext cx="5673960" cy="4504320"/>
          </a:xfrm>
          <a:prstGeom prst="rect">
            <a:avLst/>
          </a:prstGeom>
          <a:ln>
            <a:noFill/>
          </a:ln>
        </p:spPr>
      </p:pic>
      <p:sp>
        <p:nvSpPr>
          <p:cNvPr id="170" name="CustomShape 3"/>
          <p:cNvSpPr/>
          <p:nvPr/>
        </p:nvSpPr>
        <p:spPr>
          <a:xfrm flipH="1">
            <a:off x="3454200" y="654480"/>
            <a:ext cx="15120" cy="44888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1422</TotalTime>
  <Application>LibreOffice/5.1.3.2$Windows_x86 LibreOffice_project/644e4637d1d8544fd9f56425bd6cec110e49301b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2019-07-15T13:04:17Z</dcterms:modified>
  <cp:revision>10</cp:revision>
  <dc:subject/>
  <dc:title/>
</cp:coreProperties>
</file>