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64" r:id="rId6"/>
    <p:sldId id="263" r:id="rId7"/>
    <p:sldId id="260" r:id="rId8"/>
    <p:sldId id="261" r:id="rId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F3AED4-45E3-8841-A2AD-23B05103CD2B}" v="5" dt="2025-07-11T11:03:58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2"/>
    <p:restoredTop sz="94584"/>
  </p:normalViewPr>
  <p:slideViewPr>
    <p:cSldViewPr snapToGrid="0" snapToObjects="1">
      <p:cViewPr varScale="1">
        <p:scale>
          <a:sx n="199" d="100"/>
          <a:sy n="199" d="100"/>
        </p:scale>
        <p:origin x="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ad Salah" userId="9e30eea8-2c9a-4f0a-b0d5-50f7679f9565" providerId="ADAL" clId="{A8F3AED4-45E3-8841-A2AD-23B05103CD2B}"/>
    <pc:docChg chg="undo custSel addSld delSld modSld">
      <pc:chgData name="Ahmad Salah" userId="9e30eea8-2c9a-4f0a-b0d5-50f7679f9565" providerId="ADAL" clId="{A8F3AED4-45E3-8841-A2AD-23B05103CD2B}" dt="2025-07-11T11:04:00.911" v="12" actId="20577"/>
      <pc:docMkLst>
        <pc:docMk/>
      </pc:docMkLst>
      <pc:sldChg chg="add del">
        <pc:chgData name="Ahmad Salah" userId="9e30eea8-2c9a-4f0a-b0d5-50f7679f9565" providerId="ADAL" clId="{A8F3AED4-45E3-8841-A2AD-23B05103CD2B}" dt="2025-07-11T11:02:56.307" v="10" actId="2696"/>
        <pc:sldMkLst>
          <pc:docMk/>
          <pc:sldMk cId="0" sldId="259"/>
        </pc:sldMkLst>
      </pc:sldChg>
      <pc:sldChg chg="add modNotesTx">
        <pc:chgData name="Ahmad Salah" userId="9e30eea8-2c9a-4f0a-b0d5-50f7679f9565" providerId="ADAL" clId="{A8F3AED4-45E3-8841-A2AD-23B05103CD2B}" dt="2025-07-11T10:58:55.417" v="1" actId="20577"/>
        <pc:sldMkLst>
          <pc:docMk/>
          <pc:sldMk cId="0" sldId="262"/>
        </pc:sldMkLst>
      </pc:sldChg>
      <pc:sldChg chg="add modNotesTx">
        <pc:chgData name="Ahmad Salah" userId="9e30eea8-2c9a-4f0a-b0d5-50f7679f9565" providerId="ADAL" clId="{A8F3AED4-45E3-8841-A2AD-23B05103CD2B}" dt="2025-07-11T11:01:22.372" v="3" actId="20577"/>
        <pc:sldMkLst>
          <pc:docMk/>
          <pc:sldMk cId="0" sldId="263"/>
        </pc:sldMkLst>
      </pc:sldChg>
      <pc:sldChg chg="add del modNotesTx">
        <pc:chgData name="Ahmad Salah" userId="9e30eea8-2c9a-4f0a-b0d5-50f7679f9565" providerId="ADAL" clId="{A8F3AED4-45E3-8841-A2AD-23B05103CD2B}" dt="2025-07-11T11:04:00.911" v="12" actId="20577"/>
        <pc:sldMkLst>
          <pc:docMk/>
          <pc:sldMk cId="0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9653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18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18BE57EC-33B9-4D73-24F4-5F1D43A8EF64}"/>
              </a:ext>
            </a:extLst>
          </p:cNvPr>
          <p:cNvGrpSpPr/>
          <p:nvPr/>
        </p:nvGrpSpPr>
        <p:grpSpPr>
          <a:xfrm>
            <a:off x="0" y="1"/>
            <a:ext cx="9144000" cy="5143499"/>
            <a:chOff x="0" y="0"/>
            <a:chExt cx="9144000" cy="6257925"/>
          </a:xfrm>
        </p:grpSpPr>
        <p:pic>
          <p:nvPicPr>
            <p:cNvPr id="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9144000" cy="6257925"/>
            </a:xfrm>
            <a:prstGeom prst="rect">
              <a:avLst/>
            </a:prstGeom>
          </p:spPr>
        </p:pic>
        <p:pic>
          <p:nvPicPr>
            <p:cNvPr id="3" name="Image 1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9100" y="285750"/>
              <a:ext cx="685800" cy="685800"/>
            </a:xfrm>
            <a:prstGeom prst="rect">
              <a:avLst/>
            </a:prstGeom>
          </p:spPr>
        </p:pic>
        <p:sp>
          <p:nvSpPr>
            <p:cNvPr id="4" name="Text 0"/>
            <p:cNvSpPr/>
            <p:nvPr/>
          </p:nvSpPr>
          <p:spPr>
            <a:xfrm>
              <a:off x="3693988" y="1200150"/>
              <a:ext cx="1755995" cy="77152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4050" b="1" dirty="0">
                  <a:solidFill>
                    <a:srgbClr val="1E88E5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MLOps</a:t>
              </a:r>
              <a:endParaRPr lang="en-US" sz="4050" dirty="0"/>
            </a:p>
          </p:txBody>
        </p:sp>
        <p:sp>
          <p:nvSpPr>
            <p:cNvPr id="5" name="Shape 1"/>
            <p:cNvSpPr/>
            <p:nvPr/>
          </p:nvSpPr>
          <p:spPr>
            <a:xfrm>
              <a:off x="3500438" y="2114550"/>
              <a:ext cx="2143125" cy="57150"/>
            </a:xfrm>
            <a:prstGeom prst="roundRect">
              <a:avLst/>
            </a:prstGeom>
            <a:solidFill>
              <a:srgbClr val="00ACC1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6" name="Text 2"/>
            <p:cNvSpPr/>
            <p:nvPr/>
          </p:nvSpPr>
          <p:spPr>
            <a:xfrm>
              <a:off x="2735749" y="2171700"/>
              <a:ext cx="3672474" cy="38576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2025" dirty="0">
                  <a:solidFill>
                    <a:srgbClr val="00ACC1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Von der Idee zum Deployment</a:t>
              </a:r>
              <a:endParaRPr lang="en-US" sz="2025" dirty="0"/>
            </a:p>
          </p:txBody>
        </p:sp>
        <p:sp>
          <p:nvSpPr>
            <p:cNvPr id="7" name="Text 3"/>
            <p:cNvSpPr/>
            <p:nvPr/>
          </p:nvSpPr>
          <p:spPr>
            <a:xfrm>
              <a:off x="3405448" y="2843213"/>
              <a:ext cx="2333104" cy="25717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350" dirty="0">
                  <a:solidFill>
                    <a:srgbClr val="43A047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KI Summer Summit Stuttgart</a:t>
              </a:r>
              <a:endParaRPr lang="en-US" sz="1350" dirty="0"/>
            </a:p>
          </p:txBody>
        </p:sp>
        <p:sp>
          <p:nvSpPr>
            <p:cNvPr id="8" name="Text 4"/>
            <p:cNvSpPr/>
            <p:nvPr/>
          </p:nvSpPr>
          <p:spPr>
            <a:xfrm>
              <a:off x="3405448" y="3157538"/>
              <a:ext cx="2333104" cy="20002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942" dirty="0">
                  <a:solidFill>
                    <a:srgbClr val="43A047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Hands-on Workshop • 24. Juli 2025</a:t>
              </a:r>
              <a:endParaRPr lang="en-US" sz="942" dirty="0"/>
            </a:p>
          </p:txBody>
        </p:sp>
        <p:sp>
          <p:nvSpPr>
            <p:cNvPr id="9" name="Shape 5"/>
            <p:cNvSpPr/>
            <p:nvPr/>
          </p:nvSpPr>
          <p:spPr>
            <a:xfrm>
              <a:off x="2376553" y="3986213"/>
              <a:ext cx="1444544" cy="1085850"/>
            </a:xfrm>
            <a:prstGeom prst="rect">
              <a:avLst/>
            </a:prstGeom>
            <a:solidFill>
              <a:srgbClr val="FFFFFF"/>
            </a:solidFill>
            <a:ln/>
          </p:spPr>
          <p:txBody>
            <a:bodyPr/>
            <a:lstStyle/>
            <a:p>
              <a:endParaRPr lang="de-DE"/>
            </a:p>
          </p:txBody>
        </p:sp>
        <p:pic>
          <p:nvPicPr>
            <p:cNvPr id="10" name="Image 2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86311" y="4157663"/>
              <a:ext cx="225028" cy="257175"/>
            </a:xfrm>
            <a:prstGeom prst="rect">
              <a:avLst/>
            </a:prstGeom>
          </p:spPr>
        </p:pic>
        <p:sp>
          <p:nvSpPr>
            <p:cNvPr id="11" name="Text 6"/>
            <p:cNvSpPr/>
            <p:nvPr/>
          </p:nvSpPr>
          <p:spPr>
            <a:xfrm>
              <a:off x="2548003" y="4529138"/>
              <a:ext cx="1101644" cy="20002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046" b="1" dirty="0">
                  <a:solidFill>
                    <a:srgbClr val="374151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MLflow</a:t>
              </a:r>
              <a:endParaRPr lang="en-US" sz="1046" dirty="0"/>
            </a:p>
          </p:txBody>
        </p:sp>
        <p:sp>
          <p:nvSpPr>
            <p:cNvPr id="12" name="Text 7"/>
            <p:cNvSpPr/>
            <p:nvPr/>
          </p:nvSpPr>
          <p:spPr>
            <a:xfrm>
              <a:off x="2548003" y="4729163"/>
              <a:ext cx="1101644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837" dirty="0">
                  <a:solidFill>
                    <a:srgbClr val="4B5563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Experiment Tracking</a:t>
              </a:r>
              <a:endParaRPr lang="en-US" sz="837" dirty="0"/>
            </a:p>
          </p:txBody>
        </p:sp>
        <p:sp>
          <p:nvSpPr>
            <p:cNvPr id="13" name="Shape 8"/>
            <p:cNvSpPr/>
            <p:nvPr/>
          </p:nvSpPr>
          <p:spPr>
            <a:xfrm>
              <a:off x="4049697" y="3986213"/>
              <a:ext cx="1148860" cy="1085850"/>
            </a:xfrm>
            <a:prstGeom prst="rect">
              <a:avLst/>
            </a:prstGeom>
            <a:solidFill>
              <a:srgbClr val="FFFFFF"/>
            </a:solidFill>
            <a:ln/>
          </p:spPr>
          <p:txBody>
            <a:bodyPr/>
            <a:lstStyle/>
            <a:p>
              <a:endParaRPr lang="de-DE"/>
            </a:p>
          </p:txBody>
        </p:sp>
        <p:pic>
          <p:nvPicPr>
            <p:cNvPr id="14" name="Image 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11613" y="4157663"/>
              <a:ext cx="225028" cy="257175"/>
            </a:xfrm>
            <a:prstGeom prst="rect">
              <a:avLst/>
            </a:prstGeom>
          </p:spPr>
        </p:pic>
        <p:sp>
          <p:nvSpPr>
            <p:cNvPr id="15" name="Text 9"/>
            <p:cNvSpPr/>
            <p:nvPr/>
          </p:nvSpPr>
          <p:spPr>
            <a:xfrm>
              <a:off x="4221147" y="4529138"/>
              <a:ext cx="805960" cy="20002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046" b="1" dirty="0">
                  <a:solidFill>
                    <a:srgbClr val="374151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Iris Dataset</a:t>
              </a:r>
              <a:endParaRPr lang="en-US" sz="1046" dirty="0"/>
            </a:p>
          </p:txBody>
        </p:sp>
        <p:sp>
          <p:nvSpPr>
            <p:cNvPr id="16" name="Text 10"/>
            <p:cNvSpPr/>
            <p:nvPr/>
          </p:nvSpPr>
          <p:spPr>
            <a:xfrm>
              <a:off x="4221147" y="4729163"/>
              <a:ext cx="805960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837" dirty="0">
                  <a:solidFill>
                    <a:srgbClr val="4B5563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Praxisbeispiel</a:t>
              </a:r>
              <a:endParaRPr lang="en-US" sz="837" dirty="0"/>
            </a:p>
          </p:txBody>
        </p:sp>
        <p:sp>
          <p:nvSpPr>
            <p:cNvPr id="17" name="Shape 11"/>
            <p:cNvSpPr/>
            <p:nvPr/>
          </p:nvSpPr>
          <p:spPr>
            <a:xfrm>
              <a:off x="5427157" y="3986213"/>
              <a:ext cx="1340290" cy="1085850"/>
            </a:xfrm>
            <a:prstGeom prst="rect">
              <a:avLst/>
            </a:prstGeom>
            <a:solidFill>
              <a:srgbClr val="FFFFFF"/>
            </a:solidFill>
            <a:ln/>
          </p:spPr>
          <p:txBody>
            <a:bodyPr/>
            <a:lstStyle/>
            <a:p>
              <a:endParaRPr lang="de-DE"/>
            </a:p>
          </p:txBody>
        </p:sp>
        <p:pic>
          <p:nvPicPr>
            <p:cNvPr id="18" name="Image 4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36568" y="4157663"/>
              <a:ext cx="321469" cy="257175"/>
            </a:xfrm>
            <a:prstGeom prst="rect">
              <a:avLst/>
            </a:prstGeom>
          </p:spPr>
        </p:pic>
        <p:sp>
          <p:nvSpPr>
            <p:cNvPr id="19" name="Text 12"/>
            <p:cNvSpPr/>
            <p:nvPr/>
          </p:nvSpPr>
          <p:spPr>
            <a:xfrm>
              <a:off x="5598607" y="4529138"/>
              <a:ext cx="997390" cy="20002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046" b="1" dirty="0">
                  <a:solidFill>
                    <a:srgbClr val="374151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Deployment</a:t>
              </a:r>
              <a:endParaRPr lang="en-US" sz="1046" dirty="0"/>
            </a:p>
          </p:txBody>
        </p:sp>
        <p:sp>
          <p:nvSpPr>
            <p:cNvPr id="20" name="Text 13"/>
            <p:cNvSpPr/>
            <p:nvPr/>
          </p:nvSpPr>
          <p:spPr>
            <a:xfrm>
              <a:off x="5598607" y="4729163"/>
              <a:ext cx="997390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837" dirty="0">
                  <a:solidFill>
                    <a:srgbClr val="4B5563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REST-API &amp; Docker</a:t>
              </a:r>
              <a:endParaRPr lang="en-US" sz="837" dirty="0"/>
            </a:p>
          </p:txBody>
        </p:sp>
        <p:sp>
          <p:nvSpPr>
            <p:cNvPr id="21" name="Text 14"/>
            <p:cNvSpPr/>
            <p:nvPr/>
          </p:nvSpPr>
          <p:spPr>
            <a:xfrm>
              <a:off x="3176592" y="5517183"/>
              <a:ext cx="2790829" cy="25276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350" b="1" dirty="0">
                  <a:solidFill>
                    <a:srgbClr val="FF7043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Kaywan </a:t>
              </a:r>
              <a:r>
                <a:rPr lang="en-US" sz="1350" b="1" dirty="0" err="1">
                  <a:solidFill>
                    <a:srgbClr val="FF7043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Barazani</a:t>
              </a:r>
              <a:r>
                <a:rPr lang="en-US" sz="1350" b="1" dirty="0">
                  <a:solidFill>
                    <a:srgbClr val="FF7043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 / Ahmad Salah</a:t>
              </a:r>
              <a:endParaRPr lang="en-US" sz="1350" dirty="0"/>
            </a:p>
          </p:txBody>
        </p:sp>
        <p:sp>
          <p:nvSpPr>
            <p:cNvPr id="22" name="Text 15"/>
            <p:cNvSpPr/>
            <p:nvPr/>
          </p:nvSpPr>
          <p:spPr>
            <a:xfrm>
              <a:off x="2972860" y="5757863"/>
              <a:ext cx="3198279" cy="21431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046" dirty="0">
                  <a:solidFill>
                    <a:srgbClr val="FF7043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DevOps/MLOps Engineer @ SprintEins Stuttgart</a:t>
              </a:r>
              <a:endParaRPr lang="en-US" sz="1046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40632"/>
            <a:ext cx="8572500" cy="32485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E88E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Workshop-Überblick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745958"/>
            <a:ext cx="4200525" cy="2622884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de-DE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4" y="920416"/>
            <a:ext cx="200025" cy="16844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50094" y="896353"/>
            <a:ext cx="1516652" cy="21656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ACC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Ziele &amp; Zielgruppe </a:t>
            </a:r>
            <a:endParaRPr lang="en-US" sz="1350" dirty="0"/>
          </a:p>
        </p:txBody>
      </p:sp>
      <p:sp>
        <p:nvSpPr>
          <p:cNvPr id="7" name="Shape 3"/>
          <p:cNvSpPr/>
          <p:nvPr/>
        </p:nvSpPr>
        <p:spPr>
          <a:xfrm>
            <a:off x="464344" y="1203158"/>
            <a:ext cx="3843338" cy="890337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de-DE"/>
          </a:p>
        </p:txBody>
      </p:sp>
      <p:sp>
        <p:nvSpPr>
          <p:cNvPr id="8" name="Text 4"/>
          <p:cNvSpPr/>
          <p:nvPr/>
        </p:nvSpPr>
        <p:spPr>
          <a:xfrm>
            <a:off x="578644" y="1299411"/>
            <a:ext cx="3614738" cy="16844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D4ED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Was Sie lernen werden:</a:t>
            </a:r>
            <a:endParaRPr lang="en-US" sz="942" dirty="0"/>
          </a:p>
        </p:txBody>
      </p:sp>
      <p:sp>
        <p:nvSpPr>
          <p:cNvPr id="9" name="Text 5"/>
          <p:cNvSpPr/>
          <p:nvPr/>
        </p:nvSpPr>
        <p:spPr>
          <a:xfrm>
            <a:off x="721519" y="1515979"/>
            <a:ext cx="3471863" cy="14437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ML-Lebenszyklus verstehen und strukturieren</a:t>
            </a:r>
            <a:endParaRPr lang="en-US" sz="837" dirty="0"/>
          </a:p>
        </p:txBody>
      </p:sp>
      <p:sp>
        <p:nvSpPr>
          <p:cNvPr id="10" name="Text 6"/>
          <p:cNvSpPr/>
          <p:nvPr/>
        </p:nvSpPr>
        <p:spPr>
          <a:xfrm>
            <a:off x="721519" y="1684421"/>
            <a:ext cx="3471863" cy="14437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MLflow sicher in eigene Projekte integrieren</a:t>
            </a:r>
            <a:endParaRPr lang="en-US" sz="837" dirty="0"/>
          </a:p>
        </p:txBody>
      </p:sp>
      <p:sp>
        <p:nvSpPr>
          <p:cNvPr id="11" name="Text 7"/>
          <p:cNvSpPr/>
          <p:nvPr/>
        </p:nvSpPr>
        <p:spPr>
          <a:xfrm>
            <a:off x="721519" y="1852863"/>
            <a:ext cx="3471863" cy="14437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Unterschiede zu klassischer Softwareentwicklung erkennen</a:t>
            </a:r>
            <a:endParaRPr lang="en-US" sz="837" dirty="0"/>
          </a:p>
        </p:txBody>
      </p:sp>
      <p:sp>
        <p:nvSpPr>
          <p:cNvPr id="12" name="Shape 8"/>
          <p:cNvSpPr/>
          <p:nvPr/>
        </p:nvSpPr>
        <p:spPr>
          <a:xfrm>
            <a:off x="464344" y="2189747"/>
            <a:ext cx="3843338" cy="890337"/>
          </a:xfrm>
          <a:prstGeom prst="rect">
            <a:avLst/>
          </a:prstGeom>
          <a:solidFill>
            <a:srgbClr val="ECFDF5"/>
          </a:solidFill>
          <a:ln/>
        </p:spPr>
        <p:txBody>
          <a:bodyPr/>
          <a:lstStyle/>
          <a:p>
            <a:endParaRPr lang="de-DE"/>
          </a:p>
        </p:txBody>
      </p:sp>
      <p:sp>
        <p:nvSpPr>
          <p:cNvPr id="13" name="Text 9"/>
          <p:cNvSpPr/>
          <p:nvPr/>
        </p:nvSpPr>
        <p:spPr>
          <a:xfrm>
            <a:off x="578644" y="2286000"/>
            <a:ext cx="3614738" cy="16844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4785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Für wen:</a:t>
            </a:r>
            <a:endParaRPr lang="en-US" sz="942" dirty="0"/>
          </a:p>
        </p:txBody>
      </p:sp>
      <p:sp>
        <p:nvSpPr>
          <p:cNvPr id="14" name="Text 10"/>
          <p:cNvSpPr/>
          <p:nvPr/>
        </p:nvSpPr>
        <p:spPr>
          <a:xfrm>
            <a:off x="721519" y="2502569"/>
            <a:ext cx="3471863" cy="14437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DevOps- &amp; Data-Teams</a:t>
            </a:r>
            <a:endParaRPr lang="en-US" sz="837" dirty="0"/>
          </a:p>
        </p:txBody>
      </p:sp>
      <p:sp>
        <p:nvSpPr>
          <p:cNvPr id="15" name="Text 11"/>
          <p:cNvSpPr/>
          <p:nvPr/>
        </p:nvSpPr>
        <p:spPr>
          <a:xfrm>
            <a:off x="721519" y="2671011"/>
            <a:ext cx="3471863" cy="14437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Scientists</a:t>
            </a:r>
            <a:endParaRPr lang="en-US" sz="837" dirty="0"/>
          </a:p>
        </p:txBody>
      </p:sp>
      <p:sp>
        <p:nvSpPr>
          <p:cNvPr id="16" name="Text 12"/>
          <p:cNvSpPr/>
          <p:nvPr/>
        </p:nvSpPr>
        <p:spPr>
          <a:xfrm>
            <a:off x="721519" y="2839453"/>
            <a:ext cx="3471863" cy="14437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ML-Neugierige &amp; Einsteiger im MLOps-Umfeld</a:t>
            </a:r>
            <a:endParaRPr lang="en-US" sz="837" dirty="0"/>
          </a:p>
        </p:txBody>
      </p:sp>
      <p:sp>
        <p:nvSpPr>
          <p:cNvPr id="17" name="Shape 13"/>
          <p:cNvSpPr/>
          <p:nvPr/>
        </p:nvSpPr>
        <p:spPr>
          <a:xfrm>
            <a:off x="4657725" y="745958"/>
            <a:ext cx="4200525" cy="2622884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de-DE"/>
          </a:p>
        </p:txBody>
      </p:sp>
      <p:pic>
        <p:nvPicPr>
          <p:cNvPr id="1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6319" y="920416"/>
            <a:ext cx="200025" cy="168442"/>
          </a:xfrm>
          <a:prstGeom prst="rect">
            <a:avLst/>
          </a:prstGeom>
        </p:spPr>
      </p:pic>
      <p:sp>
        <p:nvSpPr>
          <p:cNvPr id="19" name="Text 14"/>
          <p:cNvSpPr/>
          <p:nvPr/>
        </p:nvSpPr>
        <p:spPr>
          <a:xfrm>
            <a:off x="5122069" y="896353"/>
            <a:ext cx="1545450" cy="21656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ACC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Ablauf (2 Stunden) </a:t>
            </a:r>
            <a:endParaRPr lang="en-US" sz="1350" dirty="0"/>
          </a:p>
        </p:txBody>
      </p:sp>
      <p:sp>
        <p:nvSpPr>
          <p:cNvPr id="20" name="Shape 15"/>
          <p:cNvSpPr/>
          <p:nvPr/>
        </p:nvSpPr>
        <p:spPr>
          <a:xfrm>
            <a:off x="4836319" y="1203158"/>
            <a:ext cx="3843338" cy="445169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de-DE"/>
          </a:p>
        </p:txBody>
      </p:sp>
      <p:sp>
        <p:nvSpPr>
          <p:cNvPr id="21" name="Shape 16"/>
          <p:cNvSpPr/>
          <p:nvPr/>
        </p:nvSpPr>
        <p:spPr>
          <a:xfrm>
            <a:off x="4943475" y="1305427"/>
            <a:ext cx="571500" cy="240632"/>
          </a:xfrm>
          <a:prstGeom prst="roundRect">
            <a:avLst/>
          </a:prstGeom>
          <a:solidFill>
            <a:srgbClr val="1E88E5"/>
          </a:solidFill>
          <a:ln/>
        </p:spPr>
        <p:txBody>
          <a:bodyPr/>
          <a:lstStyle/>
          <a:p>
            <a:endParaRPr lang="de-DE"/>
          </a:p>
        </p:txBody>
      </p:sp>
      <p:sp>
        <p:nvSpPr>
          <p:cNvPr id="22" name="Text 17"/>
          <p:cNvSpPr/>
          <p:nvPr/>
        </p:nvSpPr>
        <p:spPr>
          <a:xfrm>
            <a:off x="4943475" y="1305427"/>
            <a:ext cx="571500" cy="240632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15 min</a:t>
            </a:r>
            <a:endParaRPr lang="en-US" sz="837" dirty="0"/>
          </a:p>
        </p:txBody>
      </p:sp>
      <p:sp>
        <p:nvSpPr>
          <p:cNvPr id="23" name="Text 18"/>
          <p:cNvSpPr/>
          <p:nvPr/>
        </p:nvSpPr>
        <p:spPr>
          <a:xfrm>
            <a:off x="5622131" y="1293395"/>
            <a:ext cx="1820847" cy="14437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Einführung MLOps</a:t>
            </a:r>
            <a:endParaRPr lang="en-US" sz="837" dirty="0"/>
          </a:p>
        </p:txBody>
      </p:sp>
      <p:sp>
        <p:nvSpPr>
          <p:cNvPr id="24" name="Text 19"/>
          <p:cNvSpPr/>
          <p:nvPr/>
        </p:nvSpPr>
        <p:spPr>
          <a:xfrm>
            <a:off x="5622131" y="1437774"/>
            <a:ext cx="1820847" cy="12031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Warum MLOps? Typische Stolpersteine</a:t>
            </a:r>
            <a:endParaRPr lang="en-US" sz="732" dirty="0"/>
          </a:p>
        </p:txBody>
      </p:sp>
      <p:sp>
        <p:nvSpPr>
          <p:cNvPr id="25" name="Shape 20"/>
          <p:cNvSpPr/>
          <p:nvPr/>
        </p:nvSpPr>
        <p:spPr>
          <a:xfrm>
            <a:off x="4836319" y="1738563"/>
            <a:ext cx="3843338" cy="445169"/>
          </a:xfrm>
          <a:prstGeom prst="rect">
            <a:avLst/>
          </a:prstGeom>
          <a:solidFill>
            <a:srgbClr val="ECFDF5"/>
          </a:solidFill>
          <a:ln/>
        </p:spPr>
        <p:txBody>
          <a:bodyPr/>
          <a:lstStyle/>
          <a:p>
            <a:endParaRPr lang="de-DE"/>
          </a:p>
        </p:txBody>
      </p:sp>
      <p:sp>
        <p:nvSpPr>
          <p:cNvPr id="26" name="Shape 21"/>
          <p:cNvSpPr/>
          <p:nvPr/>
        </p:nvSpPr>
        <p:spPr>
          <a:xfrm>
            <a:off x="4943475" y="1840832"/>
            <a:ext cx="571500" cy="240632"/>
          </a:xfrm>
          <a:prstGeom prst="roundRect">
            <a:avLst/>
          </a:prstGeom>
          <a:solidFill>
            <a:srgbClr val="1E88E5"/>
          </a:solidFill>
          <a:ln/>
        </p:spPr>
        <p:txBody>
          <a:bodyPr/>
          <a:lstStyle/>
          <a:p>
            <a:endParaRPr lang="de-DE"/>
          </a:p>
        </p:txBody>
      </p:sp>
      <p:sp>
        <p:nvSpPr>
          <p:cNvPr id="27" name="Text 22"/>
          <p:cNvSpPr/>
          <p:nvPr/>
        </p:nvSpPr>
        <p:spPr>
          <a:xfrm>
            <a:off x="4943475" y="1840832"/>
            <a:ext cx="571500" cy="240632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30 min</a:t>
            </a:r>
            <a:endParaRPr lang="en-US" sz="837" dirty="0"/>
          </a:p>
        </p:txBody>
      </p:sp>
      <p:sp>
        <p:nvSpPr>
          <p:cNvPr id="28" name="Text 23"/>
          <p:cNvSpPr/>
          <p:nvPr/>
        </p:nvSpPr>
        <p:spPr>
          <a:xfrm>
            <a:off x="5622131" y="1828800"/>
            <a:ext cx="1657322" cy="14437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MLflow Basics</a:t>
            </a:r>
            <a:endParaRPr lang="en-US" sz="837" dirty="0"/>
          </a:p>
        </p:txBody>
      </p:sp>
      <p:sp>
        <p:nvSpPr>
          <p:cNvPr id="29" name="Text 24"/>
          <p:cNvSpPr/>
          <p:nvPr/>
        </p:nvSpPr>
        <p:spPr>
          <a:xfrm>
            <a:off x="5622131" y="1973179"/>
            <a:ext cx="1657322" cy="12031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Tracking, Model Registry, Hands-on</a:t>
            </a:r>
            <a:endParaRPr lang="en-US" sz="732" dirty="0"/>
          </a:p>
        </p:txBody>
      </p:sp>
      <p:sp>
        <p:nvSpPr>
          <p:cNvPr id="30" name="Shape 25"/>
          <p:cNvSpPr/>
          <p:nvPr/>
        </p:nvSpPr>
        <p:spPr>
          <a:xfrm>
            <a:off x="4836319" y="2255921"/>
            <a:ext cx="3843338" cy="445169"/>
          </a:xfrm>
          <a:prstGeom prst="rect">
            <a:avLst/>
          </a:prstGeom>
          <a:solidFill>
            <a:srgbClr val="F5F3FF"/>
          </a:solidFill>
          <a:ln/>
        </p:spPr>
        <p:txBody>
          <a:bodyPr/>
          <a:lstStyle/>
          <a:p>
            <a:endParaRPr lang="de-DE"/>
          </a:p>
        </p:txBody>
      </p:sp>
      <p:sp>
        <p:nvSpPr>
          <p:cNvPr id="31" name="Shape 26"/>
          <p:cNvSpPr/>
          <p:nvPr/>
        </p:nvSpPr>
        <p:spPr>
          <a:xfrm>
            <a:off x="4943475" y="2358190"/>
            <a:ext cx="571500" cy="240632"/>
          </a:xfrm>
          <a:prstGeom prst="roundRect">
            <a:avLst/>
          </a:prstGeom>
          <a:solidFill>
            <a:srgbClr val="1E88E5"/>
          </a:solidFill>
          <a:ln/>
        </p:spPr>
        <p:txBody>
          <a:bodyPr/>
          <a:lstStyle/>
          <a:p>
            <a:endParaRPr lang="de-DE"/>
          </a:p>
        </p:txBody>
      </p:sp>
      <p:sp>
        <p:nvSpPr>
          <p:cNvPr id="32" name="Text 27"/>
          <p:cNvSpPr/>
          <p:nvPr/>
        </p:nvSpPr>
        <p:spPr>
          <a:xfrm>
            <a:off x="4943475" y="2358190"/>
            <a:ext cx="571500" cy="240632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60 min</a:t>
            </a:r>
            <a:endParaRPr lang="en-US" sz="837" dirty="0"/>
          </a:p>
        </p:txBody>
      </p:sp>
      <p:sp>
        <p:nvSpPr>
          <p:cNvPr id="33" name="Text 28"/>
          <p:cNvSpPr/>
          <p:nvPr/>
        </p:nvSpPr>
        <p:spPr>
          <a:xfrm>
            <a:off x="5622131" y="2346158"/>
            <a:ext cx="1610832" cy="14437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Praxisbeispiel: Iris-Datensatz</a:t>
            </a:r>
            <a:endParaRPr lang="en-US" sz="837" dirty="0"/>
          </a:p>
        </p:txBody>
      </p:sp>
      <p:sp>
        <p:nvSpPr>
          <p:cNvPr id="34" name="Text 29"/>
          <p:cNvSpPr/>
          <p:nvPr/>
        </p:nvSpPr>
        <p:spPr>
          <a:xfrm>
            <a:off x="5622131" y="2490537"/>
            <a:ext cx="1610832" cy="12031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Training, Logging, Auswertung</a:t>
            </a:r>
            <a:endParaRPr lang="en-US" sz="732" dirty="0"/>
          </a:p>
        </p:txBody>
      </p:sp>
      <p:sp>
        <p:nvSpPr>
          <p:cNvPr id="35" name="Shape 30"/>
          <p:cNvSpPr/>
          <p:nvPr/>
        </p:nvSpPr>
        <p:spPr>
          <a:xfrm>
            <a:off x="4943475" y="2875548"/>
            <a:ext cx="571500" cy="240632"/>
          </a:xfrm>
          <a:prstGeom prst="roundRect">
            <a:avLst/>
          </a:prstGeom>
          <a:solidFill>
            <a:srgbClr val="1E88E5"/>
          </a:solidFill>
          <a:ln/>
        </p:spPr>
        <p:txBody>
          <a:bodyPr/>
          <a:lstStyle/>
          <a:p>
            <a:endParaRPr lang="de-DE"/>
          </a:p>
        </p:txBody>
      </p:sp>
      <p:sp>
        <p:nvSpPr>
          <p:cNvPr id="36" name="Text 31"/>
          <p:cNvSpPr/>
          <p:nvPr/>
        </p:nvSpPr>
        <p:spPr>
          <a:xfrm>
            <a:off x="4943475" y="2875548"/>
            <a:ext cx="571500" cy="240632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15 min</a:t>
            </a:r>
            <a:endParaRPr lang="en-US" sz="837" dirty="0"/>
          </a:p>
        </p:txBody>
      </p:sp>
      <p:sp>
        <p:nvSpPr>
          <p:cNvPr id="37" name="Text 32"/>
          <p:cNvSpPr/>
          <p:nvPr/>
        </p:nvSpPr>
        <p:spPr>
          <a:xfrm>
            <a:off x="5622131" y="2863516"/>
            <a:ext cx="1274462" cy="14437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Deployment</a:t>
            </a:r>
            <a:endParaRPr lang="en-US" sz="837" dirty="0"/>
          </a:p>
        </p:txBody>
      </p:sp>
      <p:sp>
        <p:nvSpPr>
          <p:cNvPr id="38" name="Text 33"/>
          <p:cNvSpPr/>
          <p:nvPr/>
        </p:nvSpPr>
        <p:spPr>
          <a:xfrm>
            <a:off x="5622131" y="3007895"/>
            <a:ext cx="1274462" cy="12031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REST-API, Docker (optional)</a:t>
            </a:r>
            <a:endParaRPr lang="en-US" sz="732" dirty="0"/>
          </a:p>
        </p:txBody>
      </p:sp>
      <p:sp>
        <p:nvSpPr>
          <p:cNvPr id="39" name="Shape 34"/>
          <p:cNvSpPr/>
          <p:nvPr/>
        </p:nvSpPr>
        <p:spPr>
          <a:xfrm>
            <a:off x="285750" y="3489158"/>
            <a:ext cx="8572500" cy="129339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de-DE" dirty="0"/>
          </a:p>
        </p:txBody>
      </p:sp>
      <p:pic>
        <p:nvPicPr>
          <p:cNvPr id="4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344" y="3663616"/>
            <a:ext cx="200025" cy="168442"/>
          </a:xfrm>
          <a:prstGeom prst="rect">
            <a:avLst/>
          </a:prstGeom>
        </p:spPr>
      </p:pic>
      <p:sp>
        <p:nvSpPr>
          <p:cNvPr id="41" name="Text 35"/>
          <p:cNvSpPr/>
          <p:nvPr/>
        </p:nvSpPr>
        <p:spPr>
          <a:xfrm>
            <a:off x="750094" y="3639553"/>
            <a:ext cx="1472757" cy="21656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ACC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Was Sie brauchen </a:t>
            </a:r>
            <a:endParaRPr lang="en-US" sz="1350" dirty="0"/>
          </a:p>
        </p:txBody>
      </p:sp>
      <p:sp>
        <p:nvSpPr>
          <p:cNvPr id="42" name="Shape 36"/>
          <p:cNvSpPr/>
          <p:nvPr/>
        </p:nvSpPr>
        <p:spPr>
          <a:xfrm>
            <a:off x="464344" y="3946358"/>
            <a:ext cx="1968103" cy="685800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de-DE"/>
          </a:p>
        </p:txBody>
      </p:sp>
      <p:pic>
        <p:nvPicPr>
          <p:cNvPr id="4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4450" y="4042611"/>
            <a:ext cx="267891" cy="180474"/>
          </a:xfrm>
          <a:prstGeom prst="rect">
            <a:avLst/>
          </a:prstGeom>
        </p:spPr>
      </p:pic>
      <p:sp>
        <p:nvSpPr>
          <p:cNvPr id="44" name="Text 37"/>
          <p:cNvSpPr/>
          <p:nvPr/>
        </p:nvSpPr>
        <p:spPr>
          <a:xfrm>
            <a:off x="578644" y="4271211"/>
            <a:ext cx="1739503" cy="14437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Laptop</a:t>
            </a:r>
            <a:endParaRPr lang="en-US" sz="837" dirty="0"/>
          </a:p>
        </p:txBody>
      </p:sp>
      <p:sp>
        <p:nvSpPr>
          <p:cNvPr id="45" name="Text 38"/>
          <p:cNvSpPr/>
          <p:nvPr/>
        </p:nvSpPr>
        <p:spPr>
          <a:xfrm>
            <a:off x="578644" y="4415590"/>
            <a:ext cx="1739503" cy="12031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mit Internet</a:t>
            </a:r>
            <a:endParaRPr lang="en-US" sz="732" dirty="0"/>
          </a:p>
        </p:txBody>
      </p:sp>
      <p:sp>
        <p:nvSpPr>
          <p:cNvPr id="46" name="Shape 39"/>
          <p:cNvSpPr/>
          <p:nvPr/>
        </p:nvSpPr>
        <p:spPr>
          <a:xfrm>
            <a:off x="2546747" y="3946358"/>
            <a:ext cx="1968103" cy="685800"/>
          </a:xfrm>
          <a:prstGeom prst="rect">
            <a:avLst/>
          </a:prstGeom>
          <a:solidFill>
            <a:srgbClr val="ECFDF5"/>
          </a:solidFill>
          <a:ln/>
        </p:spPr>
        <p:txBody>
          <a:bodyPr/>
          <a:lstStyle/>
          <a:p>
            <a:endParaRPr lang="de-DE"/>
          </a:p>
        </p:txBody>
      </p:sp>
      <p:pic>
        <p:nvPicPr>
          <p:cNvPr id="4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7037" y="4042611"/>
            <a:ext cx="187523" cy="180474"/>
          </a:xfrm>
          <a:prstGeom prst="rect">
            <a:avLst/>
          </a:prstGeom>
        </p:spPr>
      </p:pic>
      <p:sp>
        <p:nvSpPr>
          <p:cNvPr id="48" name="Text 40"/>
          <p:cNvSpPr/>
          <p:nvPr/>
        </p:nvSpPr>
        <p:spPr>
          <a:xfrm>
            <a:off x="2661047" y="4271211"/>
            <a:ext cx="1739503" cy="14437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Python-Umgebung</a:t>
            </a:r>
            <a:endParaRPr lang="en-US" sz="837" dirty="0"/>
          </a:p>
        </p:txBody>
      </p:sp>
      <p:sp>
        <p:nvSpPr>
          <p:cNvPr id="49" name="Text 41"/>
          <p:cNvSpPr/>
          <p:nvPr/>
        </p:nvSpPr>
        <p:spPr>
          <a:xfrm>
            <a:off x="2661047" y="4415590"/>
            <a:ext cx="1739503" cy="12031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Jupyter Notebooks</a:t>
            </a:r>
            <a:endParaRPr lang="en-US" sz="732" dirty="0"/>
          </a:p>
        </p:txBody>
      </p:sp>
      <p:sp>
        <p:nvSpPr>
          <p:cNvPr id="50" name="Shape 42"/>
          <p:cNvSpPr/>
          <p:nvPr/>
        </p:nvSpPr>
        <p:spPr>
          <a:xfrm>
            <a:off x="4629150" y="3946358"/>
            <a:ext cx="1968103" cy="685800"/>
          </a:xfrm>
          <a:prstGeom prst="rect">
            <a:avLst/>
          </a:prstGeom>
          <a:solidFill>
            <a:srgbClr val="F5F3FF"/>
          </a:solidFill>
          <a:ln/>
        </p:spPr>
        <p:txBody>
          <a:bodyPr/>
          <a:lstStyle/>
          <a:p>
            <a:endParaRPr lang="de-DE" dirty="0"/>
          </a:p>
        </p:txBody>
      </p:sp>
      <p:pic>
        <p:nvPicPr>
          <p:cNvPr id="51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6045" y="4042611"/>
            <a:ext cx="214313" cy="180474"/>
          </a:xfrm>
          <a:prstGeom prst="rect">
            <a:avLst/>
          </a:prstGeom>
        </p:spPr>
      </p:pic>
      <p:sp>
        <p:nvSpPr>
          <p:cNvPr id="52" name="Text 43"/>
          <p:cNvSpPr/>
          <p:nvPr/>
        </p:nvSpPr>
        <p:spPr>
          <a:xfrm>
            <a:off x="4743450" y="4271211"/>
            <a:ext cx="1739503" cy="14437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Paket-Installation</a:t>
            </a:r>
            <a:endParaRPr lang="en-US" sz="837" dirty="0"/>
          </a:p>
        </p:txBody>
      </p:sp>
      <p:sp>
        <p:nvSpPr>
          <p:cNvPr id="53" name="Text 44"/>
          <p:cNvSpPr/>
          <p:nvPr/>
        </p:nvSpPr>
        <p:spPr>
          <a:xfrm>
            <a:off x="4743450" y="4415590"/>
            <a:ext cx="1739503" cy="12031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via pip</a:t>
            </a:r>
            <a:endParaRPr lang="en-US" sz="732" dirty="0"/>
          </a:p>
        </p:txBody>
      </p:sp>
      <p:sp>
        <p:nvSpPr>
          <p:cNvPr id="59" name="Shape 42">
            <a:extLst>
              <a:ext uri="{FF2B5EF4-FFF2-40B4-BE49-F238E27FC236}">
                <a16:creationId xmlns:a16="http://schemas.microsoft.com/office/drawing/2014/main" id="{062F16AB-C42F-8CDD-3811-40096E4D6203}"/>
              </a:ext>
            </a:extLst>
          </p:cNvPr>
          <p:cNvSpPr/>
          <p:nvPr/>
        </p:nvSpPr>
        <p:spPr>
          <a:xfrm>
            <a:off x="6780387" y="3940342"/>
            <a:ext cx="1968103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de-DE" dirty="0"/>
          </a:p>
        </p:txBody>
      </p:sp>
      <p:pic>
        <p:nvPicPr>
          <p:cNvPr id="54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61659" y="4042611"/>
            <a:ext cx="267891" cy="180474"/>
          </a:xfrm>
          <a:prstGeom prst="rect">
            <a:avLst/>
          </a:prstGeom>
        </p:spPr>
      </p:pic>
      <p:sp>
        <p:nvSpPr>
          <p:cNvPr id="55" name="Text 45"/>
          <p:cNvSpPr/>
          <p:nvPr/>
        </p:nvSpPr>
        <p:spPr>
          <a:xfrm>
            <a:off x="6825853" y="4271211"/>
            <a:ext cx="1739503" cy="14437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Docker Desktop</a:t>
            </a:r>
            <a:endParaRPr lang="en-US" sz="837" dirty="0"/>
          </a:p>
        </p:txBody>
      </p:sp>
      <p:sp>
        <p:nvSpPr>
          <p:cNvPr id="56" name="Text 46"/>
          <p:cNvSpPr/>
          <p:nvPr/>
        </p:nvSpPr>
        <p:spPr>
          <a:xfrm>
            <a:off x="6825853" y="4415590"/>
            <a:ext cx="1739503" cy="12031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optional für Deployment</a:t>
            </a:r>
            <a:endParaRPr lang="en-US" sz="73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DA093420-B934-1AB8-C140-AAF7B73CB5D4}"/>
              </a:ext>
            </a:extLst>
          </p:cNvPr>
          <p:cNvGrpSpPr/>
          <p:nvPr/>
        </p:nvGrpSpPr>
        <p:grpSpPr>
          <a:xfrm>
            <a:off x="0" y="1"/>
            <a:ext cx="9144000" cy="5143500"/>
            <a:chOff x="0" y="0"/>
            <a:chExt cx="9144000" cy="6486525"/>
          </a:xfrm>
        </p:grpSpPr>
        <p:pic>
          <p:nvPicPr>
            <p:cNvPr id="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9144000" cy="6486525"/>
            </a:xfrm>
            <a:prstGeom prst="rect">
              <a:avLst/>
            </a:prstGeom>
          </p:spPr>
        </p:pic>
        <p:sp>
          <p:nvSpPr>
            <p:cNvPr id="3" name="Shape 0"/>
            <p:cNvSpPr/>
            <p:nvPr/>
          </p:nvSpPr>
          <p:spPr>
            <a:xfrm>
              <a:off x="457200" y="171450"/>
              <a:ext cx="8229600" cy="6143625"/>
            </a:xfrm>
            <a:prstGeom prst="rect">
              <a:avLst/>
            </a:prstGeom>
            <a:solidFill>
              <a:srgbClr val="FFFFFF">
                <a:alpha val="95000"/>
              </a:srgbClr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4" name="Text 1"/>
            <p:cNvSpPr/>
            <p:nvPr/>
          </p:nvSpPr>
          <p:spPr>
            <a:xfrm>
              <a:off x="3583707" y="398264"/>
              <a:ext cx="2133749" cy="2875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2025" b="1" dirty="0">
                  <a:solidFill>
                    <a:srgbClr val="1F2937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Was ist MLOps?</a:t>
              </a:r>
              <a:endParaRPr lang="en-US" sz="2025" dirty="0"/>
            </a:p>
          </p:txBody>
        </p:sp>
        <p:sp>
          <p:nvSpPr>
            <p:cNvPr id="5" name="Shape 2"/>
            <p:cNvSpPr/>
            <p:nvPr/>
          </p:nvSpPr>
          <p:spPr>
            <a:xfrm>
              <a:off x="4229100" y="742950"/>
              <a:ext cx="685800" cy="28575"/>
            </a:xfrm>
            <a:prstGeom prst="roundRect">
              <a:avLst/>
            </a:prstGeom>
            <a:solidFill>
              <a:srgbClr val="3B82F6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6" name="Shape 3"/>
            <p:cNvSpPr/>
            <p:nvPr/>
          </p:nvSpPr>
          <p:spPr>
            <a:xfrm>
              <a:off x="685800" y="942975"/>
              <a:ext cx="7772400" cy="1085850"/>
            </a:xfrm>
            <a:prstGeom prst="rect">
              <a:avLst/>
            </a:prstGeom>
            <a:solidFill>
              <a:srgbClr val="EFF6FF"/>
            </a:solidFill>
            <a:ln w="198">
              <a:solidFill>
                <a:srgbClr val="BFDBFE"/>
              </a:solidFill>
              <a:prstDash val="solid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7" name="Text 4"/>
            <p:cNvSpPr/>
            <p:nvPr/>
          </p:nvSpPr>
          <p:spPr>
            <a:xfrm>
              <a:off x="857250" y="1114425"/>
              <a:ext cx="7500938" cy="2286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350" b="1" dirty="0">
                  <a:solidFill>
                    <a:srgbClr val="1E40AF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MLOps ist die Brücke zwischen ML-Entwicklung und Produktion</a:t>
              </a:r>
              <a:endParaRPr lang="en-US" sz="1350" dirty="0"/>
            </a:p>
          </p:txBody>
        </p:sp>
        <p:sp>
          <p:nvSpPr>
            <p:cNvPr id="8" name="Text 5"/>
            <p:cNvSpPr/>
            <p:nvPr/>
          </p:nvSpPr>
          <p:spPr>
            <a:xfrm>
              <a:off x="857250" y="1428750"/>
              <a:ext cx="7500938" cy="40005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013" dirty="0">
                  <a:solidFill>
                    <a:srgbClr val="1D4ED8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Machine Learning Operations kombiniert bewährte Methoden aus DevOps, DataOps und Machine Learning, </a:t>
              </a:r>
              <a:endParaRPr lang="en-US" sz="1013" dirty="0"/>
            </a:p>
            <a:p>
              <a:pPr marL="0" indent="0" algn="ctr">
                <a:buNone/>
              </a:pPr>
              <a:r>
                <a:rPr lang="en-US" sz="1013" dirty="0">
                  <a:solidFill>
                    <a:srgbClr val="1D4ED8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           um den gesamten ML-Lebenszyklus zu optimieren.</a:t>
              </a:r>
              <a:endParaRPr lang="en-US" sz="1013" dirty="0"/>
            </a:p>
          </p:txBody>
        </p:sp>
        <p:sp>
          <p:nvSpPr>
            <p:cNvPr id="9" name="Shape 6"/>
            <p:cNvSpPr/>
            <p:nvPr/>
          </p:nvSpPr>
          <p:spPr>
            <a:xfrm>
              <a:off x="2171700" y="2171700"/>
              <a:ext cx="4800600" cy="800100"/>
            </a:xfrm>
            <a:prstGeom prst="rect">
              <a:avLst/>
            </a:prstGeom>
            <a:solidFill>
              <a:srgbClr val="764BA2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10" name="Text 7"/>
            <p:cNvSpPr/>
            <p:nvPr/>
          </p:nvSpPr>
          <p:spPr>
            <a:xfrm>
              <a:off x="2897544" y="2375297"/>
              <a:ext cx="3420321" cy="19109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350" b="1" dirty="0">
                  <a:solidFill>
                    <a:srgbClr val="FFFFFF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MLOps = DevOps + DataOps + ModelOps</a:t>
              </a:r>
              <a:endParaRPr lang="en-US" sz="1350" dirty="0"/>
            </a:p>
          </p:txBody>
        </p:sp>
        <p:sp>
          <p:nvSpPr>
            <p:cNvPr id="11" name="Text 8"/>
            <p:cNvSpPr/>
            <p:nvPr/>
          </p:nvSpPr>
          <p:spPr>
            <a:xfrm>
              <a:off x="2343150" y="2657475"/>
              <a:ext cx="4529138" cy="1428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788" b="1" dirty="0">
                  <a:solidFill>
                    <a:srgbClr val="FFFFFF">
                      <a:alpha val="90000"/>
                    </a:srgbClr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CI/CD + Continuous Training + Continuous Monitoring</a:t>
              </a:r>
              <a:endParaRPr lang="en-US" sz="788" dirty="0"/>
            </a:p>
          </p:txBody>
        </p:sp>
        <p:sp>
          <p:nvSpPr>
            <p:cNvPr id="12" name="Shape 9"/>
            <p:cNvSpPr/>
            <p:nvPr/>
          </p:nvSpPr>
          <p:spPr>
            <a:xfrm>
              <a:off x="685800" y="3143250"/>
              <a:ext cx="2514600" cy="1571625"/>
            </a:xfrm>
            <a:prstGeom prst="rect">
              <a:avLst/>
            </a:prstGeom>
            <a:solidFill>
              <a:srgbClr val="ECFDF5"/>
            </a:solidFill>
            <a:ln w="198">
              <a:solidFill>
                <a:srgbClr val="A7F3D0"/>
              </a:solidFill>
              <a:prstDash val="solid"/>
            </a:ln>
          </p:spPr>
          <p:txBody>
            <a:bodyPr/>
            <a:lstStyle/>
            <a:p>
              <a:endParaRPr lang="de-DE"/>
            </a:p>
          </p:txBody>
        </p:sp>
        <p:pic>
          <p:nvPicPr>
            <p:cNvPr id="13" name="Image 1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9155" y="3300413"/>
              <a:ext cx="267891" cy="214313"/>
            </a:xfrm>
            <a:prstGeom prst="rect">
              <a:avLst/>
            </a:prstGeom>
          </p:spPr>
        </p:pic>
        <p:sp>
          <p:nvSpPr>
            <p:cNvPr id="14" name="Text 10"/>
            <p:cNvSpPr/>
            <p:nvPr/>
          </p:nvSpPr>
          <p:spPr>
            <a:xfrm>
              <a:off x="828675" y="3629025"/>
              <a:ext cx="2300288" cy="20002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013" b="1" dirty="0">
                  <a:solidFill>
                    <a:srgbClr val="065F46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DevOps</a:t>
              </a:r>
              <a:endParaRPr lang="en-US" sz="1013" dirty="0"/>
            </a:p>
          </p:txBody>
        </p:sp>
        <p:sp>
          <p:nvSpPr>
            <p:cNvPr id="15" name="Text 11"/>
            <p:cNvSpPr/>
            <p:nvPr/>
          </p:nvSpPr>
          <p:spPr>
            <a:xfrm>
              <a:off x="828675" y="3886200"/>
              <a:ext cx="2300288" cy="1428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788" dirty="0">
                  <a:solidFill>
                    <a:srgbClr val="047857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• Continuous Integration</a:t>
              </a:r>
              <a:endParaRPr lang="en-US" sz="788" dirty="0"/>
            </a:p>
          </p:txBody>
        </p:sp>
        <p:sp>
          <p:nvSpPr>
            <p:cNvPr id="16" name="Text 12"/>
            <p:cNvSpPr/>
            <p:nvPr/>
          </p:nvSpPr>
          <p:spPr>
            <a:xfrm>
              <a:off x="828675" y="4057650"/>
              <a:ext cx="2300288" cy="1428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788" dirty="0">
                  <a:solidFill>
                    <a:srgbClr val="047857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• Continuous Deployment</a:t>
              </a:r>
              <a:endParaRPr lang="en-US" sz="788" dirty="0"/>
            </a:p>
          </p:txBody>
        </p:sp>
        <p:sp>
          <p:nvSpPr>
            <p:cNvPr id="17" name="Text 13"/>
            <p:cNvSpPr/>
            <p:nvPr/>
          </p:nvSpPr>
          <p:spPr>
            <a:xfrm>
              <a:off x="828675" y="4229100"/>
              <a:ext cx="2300288" cy="1428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788" dirty="0">
                  <a:solidFill>
                    <a:srgbClr val="047857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• Automatisierung</a:t>
              </a:r>
              <a:endParaRPr lang="en-US" sz="788" dirty="0"/>
            </a:p>
          </p:txBody>
        </p:sp>
        <p:sp>
          <p:nvSpPr>
            <p:cNvPr id="18" name="Text 14"/>
            <p:cNvSpPr/>
            <p:nvPr/>
          </p:nvSpPr>
          <p:spPr>
            <a:xfrm>
              <a:off x="828675" y="4400550"/>
              <a:ext cx="2300288" cy="1428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788" dirty="0">
                  <a:solidFill>
                    <a:srgbClr val="047857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• Versionskontrolle</a:t>
              </a:r>
              <a:endParaRPr lang="en-US" sz="788" dirty="0"/>
            </a:p>
          </p:txBody>
        </p:sp>
        <p:sp>
          <p:nvSpPr>
            <p:cNvPr id="19" name="Shape 15"/>
            <p:cNvSpPr/>
            <p:nvPr/>
          </p:nvSpPr>
          <p:spPr>
            <a:xfrm>
              <a:off x="3314700" y="3143250"/>
              <a:ext cx="2514600" cy="1571625"/>
            </a:xfrm>
            <a:prstGeom prst="rect">
              <a:avLst/>
            </a:prstGeom>
            <a:solidFill>
              <a:srgbClr val="F5F3FF"/>
            </a:solidFill>
            <a:ln w="198">
              <a:solidFill>
                <a:srgbClr val="DDD6FE"/>
              </a:solidFill>
              <a:prstDash val="solid"/>
            </a:ln>
          </p:spPr>
          <p:txBody>
            <a:bodyPr/>
            <a:lstStyle/>
            <a:p>
              <a:endParaRPr lang="de-DE"/>
            </a:p>
          </p:txBody>
        </p:sp>
        <p:pic>
          <p:nvPicPr>
            <p:cNvPr id="20" name="Image 2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8238" y="3300413"/>
              <a:ext cx="187523" cy="214313"/>
            </a:xfrm>
            <a:prstGeom prst="rect">
              <a:avLst/>
            </a:prstGeom>
          </p:spPr>
        </p:pic>
        <p:sp>
          <p:nvSpPr>
            <p:cNvPr id="21" name="Text 16"/>
            <p:cNvSpPr/>
            <p:nvPr/>
          </p:nvSpPr>
          <p:spPr>
            <a:xfrm>
              <a:off x="3457575" y="3629025"/>
              <a:ext cx="2300288" cy="20002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013" b="1" dirty="0">
                  <a:solidFill>
                    <a:srgbClr val="5B21B6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DataOps</a:t>
              </a:r>
              <a:endParaRPr lang="en-US" sz="1013" dirty="0"/>
            </a:p>
          </p:txBody>
        </p:sp>
        <p:sp>
          <p:nvSpPr>
            <p:cNvPr id="22" name="Text 17"/>
            <p:cNvSpPr/>
            <p:nvPr/>
          </p:nvSpPr>
          <p:spPr>
            <a:xfrm>
              <a:off x="3457575" y="3886200"/>
              <a:ext cx="2300288" cy="1428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788" dirty="0">
                  <a:solidFill>
                    <a:srgbClr val="6D28D9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• Datenqualität</a:t>
              </a:r>
              <a:endParaRPr lang="en-US" sz="788" dirty="0"/>
            </a:p>
          </p:txBody>
        </p:sp>
        <p:sp>
          <p:nvSpPr>
            <p:cNvPr id="23" name="Text 18"/>
            <p:cNvSpPr/>
            <p:nvPr/>
          </p:nvSpPr>
          <p:spPr>
            <a:xfrm>
              <a:off x="3457575" y="4057650"/>
              <a:ext cx="2300288" cy="1428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788" dirty="0">
                  <a:solidFill>
                    <a:srgbClr val="6D28D9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• Daten-Pipelines</a:t>
              </a:r>
              <a:endParaRPr lang="en-US" sz="788" dirty="0"/>
            </a:p>
          </p:txBody>
        </p:sp>
        <p:sp>
          <p:nvSpPr>
            <p:cNvPr id="24" name="Text 19"/>
            <p:cNvSpPr/>
            <p:nvPr/>
          </p:nvSpPr>
          <p:spPr>
            <a:xfrm>
              <a:off x="3457575" y="4229100"/>
              <a:ext cx="2300288" cy="1428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788" dirty="0">
                  <a:solidFill>
                    <a:srgbClr val="6D28D9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• Datenversionierung</a:t>
              </a:r>
              <a:endParaRPr lang="en-US" sz="788" dirty="0"/>
            </a:p>
          </p:txBody>
        </p:sp>
        <p:sp>
          <p:nvSpPr>
            <p:cNvPr id="25" name="Text 20"/>
            <p:cNvSpPr/>
            <p:nvPr/>
          </p:nvSpPr>
          <p:spPr>
            <a:xfrm>
              <a:off x="3457575" y="4400550"/>
              <a:ext cx="2300288" cy="1428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788" dirty="0">
                  <a:solidFill>
                    <a:srgbClr val="6D28D9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• Datenvalidierung</a:t>
              </a:r>
              <a:endParaRPr lang="en-US" sz="788" dirty="0"/>
            </a:p>
          </p:txBody>
        </p:sp>
        <p:pic>
          <p:nvPicPr>
            <p:cNvPr id="26" name="Image 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93744" y="3314700"/>
              <a:ext cx="214313" cy="214313"/>
            </a:xfrm>
            <a:prstGeom prst="rect">
              <a:avLst/>
            </a:prstGeom>
          </p:spPr>
        </p:pic>
        <p:sp>
          <p:nvSpPr>
            <p:cNvPr id="27" name="Text 21"/>
            <p:cNvSpPr/>
            <p:nvPr/>
          </p:nvSpPr>
          <p:spPr>
            <a:xfrm>
              <a:off x="6100763" y="3643313"/>
              <a:ext cx="2271713" cy="20002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013" b="1" dirty="0">
                  <a:solidFill>
                    <a:srgbClr val="000000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ModelOps</a:t>
              </a:r>
              <a:endParaRPr lang="en-US" sz="1013" dirty="0"/>
            </a:p>
          </p:txBody>
        </p:sp>
        <p:sp>
          <p:nvSpPr>
            <p:cNvPr id="28" name="Text 22"/>
            <p:cNvSpPr/>
            <p:nvPr/>
          </p:nvSpPr>
          <p:spPr>
            <a:xfrm>
              <a:off x="6100763" y="3900488"/>
              <a:ext cx="2271713" cy="1428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788" dirty="0">
                  <a:solidFill>
                    <a:srgbClr val="000000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• Modell-Training</a:t>
              </a:r>
              <a:endParaRPr lang="en-US" sz="788" dirty="0"/>
            </a:p>
          </p:txBody>
        </p:sp>
        <p:sp>
          <p:nvSpPr>
            <p:cNvPr id="29" name="Text 23"/>
            <p:cNvSpPr/>
            <p:nvPr/>
          </p:nvSpPr>
          <p:spPr>
            <a:xfrm>
              <a:off x="6100763" y="4071938"/>
              <a:ext cx="2271713" cy="1428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788" dirty="0">
                  <a:solidFill>
                    <a:srgbClr val="000000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• Modell-Deployment</a:t>
              </a:r>
              <a:endParaRPr lang="en-US" sz="788" dirty="0"/>
            </a:p>
          </p:txBody>
        </p:sp>
        <p:sp>
          <p:nvSpPr>
            <p:cNvPr id="30" name="Text 24"/>
            <p:cNvSpPr/>
            <p:nvPr/>
          </p:nvSpPr>
          <p:spPr>
            <a:xfrm>
              <a:off x="6100763" y="4243388"/>
              <a:ext cx="2271713" cy="1428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788" dirty="0">
                  <a:solidFill>
                    <a:srgbClr val="000000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• Modell-Monitoring</a:t>
              </a:r>
              <a:endParaRPr lang="en-US" sz="788" dirty="0"/>
            </a:p>
          </p:txBody>
        </p:sp>
        <p:sp>
          <p:nvSpPr>
            <p:cNvPr id="31" name="Text 25"/>
            <p:cNvSpPr/>
            <p:nvPr/>
          </p:nvSpPr>
          <p:spPr>
            <a:xfrm>
              <a:off x="6100763" y="4414838"/>
              <a:ext cx="2271713" cy="1428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788" dirty="0">
                  <a:solidFill>
                    <a:srgbClr val="000000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• Modell-Governance</a:t>
              </a:r>
              <a:endParaRPr lang="en-US" sz="788" dirty="0"/>
            </a:p>
          </p:txBody>
        </p:sp>
        <p:sp>
          <p:nvSpPr>
            <p:cNvPr id="32" name="Shape 26"/>
            <p:cNvSpPr/>
            <p:nvPr/>
          </p:nvSpPr>
          <p:spPr>
            <a:xfrm>
              <a:off x="685800" y="4886325"/>
              <a:ext cx="3829050" cy="1171575"/>
            </a:xfrm>
            <a:prstGeom prst="rect">
              <a:avLst/>
            </a:prstGeom>
            <a:solidFill>
              <a:srgbClr val="F9FAFB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33" name="Text 27"/>
            <p:cNvSpPr/>
            <p:nvPr/>
          </p:nvSpPr>
          <p:spPr>
            <a:xfrm>
              <a:off x="857250" y="5029200"/>
              <a:ext cx="714515" cy="14287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1F2937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Hauptziele</a:t>
              </a:r>
              <a:endParaRPr lang="en-US" sz="1013" dirty="0"/>
            </a:p>
          </p:txBody>
        </p:sp>
        <p:sp>
          <p:nvSpPr>
            <p:cNvPr id="34" name="Text 28"/>
            <p:cNvSpPr/>
            <p:nvPr/>
          </p:nvSpPr>
          <p:spPr>
            <a:xfrm>
              <a:off x="800100" y="5286375"/>
              <a:ext cx="3671888" cy="1428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l">
                <a:buNone/>
              </a:pPr>
              <a:r>
                <a:rPr lang="en-US" sz="788" dirty="0">
                  <a:solidFill>
                    <a:srgbClr val="374151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• Schnellere Time-to-Market</a:t>
              </a:r>
              <a:endParaRPr lang="en-US" sz="788" dirty="0"/>
            </a:p>
          </p:txBody>
        </p:sp>
        <p:sp>
          <p:nvSpPr>
            <p:cNvPr id="35" name="Text 29"/>
            <p:cNvSpPr/>
            <p:nvPr/>
          </p:nvSpPr>
          <p:spPr>
            <a:xfrm>
              <a:off x="800100" y="5457825"/>
              <a:ext cx="3671888" cy="1428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l">
                <a:buNone/>
              </a:pPr>
              <a:r>
                <a:rPr lang="en-US" sz="788" dirty="0">
                  <a:solidFill>
                    <a:srgbClr val="374151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• Höhere Modellqualität</a:t>
              </a:r>
              <a:endParaRPr lang="en-US" sz="788" dirty="0"/>
            </a:p>
          </p:txBody>
        </p:sp>
        <p:sp>
          <p:nvSpPr>
            <p:cNvPr id="36" name="Text 30"/>
            <p:cNvSpPr/>
            <p:nvPr/>
          </p:nvSpPr>
          <p:spPr>
            <a:xfrm>
              <a:off x="800100" y="5629275"/>
              <a:ext cx="3671888" cy="1428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l">
                <a:buNone/>
              </a:pPr>
              <a:r>
                <a:rPr lang="en-US" sz="788" dirty="0">
                  <a:solidFill>
                    <a:srgbClr val="374151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• Bessere Skalierbarkeit</a:t>
              </a:r>
              <a:endParaRPr lang="en-US" sz="788" dirty="0"/>
            </a:p>
          </p:txBody>
        </p:sp>
        <p:sp>
          <p:nvSpPr>
            <p:cNvPr id="37" name="Text 31"/>
            <p:cNvSpPr/>
            <p:nvPr/>
          </p:nvSpPr>
          <p:spPr>
            <a:xfrm>
              <a:off x="800100" y="5800725"/>
              <a:ext cx="3671888" cy="1428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l">
                <a:buNone/>
              </a:pPr>
              <a:r>
                <a:rPr lang="en-US" sz="788" dirty="0">
                  <a:solidFill>
                    <a:srgbClr val="374151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• Reduzierte Risiken</a:t>
              </a:r>
              <a:endParaRPr lang="en-US" sz="788" dirty="0"/>
            </a:p>
          </p:txBody>
        </p:sp>
        <p:sp>
          <p:nvSpPr>
            <p:cNvPr id="38" name="Shape 32"/>
            <p:cNvSpPr/>
            <p:nvPr/>
          </p:nvSpPr>
          <p:spPr>
            <a:xfrm>
              <a:off x="4629150" y="4886325"/>
              <a:ext cx="3829050" cy="1171575"/>
            </a:xfrm>
            <a:prstGeom prst="rect">
              <a:avLst/>
            </a:prstGeom>
            <a:solidFill>
              <a:srgbClr val="F9FAFB"/>
            </a:solidFill>
            <a:ln/>
          </p:spPr>
          <p:txBody>
            <a:bodyPr/>
            <a:lstStyle/>
            <a:p>
              <a:endParaRPr lang="de-DE"/>
            </a:p>
          </p:txBody>
        </p:sp>
        <p:pic>
          <p:nvPicPr>
            <p:cNvPr id="39" name="Image 4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43450" y="5030986"/>
              <a:ext cx="96441" cy="128588"/>
            </a:xfrm>
            <a:prstGeom prst="rect">
              <a:avLst/>
            </a:prstGeom>
          </p:spPr>
        </p:pic>
        <p:sp>
          <p:nvSpPr>
            <p:cNvPr id="40" name="Text 33"/>
            <p:cNvSpPr/>
            <p:nvPr/>
          </p:nvSpPr>
          <p:spPr>
            <a:xfrm>
              <a:off x="4897041" y="5029200"/>
              <a:ext cx="621702" cy="14287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1F2937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Kernidee</a:t>
              </a:r>
              <a:endParaRPr lang="en-US" sz="1013" dirty="0"/>
            </a:p>
          </p:txBody>
        </p:sp>
        <p:sp>
          <p:nvSpPr>
            <p:cNvPr id="41" name="Text 34"/>
            <p:cNvSpPr/>
            <p:nvPr/>
          </p:nvSpPr>
          <p:spPr>
            <a:xfrm>
              <a:off x="4743450" y="5286375"/>
              <a:ext cx="3671888" cy="28575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88" dirty="0">
                  <a:solidFill>
                    <a:srgbClr val="374151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Struktur und Automatisierung in den ML-Lebenszyklus bringen - </a:t>
              </a:r>
              <a:endParaRPr lang="en-US" sz="788" dirty="0"/>
            </a:p>
            <a:p>
              <a:pPr marL="0" indent="0">
                <a:buNone/>
              </a:pPr>
              <a:r>
                <a:rPr lang="en-US" sz="788" dirty="0">
                  <a:solidFill>
                    <a:srgbClr val="374151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             von der Entwicklung bis zur kontinuierlichen Überwachung in Produktion.</a:t>
              </a:r>
              <a:endParaRPr lang="en-US" sz="788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4D517CA2-F5BB-984C-9A53-DDFA03C85B0D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9144000" cy="6572250"/>
          </a:xfrm>
        </p:grpSpPr>
        <p:pic>
          <p:nvPicPr>
            <p:cNvPr id="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9144000" cy="6572250"/>
            </a:xfrm>
            <a:prstGeom prst="rect">
              <a:avLst/>
            </a:prstGeom>
          </p:spPr>
        </p:pic>
        <p:sp>
          <p:nvSpPr>
            <p:cNvPr id="3" name="Text 0"/>
            <p:cNvSpPr/>
            <p:nvPr/>
          </p:nvSpPr>
          <p:spPr>
            <a:xfrm>
              <a:off x="285750" y="285750"/>
              <a:ext cx="8572500" cy="38576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2025" b="1" dirty="0">
                  <a:solidFill>
                    <a:srgbClr val="1E88E5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Warum MLOps?</a:t>
              </a:r>
              <a:endParaRPr lang="en-US" sz="2025" dirty="0"/>
            </a:p>
          </p:txBody>
        </p:sp>
        <p:sp>
          <p:nvSpPr>
            <p:cNvPr id="4" name="Shape 1"/>
            <p:cNvSpPr/>
            <p:nvPr/>
          </p:nvSpPr>
          <p:spPr>
            <a:xfrm>
              <a:off x="285750" y="885825"/>
              <a:ext cx="4200525" cy="3493294"/>
            </a:xfrm>
            <a:prstGeom prst="rect">
              <a:avLst/>
            </a:prstGeom>
            <a:solidFill>
              <a:srgbClr val="FFFFFF"/>
            </a:solidFill>
            <a:ln/>
          </p:spPr>
          <p:txBody>
            <a:bodyPr/>
            <a:lstStyle/>
            <a:p>
              <a:endParaRPr lang="de-DE"/>
            </a:p>
          </p:txBody>
        </p:sp>
        <p:pic>
          <p:nvPicPr>
            <p:cNvPr id="5" name="Image 1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344" y="1092994"/>
              <a:ext cx="200025" cy="200025"/>
            </a:xfrm>
            <a:prstGeom prst="rect">
              <a:avLst/>
            </a:prstGeom>
          </p:spPr>
        </p:pic>
        <p:sp>
          <p:nvSpPr>
            <p:cNvPr id="6" name="Text 2"/>
            <p:cNvSpPr/>
            <p:nvPr/>
          </p:nvSpPr>
          <p:spPr>
            <a:xfrm>
              <a:off x="750094" y="1064419"/>
              <a:ext cx="3400565" cy="25717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350" b="1" dirty="0">
                  <a:solidFill>
                    <a:srgbClr val="00ACC1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 Typische Stolpersteine von ML-Projekten </a:t>
              </a:r>
              <a:endParaRPr lang="en-US" sz="1350" dirty="0"/>
            </a:p>
          </p:txBody>
        </p:sp>
        <p:sp>
          <p:nvSpPr>
            <p:cNvPr id="7" name="Shape 3"/>
            <p:cNvSpPr/>
            <p:nvPr/>
          </p:nvSpPr>
          <p:spPr>
            <a:xfrm>
              <a:off x="464344" y="1428750"/>
              <a:ext cx="3843338" cy="485775"/>
            </a:xfrm>
            <a:prstGeom prst="rect">
              <a:avLst/>
            </a:prstGeom>
            <a:solidFill>
              <a:srgbClr val="FEF2F2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8" name="Shape 4"/>
            <p:cNvSpPr/>
            <p:nvPr/>
          </p:nvSpPr>
          <p:spPr>
            <a:xfrm>
              <a:off x="464344" y="1428750"/>
              <a:ext cx="28575" cy="485775"/>
            </a:xfrm>
            <a:prstGeom prst="rect">
              <a:avLst/>
            </a:prstGeom>
            <a:solidFill>
              <a:srgbClr val="EF4444"/>
            </a:solidFill>
            <a:ln/>
          </p:spPr>
          <p:txBody>
            <a:bodyPr/>
            <a:lstStyle/>
            <a:p>
              <a:endParaRPr lang="de-DE"/>
            </a:p>
          </p:txBody>
        </p:sp>
        <p:pic>
          <p:nvPicPr>
            <p:cNvPr id="9" name="Image 2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069" y="1614488"/>
              <a:ext cx="114300" cy="114300"/>
            </a:xfrm>
            <a:prstGeom prst="rect">
              <a:avLst/>
            </a:prstGeom>
          </p:spPr>
        </p:pic>
        <p:sp>
          <p:nvSpPr>
            <p:cNvPr id="10" name="Text 5"/>
            <p:cNvSpPr/>
            <p:nvPr/>
          </p:nvSpPr>
          <p:spPr>
            <a:xfrm>
              <a:off x="735806" y="1514475"/>
              <a:ext cx="2032676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837" b="1" dirty="0">
                  <a:solidFill>
                    <a:srgbClr val="000000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Chaotische Notebooks</a:t>
              </a:r>
              <a:endParaRPr lang="en-US" sz="837" dirty="0"/>
            </a:p>
          </p:txBody>
        </p:sp>
        <p:sp>
          <p:nvSpPr>
            <p:cNvPr id="11" name="Text 6"/>
            <p:cNvSpPr/>
            <p:nvPr/>
          </p:nvSpPr>
          <p:spPr>
            <a:xfrm>
              <a:off x="735806" y="1685925"/>
              <a:ext cx="2032676" cy="14287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32" dirty="0">
                  <a:solidFill>
                    <a:srgbClr val="4B5563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Unstrukturierter Code, keine Versionierung</a:t>
              </a:r>
              <a:endParaRPr lang="en-US" sz="732" dirty="0"/>
            </a:p>
          </p:txBody>
        </p:sp>
        <p:sp>
          <p:nvSpPr>
            <p:cNvPr id="12" name="Shape 7"/>
            <p:cNvSpPr/>
            <p:nvPr/>
          </p:nvSpPr>
          <p:spPr>
            <a:xfrm>
              <a:off x="464344" y="2000250"/>
              <a:ext cx="3843338" cy="485775"/>
            </a:xfrm>
            <a:prstGeom prst="rect">
              <a:avLst/>
            </a:prstGeom>
            <a:solidFill>
              <a:srgbClr val="FEF2F2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Shape 8"/>
            <p:cNvSpPr/>
            <p:nvPr/>
          </p:nvSpPr>
          <p:spPr>
            <a:xfrm>
              <a:off x="464344" y="2000250"/>
              <a:ext cx="28575" cy="485775"/>
            </a:xfrm>
            <a:prstGeom prst="rect">
              <a:avLst/>
            </a:prstGeom>
            <a:solidFill>
              <a:srgbClr val="EF4444"/>
            </a:solidFill>
            <a:ln/>
          </p:spPr>
          <p:txBody>
            <a:bodyPr/>
            <a:lstStyle/>
            <a:p>
              <a:endParaRPr lang="de-DE"/>
            </a:p>
          </p:txBody>
        </p:sp>
        <p:pic>
          <p:nvPicPr>
            <p:cNvPr id="14" name="Image 3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069" y="2185988"/>
              <a:ext cx="114300" cy="114300"/>
            </a:xfrm>
            <a:prstGeom prst="rect">
              <a:avLst/>
            </a:prstGeom>
          </p:spPr>
        </p:pic>
        <p:sp>
          <p:nvSpPr>
            <p:cNvPr id="15" name="Text 9"/>
            <p:cNvSpPr/>
            <p:nvPr/>
          </p:nvSpPr>
          <p:spPr>
            <a:xfrm>
              <a:off x="735806" y="2085975"/>
              <a:ext cx="1931547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837" b="1" dirty="0">
                  <a:solidFill>
                    <a:srgbClr val="000000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Verlorene Experimente</a:t>
              </a:r>
              <a:endParaRPr lang="en-US" sz="837" dirty="0"/>
            </a:p>
          </p:txBody>
        </p:sp>
        <p:sp>
          <p:nvSpPr>
            <p:cNvPr id="16" name="Text 10"/>
            <p:cNvSpPr/>
            <p:nvPr/>
          </p:nvSpPr>
          <p:spPr>
            <a:xfrm>
              <a:off x="735806" y="2257425"/>
              <a:ext cx="1931547" cy="14287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32" dirty="0">
                  <a:solidFill>
                    <a:srgbClr val="4B5563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"Welche Parameter waren das nochmal?"</a:t>
              </a:r>
              <a:endParaRPr lang="en-US" sz="732" dirty="0"/>
            </a:p>
          </p:txBody>
        </p:sp>
        <p:sp>
          <p:nvSpPr>
            <p:cNvPr id="17" name="Shape 11"/>
            <p:cNvSpPr/>
            <p:nvPr/>
          </p:nvSpPr>
          <p:spPr>
            <a:xfrm>
              <a:off x="464344" y="2571750"/>
              <a:ext cx="3843338" cy="485775"/>
            </a:xfrm>
            <a:prstGeom prst="rect">
              <a:avLst/>
            </a:prstGeom>
            <a:solidFill>
              <a:srgbClr val="FEF2F2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Shape 12"/>
            <p:cNvSpPr/>
            <p:nvPr/>
          </p:nvSpPr>
          <p:spPr>
            <a:xfrm>
              <a:off x="464344" y="2571750"/>
              <a:ext cx="28575" cy="485775"/>
            </a:xfrm>
            <a:prstGeom prst="rect">
              <a:avLst/>
            </a:prstGeom>
            <a:solidFill>
              <a:srgbClr val="EF4444"/>
            </a:solidFill>
            <a:ln/>
          </p:spPr>
          <p:txBody>
            <a:bodyPr/>
            <a:lstStyle/>
            <a:p>
              <a:endParaRPr lang="de-DE"/>
            </a:p>
          </p:txBody>
        </p:sp>
        <p:pic>
          <p:nvPicPr>
            <p:cNvPr id="19" name="Image 4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069" y="2757488"/>
              <a:ext cx="114300" cy="114300"/>
            </a:xfrm>
            <a:prstGeom prst="rect">
              <a:avLst/>
            </a:prstGeom>
          </p:spPr>
        </p:pic>
        <p:sp>
          <p:nvSpPr>
            <p:cNvPr id="20" name="Text 13"/>
            <p:cNvSpPr/>
            <p:nvPr/>
          </p:nvSpPr>
          <p:spPr>
            <a:xfrm>
              <a:off x="735806" y="2657475"/>
              <a:ext cx="1740843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837" b="1" dirty="0">
                  <a:solidFill>
                    <a:srgbClr val="000000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Deployment-Probleme</a:t>
              </a:r>
              <a:endParaRPr lang="en-US" sz="837" dirty="0"/>
            </a:p>
          </p:txBody>
        </p:sp>
        <p:sp>
          <p:nvSpPr>
            <p:cNvPr id="21" name="Text 14"/>
            <p:cNvSpPr/>
            <p:nvPr/>
          </p:nvSpPr>
          <p:spPr>
            <a:xfrm>
              <a:off x="735806" y="2828925"/>
              <a:ext cx="1740843" cy="14287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32" dirty="0">
                  <a:solidFill>
                    <a:srgbClr val="4B5563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"Auf meinem Laptop funktioniert es!"</a:t>
              </a:r>
              <a:endParaRPr lang="en-US" sz="732" dirty="0"/>
            </a:p>
          </p:txBody>
        </p:sp>
        <p:sp>
          <p:nvSpPr>
            <p:cNvPr id="22" name="Shape 15"/>
            <p:cNvSpPr/>
            <p:nvPr/>
          </p:nvSpPr>
          <p:spPr>
            <a:xfrm>
              <a:off x="464344" y="3143250"/>
              <a:ext cx="3843338" cy="485775"/>
            </a:xfrm>
            <a:prstGeom prst="rect">
              <a:avLst/>
            </a:prstGeom>
            <a:solidFill>
              <a:srgbClr val="FEF2F2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23" name="Shape 16"/>
            <p:cNvSpPr/>
            <p:nvPr/>
          </p:nvSpPr>
          <p:spPr>
            <a:xfrm>
              <a:off x="464344" y="3143250"/>
              <a:ext cx="28575" cy="485775"/>
            </a:xfrm>
            <a:prstGeom prst="rect">
              <a:avLst/>
            </a:prstGeom>
            <a:solidFill>
              <a:srgbClr val="EF4444"/>
            </a:solidFill>
            <a:ln/>
          </p:spPr>
          <p:txBody>
            <a:bodyPr/>
            <a:lstStyle/>
            <a:p>
              <a:endParaRPr lang="de-DE"/>
            </a:p>
          </p:txBody>
        </p:sp>
        <p:pic>
          <p:nvPicPr>
            <p:cNvPr id="24" name="Image 5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069" y="3328988"/>
              <a:ext cx="114300" cy="114300"/>
            </a:xfrm>
            <a:prstGeom prst="rect">
              <a:avLst/>
            </a:prstGeom>
          </p:spPr>
        </p:pic>
        <p:sp>
          <p:nvSpPr>
            <p:cNvPr id="25" name="Text 17"/>
            <p:cNvSpPr/>
            <p:nvPr/>
          </p:nvSpPr>
          <p:spPr>
            <a:xfrm>
              <a:off x="735806" y="3228975"/>
              <a:ext cx="1541320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837" b="1" dirty="0">
                  <a:solidFill>
                    <a:srgbClr val="000000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Keine Reproduzierbarkeit</a:t>
              </a:r>
              <a:endParaRPr lang="en-US" sz="837" dirty="0"/>
            </a:p>
          </p:txBody>
        </p:sp>
        <p:sp>
          <p:nvSpPr>
            <p:cNvPr id="26" name="Text 18"/>
            <p:cNvSpPr/>
            <p:nvPr/>
          </p:nvSpPr>
          <p:spPr>
            <a:xfrm>
              <a:off x="735806" y="3400425"/>
              <a:ext cx="1541320" cy="14287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32" dirty="0">
                  <a:solidFill>
                    <a:srgbClr val="4B5563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Ergebnisse nicht nachvollziehbar</a:t>
              </a:r>
              <a:endParaRPr lang="en-US" sz="732" dirty="0"/>
            </a:p>
          </p:txBody>
        </p:sp>
        <p:sp>
          <p:nvSpPr>
            <p:cNvPr id="27" name="Shape 19"/>
            <p:cNvSpPr/>
            <p:nvPr/>
          </p:nvSpPr>
          <p:spPr>
            <a:xfrm>
              <a:off x="464344" y="3714750"/>
              <a:ext cx="3843338" cy="485775"/>
            </a:xfrm>
            <a:prstGeom prst="rect">
              <a:avLst/>
            </a:prstGeom>
            <a:solidFill>
              <a:srgbClr val="FEF2F2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28" name="Shape 20"/>
            <p:cNvSpPr/>
            <p:nvPr/>
          </p:nvSpPr>
          <p:spPr>
            <a:xfrm>
              <a:off x="464344" y="3714750"/>
              <a:ext cx="28575" cy="485775"/>
            </a:xfrm>
            <a:prstGeom prst="rect">
              <a:avLst/>
            </a:prstGeom>
            <a:solidFill>
              <a:srgbClr val="EF4444"/>
            </a:solidFill>
            <a:ln/>
          </p:spPr>
          <p:txBody>
            <a:bodyPr/>
            <a:lstStyle/>
            <a:p>
              <a:endParaRPr lang="de-DE"/>
            </a:p>
          </p:txBody>
        </p:sp>
        <p:pic>
          <p:nvPicPr>
            <p:cNvPr id="29" name="Image 6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069" y="3900488"/>
              <a:ext cx="114300" cy="114300"/>
            </a:xfrm>
            <a:prstGeom prst="rect">
              <a:avLst/>
            </a:prstGeom>
          </p:spPr>
        </p:pic>
        <p:sp>
          <p:nvSpPr>
            <p:cNvPr id="30" name="Text 21"/>
            <p:cNvSpPr/>
            <p:nvPr/>
          </p:nvSpPr>
          <p:spPr>
            <a:xfrm>
              <a:off x="735806" y="3800475"/>
              <a:ext cx="1678614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837" b="1" dirty="0">
                  <a:solidFill>
                    <a:srgbClr val="000000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Modell-Versionierung</a:t>
              </a:r>
              <a:endParaRPr lang="en-US" sz="837" dirty="0"/>
            </a:p>
          </p:txBody>
        </p:sp>
        <p:sp>
          <p:nvSpPr>
            <p:cNvPr id="31" name="Text 22"/>
            <p:cNvSpPr/>
            <p:nvPr/>
          </p:nvSpPr>
          <p:spPr>
            <a:xfrm>
              <a:off x="735806" y="3971925"/>
              <a:ext cx="1678614" cy="14287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32" dirty="0">
                  <a:solidFill>
                    <a:srgbClr val="4B5563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Welches Modell läuft in Produktion?</a:t>
              </a:r>
              <a:endParaRPr lang="en-US" sz="732" dirty="0"/>
            </a:p>
          </p:txBody>
        </p:sp>
        <p:sp>
          <p:nvSpPr>
            <p:cNvPr id="32" name="Shape 23"/>
            <p:cNvSpPr/>
            <p:nvPr/>
          </p:nvSpPr>
          <p:spPr>
            <a:xfrm>
              <a:off x="4657725" y="885825"/>
              <a:ext cx="4200525" cy="3493294"/>
            </a:xfrm>
            <a:prstGeom prst="rect">
              <a:avLst/>
            </a:prstGeom>
            <a:solidFill>
              <a:srgbClr val="FFFFFF"/>
            </a:solidFill>
            <a:ln/>
          </p:spPr>
          <p:txBody>
            <a:bodyPr/>
            <a:lstStyle/>
            <a:p>
              <a:endParaRPr lang="de-DE"/>
            </a:p>
          </p:txBody>
        </p:sp>
        <p:pic>
          <p:nvPicPr>
            <p:cNvPr id="33" name="Image 7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36319" y="1092994"/>
              <a:ext cx="200025" cy="200025"/>
            </a:xfrm>
            <a:prstGeom prst="rect">
              <a:avLst/>
            </a:prstGeom>
          </p:spPr>
        </p:pic>
        <p:sp>
          <p:nvSpPr>
            <p:cNvPr id="34" name="Text 24"/>
            <p:cNvSpPr/>
            <p:nvPr/>
          </p:nvSpPr>
          <p:spPr>
            <a:xfrm>
              <a:off x="5122069" y="1064419"/>
              <a:ext cx="1511182" cy="25717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350" b="1" dirty="0">
                  <a:solidFill>
                    <a:srgbClr val="00ACC1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 MLOps als Lösung </a:t>
              </a:r>
              <a:endParaRPr lang="en-US" sz="1350" dirty="0"/>
            </a:p>
          </p:txBody>
        </p:sp>
        <p:sp>
          <p:nvSpPr>
            <p:cNvPr id="35" name="Shape 25"/>
            <p:cNvSpPr/>
            <p:nvPr/>
          </p:nvSpPr>
          <p:spPr>
            <a:xfrm>
              <a:off x="4836319" y="1428750"/>
              <a:ext cx="3843338" cy="485775"/>
            </a:xfrm>
            <a:prstGeom prst="rect">
              <a:avLst/>
            </a:prstGeom>
            <a:solidFill>
              <a:srgbClr val="F0FDF4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36" name="Shape 26"/>
            <p:cNvSpPr/>
            <p:nvPr/>
          </p:nvSpPr>
          <p:spPr>
            <a:xfrm>
              <a:off x="4836319" y="1428750"/>
              <a:ext cx="28575" cy="485775"/>
            </a:xfrm>
            <a:prstGeom prst="rect">
              <a:avLst/>
            </a:prstGeom>
            <a:solidFill>
              <a:srgbClr val="22C55E"/>
            </a:solidFill>
            <a:ln/>
          </p:spPr>
          <p:txBody>
            <a:bodyPr/>
            <a:lstStyle/>
            <a:p>
              <a:endParaRPr lang="de-DE"/>
            </a:p>
          </p:txBody>
        </p:sp>
        <p:pic>
          <p:nvPicPr>
            <p:cNvPr id="37" name="Image 8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22044" y="1614488"/>
              <a:ext cx="114300" cy="114300"/>
            </a:xfrm>
            <a:prstGeom prst="rect">
              <a:avLst/>
            </a:prstGeom>
          </p:spPr>
        </p:pic>
        <p:sp>
          <p:nvSpPr>
            <p:cNvPr id="38" name="Text 27"/>
            <p:cNvSpPr/>
            <p:nvPr/>
          </p:nvSpPr>
          <p:spPr>
            <a:xfrm>
              <a:off x="5107781" y="1514475"/>
              <a:ext cx="1392892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837" b="1" dirty="0">
                  <a:solidFill>
                    <a:srgbClr val="000000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Strukturierte Workflows</a:t>
              </a:r>
              <a:endParaRPr lang="en-US" sz="837" dirty="0"/>
            </a:p>
          </p:txBody>
        </p:sp>
        <p:sp>
          <p:nvSpPr>
            <p:cNvPr id="39" name="Text 28"/>
            <p:cNvSpPr/>
            <p:nvPr/>
          </p:nvSpPr>
          <p:spPr>
            <a:xfrm>
              <a:off x="5107781" y="1685925"/>
              <a:ext cx="1392892" cy="14287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32" dirty="0">
                  <a:solidFill>
                    <a:srgbClr val="4B5563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Klare Prozesse und Standards</a:t>
              </a:r>
              <a:endParaRPr lang="en-US" sz="732" dirty="0"/>
            </a:p>
          </p:txBody>
        </p:sp>
        <p:sp>
          <p:nvSpPr>
            <p:cNvPr id="40" name="Shape 29"/>
            <p:cNvSpPr/>
            <p:nvPr/>
          </p:nvSpPr>
          <p:spPr>
            <a:xfrm>
              <a:off x="4836319" y="2000250"/>
              <a:ext cx="3843338" cy="485775"/>
            </a:xfrm>
            <a:prstGeom prst="rect">
              <a:avLst/>
            </a:prstGeom>
            <a:solidFill>
              <a:srgbClr val="F0FDF4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41" name="Shape 30"/>
            <p:cNvSpPr/>
            <p:nvPr/>
          </p:nvSpPr>
          <p:spPr>
            <a:xfrm>
              <a:off x="4836319" y="2000250"/>
              <a:ext cx="28575" cy="485775"/>
            </a:xfrm>
            <a:prstGeom prst="rect">
              <a:avLst/>
            </a:prstGeom>
            <a:solidFill>
              <a:srgbClr val="22C55E"/>
            </a:solidFill>
            <a:ln/>
          </p:spPr>
          <p:txBody>
            <a:bodyPr/>
            <a:lstStyle/>
            <a:p>
              <a:endParaRPr lang="de-DE"/>
            </a:p>
          </p:txBody>
        </p:sp>
        <p:pic>
          <p:nvPicPr>
            <p:cNvPr id="42" name="Image 9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22044" y="2185988"/>
              <a:ext cx="114300" cy="114300"/>
            </a:xfrm>
            <a:prstGeom prst="rect">
              <a:avLst/>
            </a:prstGeom>
          </p:spPr>
        </p:pic>
        <p:sp>
          <p:nvSpPr>
            <p:cNvPr id="43" name="Text 31"/>
            <p:cNvSpPr/>
            <p:nvPr/>
          </p:nvSpPr>
          <p:spPr>
            <a:xfrm>
              <a:off x="5107781" y="2085975"/>
              <a:ext cx="2023467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837" b="1" dirty="0">
                  <a:solidFill>
                    <a:srgbClr val="000000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Experiment Tracking</a:t>
              </a:r>
              <a:endParaRPr lang="en-US" sz="837" dirty="0"/>
            </a:p>
          </p:txBody>
        </p:sp>
        <p:sp>
          <p:nvSpPr>
            <p:cNvPr id="44" name="Text 32"/>
            <p:cNvSpPr/>
            <p:nvPr/>
          </p:nvSpPr>
          <p:spPr>
            <a:xfrm>
              <a:off x="5107781" y="2257425"/>
              <a:ext cx="2023467" cy="14287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32" dirty="0">
                  <a:solidFill>
                    <a:srgbClr val="4B5563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Alle Parameter und Metriken dokumentiert</a:t>
              </a:r>
              <a:endParaRPr lang="en-US" sz="732" dirty="0"/>
            </a:p>
          </p:txBody>
        </p:sp>
        <p:sp>
          <p:nvSpPr>
            <p:cNvPr id="45" name="Shape 33"/>
            <p:cNvSpPr/>
            <p:nvPr/>
          </p:nvSpPr>
          <p:spPr>
            <a:xfrm>
              <a:off x="4836319" y="2571750"/>
              <a:ext cx="3843338" cy="485775"/>
            </a:xfrm>
            <a:prstGeom prst="rect">
              <a:avLst/>
            </a:prstGeom>
            <a:solidFill>
              <a:srgbClr val="F0FDF4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46" name="Shape 34"/>
            <p:cNvSpPr/>
            <p:nvPr/>
          </p:nvSpPr>
          <p:spPr>
            <a:xfrm>
              <a:off x="4836319" y="2571750"/>
              <a:ext cx="28575" cy="485775"/>
            </a:xfrm>
            <a:prstGeom prst="rect">
              <a:avLst/>
            </a:prstGeom>
            <a:solidFill>
              <a:srgbClr val="22C55E"/>
            </a:solidFill>
            <a:ln/>
          </p:spPr>
          <p:txBody>
            <a:bodyPr/>
            <a:lstStyle/>
            <a:p>
              <a:endParaRPr lang="de-DE"/>
            </a:p>
          </p:txBody>
        </p:sp>
        <p:pic>
          <p:nvPicPr>
            <p:cNvPr id="47" name="Image 10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22044" y="2757488"/>
              <a:ext cx="114300" cy="114300"/>
            </a:xfrm>
            <a:prstGeom prst="rect">
              <a:avLst/>
            </a:prstGeom>
          </p:spPr>
        </p:pic>
        <p:sp>
          <p:nvSpPr>
            <p:cNvPr id="48" name="Text 35"/>
            <p:cNvSpPr/>
            <p:nvPr/>
          </p:nvSpPr>
          <p:spPr>
            <a:xfrm>
              <a:off x="5107781" y="2657475"/>
              <a:ext cx="1571988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837" b="1" dirty="0">
                  <a:solidFill>
                    <a:srgbClr val="000000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Automatisiertes Deployment</a:t>
              </a:r>
              <a:endParaRPr lang="en-US" sz="837" dirty="0"/>
            </a:p>
          </p:txBody>
        </p:sp>
        <p:sp>
          <p:nvSpPr>
            <p:cNvPr id="49" name="Text 36"/>
            <p:cNvSpPr/>
            <p:nvPr/>
          </p:nvSpPr>
          <p:spPr>
            <a:xfrm>
              <a:off x="5107781" y="2828925"/>
              <a:ext cx="1571988" cy="14287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32" dirty="0">
                  <a:solidFill>
                    <a:srgbClr val="4B5563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Konsistente Umgebungen</a:t>
              </a:r>
              <a:endParaRPr lang="en-US" sz="732" dirty="0"/>
            </a:p>
          </p:txBody>
        </p:sp>
        <p:sp>
          <p:nvSpPr>
            <p:cNvPr id="50" name="Shape 37"/>
            <p:cNvSpPr/>
            <p:nvPr/>
          </p:nvSpPr>
          <p:spPr>
            <a:xfrm>
              <a:off x="4836319" y="3143250"/>
              <a:ext cx="3843338" cy="485775"/>
            </a:xfrm>
            <a:prstGeom prst="rect">
              <a:avLst/>
            </a:prstGeom>
            <a:solidFill>
              <a:srgbClr val="F0FDF4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51" name="Shape 38"/>
            <p:cNvSpPr/>
            <p:nvPr/>
          </p:nvSpPr>
          <p:spPr>
            <a:xfrm>
              <a:off x="4836319" y="3143250"/>
              <a:ext cx="28575" cy="485775"/>
            </a:xfrm>
            <a:prstGeom prst="rect">
              <a:avLst/>
            </a:prstGeom>
            <a:solidFill>
              <a:srgbClr val="22C55E"/>
            </a:solidFill>
            <a:ln/>
          </p:spPr>
          <p:txBody>
            <a:bodyPr/>
            <a:lstStyle/>
            <a:p>
              <a:endParaRPr lang="de-DE"/>
            </a:p>
          </p:txBody>
        </p:sp>
        <p:pic>
          <p:nvPicPr>
            <p:cNvPr id="52" name="Image 11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22044" y="3328988"/>
              <a:ext cx="114300" cy="114300"/>
            </a:xfrm>
            <a:prstGeom prst="rect">
              <a:avLst/>
            </a:prstGeom>
          </p:spPr>
        </p:pic>
        <p:sp>
          <p:nvSpPr>
            <p:cNvPr id="53" name="Text 39"/>
            <p:cNvSpPr/>
            <p:nvPr/>
          </p:nvSpPr>
          <p:spPr>
            <a:xfrm>
              <a:off x="5107781" y="3228975"/>
              <a:ext cx="1583513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837" b="1" dirty="0">
                  <a:solidFill>
                    <a:srgbClr val="000000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Reproduzierbarkeit</a:t>
              </a:r>
              <a:endParaRPr lang="en-US" sz="837" dirty="0"/>
            </a:p>
          </p:txBody>
        </p:sp>
        <p:sp>
          <p:nvSpPr>
            <p:cNvPr id="54" name="Text 40"/>
            <p:cNvSpPr/>
            <p:nvPr/>
          </p:nvSpPr>
          <p:spPr>
            <a:xfrm>
              <a:off x="5107781" y="3400425"/>
              <a:ext cx="1583513" cy="14287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32" dirty="0">
                  <a:solidFill>
                    <a:srgbClr val="4B5563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Jedes Experiment nachvollziehbar</a:t>
              </a:r>
              <a:endParaRPr lang="en-US" sz="732" dirty="0"/>
            </a:p>
          </p:txBody>
        </p:sp>
        <p:sp>
          <p:nvSpPr>
            <p:cNvPr id="55" name="Shape 41"/>
            <p:cNvSpPr/>
            <p:nvPr/>
          </p:nvSpPr>
          <p:spPr>
            <a:xfrm>
              <a:off x="4836319" y="3714750"/>
              <a:ext cx="3843338" cy="485775"/>
            </a:xfrm>
            <a:prstGeom prst="rect">
              <a:avLst/>
            </a:prstGeom>
            <a:solidFill>
              <a:srgbClr val="F0FDF4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56" name="Shape 42"/>
            <p:cNvSpPr/>
            <p:nvPr/>
          </p:nvSpPr>
          <p:spPr>
            <a:xfrm>
              <a:off x="4836319" y="3714750"/>
              <a:ext cx="28575" cy="485775"/>
            </a:xfrm>
            <a:prstGeom prst="rect">
              <a:avLst/>
            </a:prstGeom>
            <a:solidFill>
              <a:srgbClr val="22C55E"/>
            </a:solidFill>
            <a:ln/>
          </p:spPr>
          <p:txBody>
            <a:bodyPr/>
            <a:lstStyle/>
            <a:p>
              <a:endParaRPr lang="de-DE"/>
            </a:p>
          </p:txBody>
        </p:sp>
        <p:pic>
          <p:nvPicPr>
            <p:cNvPr id="57" name="Image 12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22044" y="3900488"/>
              <a:ext cx="114300" cy="114300"/>
            </a:xfrm>
            <a:prstGeom prst="rect">
              <a:avLst/>
            </a:prstGeom>
          </p:spPr>
        </p:pic>
        <p:sp>
          <p:nvSpPr>
            <p:cNvPr id="58" name="Text 43"/>
            <p:cNvSpPr/>
            <p:nvPr/>
          </p:nvSpPr>
          <p:spPr>
            <a:xfrm>
              <a:off x="5107781" y="3800475"/>
              <a:ext cx="1266174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837" b="1" dirty="0">
                  <a:solidFill>
                    <a:srgbClr val="000000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Model Registry</a:t>
              </a:r>
              <a:endParaRPr lang="en-US" sz="837" dirty="0"/>
            </a:p>
          </p:txBody>
        </p:sp>
        <p:sp>
          <p:nvSpPr>
            <p:cNvPr id="59" name="Text 44"/>
            <p:cNvSpPr/>
            <p:nvPr/>
          </p:nvSpPr>
          <p:spPr>
            <a:xfrm>
              <a:off x="5107781" y="3971925"/>
              <a:ext cx="1266174" cy="14287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32" dirty="0">
                  <a:solidFill>
                    <a:srgbClr val="4B5563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Zentrale Modellverwaltung</a:t>
              </a:r>
              <a:endParaRPr lang="en-US" sz="732" dirty="0"/>
            </a:p>
          </p:txBody>
        </p:sp>
        <p:sp>
          <p:nvSpPr>
            <p:cNvPr id="60" name="Shape 45"/>
            <p:cNvSpPr/>
            <p:nvPr/>
          </p:nvSpPr>
          <p:spPr>
            <a:xfrm>
              <a:off x="285750" y="4521994"/>
              <a:ext cx="8572500" cy="1621631"/>
            </a:xfrm>
            <a:prstGeom prst="rect">
              <a:avLst/>
            </a:prstGeom>
            <a:solidFill>
              <a:srgbClr val="FFFFFF"/>
            </a:solidFill>
            <a:ln/>
          </p:spPr>
          <p:txBody>
            <a:bodyPr/>
            <a:lstStyle/>
            <a:p>
              <a:endParaRPr lang="de-DE"/>
            </a:p>
          </p:txBody>
        </p:sp>
        <p:pic>
          <p:nvPicPr>
            <p:cNvPr id="61" name="Image 13" descr="preencode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4344" y="4729163"/>
              <a:ext cx="150019" cy="200025"/>
            </a:xfrm>
            <a:prstGeom prst="rect">
              <a:avLst/>
            </a:prstGeom>
          </p:spPr>
        </p:pic>
        <p:sp>
          <p:nvSpPr>
            <p:cNvPr id="62" name="Text 46"/>
            <p:cNvSpPr/>
            <p:nvPr/>
          </p:nvSpPr>
          <p:spPr>
            <a:xfrm>
              <a:off x="700088" y="4700588"/>
              <a:ext cx="4395136" cy="25717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350" b="1" dirty="0">
                  <a:solidFill>
                    <a:srgbClr val="00ACC1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 Der Unterschied zu klassischer Softwareentwicklung </a:t>
              </a:r>
              <a:endParaRPr lang="en-US" sz="1350" dirty="0"/>
            </a:p>
          </p:txBody>
        </p:sp>
        <p:sp>
          <p:nvSpPr>
            <p:cNvPr id="63" name="Shape 47"/>
            <p:cNvSpPr/>
            <p:nvPr/>
          </p:nvSpPr>
          <p:spPr>
            <a:xfrm>
              <a:off x="464344" y="5064919"/>
              <a:ext cx="2624128" cy="900113"/>
            </a:xfrm>
            <a:prstGeom prst="rect">
              <a:avLst/>
            </a:prstGeom>
            <a:solidFill>
              <a:srgbClr val="EFF6FF"/>
            </a:solidFill>
            <a:ln/>
          </p:spPr>
          <p:txBody>
            <a:bodyPr/>
            <a:lstStyle/>
            <a:p>
              <a:endParaRPr lang="de-DE"/>
            </a:p>
          </p:txBody>
        </p:sp>
        <p:pic>
          <p:nvPicPr>
            <p:cNvPr id="64" name="Image 14" descr="preencoded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82632" y="5179219"/>
              <a:ext cx="187523" cy="214313"/>
            </a:xfrm>
            <a:prstGeom prst="rect">
              <a:avLst/>
            </a:prstGeom>
          </p:spPr>
        </p:pic>
        <p:sp>
          <p:nvSpPr>
            <p:cNvPr id="65" name="Text 48"/>
            <p:cNvSpPr/>
            <p:nvPr/>
          </p:nvSpPr>
          <p:spPr>
            <a:xfrm>
              <a:off x="578644" y="5479256"/>
              <a:ext cx="2395528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837" b="1" dirty="0">
                  <a:solidFill>
                    <a:srgbClr val="000000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Datenabhängigkeit</a:t>
              </a:r>
              <a:endParaRPr lang="en-US" sz="837" dirty="0"/>
            </a:p>
          </p:txBody>
        </p:sp>
        <p:sp>
          <p:nvSpPr>
            <p:cNvPr id="66" name="Text 49"/>
            <p:cNvSpPr/>
            <p:nvPr/>
          </p:nvSpPr>
          <p:spPr>
            <a:xfrm>
              <a:off x="578644" y="5707856"/>
              <a:ext cx="2395528" cy="14287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732" dirty="0">
                  <a:solidFill>
                    <a:srgbClr val="4B5563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Code + Daten + Parameter = Modell</a:t>
              </a:r>
              <a:endParaRPr lang="en-US" sz="732" dirty="0"/>
            </a:p>
          </p:txBody>
        </p:sp>
        <p:sp>
          <p:nvSpPr>
            <p:cNvPr id="67" name="Shape 50"/>
            <p:cNvSpPr/>
            <p:nvPr/>
          </p:nvSpPr>
          <p:spPr>
            <a:xfrm>
              <a:off x="3259922" y="5064919"/>
              <a:ext cx="2624128" cy="900113"/>
            </a:xfrm>
            <a:prstGeom prst="rect">
              <a:avLst/>
            </a:prstGeom>
            <a:solidFill>
              <a:srgbClr val="ECFDF5"/>
            </a:solidFill>
            <a:ln/>
          </p:spPr>
          <p:txBody>
            <a:bodyPr/>
            <a:lstStyle/>
            <a:p>
              <a:endParaRPr lang="de-DE"/>
            </a:p>
          </p:txBody>
        </p:sp>
        <p:pic>
          <p:nvPicPr>
            <p:cNvPr id="68" name="Image 15" descr="preencoded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78210" y="5179219"/>
              <a:ext cx="187523" cy="214313"/>
            </a:xfrm>
            <a:prstGeom prst="rect">
              <a:avLst/>
            </a:prstGeom>
          </p:spPr>
        </p:pic>
        <p:sp>
          <p:nvSpPr>
            <p:cNvPr id="69" name="Text 51"/>
            <p:cNvSpPr/>
            <p:nvPr/>
          </p:nvSpPr>
          <p:spPr>
            <a:xfrm>
              <a:off x="3374222" y="5479256"/>
              <a:ext cx="2395528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837" b="1" dirty="0">
                  <a:solidFill>
                    <a:srgbClr val="000000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Experimenteller Charakter</a:t>
              </a:r>
              <a:endParaRPr lang="en-US" sz="837" dirty="0"/>
            </a:p>
          </p:txBody>
        </p:sp>
        <p:sp>
          <p:nvSpPr>
            <p:cNvPr id="70" name="Text 52"/>
            <p:cNvSpPr/>
            <p:nvPr/>
          </p:nvSpPr>
          <p:spPr>
            <a:xfrm>
              <a:off x="3374222" y="5707856"/>
              <a:ext cx="2395528" cy="14287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732" dirty="0">
                  <a:solidFill>
                    <a:srgbClr val="4B5563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Trial &amp; Error, Hyperparameter-Tuning</a:t>
              </a:r>
              <a:endParaRPr lang="en-US" sz="732" dirty="0"/>
            </a:p>
          </p:txBody>
        </p:sp>
        <p:sp>
          <p:nvSpPr>
            <p:cNvPr id="71" name="Shape 53"/>
            <p:cNvSpPr/>
            <p:nvPr/>
          </p:nvSpPr>
          <p:spPr>
            <a:xfrm>
              <a:off x="6055500" y="5064919"/>
              <a:ext cx="2624156" cy="900113"/>
            </a:xfrm>
            <a:prstGeom prst="rect">
              <a:avLst/>
            </a:prstGeom>
            <a:solidFill>
              <a:srgbClr val="F5F3FF"/>
            </a:solidFill>
            <a:ln/>
          </p:spPr>
          <p:txBody>
            <a:bodyPr/>
            <a:lstStyle/>
            <a:p>
              <a:endParaRPr lang="de-DE"/>
            </a:p>
          </p:txBody>
        </p:sp>
        <p:pic>
          <p:nvPicPr>
            <p:cNvPr id="72" name="Image 16" descr="preencoded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60422" y="5179219"/>
              <a:ext cx="214313" cy="214313"/>
            </a:xfrm>
            <a:prstGeom prst="rect">
              <a:avLst/>
            </a:prstGeom>
          </p:spPr>
        </p:pic>
        <p:sp>
          <p:nvSpPr>
            <p:cNvPr id="73" name="Text 54"/>
            <p:cNvSpPr/>
            <p:nvPr/>
          </p:nvSpPr>
          <p:spPr>
            <a:xfrm>
              <a:off x="6169800" y="5479256"/>
              <a:ext cx="2395556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837" b="1" dirty="0">
                  <a:solidFill>
                    <a:srgbClr val="000000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Performance-Drift</a:t>
              </a:r>
              <a:endParaRPr lang="en-US" sz="837" dirty="0"/>
            </a:p>
          </p:txBody>
        </p:sp>
        <p:sp>
          <p:nvSpPr>
            <p:cNvPr id="74" name="Text 55"/>
            <p:cNvSpPr/>
            <p:nvPr/>
          </p:nvSpPr>
          <p:spPr>
            <a:xfrm>
              <a:off x="6169800" y="5707856"/>
              <a:ext cx="2395556" cy="14287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732" dirty="0">
                  <a:solidFill>
                    <a:srgbClr val="4B5563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Modelle verschlechtern sich über Zeit</a:t>
              </a:r>
              <a:endParaRPr lang="en-US" sz="732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7BA7712D-52D0-4844-9DE8-8697268C84AE}"/>
              </a:ext>
            </a:extLst>
          </p:cNvPr>
          <p:cNvGrpSpPr/>
          <p:nvPr/>
        </p:nvGrpSpPr>
        <p:grpSpPr>
          <a:xfrm>
            <a:off x="0" y="1"/>
            <a:ext cx="9144000" cy="5143500"/>
            <a:chOff x="0" y="0"/>
            <a:chExt cx="9144000" cy="5972175"/>
          </a:xfrm>
        </p:grpSpPr>
        <p:pic>
          <p:nvPicPr>
            <p:cNvPr id="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9144000" cy="5972175"/>
            </a:xfrm>
            <a:prstGeom prst="rect">
              <a:avLst/>
            </a:prstGeom>
          </p:spPr>
        </p:pic>
        <p:sp>
          <p:nvSpPr>
            <p:cNvPr id="3" name="Shape 0"/>
            <p:cNvSpPr/>
            <p:nvPr/>
          </p:nvSpPr>
          <p:spPr>
            <a:xfrm>
              <a:off x="457200" y="171450"/>
              <a:ext cx="8229600" cy="5629275"/>
            </a:xfrm>
            <a:prstGeom prst="rect">
              <a:avLst/>
            </a:prstGeom>
            <a:solidFill>
              <a:srgbClr val="FFFFFF">
                <a:alpha val="95000"/>
              </a:srgbClr>
            </a:solidFill>
            <a:ln/>
          </p:spPr>
          <p:txBody>
            <a:bodyPr/>
            <a:lstStyle/>
            <a:p>
              <a:endParaRPr lang="de-DE"/>
            </a:p>
          </p:txBody>
        </p:sp>
        <p:pic>
          <p:nvPicPr>
            <p:cNvPr id="4" name="Image 1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31297" y="405408"/>
              <a:ext cx="257175" cy="257175"/>
            </a:xfrm>
            <a:prstGeom prst="rect">
              <a:avLst/>
            </a:prstGeom>
          </p:spPr>
        </p:pic>
        <p:sp>
          <p:nvSpPr>
            <p:cNvPr id="5" name="Text 1"/>
            <p:cNvSpPr/>
            <p:nvPr/>
          </p:nvSpPr>
          <p:spPr>
            <a:xfrm>
              <a:off x="3174197" y="398264"/>
              <a:ext cx="3209916" cy="2875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2025" b="1" dirty="0">
                  <a:solidFill>
                    <a:srgbClr val="1F2937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MLOps-Tools Landschaft</a:t>
              </a:r>
              <a:endParaRPr lang="en-US" sz="2025" dirty="0"/>
            </a:p>
          </p:txBody>
        </p:sp>
        <p:sp>
          <p:nvSpPr>
            <p:cNvPr id="6" name="Shape 2"/>
            <p:cNvSpPr/>
            <p:nvPr/>
          </p:nvSpPr>
          <p:spPr>
            <a:xfrm>
              <a:off x="4229100" y="742950"/>
              <a:ext cx="685800" cy="28575"/>
            </a:xfrm>
            <a:prstGeom prst="roundRect">
              <a:avLst/>
            </a:prstGeom>
            <a:solidFill>
              <a:srgbClr val="3B82F6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7" name="Text 3"/>
            <p:cNvSpPr/>
            <p:nvPr/>
          </p:nvSpPr>
          <p:spPr>
            <a:xfrm>
              <a:off x="685800" y="857250"/>
              <a:ext cx="7843838" cy="20002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013" dirty="0">
                  <a:solidFill>
                    <a:srgbClr val="4B5563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Die richtige Auswahl für jeden Anwendungsfall</a:t>
              </a:r>
              <a:endParaRPr lang="en-US" sz="1013" dirty="0"/>
            </a:p>
          </p:txBody>
        </p:sp>
        <p:sp>
          <p:nvSpPr>
            <p:cNvPr id="8" name="Shape 4"/>
            <p:cNvSpPr/>
            <p:nvPr/>
          </p:nvSpPr>
          <p:spPr>
            <a:xfrm>
              <a:off x="685800" y="1228725"/>
              <a:ext cx="2476481" cy="2914650"/>
            </a:xfrm>
            <a:prstGeom prst="rect">
              <a:avLst/>
            </a:prstGeom>
            <a:solidFill>
              <a:srgbClr val="EFF6FF"/>
            </a:solidFill>
            <a:ln w="198">
              <a:solidFill>
                <a:srgbClr val="BFDBFE"/>
              </a:solidFill>
              <a:prstDash val="solid"/>
            </a:ln>
          </p:spPr>
          <p:txBody>
            <a:bodyPr/>
            <a:lstStyle/>
            <a:p>
              <a:endParaRPr lang="de-DE"/>
            </a:p>
          </p:txBody>
        </p:sp>
        <p:pic>
          <p:nvPicPr>
            <p:cNvPr id="9" name="Image 2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45447" y="1462683"/>
              <a:ext cx="357188" cy="285750"/>
            </a:xfrm>
            <a:prstGeom prst="rect">
              <a:avLst/>
            </a:prstGeom>
          </p:spPr>
        </p:pic>
        <p:sp>
          <p:nvSpPr>
            <p:cNvPr id="10" name="Text 5"/>
            <p:cNvSpPr/>
            <p:nvPr/>
          </p:nvSpPr>
          <p:spPr>
            <a:xfrm>
              <a:off x="857250" y="1943100"/>
              <a:ext cx="2205019" cy="20002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013" b="1" dirty="0">
                  <a:solidFill>
                    <a:srgbClr val="1E40AF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Vendor End-to-End</a:t>
              </a:r>
              <a:endParaRPr lang="en-US" sz="1013" dirty="0"/>
            </a:p>
          </p:txBody>
        </p:sp>
        <p:sp>
          <p:nvSpPr>
            <p:cNvPr id="11" name="Shape 6"/>
            <p:cNvSpPr/>
            <p:nvPr/>
          </p:nvSpPr>
          <p:spPr>
            <a:xfrm>
              <a:off x="857250" y="2228850"/>
              <a:ext cx="2133581" cy="428625"/>
            </a:xfrm>
            <a:prstGeom prst="rect">
              <a:avLst/>
            </a:prstGeom>
            <a:solidFill>
              <a:srgbClr val="FFFFFF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12" name="Text 7"/>
            <p:cNvSpPr/>
            <p:nvPr/>
          </p:nvSpPr>
          <p:spPr>
            <a:xfrm>
              <a:off x="942975" y="2314575"/>
              <a:ext cx="2033569" cy="1428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88" b="1" dirty="0">
                  <a:solidFill>
                    <a:srgbClr val="1D4ED8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AWS SageMaker</a:t>
              </a:r>
              <a:endParaRPr lang="en-US" sz="788" dirty="0"/>
            </a:p>
          </p:txBody>
        </p:sp>
        <p:sp>
          <p:nvSpPr>
            <p:cNvPr id="13" name="Text 8"/>
            <p:cNvSpPr/>
            <p:nvPr/>
          </p:nvSpPr>
          <p:spPr>
            <a:xfrm>
              <a:off x="942975" y="2457450"/>
              <a:ext cx="2033569" cy="1143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675" dirty="0">
                  <a:solidFill>
                    <a:srgbClr val="2563EB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Vollständige ML-Plattform von Amazon</a:t>
              </a:r>
              <a:endParaRPr lang="en-US" sz="675" dirty="0"/>
            </a:p>
          </p:txBody>
        </p:sp>
        <p:sp>
          <p:nvSpPr>
            <p:cNvPr id="14" name="Shape 9"/>
            <p:cNvSpPr/>
            <p:nvPr/>
          </p:nvSpPr>
          <p:spPr>
            <a:xfrm>
              <a:off x="857250" y="2743200"/>
              <a:ext cx="2133581" cy="428625"/>
            </a:xfrm>
            <a:prstGeom prst="rect">
              <a:avLst/>
            </a:prstGeom>
            <a:solidFill>
              <a:srgbClr val="FFFFFF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15" name="Text 10"/>
            <p:cNvSpPr/>
            <p:nvPr/>
          </p:nvSpPr>
          <p:spPr>
            <a:xfrm>
              <a:off x="942975" y="2828925"/>
              <a:ext cx="2033569" cy="1428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88" b="1" dirty="0">
                  <a:solidFill>
                    <a:srgbClr val="1D4ED8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Azure ML</a:t>
              </a:r>
              <a:endParaRPr lang="en-US" sz="788" dirty="0"/>
            </a:p>
          </p:txBody>
        </p:sp>
        <p:sp>
          <p:nvSpPr>
            <p:cNvPr id="16" name="Text 11"/>
            <p:cNvSpPr/>
            <p:nvPr/>
          </p:nvSpPr>
          <p:spPr>
            <a:xfrm>
              <a:off x="942975" y="2971800"/>
              <a:ext cx="2033569" cy="1143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675" dirty="0">
                  <a:solidFill>
                    <a:srgbClr val="2563EB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Microsoft's Cloud ML-Service</a:t>
              </a:r>
              <a:endParaRPr lang="en-US" sz="675" dirty="0"/>
            </a:p>
          </p:txBody>
        </p:sp>
        <p:sp>
          <p:nvSpPr>
            <p:cNvPr id="17" name="Shape 12"/>
            <p:cNvSpPr/>
            <p:nvPr/>
          </p:nvSpPr>
          <p:spPr>
            <a:xfrm>
              <a:off x="857250" y="3257550"/>
              <a:ext cx="2133581" cy="428625"/>
            </a:xfrm>
            <a:prstGeom prst="rect">
              <a:avLst/>
            </a:prstGeom>
            <a:solidFill>
              <a:srgbClr val="FFFFFF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Text 13"/>
            <p:cNvSpPr/>
            <p:nvPr/>
          </p:nvSpPr>
          <p:spPr>
            <a:xfrm>
              <a:off x="942975" y="3343275"/>
              <a:ext cx="2033569" cy="1428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88" b="1" dirty="0">
                  <a:solidFill>
                    <a:srgbClr val="1D4ED8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Google Vertex AI</a:t>
              </a:r>
              <a:endParaRPr lang="en-US" sz="788" dirty="0"/>
            </a:p>
          </p:txBody>
        </p:sp>
        <p:sp>
          <p:nvSpPr>
            <p:cNvPr id="19" name="Text 14"/>
            <p:cNvSpPr/>
            <p:nvPr/>
          </p:nvSpPr>
          <p:spPr>
            <a:xfrm>
              <a:off x="942975" y="3486150"/>
              <a:ext cx="2033569" cy="1143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675" dirty="0">
                  <a:solidFill>
                    <a:srgbClr val="2563EB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Google's einheitliche ML-Plattform</a:t>
              </a:r>
              <a:endParaRPr lang="en-US" sz="675" dirty="0"/>
            </a:p>
          </p:txBody>
        </p:sp>
        <p:sp>
          <p:nvSpPr>
            <p:cNvPr id="20" name="Shape 15"/>
            <p:cNvSpPr/>
            <p:nvPr/>
          </p:nvSpPr>
          <p:spPr>
            <a:xfrm>
              <a:off x="1433271" y="3793331"/>
              <a:ext cx="981540" cy="151805"/>
            </a:xfrm>
            <a:prstGeom prst="roundRect">
              <a:avLst/>
            </a:prstGeom>
            <a:solidFill>
              <a:srgbClr val="DBEAFE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21" name="Text 16"/>
            <p:cNvSpPr/>
            <p:nvPr/>
          </p:nvSpPr>
          <p:spPr>
            <a:xfrm>
              <a:off x="1433271" y="3793331"/>
              <a:ext cx="1052978" cy="151805"/>
            </a:xfrm>
            <a:prstGeom prst="rect">
              <a:avLst/>
            </a:prstGeom>
            <a:noFill/>
            <a:ln/>
          </p:spPr>
          <p:txBody>
            <a:bodyPr wrap="none" lIns="68072" tIns="34036" rIns="68072" bIns="34036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675" dirty="0">
                  <a:solidFill>
                    <a:srgbClr val="1E40AF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✓ Vollständig integriert</a:t>
              </a:r>
              <a:endParaRPr lang="en-US" sz="675" dirty="0"/>
            </a:p>
          </p:txBody>
        </p:sp>
        <p:sp>
          <p:nvSpPr>
            <p:cNvPr id="22" name="Shape 17"/>
            <p:cNvSpPr/>
            <p:nvPr/>
          </p:nvSpPr>
          <p:spPr>
            <a:xfrm>
              <a:off x="3333731" y="1228725"/>
              <a:ext cx="2476509" cy="2914650"/>
            </a:xfrm>
            <a:prstGeom prst="rect">
              <a:avLst/>
            </a:prstGeom>
            <a:solidFill>
              <a:srgbClr val="ECFDF5"/>
            </a:solidFill>
            <a:ln w="198">
              <a:solidFill>
                <a:srgbClr val="A7F3D0"/>
              </a:solidFill>
              <a:prstDash val="solid"/>
            </a:ln>
          </p:spPr>
          <p:txBody>
            <a:bodyPr/>
            <a:lstStyle/>
            <a:p>
              <a:endParaRPr lang="de-DE"/>
            </a:p>
          </p:txBody>
        </p:sp>
        <p:pic>
          <p:nvPicPr>
            <p:cNvPr id="23" name="Image 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29097" y="1462683"/>
              <a:ext cx="285750" cy="285750"/>
            </a:xfrm>
            <a:prstGeom prst="rect">
              <a:avLst/>
            </a:prstGeom>
          </p:spPr>
        </p:pic>
        <p:sp>
          <p:nvSpPr>
            <p:cNvPr id="24" name="Text 18"/>
            <p:cNvSpPr/>
            <p:nvPr/>
          </p:nvSpPr>
          <p:spPr>
            <a:xfrm>
              <a:off x="3505181" y="1943100"/>
              <a:ext cx="2205047" cy="20002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013" b="1" dirty="0">
                  <a:solidFill>
                    <a:srgbClr val="065F46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Open Source End-to-End</a:t>
              </a:r>
              <a:endParaRPr lang="en-US" sz="1013" dirty="0"/>
            </a:p>
          </p:txBody>
        </p:sp>
        <p:sp>
          <p:nvSpPr>
            <p:cNvPr id="25" name="Shape 19"/>
            <p:cNvSpPr/>
            <p:nvPr/>
          </p:nvSpPr>
          <p:spPr>
            <a:xfrm>
              <a:off x="3505181" y="2228850"/>
              <a:ext cx="2133609" cy="428625"/>
            </a:xfrm>
            <a:prstGeom prst="rect">
              <a:avLst/>
            </a:prstGeom>
            <a:solidFill>
              <a:srgbClr val="FFFFFF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Text 20"/>
            <p:cNvSpPr/>
            <p:nvPr/>
          </p:nvSpPr>
          <p:spPr>
            <a:xfrm>
              <a:off x="3590906" y="2314575"/>
              <a:ext cx="2033597" cy="1428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88" b="1" dirty="0">
                  <a:solidFill>
                    <a:srgbClr val="047857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Kubeflow</a:t>
              </a:r>
              <a:endParaRPr lang="en-US" sz="788" dirty="0"/>
            </a:p>
          </p:txBody>
        </p:sp>
        <p:sp>
          <p:nvSpPr>
            <p:cNvPr id="27" name="Text 21"/>
            <p:cNvSpPr/>
            <p:nvPr/>
          </p:nvSpPr>
          <p:spPr>
            <a:xfrm>
              <a:off x="3590906" y="2457450"/>
              <a:ext cx="2033597" cy="1143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675" dirty="0">
                  <a:solidFill>
                    <a:srgbClr val="059669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ML-Workflows auf Kubernetes</a:t>
              </a:r>
              <a:endParaRPr lang="en-US" sz="675" dirty="0"/>
            </a:p>
          </p:txBody>
        </p:sp>
        <p:sp>
          <p:nvSpPr>
            <p:cNvPr id="28" name="Shape 22"/>
            <p:cNvSpPr/>
            <p:nvPr/>
          </p:nvSpPr>
          <p:spPr>
            <a:xfrm>
              <a:off x="3505181" y="2743200"/>
              <a:ext cx="2133609" cy="428625"/>
            </a:xfrm>
            <a:prstGeom prst="rect">
              <a:avLst/>
            </a:prstGeom>
            <a:solidFill>
              <a:srgbClr val="FFFFFF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Text 23"/>
            <p:cNvSpPr/>
            <p:nvPr/>
          </p:nvSpPr>
          <p:spPr>
            <a:xfrm>
              <a:off x="3590906" y="2828925"/>
              <a:ext cx="2033597" cy="1428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88" b="1" dirty="0">
                  <a:solidFill>
                    <a:srgbClr val="047857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ClearML</a:t>
              </a:r>
              <a:endParaRPr lang="en-US" sz="788" dirty="0"/>
            </a:p>
          </p:txBody>
        </p:sp>
        <p:sp>
          <p:nvSpPr>
            <p:cNvPr id="30" name="Text 24"/>
            <p:cNvSpPr/>
            <p:nvPr/>
          </p:nvSpPr>
          <p:spPr>
            <a:xfrm>
              <a:off x="3590906" y="2971800"/>
              <a:ext cx="2033597" cy="1143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675" dirty="0">
                  <a:solidFill>
                    <a:srgbClr val="059669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Experiment Management &amp; AutoML</a:t>
              </a:r>
              <a:endParaRPr lang="en-US" sz="675" dirty="0"/>
            </a:p>
          </p:txBody>
        </p:sp>
        <p:sp>
          <p:nvSpPr>
            <p:cNvPr id="31" name="Shape 25"/>
            <p:cNvSpPr/>
            <p:nvPr/>
          </p:nvSpPr>
          <p:spPr>
            <a:xfrm>
              <a:off x="3505181" y="3257550"/>
              <a:ext cx="2133609" cy="428625"/>
            </a:xfrm>
            <a:prstGeom prst="rect">
              <a:avLst/>
            </a:prstGeom>
            <a:solidFill>
              <a:srgbClr val="FFFFFF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32" name="Text 26"/>
            <p:cNvSpPr/>
            <p:nvPr/>
          </p:nvSpPr>
          <p:spPr>
            <a:xfrm>
              <a:off x="3590906" y="3343275"/>
              <a:ext cx="2033597" cy="1428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88" b="1" dirty="0">
                  <a:solidFill>
                    <a:srgbClr val="047857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ZenML</a:t>
              </a:r>
              <a:endParaRPr lang="en-US" sz="788" dirty="0"/>
            </a:p>
          </p:txBody>
        </p:sp>
        <p:sp>
          <p:nvSpPr>
            <p:cNvPr id="33" name="Text 27"/>
            <p:cNvSpPr/>
            <p:nvPr/>
          </p:nvSpPr>
          <p:spPr>
            <a:xfrm>
              <a:off x="3590906" y="3486150"/>
              <a:ext cx="2033597" cy="1143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675" dirty="0">
                  <a:solidFill>
                    <a:srgbClr val="059669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Portable ML-Pipeline Framework</a:t>
              </a:r>
              <a:endParaRPr lang="en-US" sz="675" dirty="0"/>
            </a:p>
          </p:txBody>
        </p:sp>
        <p:sp>
          <p:nvSpPr>
            <p:cNvPr id="34" name="Shape 28"/>
            <p:cNvSpPr/>
            <p:nvPr/>
          </p:nvSpPr>
          <p:spPr>
            <a:xfrm>
              <a:off x="4086030" y="3793331"/>
              <a:ext cx="971913" cy="151805"/>
            </a:xfrm>
            <a:prstGeom prst="roundRect">
              <a:avLst/>
            </a:prstGeom>
            <a:solidFill>
              <a:srgbClr val="D1FAE5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35" name="Text 29"/>
            <p:cNvSpPr/>
            <p:nvPr/>
          </p:nvSpPr>
          <p:spPr>
            <a:xfrm>
              <a:off x="4086030" y="3793331"/>
              <a:ext cx="1043350" cy="151805"/>
            </a:xfrm>
            <a:prstGeom prst="rect">
              <a:avLst/>
            </a:prstGeom>
            <a:noFill/>
            <a:ln/>
          </p:spPr>
          <p:txBody>
            <a:bodyPr wrap="none" lIns="68072" tIns="34036" rIns="68072" bIns="34036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675" dirty="0">
                  <a:solidFill>
                    <a:srgbClr val="065F46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✓ Flexibel &amp; kostenlos</a:t>
              </a:r>
              <a:endParaRPr lang="en-US" sz="675" dirty="0"/>
            </a:p>
          </p:txBody>
        </p:sp>
        <p:sp>
          <p:nvSpPr>
            <p:cNvPr id="36" name="Shape 30"/>
            <p:cNvSpPr/>
            <p:nvPr/>
          </p:nvSpPr>
          <p:spPr>
            <a:xfrm>
              <a:off x="5981691" y="1228725"/>
              <a:ext cx="2476481" cy="2914650"/>
            </a:xfrm>
            <a:prstGeom prst="rect">
              <a:avLst/>
            </a:prstGeom>
            <a:solidFill>
              <a:srgbClr val="F5F3FF"/>
            </a:solidFill>
            <a:ln w="198">
              <a:solidFill>
                <a:srgbClr val="DDD6FE"/>
              </a:solidFill>
              <a:prstDash val="solid"/>
            </a:ln>
          </p:spPr>
          <p:txBody>
            <a:bodyPr/>
            <a:lstStyle/>
            <a:p>
              <a:endParaRPr lang="de-DE"/>
            </a:p>
          </p:txBody>
        </p:sp>
        <p:pic>
          <p:nvPicPr>
            <p:cNvPr id="37" name="Image 4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77056" y="1462683"/>
              <a:ext cx="285750" cy="285750"/>
            </a:xfrm>
            <a:prstGeom prst="rect">
              <a:avLst/>
            </a:prstGeom>
          </p:spPr>
        </p:pic>
        <p:sp>
          <p:nvSpPr>
            <p:cNvPr id="38" name="Text 31"/>
            <p:cNvSpPr/>
            <p:nvPr/>
          </p:nvSpPr>
          <p:spPr>
            <a:xfrm>
              <a:off x="6153141" y="1943100"/>
              <a:ext cx="2205019" cy="20002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013" b="1" dirty="0">
                  <a:solidFill>
                    <a:srgbClr val="5B21B6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Spezialisierte Tools</a:t>
              </a:r>
              <a:endParaRPr lang="en-US" sz="1013" dirty="0"/>
            </a:p>
          </p:txBody>
        </p:sp>
        <p:sp>
          <p:nvSpPr>
            <p:cNvPr id="39" name="Shape 32"/>
            <p:cNvSpPr/>
            <p:nvPr/>
          </p:nvSpPr>
          <p:spPr>
            <a:xfrm>
              <a:off x="6153141" y="2228850"/>
              <a:ext cx="2133581" cy="428625"/>
            </a:xfrm>
            <a:prstGeom prst="rect">
              <a:avLst/>
            </a:prstGeom>
            <a:solidFill>
              <a:srgbClr val="FFFFFF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40" name="Text 33"/>
            <p:cNvSpPr/>
            <p:nvPr/>
          </p:nvSpPr>
          <p:spPr>
            <a:xfrm>
              <a:off x="6238866" y="2314575"/>
              <a:ext cx="2033569" cy="1428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88" b="1" dirty="0">
                  <a:solidFill>
                    <a:srgbClr val="6D28D9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MLflow</a:t>
              </a:r>
              <a:endParaRPr lang="en-US" sz="788" dirty="0"/>
            </a:p>
          </p:txBody>
        </p:sp>
        <p:sp>
          <p:nvSpPr>
            <p:cNvPr id="41" name="Text 34"/>
            <p:cNvSpPr/>
            <p:nvPr/>
          </p:nvSpPr>
          <p:spPr>
            <a:xfrm>
              <a:off x="6238866" y="2457450"/>
              <a:ext cx="2033569" cy="1143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675" dirty="0">
                  <a:solidFill>
                    <a:srgbClr val="7C3AED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Experiment Tracking &amp; Model Registry</a:t>
              </a:r>
              <a:endParaRPr lang="en-US" sz="675" dirty="0"/>
            </a:p>
          </p:txBody>
        </p:sp>
        <p:sp>
          <p:nvSpPr>
            <p:cNvPr id="42" name="Shape 35"/>
            <p:cNvSpPr/>
            <p:nvPr/>
          </p:nvSpPr>
          <p:spPr>
            <a:xfrm>
              <a:off x="6153141" y="2743200"/>
              <a:ext cx="2133581" cy="428625"/>
            </a:xfrm>
            <a:prstGeom prst="rect">
              <a:avLst/>
            </a:prstGeom>
            <a:solidFill>
              <a:srgbClr val="FFFFFF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43" name="Text 36"/>
            <p:cNvSpPr/>
            <p:nvPr/>
          </p:nvSpPr>
          <p:spPr>
            <a:xfrm>
              <a:off x="6238866" y="2828925"/>
              <a:ext cx="2033569" cy="1428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88" b="1" dirty="0">
                  <a:solidFill>
                    <a:srgbClr val="6D28D9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DVC</a:t>
              </a:r>
              <a:endParaRPr lang="en-US" sz="788" dirty="0"/>
            </a:p>
          </p:txBody>
        </p:sp>
        <p:sp>
          <p:nvSpPr>
            <p:cNvPr id="44" name="Text 37"/>
            <p:cNvSpPr/>
            <p:nvPr/>
          </p:nvSpPr>
          <p:spPr>
            <a:xfrm>
              <a:off x="6238866" y="2971800"/>
              <a:ext cx="2033569" cy="1143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675" dirty="0">
                  <a:solidFill>
                    <a:srgbClr val="7C3AED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Data Version Control</a:t>
              </a:r>
              <a:endParaRPr lang="en-US" sz="675" dirty="0"/>
            </a:p>
          </p:txBody>
        </p:sp>
        <p:sp>
          <p:nvSpPr>
            <p:cNvPr id="45" name="Shape 38"/>
            <p:cNvSpPr/>
            <p:nvPr/>
          </p:nvSpPr>
          <p:spPr>
            <a:xfrm>
              <a:off x="6153141" y="3257550"/>
              <a:ext cx="2133581" cy="428625"/>
            </a:xfrm>
            <a:prstGeom prst="rect">
              <a:avLst/>
            </a:prstGeom>
            <a:solidFill>
              <a:srgbClr val="FFFFFF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46" name="Text 39"/>
            <p:cNvSpPr/>
            <p:nvPr/>
          </p:nvSpPr>
          <p:spPr>
            <a:xfrm>
              <a:off x="6238866" y="3343275"/>
              <a:ext cx="2033569" cy="1428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88" b="1" dirty="0">
                  <a:solidFill>
                    <a:srgbClr val="6D28D9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Weights &amp; Biases</a:t>
              </a:r>
              <a:endParaRPr lang="en-US" sz="788" dirty="0"/>
            </a:p>
          </p:txBody>
        </p:sp>
        <p:sp>
          <p:nvSpPr>
            <p:cNvPr id="47" name="Text 40"/>
            <p:cNvSpPr/>
            <p:nvPr/>
          </p:nvSpPr>
          <p:spPr>
            <a:xfrm>
              <a:off x="6238866" y="3486150"/>
              <a:ext cx="2033569" cy="1143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675" dirty="0">
                  <a:solidFill>
                    <a:srgbClr val="7C3AED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Experiment Tracking &amp; Visualization</a:t>
              </a:r>
              <a:endParaRPr lang="en-US" sz="675" dirty="0"/>
            </a:p>
          </p:txBody>
        </p:sp>
        <p:sp>
          <p:nvSpPr>
            <p:cNvPr id="48" name="Shape 41"/>
            <p:cNvSpPr/>
            <p:nvPr/>
          </p:nvSpPr>
          <p:spPr>
            <a:xfrm>
              <a:off x="6850717" y="3793331"/>
              <a:ext cx="738429" cy="151805"/>
            </a:xfrm>
            <a:prstGeom prst="roundRect">
              <a:avLst/>
            </a:prstGeom>
            <a:solidFill>
              <a:srgbClr val="EDE9FE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49" name="Text 42"/>
            <p:cNvSpPr/>
            <p:nvPr/>
          </p:nvSpPr>
          <p:spPr>
            <a:xfrm>
              <a:off x="6850717" y="3793331"/>
              <a:ext cx="809867" cy="151805"/>
            </a:xfrm>
            <a:prstGeom prst="rect">
              <a:avLst/>
            </a:prstGeom>
            <a:noFill/>
            <a:ln/>
          </p:spPr>
          <p:txBody>
            <a:bodyPr wrap="none" lIns="68072" tIns="34036" rIns="68072" bIns="34036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675" dirty="0">
                  <a:solidFill>
                    <a:srgbClr val="5B21B6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✓ Best-of-Breed</a:t>
              </a:r>
              <a:endParaRPr lang="en-US" sz="675" dirty="0"/>
            </a:p>
          </p:txBody>
        </p:sp>
        <p:sp>
          <p:nvSpPr>
            <p:cNvPr id="50" name="Shape 43"/>
            <p:cNvSpPr/>
            <p:nvPr/>
          </p:nvSpPr>
          <p:spPr>
            <a:xfrm>
              <a:off x="685800" y="4286250"/>
              <a:ext cx="7772400" cy="1257300"/>
            </a:xfrm>
            <a:prstGeom prst="rect">
              <a:avLst/>
            </a:prstGeom>
            <a:solidFill>
              <a:srgbClr val="F9FAFB"/>
            </a:solidFill>
            <a:ln/>
          </p:spPr>
          <p:txBody>
            <a:bodyPr/>
            <a:lstStyle/>
            <a:p>
              <a:endParaRPr lang="de-DE"/>
            </a:p>
          </p:txBody>
        </p:sp>
        <p:pic>
          <p:nvPicPr>
            <p:cNvPr id="51" name="Image 5" descr="preencode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73233" y="4480917"/>
              <a:ext cx="178594" cy="142875"/>
            </a:xfrm>
            <a:prstGeom prst="rect">
              <a:avLst/>
            </a:prstGeom>
          </p:spPr>
        </p:pic>
        <p:sp>
          <p:nvSpPr>
            <p:cNvPr id="52" name="Text 44"/>
            <p:cNvSpPr/>
            <p:nvPr/>
          </p:nvSpPr>
          <p:spPr>
            <a:xfrm>
              <a:off x="3508977" y="4477345"/>
              <a:ext cx="2433200" cy="15894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125" b="1" dirty="0">
                  <a:solidFill>
                    <a:srgbClr val="1F2937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Wie wähle ich die richtigen Tools?</a:t>
              </a:r>
              <a:endParaRPr lang="en-US" sz="1125" dirty="0"/>
            </a:p>
          </p:txBody>
        </p:sp>
        <p:pic>
          <p:nvPicPr>
            <p:cNvPr id="53" name="Image 6" descr="preencoded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7250" y="4800600"/>
              <a:ext cx="142875" cy="114300"/>
            </a:xfrm>
            <a:prstGeom prst="rect">
              <a:avLst/>
            </a:prstGeom>
          </p:spPr>
        </p:pic>
        <p:sp>
          <p:nvSpPr>
            <p:cNvPr id="54" name="Text 45"/>
            <p:cNvSpPr/>
            <p:nvPr/>
          </p:nvSpPr>
          <p:spPr>
            <a:xfrm>
              <a:off x="1085850" y="4793456"/>
              <a:ext cx="1377795" cy="12858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dirty="0">
                  <a:solidFill>
                    <a:srgbClr val="1F2937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Teamgröße &amp; Expertise:</a:t>
              </a:r>
              <a:endParaRPr lang="en-US" sz="900" dirty="0"/>
            </a:p>
          </p:txBody>
        </p:sp>
        <p:sp>
          <p:nvSpPr>
            <p:cNvPr id="55" name="Text 46"/>
            <p:cNvSpPr/>
            <p:nvPr/>
          </p:nvSpPr>
          <p:spPr>
            <a:xfrm>
              <a:off x="1085850" y="4805958"/>
              <a:ext cx="3318104" cy="2839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88" dirty="0">
                  <a:solidFill>
                    <a:srgbClr val="4B5563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Kleine Teams → spezialisierte Tools, große Teams → Plattformen</a:t>
              </a:r>
              <a:endParaRPr lang="en-US" sz="788" dirty="0"/>
            </a:p>
          </p:txBody>
        </p:sp>
        <p:pic>
          <p:nvPicPr>
            <p:cNvPr id="56" name="Image 7" descr="preencoded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7250" y="5229225"/>
              <a:ext cx="71438" cy="114300"/>
            </a:xfrm>
            <a:prstGeom prst="rect">
              <a:avLst/>
            </a:prstGeom>
          </p:spPr>
        </p:pic>
        <p:sp>
          <p:nvSpPr>
            <p:cNvPr id="57" name="Text 47"/>
            <p:cNvSpPr/>
            <p:nvPr/>
          </p:nvSpPr>
          <p:spPr>
            <a:xfrm>
              <a:off x="1014413" y="5222081"/>
              <a:ext cx="503132" cy="12858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dirty="0">
                  <a:solidFill>
                    <a:srgbClr val="1F2937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Budget:</a:t>
              </a:r>
              <a:endParaRPr lang="en-US" sz="900" dirty="0"/>
            </a:p>
          </p:txBody>
        </p:sp>
        <p:sp>
          <p:nvSpPr>
            <p:cNvPr id="58" name="Text 48"/>
            <p:cNvSpPr/>
            <p:nvPr/>
          </p:nvSpPr>
          <p:spPr>
            <a:xfrm>
              <a:off x="1477863" y="5234583"/>
              <a:ext cx="1900377" cy="11251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88" dirty="0">
                  <a:solidFill>
                    <a:srgbClr val="4B5563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Open Source vs. kommerzielle Lösungen</a:t>
              </a:r>
              <a:endParaRPr lang="en-US" sz="788" dirty="0"/>
            </a:p>
          </p:txBody>
        </p:sp>
        <p:pic>
          <p:nvPicPr>
            <p:cNvPr id="59" name="Image 8" descr="preencoded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29150" y="4800600"/>
              <a:ext cx="142875" cy="114300"/>
            </a:xfrm>
            <a:prstGeom prst="rect">
              <a:avLst/>
            </a:prstGeom>
          </p:spPr>
        </p:pic>
        <p:sp>
          <p:nvSpPr>
            <p:cNvPr id="60" name="Text 49"/>
            <p:cNvSpPr/>
            <p:nvPr/>
          </p:nvSpPr>
          <p:spPr>
            <a:xfrm>
              <a:off x="4857750" y="4793456"/>
              <a:ext cx="763656" cy="12858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dirty="0">
                  <a:solidFill>
                    <a:srgbClr val="1F2937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Komplexität:</a:t>
              </a:r>
              <a:endParaRPr lang="en-US" sz="900" dirty="0"/>
            </a:p>
          </p:txBody>
        </p:sp>
        <p:sp>
          <p:nvSpPr>
            <p:cNvPr id="61" name="Text 50"/>
            <p:cNvSpPr/>
            <p:nvPr/>
          </p:nvSpPr>
          <p:spPr>
            <a:xfrm>
              <a:off x="5581724" y="4805958"/>
              <a:ext cx="2189531" cy="11251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88" dirty="0">
                  <a:solidFill>
                    <a:srgbClr val="4B5563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Einfache Projekte vs. Enterprise-Anforderungen</a:t>
              </a:r>
              <a:endParaRPr lang="en-US" sz="788" dirty="0"/>
            </a:p>
          </p:txBody>
        </p:sp>
        <p:pic>
          <p:nvPicPr>
            <p:cNvPr id="62" name="Image 9" descr="preencoded.p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629150" y="5057775"/>
              <a:ext cx="100013" cy="114300"/>
            </a:xfrm>
            <a:prstGeom prst="rect">
              <a:avLst/>
            </a:prstGeom>
          </p:spPr>
        </p:pic>
        <p:sp>
          <p:nvSpPr>
            <p:cNvPr id="63" name="Text 51"/>
            <p:cNvSpPr/>
            <p:nvPr/>
          </p:nvSpPr>
          <p:spPr>
            <a:xfrm>
              <a:off x="4814888" y="5050631"/>
              <a:ext cx="757349" cy="12858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dirty="0">
                  <a:solidFill>
                    <a:srgbClr val="1F2937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Compliance:</a:t>
              </a:r>
              <a:endParaRPr lang="en-US" sz="900" dirty="0"/>
            </a:p>
          </p:txBody>
        </p:sp>
        <p:sp>
          <p:nvSpPr>
            <p:cNvPr id="64" name="Text 52"/>
            <p:cNvSpPr/>
            <p:nvPr/>
          </p:nvSpPr>
          <p:spPr>
            <a:xfrm>
              <a:off x="5532555" y="5063133"/>
              <a:ext cx="1995171" cy="11251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88" dirty="0">
                  <a:solidFill>
                    <a:srgbClr val="4B5563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Datenschutz und Sicherheitsanforderungen</a:t>
              </a:r>
              <a:endParaRPr lang="en-US" sz="788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162EC46C-23B8-489B-9EC8-7ABB23B16BA2}"/>
              </a:ext>
            </a:extLst>
          </p:cNvPr>
          <p:cNvGrpSpPr/>
          <p:nvPr/>
        </p:nvGrpSpPr>
        <p:grpSpPr>
          <a:xfrm>
            <a:off x="0" y="1"/>
            <a:ext cx="9144000" cy="5143500"/>
            <a:chOff x="0" y="0"/>
            <a:chExt cx="9144000" cy="6029325"/>
          </a:xfrm>
        </p:grpSpPr>
        <p:pic>
          <p:nvPicPr>
            <p:cNvPr id="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9144000" cy="6029325"/>
            </a:xfrm>
            <a:prstGeom prst="rect">
              <a:avLst/>
            </a:prstGeom>
          </p:spPr>
        </p:pic>
        <p:sp>
          <p:nvSpPr>
            <p:cNvPr id="3" name="Shape 0"/>
            <p:cNvSpPr/>
            <p:nvPr/>
          </p:nvSpPr>
          <p:spPr>
            <a:xfrm>
              <a:off x="457200" y="171450"/>
              <a:ext cx="8229600" cy="5686425"/>
            </a:xfrm>
            <a:prstGeom prst="rect">
              <a:avLst/>
            </a:prstGeom>
            <a:solidFill>
              <a:srgbClr val="FFFFFF">
                <a:alpha val="95000"/>
              </a:srgbClr>
            </a:solidFill>
            <a:ln/>
          </p:spPr>
          <p:txBody>
            <a:bodyPr/>
            <a:lstStyle/>
            <a:p>
              <a:endParaRPr lang="de-DE"/>
            </a:p>
          </p:txBody>
        </p:sp>
        <p:pic>
          <p:nvPicPr>
            <p:cNvPr id="4" name="Image 1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28608" y="405408"/>
              <a:ext cx="257175" cy="257175"/>
            </a:xfrm>
            <a:prstGeom prst="rect">
              <a:avLst/>
            </a:prstGeom>
          </p:spPr>
        </p:pic>
        <p:sp>
          <p:nvSpPr>
            <p:cNvPr id="5" name="Text 1"/>
            <p:cNvSpPr/>
            <p:nvPr/>
          </p:nvSpPr>
          <p:spPr>
            <a:xfrm>
              <a:off x="2871508" y="398264"/>
              <a:ext cx="3815293" cy="2875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2025" b="1" dirty="0">
                  <a:solidFill>
                    <a:srgbClr val="1F2937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MLflow als praktische Lösung</a:t>
              </a:r>
              <a:endParaRPr lang="en-US" sz="2025" dirty="0"/>
            </a:p>
          </p:txBody>
        </p:sp>
        <p:sp>
          <p:nvSpPr>
            <p:cNvPr id="6" name="Shape 2"/>
            <p:cNvSpPr/>
            <p:nvPr/>
          </p:nvSpPr>
          <p:spPr>
            <a:xfrm>
              <a:off x="4229100" y="742950"/>
              <a:ext cx="685800" cy="28575"/>
            </a:xfrm>
            <a:prstGeom prst="roundRect">
              <a:avLst/>
            </a:prstGeom>
            <a:solidFill>
              <a:srgbClr val="3B82F6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7" name="Text 3"/>
            <p:cNvSpPr/>
            <p:nvPr/>
          </p:nvSpPr>
          <p:spPr>
            <a:xfrm>
              <a:off x="685800" y="857250"/>
              <a:ext cx="7843838" cy="20002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013" dirty="0">
                  <a:solidFill>
                    <a:srgbClr val="4B5563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Open-Source-Plattform für den gesamten ML-Lebenszyklus</a:t>
              </a:r>
              <a:endParaRPr lang="en-US" sz="1013" dirty="0"/>
            </a:p>
          </p:txBody>
        </p:sp>
        <p:sp>
          <p:nvSpPr>
            <p:cNvPr id="8" name="Shape 4"/>
            <p:cNvSpPr/>
            <p:nvPr/>
          </p:nvSpPr>
          <p:spPr>
            <a:xfrm>
              <a:off x="685800" y="1228725"/>
              <a:ext cx="7772400" cy="1285875"/>
            </a:xfrm>
            <a:prstGeom prst="rect">
              <a:avLst/>
            </a:prstGeom>
            <a:solidFill>
              <a:srgbClr val="EFF6FF"/>
            </a:solidFill>
            <a:ln w="198">
              <a:solidFill>
                <a:srgbClr val="BFDBFE"/>
              </a:solidFill>
              <a:prstDash val="solid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" name="Shape 5"/>
            <p:cNvSpPr/>
            <p:nvPr/>
          </p:nvSpPr>
          <p:spPr>
            <a:xfrm>
              <a:off x="4357688" y="1371600"/>
              <a:ext cx="428625" cy="428625"/>
            </a:xfrm>
            <a:prstGeom prst="ellipse">
              <a:avLst/>
            </a:prstGeom>
            <a:solidFill>
              <a:srgbClr val="0066CC"/>
            </a:solidFill>
            <a:ln/>
          </p:spPr>
          <p:txBody>
            <a:bodyPr/>
            <a:lstStyle/>
            <a:p>
              <a:endParaRPr lang="de-DE"/>
            </a:p>
          </p:txBody>
        </p:sp>
        <p:pic>
          <p:nvPicPr>
            <p:cNvPr id="10" name="Image 2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96991" y="1500188"/>
              <a:ext cx="150019" cy="171450"/>
            </a:xfrm>
            <a:prstGeom prst="rect">
              <a:avLst/>
            </a:prstGeom>
          </p:spPr>
        </p:pic>
        <p:sp>
          <p:nvSpPr>
            <p:cNvPr id="11" name="Text 6"/>
            <p:cNvSpPr/>
            <p:nvPr/>
          </p:nvSpPr>
          <p:spPr>
            <a:xfrm>
              <a:off x="828675" y="1914525"/>
              <a:ext cx="7558088" cy="20002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125" b="1" dirty="0">
                  <a:solidFill>
                    <a:srgbClr val="1E40AF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MLflow</a:t>
              </a:r>
              <a:endParaRPr lang="en-US" sz="1125" dirty="0"/>
            </a:p>
          </p:txBody>
        </p:sp>
        <p:sp>
          <p:nvSpPr>
            <p:cNvPr id="12" name="Text 7"/>
            <p:cNvSpPr/>
            <p:nvPr/>
          </p:nvSpPr>
          <p:spPr>
            <a:xfrm>
              <a:off x="828675" y="2171700"/>
              <a:ext cx="7558088" cy="17145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900" dirty="0">
                  <a:solidFill>
                    <a:srgbClr val="1D4ED8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Das Toolkit für reproduzierbare, skalierbare und kollaborative ML-Projekte</a:t>
              </a:r>
              <a:endParaRPr lang="en-US" sz="900" dirty="0"/>
            </a:p>
          </p:txBody>
        </p:sp>
        <p:sp>
          <p:nvSpPr>
            <p:cNvPr id="13" name="Shape 8"/>
            <p:cNvSpPr/>
            <p:nvPr/>
          </p:nvSpPr>
          <p:spPr>
            <a:xfrm>
              <a:off x="685800" y="2657475"/>
              <a:ext cx="1857375" cy="1571625"/>
            </a:xfrm>
            <a:prstGeom prst="rect">
              <a:avLst/>
            </a:prstGeom>
            <a:solidFill>
              <a:srgbClr val="ECFDF5"/>
            </a:solidFill>
            <a:ln w="198">
              <a:solidFill>
                <a:srgbClr val="A7F3D0"/>
              </a:solidFill>
              <a:prstDash val="solid"/>
            </a:ln>
          </p:spPr>
          <p:txBody>
            <a:bodyPr/>
            <a:lstStyle/>
            <a:p>
              <a:endParaRPr lang="de-DE"/>
            </a:p>
          </p:txBody>
        </p:sp>
        <p:pic>
          <p:nvPicPr>
            <p:cNvPr id="14" name="Image 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07331" y="2814638"/>
              <a:ext cx="214313" cy="214313"/>
            </a:xfrm>
            <a:prstGeom prst="rect">
              <a:avLst/>
            </a:prstGeom>
          </p:spPr>
        </p:pic>
        <p:sp>
          <p:nvSpPr>
            <p:cNvPr id="15" name="Text 9"/>
            <p:cNvSpPr/>
            <p:nvPr/>
          </p:nvSpPr>
          <p:spPr>
            <a:xfrm>
              <a:off x="828675" y="3143250"/>
              <a:ext cx="1643063" cy="20002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013" b="1" dirty="0">
                  <a:solidFill>
                    <a:srgbClr val="065F46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Tracking</a:t>
              </a:r>
              <a:endParaRPr lang="en-US" sz="1013" dirty="0"/>
            </a:p>
          </p:txBody>
        </p:sp>
        <p:sp>
          <p:nvSpPr>
            <p:cNvPr id="16" name="Text 10"/>
            <p:cNvSpPr/>
            <p:nvPr/>
          </p:nvSpPr>
          <p:spPr>
            <a:xfrm>
              <a:off x="828675" y="3400425"/>
              <a:ext cx="1643063" cy="1428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788" dirty="0">
                  <a:solidFill>
                    <a:srgbClr val="047857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• Parameter loggen</a:t>
              </a:r>
              <a:endParaRPr lang="en-US" sz="788" dirty="0"/>
            </a:p>
          </p:txBody>
        </p:sp>
        <p:sp>
          <p:nvSpPr>
            <p:cNvPr id="17" name="Text 11"/>
            <p:cNvSpPr/>
            <p:nvPr/>
          </p:nvSpPr>
          <p:spPr>
            <a:xfrm>
              <a:off x="828675" y="3571875"/>
              <a:ext cx="1643063" cy="1428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788" dirty="0">
                  <a:solidFill>
                    <a:srgbClr val="047857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• Metriken verfolgen</a:t>
              </a:r>
              <a:endParaRPr lang="en-US" sz="788" dirty="0"/>
            </a:p>
          </p:txBody>
        </p:sp>
        <p:sp>
          <p:nvSpPr>
            <p:cNvPr id="18" name="Text 12"/>
            <p:cNvSpPr/>
            <p:nvPr/>
          </p:nvSpPr>
          <p:spPr>
            <a:xfrm>
              <a:off x="828675" y="3743325"/>
              <a:ext cx="1643063" cy="1428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788" dirty="0">
                  <a:solidFill>
                    <a:srgbClr val="047857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• Artefakte speichern</a:t>
              </a:r>
              <a:endParaRPr lang="en-US" sz="788" dirty="0"/>
            </a:p>
          </p:txBody>
        </p:sp>
        <p:sp>
          <p:nvSpPr>
            <p:cNvPr id="19" name="Text 13"/>
            <p:cNvSpPr/>
            <p:nvPr/>
          </p:nvSpPr>
          <p:spPr>
            <a:xfrm>
              <a:off x="828675" y="3914775"/>
              <a:ext cx="1643063" cy="1428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788" dirty="0">
                  <a:solidFill>
                    <a:srgbClr val="047857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• Experimente vergleichen</a:t>
              </a:r>
              <a:endParaRPr lang="en-US" sz="788" dirty="0"/>
            </a:p>
          </p:txBody>
        </p:sp>
        <p:sp>
          <p:nvSpPr>
            <p:cNvPr id="20" name="Shape 14"/>
            <p:cNvSpPr/>
            <p:nvPr/>
          </p:nvSpPr>
          <p:spPr>
            <a:xfrm>
              <a:off x="2657475" y="2657475"/>
              <a:ext cx="1857375" cy="1571625"/>
            </a:xfrm>
            <a:prstGeom prst="rect">
              <a:avLst/>
            </a:prstGeom>
            <a:solidFill>
              <a:srgbClr val="F5F3FF"/>
            </a:solidFill>
            <a:ln w="198">
              <a:solidFill>
                <a:srgbClr val="DDD6FE"/>
              </a:solidFill>
              <a:prstDash val="solid"/>
            </a:ln>
          </p:spPr>
          <p:txBody>
            <a:bodyPr/>
            <a:lstStyle/>
            <a:p>
              <a:endParaRPr lang="de-DE"/>
            </a:p>
          </p:txBody>
        </p:sp>
        <p:pic>
          <p:nvPicPr>
            <p:cNvPr id="21" name="Image 4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79006" y="2814638"/>
              <a:ext cx="214313" cy="214313"/>
            </a:xfrm>
            <a:prstGeom prst="rect">
              <a:avLst/>
            </a:prstGeom>
          </p:spPr>
        </p:pic>
        <p:sp>
          <p:nvSpPr>
            <p:cNvPr id="22" name="Text 15"/>
            <p:cNvSpPr/>
            <p:nvPr/>
          </p:nvSpPr>
          <p:spPr>
            <a:xfrm>
              <a:off x="2800350" y="3143250"/>
              <a:ext cx="1643063" cy="20002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013" b="1" dirty="0">
                  <a:solidFill>
                    <a:srgbClr val="5B21B6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Models</a:t>
              </a:r>
              <a:endParaRPr lang="en-US" sz="1013" dirty="0"/>
            </a:p>
          </p:txBody>
        </p:sp>
        <p:sp>
          <p:nvSpPr>
            <p:cNvPr id="23" name="Text 16"/>
            <p:cNvSpPr/>
            <p:nvPr/>
          </p:nvSpPr>
          <p:spPr>
            <a:xfrm>
              <a:off x="2800350" y="3400425"/>
              <a:ext cx="1643063" cy="1428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788" dirty="0">
                  <a:solidFill>
                    <a:srgbClr val="6D28D9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• Einheitliches Format</a:t>
              </a:r>
              <a:endParaRPr lang="en-US" sz="788" dirty="0"/>
            </a:p>
          </p:txBody>
        </p:sp>
        <p:sp>
          <p:nvSpPr>
            <p:cNvPr id="24" name="Text 17"/>
            <p:cNvSpPr/>
            <p:nvPr/>
          </p:nvSpPr>
          <p:spPr>
            <a:xfrm>
              <a:off x="2800350" y="3571875"/>
              <a:ext cx="1643063" cy="1428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788" dirty="0">
                  <a:solidFill>
                    <a:srgbClr val="6D28D9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• Multi-Framework</a:t>
              </a:r>
              <a:endParaRPr lang="en-US" sz="788" dirty="0"/>
            </a:p>
          </p:txBody>
        </p:sp>
        <p:sp>
          <p:nvSpPr>
            <p:cNvPr id="25" name="Text 18"/>
            <p:cNvSpPr/>
            <p:nvPr/>
          </p:nvSpPr>
          <p:spPr>
            <a:xfrm>
              <a:off x="2800350" y="3743325"/>
              <a:ext cx="1643063" cy="1428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788" dirty="0">
                  <a:solidFill>
                    <a:srgbClr val="6D28D9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• Deployment-ready</a:t>
              </a:r>
              <a:endParaRPr lang="en-US" sz="788" dirty="0"/>
            </a:p>
          </p:txBody>
        </p:sp>
        <p:sp>
          <p:nvSpPr>
            <p:cNvPr id="26" name="Text 19"/>
            <p:cNvSpPr/>
            <p:nvPr/>
          </p:nvSpPr>
          <p:spPr>
            <a:xfrm>
              <a:off x="2800350" y="3914775"/>
              <a:ext cx="1643063" cy="1428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788" dirty="0">
                  <a:solidFill>
                    <a:srgbClr val="6D28D9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• Reproduzierbar</a:t>
              </a:r>
              <a:endParaRPr lang="en-US" sz="788" dirty="0"/>
            </a:p>
          </p:txBody>
        </p:sp>
        <p:pic>
          <p:nvPicPr>
            <p:cNvPr id="27" name="Image 5" descr="preencode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50681" y="2828925"/>
              <a:ext cx="214313" cy="214313"/>
            </a:xfrm>
            <a:prstGeom prst="rect">
              <a:avLst/>
            </a:prstGeom>
          </p:spPr>
        </p:pic>
        <p:sp>
          <p:nvSpPr>
            <p:cNvPr id="28" name="Text 20"/>
            <p:cNvSpPr/>
            <p:nvPr/>
          </p:nvSpPr>
          <p:spPr>
            <a:xfrm>
              <a:off x="4786313" y="3157538"/>
              <a:ext cx="1614488" cy="20002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013" b="1" dirty="0">
                  <a:solidFill>
                    <a:srgbClr val="000000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Registry</a:t>
              </a:r>
              <a:endParaRPr lang="en-US" sz="1013" dirty="0"/>
            </a:p>
          </p:txBody>
        </p:sp>
        <p:sp>
          <p:nvSpPr>
            <p:cNvPr id="29" name="Text 21"/>
            <p:cNvSpPr/>
            <p:nvPr/>
          </p:nvSpPr>
          <p:spPr>
            <a:xfrm>
              <a:off x="4786313" y="3414713"/>
              <a:ext cx="1614488" cy="1428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788" dirty="0">
                  <a:solidFill>
                    <a:srgbClr val="000000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• Zentrale Verwaltung</a:t>
              </a:r>
              <a:endParaRPr lang="en-US" sz="788" dirty="0"/>
            </a:p>
          </p:txBody>
        </p:sp>
        <p:sp>
          <p:nvSpPr>
            <p:cNvPr id="30" name="Text 22"/>
            <p:cNvSpPr/>
            <p:nvPr/>
          </p:nvSpPr>
          <p:spPr>
            <a:xfrm>
              <a:off x="4786313" y="3586163"/>
              <a:ext cx="1614488" cy="1428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788" dirty="0">
                  <a:solidFill>
                    <a:srgbClr val="000000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• Versionierung</a:t>
              </a:r>
              <a:endParaRPr lang="en-US" sz="788" dirty="0"/>
            </a:p>
          </p:txBody>
        </p:sp>
        <p:sp>
          <p:nvSpPr>
            <p:cNvPr id="31" name="Text 23"/>
            <p:cNvSpPr/>
            <p:nvPr/>
          </p:nvSpPr>
          <p:spPr>
            <a:xfrm>
              <a:off x="4786313" y="3757613"/>
              <a:ext cx="1614488" cy="1428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788" dirty="0">
                  <a:solidFill>
                    <a:srgbClr val="000000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• Staging/Production</a:t>
              </a:r>
              <a:endParaRPr lang="en-US" sz="788" dirty="0"/>
            </a:p>
          </p:txBody>
        </p:sp>
        <p:sp>
          <p:nvSpPr>
            <p:cNvPr id="32" name="Text 24"/>
            <p:cNvSpPr/>
            <p:nvPr/>
          </p:nvSpPr>
          <p:spPr>
            <a:xfrm>
              <a:off x="4786313" y="3929063"/>
              <a:ext cx="1614488" cy="1428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788" dirty="0">
                  <a:solidFill>
                    <a:srgbClr val="000000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• Governance</a:t>
              </a:r>
              <a:endParaRPr lang="en-US" sz="788" dirty="0"/>
            </a:p>
          </p:txBody>
        </p:sp>
        <p:sp>
          <p:nvSpPr>
            <p:cNvPr id="33" name="Shape 25"/>
            <p:cNvSpPr/>
            <p:nvPr/>
          </p:nvSpPr>
          <p:spPr>
            <a:xfrm>
              <a:off x="6600825" y="2657475"/>
              <a:ext cx="1857375" cy="1571625"/>
            </a:xfrm>
            <a:prstGeom prst="rect">
              <a:avLst/>
            </a:prstGeom>
            <a:solidFill>
              <a:srgbClr val="FEF2F2"/>
            </a:solidFill>
            <a:ln w="198">
              <a:solidFill>
                <a:srgbClr val="FECACA"/>
              </a:solidFill>
              <a:prstDash val="solid"/>
            </a:ln>
          </p:spPr>
          <p:txBody>
            <a:bodyPr/>
            <a:lstStyle/>
            <a:p>
              <a:endParaRPr lang="de-DE"/>
            </a:p>
          </p:txBody>
        </p:sp>
        <p:pic>
          <p:nvPicPr>
            <p:cNvPr id="34" name="Image 6" descr="preencoded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422356" y="2814638"/>
              <a:ext cx="214313" cy="214313"/>
            </a:xfrm>
            <a:prstGeom prst="rect">
              <a:avLst/>
            </a:prstGeom>
          </p:spPr>
        </p:pic>
        <p:sp>
          <p:nvSpPr>
            <p:cNvPr id="35" name="Text 26"/>
            <p:cNvSpPr/>
            <p:nvPr/>
          </p:nvSpPr>
          <p:spPr>
            <a:xfrm>
              <a:off x="6743700" y="3143250"/>
              <a:ext cx="1643063" cy="20002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013" b="1" dirty="0">
                  <a:solidFill>
                    <a:srgbClr val="991B1B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Deployment</a:t>
              </a:r>
              <a:endParaRPr lang="en-US" sz="1013" dirty="0"/>
            </a:p>
          </p:txBody>
        </p:sp>
        <p:sp>
          <p:nvSpPr>
            <p:cNvPr id="36" name="Text 27"/>
            <p:cNvSpPr/>
            <p:nvPr/>
          </p:nvSpPr>
          <p:spPr>
            <a:xfrm>
              <a:off x="6743700" y="3400425"/>
              <a:ext cx="1643063" cy="1428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788" dirty="0">
                  <a:solidFill>
                    <a:srgbClr val="B91C1C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• REST APIs</a:t>
              </a:r>
              <a:endParaRPr lang="en-US" sz="788" dirty="0"/>
            </a:p>
          </p:txBody>
        </p:sp>
        <p:sp>
          <p:nvSpPr>
            <p:cNvPr id="37" name="Text 28"/>
            <p:cNvSpPr/>
            <p:nvPr/>
          </p:nvSpPr>
          <p:spPr>
            <a:xfrm>
              <a:off x="6743700" y="3571875"/>
              <a:ext cx="1643063" cy="1428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788" dirty="0">
                  <a:solidFill>
                    <a:srgbClr val="B91C1C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• Docker Container</a:t>
              </a:r>
              <a:endParaRPr lang="en-US" sz="788" dirty="0"/>
            </a:p>
          </p:txBody>
        </p:sp>
        <p:sp>
          <p:nvSpPr>
            <p:cNvPr id="38" name="Text 29"/>
            <p:cNvSpPr/>
            <p:nvPr/>
          </p:nvSpPr>
          <p:spPr>
            <a:xfrm>
              <a:off x="6743700" y="3743325"/>
              <a:ext cx="1643063" cy="1428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788" dirty="0">
                  <a:solidFill>
                    <a:srgbClr val="B91C1C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• Cloud Platforms</a:t>
              </a:r>
              <a:endParaRPr lang="en-US" sz="788" dirty="0"/>
            </a:p>
          </p:txBody>
        </p:sp>
        <p:sp>
          <p:nvSpPr>
            <p:cNvPr id="39" name="Text 30"/>
            <p:cNvSpPr/>
            <p:nvPr/>
          </p:nvSpPr>
          <p:spPr>
            <a:xfrm>
              <a:off x="6743700" y="3914775"/>
              <a:ext cx="1643063" cy="1428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788" dirty="0">
                  <a:solidFill>
                    <a:srgbClr val="B91C1C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• Batch Inference</a:t>
              </a:r>
              <a:endParaRPr lang="en-US" sz="788" dirty="0"/>
            </a:p>
          </p:txBody>
        </p:sp>
        <p:sp>
          <p:nvSpPr>
            <p:cNvPr id="40" name="Shape 31"/>
            <p:cNvSpPr/>
            <p:nvPr/>
          </p:nvSpPr>
          <p:spPr>
            <a:xfrm>
              <a:off x="685800" y="4400550"/>
              <a:ext cx="3829050" cy="1200150"/>
            </a:xfrm>
            <a:prstGeom prst="rect">
              <a:avLst/>
            </a:prstGeom>
            <a:solidFill>
              <a:srgbClr val="F9FAFB"/>
            </a:solidFill>
            <a:ln/>
          </p:spPr>
          <p:txBody>
            <a:bodyPr/>
            <a:lstStyle/>
            <a:p>
              <a:endParaRPr lang="de-DE"/>
            </a:p>
          </p:txBody>
        </p:sp>
        <p:pic>
          <p:nvPicPr>
            <p:cNvPr id="41" name="Image 7" descr="preencoded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0100" y="4545211"/>
              <a:ext cx="128588" cy="128588"/>
            </a:xfrm>
            <a:prstGeom prst="rect">
              <a:avLst/>
            </a:prstGeom>
          </p:spPr>
        </p:pic>
        <p:sp>
          <p:nvSpPr>
            <p:cNvPr id="42" name="Text 32"/>
            <p:cNvSpPr/>
            <p:nvPr/>
          </p:nvSpPr>
          <p:spPr>
            <a:xfrm>
              <a:off x="985838" y="4543425"/>
              <a:ext cx="533549" cy="14287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1F2937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Vorteile</a:t>
              </a:r>
              <a:endParaRPr lang="en-US" sz="1013" dirty="0"/>
            </a:p>
          </p:txBody>
        </p:sp>
        <p:sp>
          <p:nvSpPr>
            <p:cNvPr id="43" name="Text 33"/>
            <p:cNvSpPr/>
            <p:nvPr/>
          </p:nvSpPr>
          <p:spPr>
            <a:xfrm>
              <a:off x="800100" y="4814888"/>
              <a:ext cx="134252" cy="11251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l">
                <a:buNone/>
              </a:pPr>
              <a:r>
                <a:rPr lang="en-US" sz="788" dirty="0">
                  <a:solidFill>
                    <a:srgbClr val="374151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•</a:t>
              </a:r>
              <a:endParaRPr lang="en-US" sz="788" dirty="0"/>
            </a:p>
          </p:txBody>
        </p:sp>
        <p:sp>
          <p:nvSpPr>
            <p:cNvPr id="44" name="Text 34"/>
            <p:cNvSpPr/>
            <p:nvPr/>
          </p:nvSpPr>
          <p:spPr>
            <a:xfrm>
              <a:off x="862915" y="4814888"/>
              <a:ext cx="727184" cy="11251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l">
                <a:buNone/>
              </a:pPr>
              <a:r>
                <a:rPr lang="en-US" sz="788" b="1" dirty="0">
                  <a:solidFill>
                    <a:srgbClr val="374151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Open Source:</a:t>
              </a:r>
              <a:endParaRPr lang="en-US" sz="788" dirty="0"/>
            </a:p>
          </p:txBody>
        </p:sp>
        <p:sp>
          <p:nvSpPr>
            <p:cNvPr id="45" name="Text 35"/>
            <p:cNvSpPr/>
            <p:nvPr/>
          </p:nvSpPr>
          <p:spPr>
            <a:xfrm>
              <a:off x="1518661" y="4814888"/>
              <a:ext cx="1261151" cy="11251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l">
                <a:buNone/>
              </a:pPr>
              <a:r>
                <a:rPr lang="en-US" sz="788" dirty="0">
                  <a:solidFill>
                    <a:srgbClr val="374151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Kostenlos und erweiterbar</a:t>
              </a:r>
              <a:endParaRPr lang="en-US" sz="788" dirty="0"/>
            </a:p>
          </p:txBody>
        </p:sp>
        <p:sp>
          <p:nvSpPr>
            <p:cNvPr id="46" name="Text 36"/>
            <p:cNvSpPr/>
            <p:nvPr/>
          </p:nvSpPr>
          <p:spPr>
            <a:xfrm>
              <a:off x="800100" y="4986338"/>
              <a:ext cx="134252" cy="11251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l">
                <a:buNone/>
              </a:pPr>
              <a:r>
                <a:rPr lang="en-US" sz="788" dirty="0">
                  <a:solidFill>
                    <a:srgbClr val="374151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•</a:t>
              </a:r>
              <a:endParaRPr lang="en-US" sz="788" dirty="0"/>
            </a:p>
          </p:txBody>
        </p:sp>
        <p:sp>
          <p:nvSpPr>
            <p:cNvPr id="47" name="Text 37"/>
            <p:cNvSpPr/>
            <p:nvPr/>
          </p:nvSpPr>
          <p:spPr>
            <a:xfrm>
              <a:off x="862915" y="4986338"/>
              <a:ext cx="1199620" cy="11251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l">
                <a:buNone/>
              </a:pPr>
              <a:r>
                <a:rPr lang="en-US" sz="788" b="1" dirty="0">
                  <a:solidFill>
                    <a:srgbClr val="374151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Framework-agnostisch:</a:t>
              </a:r>
              <a:endParaRPr lang="en-US" sz="788" dirty="0"/>
            </a:p>
          </p:txBody>
        </p:sp>
        <p:sp>
          <p:nvSpPr>
            <p:cNvPr id="48" name="Text 38"/>
            <p:cNvSpPr/>
            <p:nvPr/>
          </p:nvSpPr>
          <p:spPr>
            <a:xfrm>
              <a:off x="1991097" y="4986338"/>
              <a:ext cx="1049657" cy="11251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l">
                <a:buNone/>
              </a:pPr>
              <a:r>
                <a:rPr lang="en-US" sz="788" dirty="0">
                  <a:solidFill>
                    <a:srgbClr val="374151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Funktioniert mit allem</a:t>
              </a:r>
              <a:endParaRPr lang="en-US" sz="788" dirty="0"/>
            </a:p>
          </p:txBody>
        </p:sp>
        <p:sp>
          <p:nvSpPr>
            <p:cNvPr id="49" name="Text 39"/>
            <p:cNvSpPr/>
            <p:nvPr/>
          </p:nvSpPr>
          <p:spPr>
            <a:xfrm>
              <a:off x="800100" y="5157788"/>
              <a:ext cx="134252" cy="11251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l">
                <a:buNone/>
              </a:pPr>
              <a:r>
                <a:rPr lang="en-US" sz="788" dirty="0">
                  <a:solidFill>
                    <a:srgbClr val="374151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•</a:t>
              </a:r>
              <a:endParaRPr lang="en-US" sz="788" dirty="0"/>
            </a:p>
          </p:txBody>
        </p:sp>
        <p:sp>
          <p:nvSpPr>
            <p:cNvPr id="50" name="Text 40"/>
            <p:cNvSpPr/>
            <p:nvPr/>
          </p:nvSpPr>
          <p:spPr>
            <a:xfrm>
              <a:off x="862915" y="5157788"/>
              <a:ext cx="1066093" cy="11251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l">
                <a:buNone/>
              </a:pPr>
              <a:r>
                <a:rPr lang="en-US" sz="788" b="1" dirty="0">
                  <a:solidFill>
                    <a:srgbClr val="374151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Einfache Integration:</a:t>
              </a:r>
              <a:endParaRPr lang="en-US" sz="788" dirty="0"/>
            </a:p>
          </p:txBody>
        </p:sp>
        <p:sp>
          <p:nvSpPr>
            <p:cNvPr id="51" name="Text 41"/>
            <p:cNvSpPr/>
            <p:nvPr/>
          </p:nvSpPr>
          <p:spPr>
            <a:xfrm>
              <a:off x="1857570" y="5157788"/>
              <a:ext cx="1003585" cy="11251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l">
                <a:buNone/>
              </a:pPr>
              <a:r>
                <a:rPr lang="en-US" sz="788" dirty="0">
                  <a:solidFill>
                    <a:srgbClr val="374151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Wenige Zeilen Code</a:t>
              </a:r>
              <a:endParaRPr lang="en-US" sz="788" dirty="0"/>
            </a:p>
          </p:txBody>
        </p:sp>
        <p:sp>
          <p:nvSpPr>
            <p:cNvPr id="52" name="Text 42"/>
            <p:cNvSpPr/>
            <p:nvPr/>
          </p:nvSpPr>
          <p:spPr>
            <a:xfrm>
              <a:off x="800100" y="5329238"/>
              <a:ext cx="134252" cy="11251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l">
                <a:buNone/>
              </a:pPr>
              <a:r>
                <a:rPr lang="en-US" sz="788" dirty="0">
                  <a:solidFill>
                    <a:srgbClr val="374151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•</a:t>
              </a:r>
              <a:endParaRPr lang="en-US" sz="788" dirty="0"/>
            </a:p>
          </p:txBody>
        </p:sp>
        <p:sp>
          <p:nvSpPr>
            <p:cNvPr id="53" name="Text 43"/>
            <p:cNvSpPr/>
            <p:nvPr/>
          </p:nvSpPr>
          <p:spPr>
            <a:xfrm>
              <a:off x="862915" y="5329238"/>
              <a:ext cx="588466" cy="11251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l">
                <a:buNone/>
              </a:pPr>
              <a:r>
                <a:rPr lang="en-US" sz="788" b="1" dirty="0">
                  <a:solidFill>
                    <a:srgbClr val="374151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Skalierbar:</a:t>
              </a:r>
              <a:endParaRPr lang="en-US" sz="788" dirty="0"/>
            </a:p>
          </p:txBody>
        </p:sp>
        <p:sp>
          <p:nvSpPr>
            <p:cNvPr id="54" name="Text 44"/>
            <p:cNvSpPr/>
            <p:nvPr/>
          </p:nvSpPr>
          <p:spPr>
            <a:xfrm>
              <a:off x="1379944" y="5329238"/>
              <a:ext cx="1311157" cy="11251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l">
                <a:buNone/>
              </a:pPr>
              <a:r>
                <a:rPr lang="en-US" sz="788" dirty="0">
                  <a:solidFill>
                    <a:srgbClr val="374151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Von Prototyp bis Enterprise</a:t>
              </a:r>
              <a:endParaRPr lang="en-US" sz="788" dirty="0"/>
            </a:p>
          </p:txBody>
        </p:sp>
        <p:sp>
          <p:nvSpPr>
            <p:cNvPr id="55" name="Shape 45"/>
            <p:cNvSpPr/>
            <p:nvPr/>
          </p:nvSpPr>
          <p:spPr>
            <a:xfrm>
              <a:off x="4629150" y="4400550"/>
              <a:ext cx="3829050" cy="1200150"/>
            </a:xfrm>
            <a:prstGeom prst="rect">
              <a:avLst/>
            </a:prstGeom>
            <a:solidFill>
              <a:srgbClr val="F9FAFB"/>
            </a:solidFill>
            <a:ln/>
          </p:spPr>
          <p:txBody>
            <a:bodyPr/>
            <a:lstStyle/>
            <a:p>
              <a:endParaRPr lang="de-DE"/>
            </a:p>
          </p:txBody>
        </p:sp>
        <p:pic>
          <p:nvPicPr>
            <p:cNvPr id="56" name="Image 8" descr="preencoded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43450" y="4545211"/>
              <a:ext cx="96441" cy="128588"/>
            </a:xfrm>
            <a:prstGeom prst="rect">
              <a:avLst/>
            </a:prstGeom>
          </p:spPr>
        </p:pic>
        <p:sp>
          <p:nvSpPr>
            <p:cNvPr id="57" name="Text 46"/>
            <p:cNvSpPr/>
            <p:nvPr/>
          </p:nvSpPr>
          <p:spPr>
            <a:xfrm>
              <a:off x="4897041" y="4543425"/>
              <a:ext cx="1093245" cy="14287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1F2937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Perfekt für heute</a:t>
              </a:r>
              <a:endParaRPr lang="en-US" sz="1013" dirty="0"/>
            </a:p>
          </p:txBody>
        </p:sp>
        <p:sp>
          <p:nvSpPr>
            <p:cNvPr id="58" name="Text 47"/>
            <p:cNvSpPr/>
            <p:nvPr/>
          </p:nvSpPr>
          <p:spPr>
            <a:xfrm>
              <a:off x="4743450" y="4800600"/>
              <a:ext cx="3671888" cy="28575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88" dirty="0">
                  <a:solidFill>
                    <a:srgbClr val="374151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MLflow löst genau die Probleme, die wir in unserem Hands-on erleben werden:</a:t>
              </a:r>
              <a:endParaRPr lang="en-US" sz="788" dirty="0"/>
            </a:p>
            <a:p>
              <a:pPr marL="0" indent="0">
                <a:buNone/>
              </a:pPr>
              <a:r>
                <a:rPr lang="en-US" sz="788" dirty="0">
                  <a:solidFill>
                    <a:srgbClr val="374151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             Experimente nachverfolgen, Modelle verwalten und bereitstellen.</a:t>
              </a:r>
              <a:endParaRPr lang="en-US" sz="788" dirty="0"/>
            </a:p>
          </p:txBody>
        </p:sp>
        <p:sp>
          <p:nvSpPr>
            <p:cNvPr id="59" name="Shape 48"/>
            <p:cNvSpPr/>
            <p:nvPr/>
          </p:nvSpPr>
          <p:spPr>
            <a:xfrm>
              <a:off x="4743450" y="5172075"/>
              <a:ext cx="3600450" cy="314325"/>
            </a:xfrm>
            <a:prstGeom prst="rect">
              <a:avLst/>
            </a:prstGeom>
            <a:solidFill>
              <a:srgbClr val="DBEAFE"/>
            </a:solidFill>
            <a:ln/>
          </p:spPr>
          <p:txBody>
            <a:bodyPr/>
            <a:lstStyle/>
            <a:p>
              <a:endParaRPr lang="de-DE"/>
            </a:p>
          </p:txBody>
        </p:sp>
        <p:pic>
          <p:nvPicPr>
            <p:cNvPr id="60" name="Image 9" descr="preencoded.p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829175" y="5275659"/>
              <a:ext cx="100013" cy="100013"/>
            </a:xfrm>
            <a:prstGeom prst="rect">
              <a:avLst/>
            </a:prstGeom>
          </p:spPr>
        </p:pic>
        <p:sp>
          <p:nvSpPr>
            <p:cNvPr id="61" name="Text 49"/>
            <p:cNvSpPr/>
            <p:nvPr/>
          </p:nvSpPr>
          <p:spPr>
            <a:xfrm>
              <a:off x="4957763" y="5272088"/>
              <a:ext cx="2717639" cy="11251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88" b="1" dirty="0">
                  <a:solidFill>
                    <a:srgbClr val="1E40AF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Wir werden alle vier Komponenten praktisch kennenlernen!</a:t>
              </a:r>
              <a:endParaRPr lang="en-US" sz="788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5984C00B-1E02-7A45-8B7C-ACA973E0E03F}"/>
              </a:ext>
            </a:extLst>
          </p:cNvPr>
          <p:cNvGrpSpPr/>
          <p:nvPr/>
        </p:nvGrpSpPr>
        <p:grpSpPr>
          <a:xfrm>
            <a:off x="0" y="1"/>
            <a:ext cx="9144000" cy="5143500"/>
            <a:chOff x="0" y="0"/>
            <a:chExt cx="9144000" cy="6707981"/>
          </a:xfrm>
        </p:grpSpPr>
        <p:pic>
          <p:nvPicPr>
            <p:cNvPr id="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9144000" cy="6707981"/>
            </a:xfrm>
            <a:prstGeom prst="rect">
              <a:avLst/>
            </a:prstGeom>
          </p:spPr>
        </p:pic>
        <p:sp>
          <p:nvSpPr>
            <p:cNvPr id="3" name="Text 0"/>
            <p:cNvSpPr/>
            <p:nvPr/>
          </p:nvSpPr>
          <p:spPr>
            <a:xfrm>
              <a:off x="285750" y="285750"/>
              <a:ext cx="8572500" cy="38576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2025" b="1" dirty="0">
                  <a:solidFill>
                    <a:srgbClr val="1E88E5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Hands-on: Was wir gemeinsam bauen</a:t>
              </a:r>
              <a:endParaRPr lang="en-US" sz="2025" dirty="0"/>
            </a:p>
          </p:txBody>
        </p:sp>
        <p:sp>
          <p:nvSpPr>
            <p:cNvPr id="4" name="Shape 1"/>
            <p:cNvSpPr/>
            <p:nvPr/>
          </p:nvSpPr>
          <p:spPr>
            <a:xfrm>
              <a:off x="285750" y="814388"/>
              <a:ext cx="4200525" cy="4271963"/>
            </a:xfrm>
            <a:prstGeom prst="rect">
              <a:avLst/>
            </a:prstGeom>
            <a:solidFill>
              <a:srgbClr val="FFFFFF"/>
            </a:solidFill>
            <a:ln/>
          </p:spPr>
          <p:txBody>
            <a:bodyPr/>
            <a:lstStyle/>
            <a:p>
              <a:endParaRPr lang="de-DE"/>
            </a:p>
          </p:txBody>
        </p:sp>
        <p:pic>
          <p:nvPicPr>
            <p:cNvPr id="5" name="Image 1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625" y="985838"/>
              <a:ext cx="200025" cy="200025"/>
            </a:xfrm>
            <a:prstGeom prst="rect">
              <a:avLst/>
            </a:prstGeom>
          </p:spPr>
        </p:pic>
        <p:sp>
          <p:nvSpPr>
            <p:cNvPr id="6" name="Text 2"/>
            <p:cNvSpPr/>
            <p:nvPr/>
          </p:nvSpPr>
          <p:spPr>
            <a:xfrm>
              <a:off x="714375" y="957263"/>
              <a:ext cx="2957875" cy="25717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350" b="1" dirty="0">
                  <a:solidFill>
                    <a:srgbClr val="00ACC1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 Unser Praxisbeispiel: Iris-Datensatz </a:t>
              </a:r>
              <a:endParaRPr lang="en-US" sz="1350" dirty="0"/>
            </a:p>
          </p:txBody>
        </p:sp>
        <p:sp>
          <p:nvSpPr>
            <p:cNvPr id="7" name="Shape 3"/>
            <p:cNvSpPr/>
            <p:nvPr/>
          </p:nvSpPr>
          <p:spPr>
            <a:xfrm>
              <a:off x="1116518" y="1321594"/>
              <a:ext cx="2538961" cy="1314450"/>
            </a:xfrm>
            <a:prstGeom prst="rect">
              <a:avLst/>
            </a:prstGeom>
            <a:solidFill>
              <a:srgbClr val="ECFDF5"/>
            </a:solidFill>
            <a:ln/>
          </p:spPr>
          <p:txBody>
            <a:bodyPr/>
            <a:lstStyle/>
            <a:p>
              <a:endParaRPr lang="de-DE"/>
            </a:p>
          </p:txBody>
        </p:sp>
        <p:pic>
          <p:nvPicPr>
            <p:cNvPr id="8" name="Image 2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71672" y="1493044"/>
              <a:ext cx="428625" cy="428625"/>
            </a:xfrm>
            <a:prstGeom prst="rect">
              <a:avLst/>
            </a:prstGeom>
          </p:spPr>
        </p:pic>
        <p:sp>
          <p:nvSpPr>
            <p:cNvPr id="9" name="Text 4"/>
            <p:cNvSpPr/>
            <p:nvPr/>
          </p:nvSpPr>
          <p:spPr>
            <a:xfrm>
              <a:off x="1287968" y="2035969"/>
              <a:ext cx="2196061" cy="20002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046" b="1" dirty="0">
                  <a:solidFill>
                    <a:srgbClr val="047857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Iris Flower Classification</a:t>
              </a:r>
              <a:endParaRPr lang="en-US" sz="1046" dirty="0"/>
            </a:p>
          </p:txBody>
        </p:sp>
        <p:sp>
          <p:nvSpPr>
            <p:cNvPr id="10" name="Text 5"/>
            <p:cNvSpPr/>
            <p:nvPr/>
          </p:nvSpPr>
          <p:spPr>
            <a:xfrm>
              <a:off x="1287968" y="2293144"/>
              <a:ext cx="2196061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837" dirty="0">
                  <a:solidFill>
                    <a:srgbClr val="4B5563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150 Datenpunkte • 4 Features • 3 Klassen</a:t>
              </a:r>
              <a:endParaRPr lang="en-US" sz="837" dirty="0"/>
            </a:p>
          </p:txBody>
        </p:sp>
        <p:sp>
          <p:nvSpPr>
            <p:cNvPr id="11" name="Shape 6"/>
            <p:cNvSpPr/>
            <p:nvPr/>
          </p:nvSpPr>
          <p:spPr>
            <a:xfrm>
              <a:off x="428625" y="2750344"/>
              <a:ext cx="3914775" cy="1114425"/>
            </a:xfrm>
            <a:prstGeom prst="rect">
              <a:avLst/>
            </a:prstGeom>
            <a:solidFill>
              <a:srgbClr val="EFF6FF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12" name="Text 7"/>
            <p:cNvSpPr/>
            <p:nvPr/>
          </p:nvSpPr>
          <p:spPr>
            <a:xfrm>
              <a:off x="542925" y="2864644"/>
              <a:ext cx="3686175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837" b="1" dirty="0">
                  <a:solidFill>
                    <a:srgbClr val="1D4ED8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Warum Iris?</a:t>
              </a:r>
              <a:endParaRPr lang="en-US" sz="837" dirty="0"/>
            </a:p>
          </p:txBody>
        </p:sp>
        <p:sp>
          <p:nvSpPr>
            <p:cNvPr id="13" name="Text 8"/>
            <p:cNvSpPr/>
            <p:nvPr/>
          </p:nvSpPr>
          <p:spPr>
            <a:xfrm>
              <a:off x="685800" y="3093244"/>
              <a:ext cx="3543300" cy="14287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l">
                <a:buNone/>
              </a:pPr>
              <a:r>
                <a:rPr lang="en-US" sz="732" dirty="0">
                  <a:solidFill>
                    <a:srgbClr val="000000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Klassischer ML-Datensatz - jeder kennt ihn</a:t>
              </a:r>
              <a:endParaRPr lang="en-US" sz="732" dirty="0"/>
            </a:p>
          </p:txBody>
        </p:sp>
        <p:sp>
          <p:nvSpPr>
            <p:cNvPr id="14" name="Text 9"/>
            <p:cNvSpPr/>
            <p:nvPr/>
          </p:nvSpPr>
          <p:spPr>
            <a:xfrm>
              <a:off x="685800" y="3264694"/>
              <a:ext cx="3543300" cy="14287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l">
                <a:buNone/>
              </a:pPr>
              <a:r>
                <a:rPr lang="en-US" sz="732" dirty="0">
                  <a:solidFill>
                    <a:srgbClr val="000000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Klein und überschaubar</a:t>
              </a:r>
              <a:endParaRPr lang="en-US" sz="732" dirty="0"/>
            </a:p>
          </p:txBody>
        </p:sp>
        <p:sp>
          <p:nvSpPr>
            <p:cNvPr id="15" name="Text 10"/>
            <p:cNvSpPr/>
            <p:nvPr/>
          </p:nvSpPr>
          <p:spPr>
            <a:xfrm>
              <a:off x="685800" y="3436144"/>
              <a:ext cx="3543300" cy="14287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l">
                <a:buNone/>
              </a:pPr>
              <a:r>
                <a:rPr lang="en-US" sz="732" dirty="0">
                  <a:solidFill>
                    <a:srgbClr val="000000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Perfekt für MLOps-Konzepte</a:t>
              </a:r>
              <a:endParaRPr lang="en-US" sz="732" dirty="0"/>
            </a:p>
          </p:txBody>
        </p:sp>
        <p:sp>
          <p:nvSpPr>
            <p:cNvPr id="16" name="Text 11"/>
            <p:cNvSpPr/>
            <p:nvPr/>
          </p:nvSpPr>
          <p:spPr>
            <a:xfrm>
              <a:off x="685800" y="3607594"/>
              <a:ext cx="3543300" cy="14287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l">
                <a:buNone/>
              </a:pPr>
              <a:r>
                <a:rPr lang="en-US" sz="732" dirty="0">
                  <a:solidFill>
                    <a:srgbClr val="000000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Schnelle Trainingszeiten</a:t>
              </a:r>
              <a:endParaRPr lang="en-US" sz="732" dirty="0"/>
            </a:p>
          </p:txBody>
        </p:sp>
        <p:sp>
          <p:nvSpPr>
            <p:cNvPr id="17" name="Shape 12"/>
            <p:cNvSpPr/>
            <p:nvPr/>
          </p:nvSpPr>
          <p:spPr>
            <a:xfrm>
              <a:off x="428625" y="3979069"/>
              <a:ext cx="1914525" cy="714375"/>
            </a:xfrm>
            <a:prstGeom prst="rect">
              <a:avLst/>
            </a:prstGeom>
            <a:solidFill>
              <a:srgbClr val="F5F3FF"/>
            </a:solidFill>
            <a:ln/>
          </p:spPr>
          <p:txBody>
            <a:bodyPr/>
            <a:lstStyle/>
            <a:p>
              <a:endParaRPr lang="de-DE"/>
            </a:p>
          </p:txBody>
        </p:sp>
        <p:pic>
          <p:nvPicPr>
            <p:cNvPr id="18" name="Image 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00163" y="4064794"/>
              <a:ext cx="171450" cy="171450"/>
            </a:xfrm>
            <a:prstGeom prst="rect">
              <a:avLst/>
            </a:prstGeom>
          </p:spPr>
        </p:pic>
        <p:sp>
          <p:nvSpPr>
            <p:cNvPr id="19" name="Text 13"/>
            <p:cNvSpPr/>
            <p:nvPr/>
          </p:nvSpPr>
          <p:spPr>
            <a:xfrm>
              <a:off x="514350" y="4293394"/>
              <a:ext cx="1743075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837" b="1" dirty="0">
                  <a:solidFill>
                    <a:srgbClr val="000000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Scikit-learn</a:t>
              </a:r>
              <a:endParaRPr lang="en-US" sz="837" dirty="0"/>
            </a:p>
          </p:txBody>
        </p:sp>
        <p:sp>
          <p:nvSpPr>
            <p:cNvPr id="20" name="Text 14"/>
            <p:cNvSpPr/>
            <p:nvPr/>
          </p:nvSpPr>
          <p:spPr>
            <a:xfrm>
              <a:off x="514350" y="4464844"/>
              <a:ext cx="1743075" cy="14287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732" dirty="0">
                  <a:solidFill>
                    <a:srgbClr val="4B5563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Random Forest</a:t>
              </a:r>
              <a:endParaRPr lang="en-US" sz="732" dirty="0"/>
            </a:p>
          </p:txBody>
        </p:sp>
        <p:pic>
          <p:nvPicPr>
            <p:cNvPr id="21" name="Image 4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00413" y="4064794"/>
              <a:ext cx="171450" cy="171450"/>
            </a:xfrm>
            <a:prstGeom prst="rect">
              <a:avLst/>
            </a:prstGeom>
          </p:spPr>
        </p:pic>
        <p:sp>
          <p:nvSpPr>
            <p:cNvPr id="22" name="Text 15"/>
            <p:cNvSpPr/>
            <p:nvPr/>
          </p:nvSpPr>
          <p:spPr>
            <a:xfrm>
              <a:off x="2514600" y="4293394"/>
              <a:ext cx="1743075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837" b="1" dirty="0">
                  <a:solidFill>
                    <a:srgbClr val="000000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Matplotlib</a:t>
              </a:r>
              <a:endParaRPr lang="en-US" sz="837" dirty="0"/>
            </a:p>
          </p:txBody>
        </p:sp>
        <p:sp>
          <p:nvSpPr>
            <p:cNvPr id="23" name="Text 16"/>
            <p:cNvSpPr/>
            <p:nvPr/>
          </p:nvSpPr>
          <p:spPr>
            <a:xfrm>
              <a:off x="2514600" y="4464844"/>
              <a:ext cx="1743075" cy="14287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732" dirty="0">
                  <a:solidFill>
                    <a:srgbClr val="4B5563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Visualisierungen</a:t>
              </a:r>
              <a:endParaRPr lang="en-US" sz="732" dirty="0"/>
            </a:p>
          </p:txBody>
        </p:sp>
        <p:sp>
          <p:nvSpPr>
            <p:cNvPr id="24" name="Shape 17"/>
            <p:cNvSpPr/>
            <p:nvPr/>
          </p:nvSpPr>
          <p:spPr>
            <a:xfrm>
              <a:off x="4657725" y="814388"/>
              <a:ext cx="4200525" cy="4271963"/>
            </a:xfrm>
            <a:prstGeom prst="rect">
              <a:avLst/>
            </a:prstGeom>
            <a:solidFill>
              <a:srgbClr val="FFFFFF"/>
            </a:solidFill>
            <a:ln/>
          </p:spPr>
          <p:txBody>
            <a:bodyPr/>
            <a:lstStyle/>
            <a:p>
              <a:endParaRPr lang="de-DE"/>
            </a:p>
          </p:txBody>
        </p:sp>
        <p:pic>
          <p:nvPicPr>
            <p:cNvPr id="25" name="Image 5" descr="preencode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00600" y="985838"/>
              <a:ext cx="200025" cy="200025"/>
            </a:xfrm>
            <a:prstGeom prst="rect">
              <a:avLst/>
            </a:prstGeom>
          </p:spPr>
        </p:pic>
        <p:sp>
          <p:nvSpPr>
            <p:cNvPr id="26" name="Text 18"/>
            <p:cNvSpPr/>
            <p:nvPr/>
          </p:nvSpPr>
          <p:spPr>
            <a:xfrm>
              <a:off x="5086350" y="957263"/>
              <a:ext cx="1339900" cy="25717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350" b="1" dirty="0">
                  <a:solidFill>
                    <a:srgbClr val="00ACC1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 Unser Workflow </a:t>
              </a:r>
              <a:endParaRPr lang="en-US" sz="1350" dirty="0"/>
            </a:p>
          </p:txBody>
        </p:sp>
        <p:sp>
          <p:nvSpPr>
            <p:cNvPr id="27" name="Shape 19"/>
            <p:cNvSpPr/>
            <p:nvPr/>
          </p:nvSpPr>
          <p:spPr>
            <a:xfrm>
              <a:off x="4800600" y="1321594"/>
              <a:ext cx="3914775" cy="528638"/>
            </a:xfrm>
            <a:prstGeom prst="rect">
              <a:avLst/>
            </a:prstGeom>
            <a:solidFill>
              <a:srgbClr val="F8FAFC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28" name="Shape 20"/>
            <p:cNvSpPr/>
            <p:nvPr/>
          </p:nvSpPr>
          <p:spPr>
            <a:xfrm>
              <a:off x="4800600" y="1321594"/>
              <a:ext cx="28575" cy="528638"/>
            </a:xfrm>
            <a:prstGeom prst="rect">
              <a:avLst/>
            </a:prstGeom>
            <a:solidFill>
              <a:srgbClr val="1E88E5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Shape 21"/>
            <p:cNvSpPr/>
            <p:nvPr/>
          </p:nvSpPr>
          <p:spPr>
            <a:xfrm>
              <a:off x="4907756" y="1478756"/>
              <a:ext cx="214313" cy="214313"/>
            </a:xfrm>
            <a:prstGeom prst="ellipse">
              <a:avLst/>
            </a:prstGeom>
            <a:solidFill>
              <a:srgbClr val="1E88E5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30" name="Text 22"/>
            <p:cNvSpPr/>
            <p:nvPr/>
          </p:nvSpPr>
          <p:spPr>
            <a:xfrm>
              <a:off x="4907756" y="1478756"/>
              <a:ext cx="214313" cy="21431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837" b="1" dirty="0">
                  <a:solidFill>
                    <a:srgbClr val="FFFFFF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1</a:t>
              </a:r>
              <a:endParaRPr lang="en-US" sz="837" dirty="0"/>
            </a:p>
          </p:txBody>
        </p:sp>
        <p:sp>
          <p:nvSpPr>
            <p:cNvPr id="31" name="Text 23"/>
            <p:cNvSpPr/>
            <p:nvPr/>
          </p:nvSpPr>
          <p:spPr>
            <a:xfrm>
              <a:off x="5229225" y="1428750"/>
              <a:ext cx="1645407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837" b="1" dirty="0">
                  <a:solidFill>
                    <a:srgbClr val="000000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Datenexploration</a:t>
              </a:r>
              <a:endParaRPr lang="en-US" sz="837" dirty="0"/>
            </a:p>
          </p:txBody>
        </p:sp>
        <p:sp>
          <p:nvSpPr>
            <p:cNvPr id="32" name="Text 24"/>
            <p:cNvSpPr/>
            <p:nvPr/>
          </p:nvSpPr>
          <p:spPr>
            <a:xfrm>
              <a:off x="5229225" y="1600200"/>
              <a:ext cx="1645407" cy="14287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32" dirty="0">
                  <a:solidFill>
                    <a:srgbClr val="4B5563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Iris-Datensatz laden und verstehen</a:t>
              </a:r>
              <a:endParaRPr lang="en-US" sz="732" dirty="0"/>
            </a:p>
          </p:txBody>
        </p:sp>
        <p:sp>
          <p:nvSpPr>
            <p:cNvPr id="33" name="Shape 25"/>
            <p:cNvSpPr/>
            <p:nvPr/>
          </p:nvSpPr>
          <p:spPr>
            <a:xfrm>
              <a:off x="4800600" y="1957388"/>
              <a:ext cx="3914775" cy="528638"/>
            </a:xfrm>
            <a:prstGeom prst="rect">
              <a:avLst/>
            </a:prstGeom>
            <a:solidFill>
              <a:srgbClr val="F8FAFC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34" name="Shape 26"/>
            <p:cNvSpPr/>
            <p:nvPr/>
          </p:nvSpPr>
          <p:spPr>
            <a:xfrm>
              <a:off x="4800600" y="1957388"/>
              <a:ext cx="28575" cy="528638"/>
            </a:xfrm>
            <a:prstGeom prst="rect">
              <a:avLst/>
            </a:prstGeom>
            <a:solidFill>
              <a:srgbClr val="1E88E5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35" name="Shape 27"/>
            <p:cNvSpPr/>
            <p:nvPr/>
          </p:nvSpPr>
          <p:spPr>
            <a:xfrm>
              <a:off x="4907756" y="2114550"/>
              <a:ext cx="214313" cy="214313"/>
            </a:xfrm>
            <a:prstGeom prst="ellipse">
              <a:avLst/>
            </a:prstGeom>
            <a:solidFill>
              <a:srgbClr val="1E88E5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36" name="Text 28"/>
            <p:cNvSpPr/>
            <p:nvPr/>
          </p:nvSpPr>
          <p:spPr>
            <a:xfrm>
              <a:off x="4907756" y="2114550"/>
              <a:ext cx="214313" cy="21431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837" b="1" dirty="0">
                  <a:solidFill>
                    <a:srgbClr val="FFFFFF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2</a:t>
              </a:r>
              <a:endParaRPr lang="en-US" sz="837" dirty="0"/>
            </a:p>
          </p:txBody>
        </p:sp>
        <p:sp>
          <p:nvSpPr>
            <p:cNvPr id="37" name="Text 29"/>
            <p:cNvSpPr/>
            <p:nvPr/>
          </p:nvSpPr>
          <p:spPr>
            <a:xfrm>
              <a:off x="5229225" y="2064544"/>
              <a:ext cx="1636114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837" b="1" dirty="0">
                  <a:solidFill>
                    <a:srgbClr val="000000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MLflow Setup</a:t>
              </a:r>
              <a:endParaRPr lang="en-US" sz="837" dirty="0"/>
            </a:p>
          </p:txBody>
        </p:sp>
        <p:sp>
          <p:nvSpPr>
            <p:cNvPr id="38" name="Text 30"/>
            <p:cNvSpPr/>
            <p:nvPr/>
          </p:nvSpPr>
          <p:spPr>
            <a:xfrm>
              <a:off x="5229225" y="2235994"/>
              <a:ext cx="1636114" cy="14287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32" dirty="0">
                  <a:solidFill>
                    <a:srgbClr val="4B5563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Tracking Server starten, erste Runs</a:t>
              </a:r>
              <a:endParaRPr lang="en-US" sz="732" dirty="0"/>
            </a:p>
          </p:txBody>
        </p:sp>
        <p:sp>
          <p:nvSpPr>
            <p:cNvPr id="39" name="Shape 31"/>
            <p:cNvSpPr/>
            <p:nvPr/>
          </p:nvSpPr>
          <p:spPr>
            <a:xfrm>
              <a:off x="4800600" y="2571750"/>
              <a:ext cx="3914775" cy="528638"/>
            </a:xfrm>
            <a:prstGeom prst="rect">
              <a:avLst/>
            </a:prstGeom>
            <a:solidFill>
              <a:srgbClr val="F8FAFC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40" name="Shape 32"/>
            <p:cNvSpPr/>
            <p:nvPr/>
          </p:nvSpPr>
          <p:spPr>
            <a:xfrm>
              <a:off x="4800600" y="2571750"/>
              <a:ext cx="28575" cy="528638"/>
            </a:xfrm>
            <a:prstGeom prst="rect">
              <a:avLst/>
            </a:prstGeom>
            <a:solidFill>
              <a:srgbClr val="1E88E5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41" name="Shape 33"/>
            <p:cNvSpPr/>
            <p:nvPr/>
          </p:nvSpPr>
          <p:spPr>
            <a:xfrm>
              <a:off x="4907756" y="2728913"/>
              <a:ext cx="214313" cy="214313"/>
            </a:xfrm>
            <a:prstGeom prst="ellipse">
              <a:avLst/>
            </a:prstGeom>
            <a:solidFill>
              <a:srgbClr val="1E88E5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42" name="Text 34"/>
            <p:cNvSpPr/>
            <p:nvPr/>
          </p:nvSpPr>
          <p:spPr>
            <a:xfrm>
              <a:off x="4907756" y="2728913"/>
              <a:ext cx="214313" cy="21431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837" b="1" dirty="0">
                  <a:solidFill>
                    <a:srgbClr val="FFFFFF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3</a:t>
              </a:r>
              <a:endParaRPr lang="en-US" sz="837" dirty="0"/>
            </a:p>
          </p:txBody>
        </p:sp>
        <p:sp>
          <p:nvSpPr>
            <p:cNvPr id="43" name="Text 35"/>
            <p:cNvSpPr/>
            <p:nvPr/>
          </p:nvSpPr>
          <p:spPr>
            <a:xfrm>
              <a:off x="5229225" y="2678906"/>
              <a:ext cx="2191178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837" b="1" dirty="0">
                  <a:solidFill>
                    <a:srgbClr val="000000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Modelltraining</a:t>
              </a:r>
              <a:endParaRPr lang="en-US" sz="837" dirty="0"/>
            </a:p>
          </p:txBody>
        </p:sp>
        <p:sp>
          <p:nvSpPr>
            <p:cNvPr id="44" name="Text 36"/>
            <p:cNvSpPr/>
            <p:nvPr/>
          </p:nvSpPr>
          <p:spPr>
            <a:xfrm>
              <a:off x="5229225" y="2850356"/>
              <a:ext cx="2191178" cy="14287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32" dirty="0">
                  <a:solidFill>
                    <a:srgbClr val="4B5563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Random Forest mit verschiedenen Parametern</a:t>
              </a:r>
              <a:endParaRPr lang="en-US" sz="732" dirty="0"/>
            </a:p>
          </p:txBody>
        </p:sp>
        <p:sp>
          <p:nvSpPr>
            <p:cNvPr id="45" name="Shape 37"/>
            <p:cNvSpPr/>
            <p:nvPr/>
          </p:nvSpPr>
          <p:spPr>
            <a:xfrm>
              <a:off x="4800600" y="3186113"/>
              <a:ext cx="3914775" cy="528638"/>
            </a:xfrm>
            <a:prstGeom prst="rect">
              <a:avLst/>
            </a:prstGeom>
            <a:solidFill>
              <a:srgbClr val="F8FAFC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46" name="Shape 38"/>
            <p:cNvSpPr/>
            <p:nvPr/>
          </p:nvSpPr>
          <p:spPr>
            <a:xfrm>
              <a:off x="4800600" y="3186113"/>
              <a:ext cx="28575" cy="528638"/>
            </a:xfrm>
            <a:prstGeom prst="rect">
              <a:avLst/>
            </a:prstGeom>
            <a:solidFill>
              <a:srgbClr val="1E88E5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47" name="Shape 39"/>
            <p:cNvSpPr/>
            <p:nvPr/>
          </p:nvSpPr>
          <p:spPr>
            <a:xfrm>
              <a:off x="4907756" y="3343275"/>
              <a:ext cx="214313" cy="214313"/>
            </a:xfrm>
            <a:prstGeom prst="ellipse">
              <a:avLst/>
            </a:prstGeom>
            <a:solidFill>
              <a:srgbClr val="1E88E5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48" name="Text 40"/>
            <p:cNvSpPr/>
            <p:nvPr/>
          </p:nvSpPr>
          <p:spPr>
            <a:xfrm>
              <a:off x="4907756" y="3343275"/>
              <a:ext cx="214313" cy="21431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837" b="1" dirty="0">
                  <a:solidFill>
                    <a:srgbClr val="FFFFFF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4</a:t>
              </a:r>
              <a:endParaRPr lang="en-US" sz="837" dirty="0"/>
            </a:p>
          </p:txBody>
        </p:sp>
        <p:sp>
          <p:nvSpPr>
            <p:cNvPr id="49" name="Text 41"/>
            <p:cNvSpPr/>
            <p:nvPr/>
          </p:nvSpPr>
          <p:spPr>
            <a:xfrm>
              <a:off x="5229225" y="3293269"/>
              <a:ext cx="1591717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837" b="1" dirty="0">
                  <a:solidFill>
                    <a:srgbClr val="000000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Experiment Tracking</a:t>
              </a:r>
              <a:endParaRPr lang="en-US" sz="837" dirty="0"/>
            </a:p>
          </p:txBody>
        </p:sp>
        <p:sp>
          <p:nvSpPr>
            <p:cNvPr id="50" name="Text 42"/>
            <p:cNvSpPr/>
            <p:nvPr/>
          </p:nvSpPr>
          <p:spPr>
            <a:xfrm>
              <a:off x="5229225" y="3464719"/>
              <a:ext cx="1591717" cy="14287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32" dirty="0">
                  <a:solidFill>
                    <a:srgbClr val="4B5563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Parameter, Metriken, Plots loggen</a:t>
              </a:r>
              <a:endParaRPr lang="en-US" sz="732" dirty="0"/>
            </a:p>
          </p:txBody>
        </p:sp>
        <p:sp>
          <p:nvSpPr>
            <p:cNvPr id="51" name="Shape 43"/>
            <p:cNvSpPr/>
            <p:nvPr/>
          </p:nvSpPr>
          <p:spPr>
            <a:xfrm>
              <a:off x="4800600" y="3800475"/>
              <a:ext cx="3914775" cy="528638"/>
            </a:xfrm>
            <a:prstGeom prst="rect">
              <a:avLst/>
            </a:prstGeom>
            <a:solidFill>
              <a:srgbClr val="F8FAFC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52" name="Shape 44"/>
            <p:cNvSpPr/>
            <p:nvPr/>
          </p:nvSpPr>
          <p:spPr>
            <a:xfrm>
              <a:off x="4800600" y="3800475"/>
              <a:ext cx="28575" cy="528638"/>
            </a:xfrm>
            <a:prstGeom prst="rect">
              <a:avLst/>
            </a:prstGeom>
            <a:solidFill>
              <a:srgbClr val="1E88E5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53" name="Shape 45"/>
            <p:cNvSpPr/>
            <p:nvPr/>
          </p:nvSpPr>
          <p:spPr>
            <a:xfrm>
              <a:off x="4907756" y="3957638"/>
              <a:ext cx="214313" cy="214313"/>
            </a:xfrm>
            <a:prstGeom prst="ellipse">
              <a:avLst/>
            </a:prstGeom>
            <a:solidFill>
              <a:srgbClr val="1E88E5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54" name="Text 46"/>
            <p:cNvSpPr/>
            <p:nvPr/>
          </p:nvSpPr>
          <p:spPr>
            <a:xfrm>
              <a:off x="4907756" y="3957638"/>
              <a:ext cx="214313" cy="21431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837" b="1" dirty="0">
                  <a:solidFill>
                    <a:srgbClr val="FFFFFF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5</a:t>
              </a:r>
              <a:endParaRPr lang="en-US" sz="837" dirty="0"/>
            </a:p>
          </p:txBody>
        </p:sp>
        <p:sp>
          <p:nvSpPr>
            <p:cNvPr id="55" name="Text 47"/>
            <p:cNvSpPr/>
            <p:nvPr/>
          </p:nvSpPr>
          <p:spPr>
            <a:xfrm>
              <a:off x="5229225" y="3907631"/>
              <a:ext cx="2051958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837" b="1" dirty="0">
                  <a:solidFill>
                    <a:srgbClr val="000000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Model Registry</a:t>
              </a:r>
              <a:endParaRPr lang="en-US" sz="837" dirty="0"/>
            </a:p>
          </p:txBody>
        </p:sp>
        <p:sp>
          <p:nvSpPr>
            <p:cNvPr id="56" name="Text 48"/>
            <p:cNvSpPr/>
            <p:nvPr/>
          </p:nvSpPr>
          <p:spPr>
            <a:xfrm>
              <a:off x="5229225" y="4079081"/>
              <a:ext cx="2051958" cy="14287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32" dirty="0">
                  <a:solidFill>
                    <a:srgbClr val="4B5563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Bestes Modell registrieren und versionieren</a:t>
              </a:r>
              <a:endParaRPr lang="en-US" sz="732" dirty="0"/>
            </a:p>
          </p:txBody>
        </p:sp>
        <p:sp>
          <p:nvSpPr>
            <p:cNvPr id="57" name="Shape 49"/>
            <p:cNvSpPr/>
            <p:nvPr/>
          </p:nvSpPr>
          <p:spPr>
            <a:xfrm>
              <a:off x="4800600" y="4414838"/>
              <a:ext cx="3914775" cy="528638"/>
            </a:xfrm>
            <a:prstGeom prst="rect">
              <a:avLst/>
            </a:prstGeom>
            <a:solidFill>
              <a:srgbClr val="F8FAFC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58" name="Shape 50"/>
            <p:cNvSpPr/>
            <p:nvPr/>
          </p:nvSpPr>
          <p:spPr>
            <a:xfrm>
              <a:off x="4800600" y="4414838"/>
              <a:ext cx="28575" cy="528638"/>
            </a:xfrm>
            <a:prstGeom prst="rect">
              <a:avLst/>
            </a:prstGeom>
            <a:solidFill>
              <a:srgbClr val="1E88E5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59" name="Shape 51"/>
            <p:cNvSpPr/>
            <p:nvPr/>
          </p:nvSpPr>
          <p:spPr>
            <a:xfrm>
              <a:off x="4907756" y="4572000"/>
              <a:ext cx="214313" cy="214313"/>
            </a:xfrm>
            <a:prstGeom prst="ellipse">
              <a:avLst/>
            </a:prstGeom>
            <a:solidFill>
              <a:srgbClr val="1E88E5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60" name="Text 52"/>
            <p:cNvSpPr/>
            <p:nvPr/>
          </p:nvSpPr>
          <p:spPr>
            <a:xfrm>
              <a:off x="4907756" y="4572000"/>
              <a:ext cx="214313" cy="21431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837" b="1" dirty="0">
                  <a:solidFill>
                    <a:srgbClr val="FFFFFF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6</a:t>
              </a:r>
              <a:endParaRPr lang="en-US" sz="837" dirty="0"/>
            </a:p>
          </p:txBody>
        </p:sp>
        <p:sp>
          <p:nvSpPr>
            <p:cNvPr id="61" name="Text 53"/>
            <p:cNvSpPr/>
            <p:nvPr/>
          </p:nvSpPr>
          <p:spPr>
            <a:xfrm>
              <a:off x="5229225" y="4521994"/>
              <a:ext cx="1380697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837" b="1" dirty="0">
                  <a:solidFill>
                    <a:srgbClr val="000000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Deployment</a:t>
              </a:r>
              <a:endParaRPr lang="en-US" sz="837" dirty="0"/>
            </a:p>
          </p:txBody>
        </p:sp>
        <p:sp>
          <p:nvSpPr>
            <p:cNvPr id="62" name="Text 54"/>
            <p:cNvSpPr/>
            <p:nvPr/>
          </p:nvSpPr>
          <p:spPr>
            <a:xfrm>
              <a:off x="5229225" y="4693444"/>
              <a:ext cx="1380697" cy="14287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32" dirty="0">
                  <a:solidFill>
                    <a:srgbClr val="4B5563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REST-API erstellen und testen</a:t>
              </a:r>
              <a:endParaRPr lang="en-US" sz="732" dirty="0"/>
            </a:p>
          </p:txBody>
        </p:sp>
        <p:sp>
          <p:nvSpPr>
            <p:cNvPr id="63" name="Shape 55"/>
            <p:cNvSpPr/>
            <p:nvPr/>
          </p:nvSpPr>
          <p:spPr>
            <a:xfrm>
              <a:off x="285750" y="5200650"/>
              <a:ext cx="8572500" cy="1221581"/>
            </a:xfrm>
            <a:prstGeom prst="rect">
              <a:avLst/>
            </a:prstGeom>
            <a:solidFill>
              <a:srgbClr val="FFFFFF"/>
            </a:solidFill>
            <a:ln/>
          </p:spPr>
          <p:txBody>
            <a:bodyPr/>
            <a:lstStyle/>
            <a:p>
              <a:endParaRPr lang="de-DE"/>
            </a:p>
          </p:txBody>
        </p:sp>
        <p:pic>
          <p:nvPicPr>
            <p:cNvPr id="64" name="Image 6" descr="preencoded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8625" y="5372100"/>
              <a:ext cx="225028" cy="200025"/>
            </a:xfrm>
            <a:prstGeom prst="rect">
              <a:avLst/>
            </a:prstGeom>
          </p:spPr>
        </p:pic>
        <p:sp>
          <p:nvSpPr>
            <p:cNvPr id="65" name="Text 56"/>
            <p:cNvSpPr/>
            <p:nvPr/>
          </p:nvSpPr>
          <p:spPr>
            <a:xfrm>
              <a:off x="739378" y="5343525"/>
              <a:ext cx="2648238" cy="25717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350" b="1" dirty="0">
                  <a:solidFill>
                    <a:srgbClr val="00ACC1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 Was Sie am Ende haben werden </a:t>
              </a:r>
              <a:endParaRPr lang="en-US" sz="1350" dirty="0"/>
            </a:p>
          </p:txBody>
        </p:sp>
        <p:sp>
          <p:nvSpPr>
            <p:cNvPr id="66" name="Shape 57"/>
            <p:cNvSpPr/>
            <p:nvPr/>
          </p:nvSpPr>
          <p:spPr>
            <a:xfrm>
              <a:off x="428625" y="5707856"/>
              <a:ext cx="1985963" cy="571500"/>
            </a:xfrm>
            <a:prstGeom prst="rect">
              <a:avLst/>
            </a:prstGeom>
            <a:solidFill>
              <a:srgbClr val="EFF6FF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67" name="Text 58"/>
            <p:cNvSpPr/>
            <p:nvPr/>
          </p:nvSpPr>
          <p:spPr>
            <a:xfrm>
              <a:off x="514350" y="5965031"/>
              <a:ext cx="1814513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837" b="1" dirty="0">
                  <a:solidFill>
                    <a:srgbClr val="000000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Strukturiertes Notebook</a:t>
              </a:r>
              <a:endParaRPr lang="en-US" sz="837" dirty="0"/>
            </a:p>
          </p:txBody>
        </p:sp>
        <p:sp>
          <p:nvSpPr>
            <p:cNvPr id="68" name="Shape 59"/>
            <p:cNvSpPr/>
            <p:nvPr/>
          </p:nvSpPr>
          <p:spPr>
            <a:xfrm>
              <a:off x="2528888" y="5707856"/>
              <a:ext cx="1985963" cy="571500"/>
            </a:xfrm>
            <a:prstGeom prst="rect">
              <a:avLst/>
            </a:prstGeom>
            <a:solidFill>
              <a:srgbClr val="ECFDF5"/>
            </a:solidFill>
            <a:ln/>
          </p:spPr>
          <p:txBody>
            <a:bodyPr/>
            <a:lstStyle/>
            <a:p>
              <a:endParaRPr lang="de-DE"/>
            </a:p>
          </p:txBody>
        </p:sp>
        <p:pic>
          <p:nvPicPr>
            <p:cNvPr id="69" name="Image 7" descr="preencoded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436144" y="5793581"/>
              <a:ext cx="171450" cy="171450"/>
            </a:xfrm>
            <a:prstGeom prst="rect">
              <a:avLst/>
            </a:prstGeom>
          </p:spPr>
        </p:pic>
        <p:sp>
          <p:nvSpPr>
            <p:cNvPr id="70" name="Text 60"/>
            <p:cNvSpPr/>
            <p:nvPr/>
          </p:nvSpPr>
          <p:spPr>
            <a:xfrm>
              <a:off x="2614613" y="6022181"/>
              <a:ext cx="1814513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837" b="1" dirty="0">
                  <a:solidFill>
                    <a:srgbClr val="000000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Experiment History</a:t>
              </a:r>
              <a:endParaRPr lang="en-US" sz="837" dirty="0"/>
            </a:p>
          </p:txBody>
        </p:sp>
        <p:sp>
          <p:nvSpPr>
            <p:cNvPr id="71" name="Shape 61"/>
            <p:cNvSpPr/>
            <p:nvPr/>
          </p:nvSpPr>
          <p:spPr>
            <a:xfrm>
              <a:off x="4629150" y="5707856"/>
              <a:ext cx="1985963" cy="571500"/>
            </a:xfrm>
            <a:prstGeom prst="rect">
              <a:avLst/>
            </a:prstGeom>
            <a:solidFill>
              <a:srgbClr val="F5F3FF"/>
            </a:solidFill>
            <a:ln/>
          </p:spPr>
          <p:txBody>
            <a:bodyPr/>
            <a:lstStyle/>
            <a:p>
              <a:endParaRPr lang="de-DE"/>
            </a:p>
          </p:txBody>
        </p:sp>
        <p:pic>
          <p:nvPicPr>
            <p:cNvPr id="72" name="Image 8" descr="preencoded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7122" y="5793581"/>
              <a:ext cx="150019" cy="171450"/>
            </a:xfrm>
            <a:prstGeom prst="rect">
              <a:avLst/>
            </a:prstGeom>
          </p:spPr>
        </p:pic>
        <p:sp>
          <p:nvSpPr>
            <p:cNvPr id="73" name="Text 62"/>
            <p:cNvSpPr/>
            <p:nvPr/>
          </p:nvSpPr>
          <p:spPr>
            <a:xfrm>
              <a:off x="4714875" y="6022181"/>
              <a:ext cx="1814513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837" b="1" dirty="0">
                  <a:solidFill>
                    <a:srgbClr val="000000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Registriertes Modell</a:t>
              </a:r>
              <a:endParaRPr lang="en-US" sz="837" dirty="0"/>
            </a:p>
          </p:txBody>
        </p:sp>
        <p:pic>
          <p:nvPicPr>
            <p:cNvPr id="74" name="Image 9" descr="preencoded.p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636669" y="5793581"/>
              <a:ext cx="171450" cy="171450"/>
            </a:xfrm>
            <a:prstGeom prst="rect">
              <a:avLst/>
            </a:prstGeom>
          </p:spPr>
        </p:pic>
        <p:sp>
          <p:nvSpPr>
            <p:cNvPr id="75" name="Text 63"/>
            <p:cNvSpPr/>
            <p:nvPr/>
          </p:nvSpPr>
          <p:spPr>
            <a:xfrm>
              <a:off x="6815138" y="6022181"/>
              <a:ext cx="1814513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837" b="1" dirty="0">
                  <a:solidFill>
                    <a:srgbClr val="000000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Deploybare API</a:t>
              </a:r>
              <a:endParaRPr lang="en-US" sz="837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9E425397-884A-A961-F83C-B2D8C27FBB5B}"/>
              </a:ext>
            </a:extLst>
          </p:cNvPr>
          <p:cNvGrpSpPr/>
          <p:nvPr/>
        </p:nvGrpSpPr>
        <p:grpSpPr>
          <a:xfrm>
            <a:off x="0" y="1"/>
            <a:ext cx="9144000" cy="5143500"/>
            <a:chOff x="0" y="0"/>
            <a:chExt cx="9144000" cy="7015163"/>
          </a:xfrm>
        </p:grpSpPr>
        <p:pic>
          <p:nvPicPr>
            <p:cNvPr id="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9144000" cy="7015163"/>
            </a:xfrm>
            <a:prstGeom prst="rect">
              <a:avLst/>
            </a:prstGeom>
          </p:spPr>
        </p:pic>
        <p:pic>
          <p:nvPicPr>
            <p:cNvPr id="3" name="Image 1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9100" y="285750"/>
              <a:ext cx="685800" cy="685800"/>
            </a:xfrm>
            <a:prstGeom prst="rect">
              <a:avLst/>
            </a:prstGeom>
          </p:spPr>
        </p:pic>
        <p:sp>
          <p:nvSpPr>
            <p:cNvPr id="4" name="Text 0"/>
            <p:cNvSpPr/>
            <p:nvPr/>
          </p:nvSpPr>
          <p:spPr>
            <a:xfrm>
              <a:off x="285750" y="1143000"/>
              <a:ext cx="8572500" cy="77152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4050" b="1" dirty="0">
                  <a:solidFill>
                    <a:srgbClr val="FFFFFF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Los geht's!</a:t>
              </a:r>
              <a:endParaRPr lang="en-US" sz="4050" dirty="0"/>
            </a:p>
          </p:txBody>
        </p:sp>
        <p:sp>
          <p:nvSpPr>
            <p:cNvPr id="5" name="Text 1"/>
            <p:cNvSpPr/>
            <p:nvPr/>
          </p:nvSpPr>
          <p:spPr>
            <a:xfrm>
              <a:off x="285750" y="2128838"/>
              <a:ext cx="8572500" cy="38576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2025" dirty="0">
                  <a:solidFill>
                    <a:srgbClr val="F0F9FF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Zeit für die praktischen Übungen</a:t>
              </a:r>
              <a:endParaRPr lang="en-US" sz="2025" dirty="0"/>
            </a:p>
          </p:txBody>
        </p:sp>
        <p:sp>
          <p:nvSpPr>
            <p:cNvPr id="6" name="Shape 2"/>
            <p:cNvSpPr/>
            <p:nvPr/>
          </p:nvSpPr>
          <p:spPr>
            <a:xfrm>
              <a:off x="285750" y="3028950"/>
              <a:ext cx="4171950" cy="2214563"/>
            </a:xfrm>
            <a:prstGeom prst="rect">
              <a:avLst/>
            </a:prstGeom>
            <a:solidFill>
              <a:srgbClr val="FFFFFF">
                <a:alpha val="95000"/>
              </a:srgbClr>
            </a:solidFill>
            <a:ln/>
          </p:spPr>
          <p:txBody>
            <a:bodyPr/>
            <a:lstStyle/>
            <a:p>
              <a:endParaRPr lang="de-DE"/>
            </a:p>
          </p:txBody>
        </p:sp>
        <p:pic>
          <p:nvPicPr>
            <p:cNvPr id="7" name="Image 2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4344" y="3236119"/>
              <a:ext cx="128588" cy="171450"/>
            </a:xfrm>
            <a:prstGeom prst="rect">
              <a:avLst/>
            </a:prstGeom>
          </p:spPr>
        </p:pic>
        <p:sp>
          <p:nvSpPr>
            <p:cNvPr id="8" name="Text 3"/>
            <p:cNvSpPr/>
            <p:nvPr/>
          </p:nvSpPr>
          <p:spPr>
            <a:xfrm>
              <a:off x="678656" y="3203972"/>
              <a:ext cx="1687432" cy="23395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350" b="1" dirty="0">
                  <a:solidFill>
                    <a:srgbClr val="1D4ED8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 Schnelle Checkliste </a:t>
              </a:r>
              <a:endParaRPr lang="en-US" sz="1350" dirty="0"/>
            </a:p>
          </p:txBody>
        </p:sp>
        <p:sp>
          <p:nvSpPr>
            <p:cNvPr id="9" name="Shape 4"/>
            <p:cNvSpPr/>
            <p:nvPr/>
          </p:nvSpPr>
          <p:spPr>
            <a:xfrm>
              <a:off x="464344" y="3550444"/>
              <a:ext cx="3814763" cy="314325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/>
          </p:spPr>
          <p:txBody>
            <a:bodyPr/>
            <a:lstStyle/>
            <a:p>
              <a:endParaRPr lang="de-DE"/>
            </a:p>
          </p:txBody>
        </p:sp>
        <p:pic>
          <p:nvPicPr>
            <p:cNvPr id="10" name="Image 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5781" y="3636169"/>
              <a:ext cx="142875" cy="142875"/>
            </a:xfrm>
            <a:prstGeom prst="rect">
              <a:avLst/>
            </a:prstGeom>
          </p:spPr>
        </p:pic>
        <p:sp>
          <p:nvSpPr>
            <p:cNvPr id="11" name="Text 5"/>
            <p:cNvSpPr/>
            <p:nvPr/>
          </p:nvSpPr>
          <p:spPr>
            <a:xfrm>
              <a:off x="764381" y="3643197"/>
              <a:ext cx="1800173" cy="12881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837" dirty="0"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Laptop bereit &amp; Internet verbunden</a:t>
              </a:r>
              <a:endParaRPr lang="en-US" sz="837" dirty="0"/>
            </a:p>
          </p:txBody>
        </p:sp>
        <p:sp>
          <p:nvSpPr>
            <p:cNvPr id="12" name="Shape 6"/>
            <p:cNvSpPr/>
            <p:nvPr/>
          </p:nvSpPr>
          <p:spPr>
            <a:xfrm>
              <a:off x="464344" y="3950494"/>
              <a:ext cx="3814763" cy="314325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/>
          </p:spPr>
          <p:txBody>
            <a:bodyPr/>
            <a:lstStyle/>
            <a:p>
              <a:endParaRPr lang="de-DE"/>
            </a:p>
          </p:txBody>
        </p:sp>
        <p:pic>
          <p:nvPicPr>
            <p:cNvPr id="13" name="Image 4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5781" y="4036219"/>
              <a:ext cx="142875" cy="142875"/>
            </a:xfrm>
            <a:prstGeom prst="rect">
              <a:avLst/>
            </a:prstGeom>
          </p:spPr>
        </p:pic>
        <p:sp>
          <p:nvSpPr>
            <p:cNvPr id="14" name="Text 7"/>
            <p:cNvSpPr/>
            <p:nvPr/>
          </p:nvSpPr>
          <p:spPr>
            <a:xfrm>
              <a:off x="764381" y="4043247"/>
              <a:ext cx="1583767" cy="12881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837" dirty="0"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Python-Umgebung funktioniert</a:t>
              </a:r>
              <a:endParaRPr lang="en-US" sz="837" dirty="0"/>
            </a:p>
          </p:txBody>
        </p:sp>
        <p:sp>
          <p:nvSpPr>
            <p:cNvPr id="15" name="Shape 8"/>
            <p:cNvSpPr/>
            <p:nvPr/>
          </p:nvSpPr>
          <p:spPr>
            <a:xfrm>
              <a:off x="414337" y="4421981"/>
              <a:ext cx="3814763" cy="314325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/>
          </p:spPr>
          <p:txBody>
            <a:bodyPr/>
            <a:lstStyle/>
            <a:p>
              <a:endParaRPr lang="de-DE"/>
            </a:p>
          </p:txBody>
        </p:sp>
        <p:pic>
          <p:nvPicPr>
            <p:cNvPr id="16" name="Image 5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5781" y="4436269"/>
              <a:ext cx="142875" cy="142875"/>
            </a:xfrm>
            <a:prstGeom prst="rect">
              <a:avLst/>
            </a:prstGeom>
          </p:spPr>
        </p:pic>
        <p:sp>
          <p:nvSpPr>
            <p:cNvPr id="17" name="Text 9"/>
            <p:cNvSpPr/>
            <p:nvPr/>
          </p:nvSpPr>
          <p:spPr>
            <a:xfrm>
              <a:off x="764381" y="4443297"/>
              <a:ext cx="2063065" cy="12881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837" dirty="0"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Jupyter Notebook kann gestartet werden</a:t>
              </a:r>
              <a:endParaRPr lang="en-US" sz="837" dirty="0"/>
            </a:p>
          </p:txBody>
        </p:sp>
        <p:sp>
          <p:nvSpPr>
            <p:cNvPr id="18" name="Shape 10"/>
            <p:cNvSpPr/>
            <p:nvPr/>
          </p:nvSpPr>
          <p:spPr>
            <a:xfrm>
              <a:off x="464344" y="4750594"/>
              <a:ext cx="3814763" cy="314325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/>
          </p:spPr>
          <p:txBody>
            <a:bodyPr/>
            <a:lstStyle/>
            <a:p>
              <a:endParaRPr lang="de-DE"/>
            </a:p>
          </p:txBody>
        </p:sp>
        <p:pic>
          <p:nvPicPr>
            <p:cNvPr id="19" name="Image 6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5781" y="4836319"/>
              <a:ext cx="142875" cy="142875"/>
            </a:xfrm>
            <a:prstGeom prst="rect">
              <a:avLst/>
            </a:prstGeom>
          </p:spPr>
        </p:pic>
        <p:sp>
          <p:nvSpPr>
            <p:cNvPr id="20" name="Text 11"/>
            <p:cNvSpPr/>
            <p:nvPr/>
          </p:nvSpPr>
          <p:spPr>
            <a:xfrm>
              <a:off x="764381" y="4843347"/>
              <a:ext cx="1675139" cy="12881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837" dirty="0"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pip install bereit für MLflow &amp; Co.</a:t>
              </a:r>
              <a:endParaRPr lang="en-US" sz="837" dirty="0"/>
            </a:p>
          </p:txBody>
        </p:sp>
        <p:sp>
          <p:nvSpPr>
            <p:cNvPr id="21" name="Shape 12"/>
            <p:cNvSpPr/>
            <p:nvPr/>
          </p:nvSpPr>
          <p:spPr>
            <a:xfrm>
              <a:off x="4686300" y="3028950"/>
              <a:ext cx="4171950" cy="2214563"/>
            </a:xfrm>
            <a:prstGeom prst="rect">
              <a:avLst/>
            </a:prstGeom>
            <a:solidFill>
              <a:srgbClr val="FFFFFF">
                <a:alpha val="95000"/>
              </a:srgbClr>
            </a:solidFill>
            <a:ln/>
          </p:spPr>
          <p:txBody>
            <a:bodyPr/>
            <a:lstStyle/>
            <a:p>
              <a:endParaRPr lang="de-DE"/>
            </a:p>
          </p:txBody>
        </p:sp>
        <p:pic>
          <p:nvPicPr>
            <p:cNvPr id="22" name="Image 7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64894" y="3236119"/>
              <a:ext cx="192881" cy="171450"/>
            </a:xfrm>
            <a:prstGeom prst="rect">
              <a:avLst/>
            </a:prstGeom>
          </p:spPr>
        </p:pic>
        <p:sp>
          <p:nvSpPr>
            <p:cNvPr id="23" name="Text 13"/>
            <p:cNvSpPr/>
            <p:nvPr/>
          </p:nvSpPr>
          <p:spPr>
            <a:xfrm>
              <a:off x="5143500" y="3203972"/>
              <a:ext cx="968034" cy="23395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350" b="1" dirty="0">
                  <a:solidFill>
                    <a:srgbClr val="047857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 Unser Weg </a:t>
              </a:r>
              <a:endParaRPr lang="en-US" sz="1350" dirty="0"/>
            </a:p>
          </p:txBody>
        </p:sp>
        <p:sp>
          <p:nvSpPr>
            <p:cNvPr id="24" name="Shape 14"/>
            <p:cNvSpPr/>
            <p:nvPr/>
          </p:nvSpPr>
          <p:spPr>
            <a:xfrm>
              <a:off x="4864894" y="3550444"/>
              <a:ext cx="228600" cy="228600"/>
            </a:xfrm>
            <a:prstGeom prst="ellipse">
              <a:avLst/>
            </a:prstGeom>
            <a:solidFill>
              <a:srgbClr val="3B82F6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25" name="Text 15"/>
            <p:cNvSpPr/>
            <p:nvPr/>
          </p:nvSpPr>
          <p:spPr>
            <a:xfrm>
              <a:off x="4864894" y="3550444"/>
              <a:ext cx="228600" cy="22860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837" b="1" dirty="0">
                  <a:solidFill>
                    <a:srgbClr val="FFFFFF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1</a:t>
              </a:r>
              <a:endParaRPr lang="en-US" sz="837" dirty="0"/>
            </a:p>
          </p:txBody>
        </p:sp>
        <p:sp>
          <p:nvSpPr>
            <p:cNvPr id="26" name="Text 16"/>
            <p:cNvSpPr/>
            <p:nvPr/>
          </p:nvSpPr>
          <p:spPr>
            <a:xfrm>
              <a:off x="5207794" y="3564731"/>
              <a:ext cx="1491118" cy="20002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42" dirty="0">
                  <a:solidFill>
                    <a:srgbClr val="1F2937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Jupyter Notebook öffnen</a:t>
              </a:r>
              <a:endParaRPr lang="en-US" sz="942" dirty="0"/>
            </a:p>
          </p:txBody>
        </p:sp>
        <p:sp>
          <p:nvSpPr>
            <p:cNvPr id="27" name="Shape 17"/>
            <p:cNvSpPr/>
            <p:nvPr/>
          </p:nvSpPr>
          <p:spPr>
            <a:xfrm>
              <a:off x="4864894" y="3893344"/>
              <a:ext cx="228600" cy="228600"/>
            </a:xfrm>
            <a:prstGeom prst="ellipse">
              <a:avLst/>
            </a:prstGeom>
            <a:solidFill>
              <a:srgbClr val="10B981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28" name="Text 18"/>
            <p:cNvSpPr/>
            <p:nvPr/>
          </p:nvSpPr>
          <p:spPr>
            <a:xfrm>
              <a:off x="4864894" y="3893344"/>
              <a:ext cx="228600" cy="22860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837" b="1" dirty="0">
                  <a:solidFill>
                    <a:srgbClr val="FFFFFF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2</a:t>
              </a:r>
              <a:endParaRPr lang="en-US" sz="837" dirty="0"/>
            </a:p>
          </p:txBody>
        </p:sp>
        <p:sp>
          <p:nvSpPr>
            <p:cNvPr id="29" name="Text 19"/>
            <p:cNvSpPr/>
            <p:nvPr/>
          </p:nvSpPr>
          <p:spPr>
            <a:xfrm>
              <a:off x="5207794" y="3907631"/>
              <a:ext cx="1731187" cy="20002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42" dirty="0">
                  <a:solidFill>
                    <a:srgbClr val="1F2937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MLflow installieren &amp; starten</a:t>
              </a:r>
              <a:endParaRPr lang="en-US" sz="942" dirty="0"/>
            </a:p>
          </p:txBody>
        </p:sp>
        <p:sp>
          <p:nvSpPr>
            <p:cNvPr id="30" name="Shape 20"/>
            <p:cNvSpPr/>
            <p:nvPr/>
          </p:nvSpPr>
          <p:spPr>
            <a:xfrm>
              <a:off x="4864894" y="4236244"/>
              <a:ext cx="228600" cy="228600"/>
            </a:xfrm>
            <a:prstGeom prst="ellipse">
              <a:avLst/>
            </a:prstGeom>
            <a:solidFill>
              <a:srgbClr val="8B5CF6"/>
            </a:solidFill>
            <a:ln/>
          </p:spPr>
          <p:txBody>
            <a:bodyPr/>
            <a:lstStyle/>
            <a:p>
              <a:endParaRPr lang="de-DE"/>
            </a:p>
          </p:txBody>
        </p:sp>
        <p:sp>
          <p:nvSpPr>
            <p:cNvPr id="31" name="Text 21"/>
            <p:cNvSpPr/>
            <p:nvPr/>
          </p:nvSpPr>
          <p:spPr>
            <a:xfrm>
              <a:off x="4864894" y="4236244"/>
              <a:ext cx="228600" cy="22860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837" b="1" dirty="0">
                  <a:solidFill>
                    <a:srgbClr val="FFFFFF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3</a:t>
              </a:r>
              <a:endParaRPr lang="en-US" sz="837" dirty="0"/>
            </a:p>
          </p:txBody>
        </p:sp>
        <p:sp>
          <p:nvSpPr>
            <p:cNvPr id="32" name="Text 22"/>
            <p:cNvSpPr/>
            <p:nvPr/>
          </p:nvSpPr>
          <p:spPr>
            <a:xfrm>
              <a:off x="5207794" y="4250531"/>
              <a:ext cx="1455623" cy="20002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42" dirty="0">
                  <a:solidFill>
                    <a:srgbClr val="1F2937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Iris-Datensatz erkunden</a:t>
              </a:r>
              <a:endParaRPr lang="en-US" sz="942" dirty="0"/>
            </a:p>
          </p:txBody>
        </p:sp>
        <p:sp>
          <p:nvSpPr>
            <p:cNvPr id="33" name="Text 23"/>
            <p:cNvSpPr/>
            <p:nvPr/>
          </p:nvSpPr>
          <p:spPr>
            <a:xfrm>
              <a:off x="4864894" y="4579144"/>
              <a:ext cx="228600" cy="22860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837" b="1" dirty="0">
                  <a:solidFill>
                    <a:srgbClr val="FFFFFF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4</a:t>
              </a:r>
              <a:endParaRPr lang="en-US" sz="837" dirty="0"/>
            </a:p>
          </p:txBody>
        </p:sp>
        <p:sp>
          <p:nvSpPr>
            <p:cNvPr id="34" name="Text 24"/>
            <p:cNvSpPr/>
            <p:nvPr/>
          </p:nvSpPr>
          <p:spPr>
            <a:xfrm>
              <a:off x="5207794" y="4593431"/>
              <a:ext cx="1435950" cy="20002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42" dirty="0">
                  <a:solidFill>
                    <a:srgbClr val="1F2937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Erstes Modell trainieren</a:t>
              </a:r>
              <a:endParaRPr lang="en-US" sz="942" dirty="0"/>
            </a:p>
          </p:txBody>
        </p:sp>
        <p:sp>
          <p:nvSpPr>
            <p:cNvPr id="35" name="Shape 25"/>
            <p:cNvSpPr/>
            <p:nvPr/>
          </p:nvSpPr>
          <p:spPr>
            <a:xfrm>
              <a:off x="3255318" y="5614988"/>
              <a:ext cx="2633337" cy="428625"/>
            </a:xfrm>
            <a:prstGeom prst="rect">
              <a:avLst/>
            </a:prstGeom>
            <a:solidFill>
              <a:srgbClr val="FF5722"/>
            </a:solidFill>
            <a:ln/>
          </p:spPr>
          <p:txBody>
            <a:bodyPr/>
            <a:lstStyle/>
            <a:p>
              <a:endParaRPr lang="de-DE"/>
            </a:p>
          </p:txBody>
        </p:sp>
        <p:pic>
          <p:nvPicPr>
            <p:cNvPr id="36" name="Image 8" descr="preencode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69630" y="5757863"/>
              <a:ext cx="142875" cy="142875"/>
            </a:xfrm>
            <a:prstGeom prst="rect">
              <a:avLst/>
            </a:prstGeom>
          </p:spPr>
        </p:pic>
        <p:sp>
          <p:nvSpPr>
            <p:cNvPr id="37" name="Text 26"/>
            <p:cNvSpPr/>
            <p:nvPr/>
          </p:nvSpPr>
          <p:spPr>
            <a:xfrm>
              <a:off x="3698230" y="5731073"/>
              <a:ext cx="1976112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046" b="1" dirty="0">
                  <a:solidFill>
                    <a:srgbClr val="FFFFFF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 Jupyter Notebooks starten! </a:t>
              </a:r>
              <a:endParaRPr lang="en-US" sz="1046" dirty="0"/>
            </a:p>
          </p:txBody>
        </p:sp>
        <p:sp>
          <p:nvSpPr>
            <p:cNvPr id="38" name="Text 27"/>
            <p:cNvSpPr/>
            <p:nvPr/>
          </p:nvSpPr>
          <p:spPr>
            <a:xfrm>
              <a:off x="285750" y="6215063"/>
              <a:ext cx="8572500" cy="20002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046" dirty="0">
                  <a:solidFill>
                    <a:srgbClr val="DBEAFE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 Fragen? Probleme? Einfach melden! 🙋‍♂️ </a:t>
              </a:r>
              <a:endParaRPr lang="en-US" sz="1046" dirty="0"/>
            </a:p>
          </p:txBody>
        </p:sp>
        <p:sp>
          <p:nvSpPr>
            <p:cNvPr id="39" name="Text 28"/>
            <p:cNvSpPr/>
            <p:nvPr/>
          </p:nvSpPr>
          <p:spPr>
            <a:xfrm>
              <a:off x="4187279" y="6530535"/>
              <a:ext cx="769441" cy="19773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942" dirty="0" err="1">
                  <a:solidFill>
                    <a:srgbClr val="BFDBFE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sprinteins.de</a:t>
              </a:r>
              <a:r>
                <a:rPr lang="en-US" sz="942" dirty="0">
                  <a:solidFill>
                    <a:srgbClr val="BFDBFE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 </a:t>
              </a:r>
              <a:endParaRPr lang="en-US" sz="942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774</Words>
  <Application>Microsoft Macintosh PowerPoint</Application>
  <PresentationFormat>Bildschirmpräsentation (16:9)</PresentationFormat>
  <Paragraphs>243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Inter</vt:lpstr>
      <vt:lpstr>Noto Sans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Ahmad Salah</cp:lastModifiedBy>
  <cp:revision>3</cp:revision>
  <dcterms:created xsi:type="dcterms:W3CDTF">2025-07-11T08:05:20Z</dcterms:created>
  <dcterms:modified xsi:type="dcterms:W3CDTF">2025-07-11T11:04:08Z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70051a7-5925-49fb-9335-cbae69ec4923_Enabled">
    <vt:lpwstr>true</vt:lpwstr>
  </property>
  <property fmtid="{D5CDD505-2E9C-101B-9397-08002B2CF9AE}" pid="3" name="MSIP_Label_e70051a7-5925-49fb-9335-cbae69ec4923_SetDate">
    <vt:lpwstr>2025-07-11T08:49:44Z</vt:lpwstr>
  </property>
  <property fmtid="{D5CDD505-2E9C-101B-9397-08002B2CF9AE}" pid="4" name="MSIP_Label_e70051a7-5925-49fb-9335-cbae69ec4923_Method">
    <vt:lpwstr>Standard</vt:lpwstr>
  </property>
  <property fmtid="{D5CDD505-2E9C-101B-9397-08002B2CF9AE}" pid="5" name="MSIP_Label_e70051a7-5925-49fb-9335-cbae69ec4923_Name">
    <vt:lpwstr>General</vt:lpwstr>
  </property>
  <property fmtid="{D5CDD505-2E9C-101B-9397-08002B2CF9AE}" pid="6" name="MSIP_Label_e70051a7-5925-49fb-9335-cbae69ec4923_SiteId">
    <vt:lpwstr>331e8350-a57c-43c3-9a37-d76cf8000f52</vt:lpwstr>
  </property>
  <property fmtid="{D5CDD505-2E9C-101B-9397-08002B2CF9AE}" pid="7" name="MSIP_Label_e70051a7-5925-49fb-9335-cbae69ec4923_ActionId">
    <vt:lpwstr>90a47f85-6983-49b3-ba70-e9c040d0659e</vt:lpwstr>
  </property>
  <property fmtid="{D5CDD505-2E9C-101B-9397-08002B2CF9AE}" pid="8" name="MSIP_Label_e70051a7-5925-49fb-9335-cbae69ec4923_ContentBits">
    <vt:lpwstr>0</vt:lpwstr>
  </property>
  <property fmtid="{D5CDD505-2E9C-101B-9397-08002B2CF9AE}" pid="9" name="MSIP_Label_e70051a7-5925-49fb-9335-cbae69ec4923_Tag">
    <vt:lpwstr>50, 3, 0, 1</vt:lpwstr>
  </property>
</Properties>
</file>