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5" r:id="rId4"/>
    <p:sldMasterId id="2147483732" r:id="rId5"/>
    <p:sldMasterId id="2147483693" r:id="rId6"/>
  </p:sldMasterIdLst>
  <p:notesMasterIdLst>
    <p:notesMasterId r:id="rId22"/>
  </p:notesMasterIdLst>
  <p:handoutMasterIdLst>
    <p:handoutMasterId r:id="rId23"/>
  </p:handoutMasterIdLst>
  <p:sldIdLst>
    <p:sldId id="270" r:id="rId7"/>
    <p:sldId id="266" r:id="rId8"/>
    <p:sldId id="257" r:id="rId9"/>
    <p:sldId id="463" r:id="rId10"/>
    <p:sldId id="464" r:id="rId11"/>
    <p:sldId id="450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E0680A0-02D2-2641-BACE-9C54B1C58EDF}">
          <p14:sldIdLst>
            <p14:sldId id="270"/>
            <p14:sldId id="266"/>
            <p14:sldId id="257"/>
            <p14:sldId id="463"/>
            <p14:sldId id="464"/>
            <p14:sldId id="450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677D19-629D-4117-7EB0-E52B4245BF0A}" name="Nadine März" initials="NM" userId="S::n.maerz@sprinteins.com::5c5bfdac-d68a-4f6d-8316-d939505c175c" providerId="AD"/>
  <p188:author id="{1B936822-5308-3381-FE25-595266C06970}" name="Elias Fauser" initials="EF" userId="S::e.fauser@sprinteins.com::1af330a1-917e-42ea-ae3d-d53b8ed338ec" providerId="AD"/>
  <p188:author id="{24B04524-BEE9-8EE7-15B7-7CF60C114832}" name="Christian Vögtlin" initials="" userId="S::c.voegtlin@sprinteins.com::7b9dbd23-e70d-4897-b6b4-5185733bb3f3" providerId="AD"/>
  <p188:author id="{26A1123D-7B86-957B-C433-D899DA2C6097}" name="Katharina Jäger" initials="KJ" userId="S::k.jaeger@sprinteins.com::7863efcd-b05e-43be-b032-c70592aa3f56" providerId="AD"/>
  <p188:author id="{960DB15C-FBF7-7B93-47F1-29CFCE2A55F4}" name="Patrick Schmider" initials="PS" userId="S::p.schmider@sprinteins.com::950da374-8cf5-481d-ad5f-8998d4e52380" providerId="AD"/>
  <p188:author id="{04F7566C-54C8-4DE3-EE95-26CF20D3CE2F}" name="Nadja Bitter" initials="NB" userId="S::n.bitter@sprinteins.com::a21e4994-def6-4225-a48e-4f4bbc08a2e1" providerId="AD"/>
  <p188:author id="{CF95407A-2A77-5B38-8ED2-D8CA5622A14F}" name="Julian Falk" initials="JF" userId="S::j.falk@sprinteins.com::87208c61-b1d8-4d37-acfc-cb24acd61e21" providerId="AD"/>
  <p188:author id="{F038BDC4-0E33-29A6-DE6C-047C7847B89D}" name="Christina Beller" initials="" userId="S::c.beller@sprinteins.com::59702e4d-6c80-4288-a5c7-a4628585d175" providerId="AD"/>
  <p188:author id="{AF42D8D2-B212-CF2B-2696-41D1910FE903}" name="Felix Wagner" initials="FW" userId="S::f.wagner@sprinteins.com::db19445f-158e-45ad-abc8-e3befea71d81" providerId="AD"/>
  <p188:author id="{69CE4DE2-5483-C35A-8FE8-3E71147A0FBA}" name="Anja Kunze" initials="" userId="S::a.kunze@sprinteins.com::3076d525-e4e9-4f6c-94ca-6a081d87dc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35F"/>
    <a:srgbClr val="3D443D"/>
    <a:srgbClr val="008E79"/>
    <a:srgbClr val="7E8783"/>
    <a:srgbClr val="D9D8D8"/>
    <a:srgbClr val="FF879D"/>
    <a:srgbClr val="111913"/>
    <a:srgbClr val="D8D8D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2B557-9EC8-BC07-E3F7-4FE240D707D7}" v="70" dt="2025-07-24T11:51:15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/>
    <p:restoredTop sz="94634"/>
  </p:normalViewPr>
  <p:slideViewPr>
    <p:cSldViewPr snapToGrid="0">
      <p:cViewPr>
        <p:scale>
          <a:sx n="110" d="100"/>
          <a:sy n="110" d="100"/>
        </p:scale>
        <p:origin x="6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0C755C-2D18-4C1F-65CF-306C317283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064DA-F22C-F47C-15C4-F4E117A04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6BEE0-C726-ED4F-B036-B2854A4F840C}" type="datetimeFigureOut">
              <a:rPr lang="de-DE" smtClean="0"/>
              <a:t>24.07.2025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86792-D6B3-6E8D-0BA4-5C73362ECB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1C5C9B-1B57-351E-00E9-66E290E96B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6198-BCFF-5443-91B1-AE294969C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83124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A19B-AAFC-A544-93E5-1E70DDE12CB9}" type="datetimeFigureOut">
              <a:rPr lang="de-DE" smtClean="0"/>
              <a:t>24.07.2025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2517F-C5DC-474A-8261-128C5602B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8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1684-CB87-6CA8-4BAB-47D66742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7DDBC-D924-EE48-6187-3C3393FE9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B186A-EF64-7C43-6C14-FF3FD9773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E3B5-7736-3EEA-7F21-6F964674E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C3C3-82CB-FF7D-DE8A-61BF3A24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E248E-DE70-8D31-DB5F-CC38EA6AF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58180-1EA9-D587-8E06-2F966334C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35C6-CE5D-AAD1-9BAA-6FE2E863B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9BF1C-CD5A-4287-DC12-BED5535DA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94AC5-76A7-ACF4-F301-1A19E9FC9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13734-1CB9-FA9C-4BF3-C39C1A1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E58C-F870-B8F7-8D2C-C35FD20A6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5F6-7AB7-54FA-8D48-B2A738193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BF7B5-E335-2389-0E40-96386C28E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4441-EA3C-1B32-531A-D3251D62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0090-5FCC-F06B-B55A-5AA3B2EED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7A738-58F4-9BD7-0884-A4D2ADB7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14916-9755-C765-61EE-5905F561F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FB3D-11C8-03D3-B390-81DA7A574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E987F-3163-3F1E-003E-50CD7CDA7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B0C9-FB40-5302-0121-6E99E4D85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637EE7-0907-777D-6D8A-070C5D063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1C48A5-229F-44B2-B772-63CBD005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468B0-392F-C0F9-82F0-5CA89BA34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2517F-C5DC-474A-8261-128C5602B7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84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D72F-2931-813E-F13C-0EFADC8F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20292-64F0-2F1D-81FF-F426E217B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4443F1-BEE0-C234-D7BB-F431BEA63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9036-0B4D-85B5-38B6-B0C7D798A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2A1-7E47-2777-5BF0-7D7BF324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E5E73-3052-AAA1-CAB5-D46A3125F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209F4-5CD0-C510-F6D7-B0E7C0C6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BA3F4-C7A0-8498-9E18-29BF150EAC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212F3-B9CA-094A-929F-2CF11D7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B4181-C3AB-E2B9-70FB-B631F4E0B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C517F-FC66-37D5-840B-5FBC369CC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863E-0151-2694-5A7D-985BE0EB5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8525-288D-2389-2CA8-115E3BC13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A6B50-3F2C-9833-8B83-822CF3648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41F18-949F-9F28-1F8A-0F03E020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640D-F508-8B72-8A15-1F9E59552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B06B0-420E-DA71-2B43-A3C59B65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79EA0-5166-12F0-3C36-B18099095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C0F763-E560-395D-A841-B5B090ED7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8A11-53F3-BE70-B28C-FB2E2BA3C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sprinteins.com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sprinteins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tein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167EB-6145-15A8-7E0B-D2DA2374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C775C0-945E-DE7F-720A-69CF6D82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77F03-937E-4BD5-516E-DB45128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5B603-FE19-AAE4-433F-29F9176C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2 columns / text &amp;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1274633"/>
            <a:ext cx="4645025" cy="47894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000"/>
              </a:lnSpc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149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2 columns / tex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ildplatzhalter 6">
            <a:extLst>
              <a:ext uri="{FF2B5EF4-FFF2-40B4-BE49-F238E27FC236}">
                <a16:creationId xmlns:a16="http://schemas.microsoft.com/office/drawing/2014/main" id="{150C2BD0-7A21-9741-B47B-936A0410EC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2738" y="1268413"/>
            <a:ext cx="3708400" cy="47894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BB22F244-8A83-B23D-5293-3361C61130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3428999"/>
            <a:ext cx="4645025" cy="27105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9005D0C5-2B83-8C71-F926-750F26C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489FD3D-22EF-3655-BF05-DFDE232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0D9D437-E9D6-FB8E-83AD-489CFE9C8F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268413"/>
            <a:ext cx="4645025" cy="21605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40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4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Contact /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D32D31D-AB54-B73C-3043-0A4B598AFD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2305" y="246314"/>
            <a:ext cx="3420880" cy="23948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8ED928-856D-44E9-108F-B984343B0A2D}"/>
              </a:ext>
            </a:extLst>
          </p:cNvPr>
          <p:cNvSpPr txBox="1"/>
          <p:nvPr userDrawn="1"/>
        </p:nvSpPr>
        <p:spPr>
          <a:xfrm>
            <a:off x="1271588" y="2058957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>
                <a:latin typeface="Soin Sans Pro Headline" panose="02000000000000000000" pitchFamily="2" charset="77"/>
              </a:rPr>
              <a:t>IHR </a:t>
            </a:r>
            <a:r>
              <a:rPr lang="de-DE" sz="1000" b="0" i="0" spc="200" baseline="0">
                <a:latin typeface="Soin Sans Pro Headline" panose="02000000000000000000" pitchFamily="2" charset="77"/>
              </a:rPr>
              <a:t>ANSPRECHPARTNER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BB62EF-F512-9751-88AA-6BD34FBE9EF1}"/>
              </a:ext>
            </a:extLst>
          </p:cNvPr>
          <p:cNvSpPr txBox="1"/>
          <p:nvPr userDrawn="1"/>
        </p:nvSpPr>
        <p:spPr>
          <a:xfrm>
            <a:off x="1271588" y="5956076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>
                <a:solidFill>
                  <a:schemeClr val="tx1"/>
                </a:solidFill>
                <a:latin typeface="Soin Sans Pro Headline" panose="02000000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SPRINTEINS.COM</a:t>
            </a:r>
            <a:endParaRPr lang="de-DE" sz="1000" b="0" i="0" spc="200" baseline="0">
              <a:solidFill>
                <a:schemeClr val="tx1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33C659-D89D-3440-ADDC-8F85CED45705}"/>
              </a:ext>
            </a:extLst>
          </p:cNvPr>
          <p:cNvSpPr txBox="1"/>
          <p:nvPr userDrawn="1"/>
        </p:nvSpPr>
        <p:spPr>
          <a:xfrm>
            <a:off x="7572375" y="4592092"/>
            <a:ext cx="169227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Rotebühlstraße 87E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70178 Stuttgart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Osterwaldstraße 10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80636 München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Tüköry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u. 5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1054 Budapest,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Hungary</a:t>
            </a:r>
            <a:endParaRPr lang="de-DE" sz="1200" b="0" i="0">
              <a:latin typeface="HelveticaNeueLT Pro 45 Lt" panose="020B0403020202020204" pitchFamily="34" charset="77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E5FA1D-FF92-7357-7255-66797A847C89}"/>
              </a:ext>
            </a:extLst>
          </p:cNvPr>
          <p:cNvSpPr txBox="1"/>
          <p:nvPr userDrawn="1"/>
        </p:nvSpPr>
        <p:spPr>
          <a:xfrm>
            <a:off x="9625013" y="4592092"/>
            <a:ext cx="201612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Martin-Luther-King-Str. 24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53175 Bonn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Kaiserpfalzstraße 125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78351 Bodman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Danneskiold-Samsøes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Allé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41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1434 Kopenhagen, Dänemark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5B5E55B1-DD1C-115D-EAA4-51C1CC68DB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03530"/>
            <a:ext cx="4645025" cy="21605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>
              <a:lnSpc>
                <a:spcPts val="3000"/>
              </a:lnSpc>
            </a:pPr>
            <a:r>
              <a:rPr lang="de-DE" sz="2800"/>
              <a:t>Vorname Nachname</a:t>
            </a:r>
            <a:br>
              <a:rPr lang="de-DE" sz="2800"/>
            </a:br>
            <a:r>
              <a:rPr lang="de-DE" sz="2800"/>
              <a:t>+49 (0) 111 11 11 11 11</a:t>
            </a:r>
            <a:br>
              <a:rPr lang="de-DE" sz="2800"/>
            </a:br>
            <a:r>
              <a:rPr lang="de-DE" sz="2800" err="1"/>
              <a:t>v.nachname@sprinteins.com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33050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Contact /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D32D31D-AB54-B73C-3043-0A4B598AFD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783" y="236375"/>
            <a:ext cx="3420880" cy="23948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8ED928-856D-44E9-108F-B984343B0A2D}"/>
              </a:ext>
            </a:extLst>
          </p:cNvPr>
          <p:cNvSpPr txBox="1"/>
          <p:nvPr userDrawn="1"/>
        </p:nvSpPr>
        <p:spPr>
          <a:xfrm>
            <a:off x="1271588" y="2058957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 err="1">
                <a:latin typeface="Soin Sans Pro Headline" panose="02000000000000000000" pitchFamily="2" charset="77"/>
              </a:rPr>
              <a:t>YoUR</a:t>
            </a:r>
            <a:r>
              <a:rPr lang="de-DE" sz="1000" b="0" i="0" spc="150" baseline="0">
                <a:latin typeface="Soin Sans Pro Headline" panose="02000000000000000000" pitchFamily="2" charset="77"/>
              </a:rPr>
              <a:t> CONTACT</a:t>
            </a:r>
            <a:endParaRPr lang="de-DE" sz="1000" b="0" i="0" spc="200" baseline="0">
              <a:latin typeface="Soin Sans Pro Headline" panose="02000000000000000000" pitchFamily="2" charset="77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BB62EF-F512-9751-88AA-6BD34FBE9EF1}"/>
              </a:ext>
            </a:extLst>
          </p:cNvPr>
          <p:cNvSpPr txBox="1"/>
          <p:nvPr userDrawn="1"/>
        </p:nvSpPr>
        <p:spPr>
          <a:xfrm>
            <a:off x="1271588" y="5956076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>
                <a:solidFill>
                  <a:schemeClr val="tx1"/>
                </a:solidFill>
                <a:latin typeface="Soin Sans Pro Headline" panose="02000000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SPRINTEINS.COM</a:t>
            </a:r>
            <a:endParaRPr lang="de-DE" sz="1000" b="0" i="0" spc="200" baseline="0">
              <a:solidFill>
                <a:schemeClr val="tx1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33C659-D89D-3440-ADDC-8F85CED45705}"/>
              </a:ext>
            </a:extLst>
          </p:cNvPr>
          <p:cNvSpPr txBox="1"/>
          <p:nvPr userDrawn="1"/>
        </p:nvSpPr>
        <p:spPr>
          <a:xfrm>
            <a:off x="7572375" y="4594337"/>
            <a:ext cx="169227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Rotebühlstraße 87E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70178 Stuttgart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Osterwaldstraße 10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80636 Munich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Tüköry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u. 5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1054 Budapest,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Hungary</a:t>
            </a:r>
            <a:endParaRPr lang="de-DE" sz="1200" b="0" i="0">
              <a:latin typeface="HelveticaNeueLT Pro 45 Lt" panose="020B0403020202020204" pitchFamily="34" charset="77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E5FA1D-FF92-7357-7255-66797A847C89}"/>
              </a:ext>
            </a:extLst>
          </p:cNvPr>
          <p:cNvSpPr txBox="1"/>
          <p:nvPr userDrawn="1"/>
        </p:nvSpPr>
        <p:spPr>
          <a:xfrm>
            <a:off x="9625013" y="4594337"/>
            <a:ext cx="196360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Martin-Luther-King-Str. 24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53175 Bonn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Kaiserpfalzstraße 125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78351 Bodman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Danneskiold-Samsøes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Allé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41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1434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Copenhagen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,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Denmark</a:t>
            </a: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17DE0F7F-83B0-7377-E53D-0EA3E5F65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03530"/>
            <a:ext cx="4645025" cy="21605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>
              <a:lnSpc>
                <a:spcPts val="3000"/>
              </a:lnSpc>
            </a:pPr>
            <a:r>
              <a:rPr lang="de-DE" sz="2800" err="1"/>
              <a:t>Full</a:t>
            </a:r>
            <a:r>
              <a:rPr lang="de-DE" sz="2800"/>
              <a:t> </a:t>
            </a:r>
            <a:r>
              <a:rPr lang="de-DE" sz="2800" err="1"/>
              <a:t>name</a:t>
            </a:r>
            <a:br>
              <a:rPr lang="de-DE" sz="2800"/>
            </a:br>
            <a:r>
              <a:rPr lang="de-DE" sz="2800"/>
              <a:t>+49 (0) 111 11 11 11 11</a:t>
            </a:r>
            <a:br>
              <a:rPr lang="de-DE" sz="2800"/>
            </a:br>
            <a:r>
              <a:rPr lang="de-DE" sz="2800" err="1"/>
              <a:t>f.name@sprinteins.com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38512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1AD75CFC-1DBA-2711-C55E-C30FA3480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F8C016-CBFE-9D1D-EB0E-678704972807}"/>
              </a:ext>
            </a:extLst>
          </p:cNvPr>
          <p:cNvSpPr txBox="1"/>
          <p:nvPr userDrawn="1"/>
        </p:nvSpPr>
        <p:spPr>
          <a:xfrm>
            <a:off x="1271588" y="2058957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>
                <a:latin typeface="Soin Sans Pro Headline" panose="02000000000000000000" pitchFamily="2" charset="77"/>
              </a:rPr>
              <a:t>IHR </a:t>
            </a:r>
            <a:r>
              <a:rPr lang="de-DE" sz="1000" b="0" i="0" spc="200" baseline="0">
                <a:latin typeface="Soin Sans Pro Headline" panose="02000000000000000000" pitchFamily="2" charset="77"/>
              </a:rPr>
              <a:t>ANSPRECHPARTNER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A8EB66-767D-366D-0944-0FB0AE70885E}"/>
              </a:ext>
            </a:extLst>
          </p:cNvPr>
          <p:cNvSpPr txBox="1"/>
          <p:nvPr userDrawn="1"/>
        </p:nvSpPr>
        <p:spPr>
          <a:xfrm>
            <a:off x="1271588" y="5956076"/>
            <a:ext cx="48244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="0" i="0" spc="150" baseline="0">
                <a:solidFill>
                  <a:schemeClr val="tx1"/>
                </a:solidFill>
                <a:latin typeface="Soin Sans Pro Headline" panose="02000000000000000000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SPRINTEINS.COM</a:t>
            </a:r>
            <a:endParaRPr lang="de-DE" sz="1000" b="0" i="0" spc="200" baseline="0">
              <a:solidFill>
                <a:schemeClr val="tx1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2B771A-1C33-526F-1337-118ABA029775}"/>
              </a:ext>
            </a:extLst>
          </p:cNvPr>
          <p:cNvSpPr txBox="1"/>
          <p:nvPr userDrawn="1"/>
        </p:nvSpPr>
        <p:spPr>
          <a:xfrm>
            <a:off x="7572375" y="4592092"/>
            <a:ext cx="169227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Rotebühlstraße 87E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70178 Stuttgart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Osterwaldstraße 10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80636 München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Tüköry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u. 5</a:t>
            </a:r>
            <a:b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</a:b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1054 Budapest, Ungarn</a:t>
            </a:r>
            <a:endParaRPr lang="de-DE" sz="1200" b="0" i="0">
              <a:latin typeface="HelveticaNeueLT Pro 45 Lt" panose="020B0403020202020204" pitchFamily="34" charset="77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365298-4421-BA9E-E68C-139717456E57}"/>
              </a:ext>
            </a:extLst>
          </p:cNvPr>
          <p:cNvSpPr txBox="1"/>
          <p:nvPr userDrawn="1"/>
        </p:nvSpPr>
        <p:spPr>
          <a:xfrm>
            <a:off x="9625013" y="4592092"/>
            <a:ext cx="201612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Martin-Luther-King-Straße 24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53175 Bonn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Kaiserpfalzstraße 125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78351 Bodman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>
              <a:solidFill>
                <a:srgbClr val="1B221A"/>
              </a:solidFill>
              <a:effectLst/>
              <a:latin typeface="HelveticaNeueLT Pro 45 Lt" panose="020B0403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Danneskiold-Samsøes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</a:t>
            </a:r>
            <a:r>
              <a:rPr lang="de-DE" sz="1200" b="0" i="0" err="1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Allé</a:t>
            </a: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 41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>
                <a:solidFill>
                  <a:srgbClr val="1B221A"/>
                </a:solidFill>
                <a:effectLst/>
                <a:latin typeface="HelveticaNeueLT Pro 45 Lt" panose="020B0403020202020204" pitchFamily="34" charset="77"/>
              </a:rPr>
              <a:t>1434 Kopenhagen, Dänemark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550FF1BC-C71C-2C17-8C29-F5A0B63CD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03530"/>
            <a:ext cx="4645025" cy="21605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>
              <a:lnSpc>
                <a:spcPts val="3000"/>
              </a:lnSpc>
            </a:pPr>
            <a:r>
              <a:rPr lang="de-DE" sz="2800"/>
              <a:t>Vorname Nachname</a:t>
            </a:r>
            <a:br>
              <a:rPr lang="de-DE" sz="2800"/>
            </a:br>
            <a:r>
              <a:rPr lang="de-DE" sz="2800"/>
              <a:t>+49 (0) 111 11 11 11 11</a:t>
            </a:r>
            <a:br>
              <a:rPr lang="de-DE" sz="2800"/>
            </a:br>
            <a:r>
              <a:rPr lang="de-DE" sz="2800" err="1"/>
              <a:t>v.nachname@sprinteins.com</a:t>
            </a:r>
            <a:endParaRPr lang="de-DE" sz="2800"/>
          </a:p>
        </p:txBody>
      </p:sp>
      <p:sp>
        <p:nvSpPr>
          <p:cNvPr id="8" name="Eingebuchteter Richtungspfeil 11">
            <a:extLst>
              <a:ext uri="{FF2B5EF4-FFF2-40B4-BE49-F238E27FC236}">
                <a16:creationId xmlns:a16="http://schemas.microsoft.com/office/drawing/2014/main" id="{0EED9510-10AC-11B4-6EF6-49DFFC43D841}"/>
              </a:ext>
            </a:extLst>
          </p:cNvPr>
          <p:cNvSpPr/>
          <p:nvPr userDrawn="1"/>
        </p:nvSpPr>
        <p:spPr>
          <a:xfrm rot="10800000">
            <a:off x="8883226" y="473897"/>
            <a:ext cx="2637546" cy="3202204"/>
          </a:xfrm>
          <a:custGeom>
            <a:avLst/>
            <a:gdLst>
              <a:gd name="connsiteX0" fmla="*/ 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0 w 2052637"/>
              <a:gd name="connsiteY6" fmla="*/ 0 h 2052637"/>
              <a:gd name="connsiteX0" fmla="*/ 36830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368300 w 205263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664369 w 1690687"/>
              <a:gd name="connsiteY5" fmla="*/ 1026319 h 2052637"/>
              <a:gd name="connsiteX6" fmla="*/ 6350 w 169068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1032669 w 1690687"/>
              <a:gd name="connsiteY5" fmla="*/ 1032669 h 2052637"/>
              <a:gd name="connsiteX6" fmla="*/ 6350 w 1690687"/>
              <a:gd name="connsiteY6" fmla="*/ 0 h 20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687" h="2052637">
                <a:moveTo>
                  <a:pt x="6350" y="0"/>
                </a:moveTo>
                <a:lnTo>
                  <a:pt x="664369" y="0"/>
                </a:lnTo>
                <a:lnTo>
                  <a:pt x="1690687" y="1026319"/>
                </a:lnTo>
                <a:lnTo>
                  <a:pt x="664369" y="2052637"/>
                </a:lnTo>
                <a:lnTo>
                  <a:pt x="0" y="2052637"/>
                </a:lnTo>
                <a:lnTo>
                  <a:pt x="1032669" y="1032669"/>
                </a:lnTo>
                <a:lnTo>
                  <a:pt x="63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4DEEED-150F-14FC-C1A2-11E6CF4D76FF}"/>
              </a:ext>
            </a:extLst>
          </p:cNvPr>
          <p:cNvSpPr/>
          <p:nvPr userDrawn="1"/>
        </p:nvSpPr>
        <p:spPr>
          <a:xfrm rot="16200000">
            <a:off x="10491400" y="747272"/>
            <a:ext cx="745750" cy="2655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7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kativ … chapter / black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839DFA4-3A0F-07B4-DAFF-7114A38C9DB0}"/>
              </a:ext>
            </a:extLst>
          </p:cNvPr>
          <p:cNvSpPr/>
          <p:nvPr userDrawn="1"/>
        </p:nvSpPr>
        <p:spPr>
          <a:xfrm rot="5400000">
            <a:off x="596932" y="3117712"/>
            <a:ext cx="3730570" cy="3730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1E2F22-50E6-2ADF-962F-F3498030D753}"/>
              </a:ext>
            </a:extLst>
          </p:cNvPr>
          <p:cNvSpPr/>
          <p:nvPr userDrawn="1"/>
        </p:nvSpPr>
        <p:spPr>
          <a:xfrm>
            <a:off x="11835409" y="4794986"/>
            <a:ext cx="356591" cy="356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66DC8-9C37-CF4F-C0CB-8A03F0BD2AA2}"/>
              </a:ext>
            </a:extLst>
          </p:cNvPr>
          <p:cNvSpPr/>
          <p:nvPr userDrawn="1"/>
        </p:nvSpPr>
        <p:spPr>
          <a:xfrm rot="5400000">
            <a:off x="4331449" y="3107998"/>
            <a:ext cx="3750007" cy="37500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79C890-1529-A12F-1657-6BE4520D4516}"/>
              </a:ext>
            </a:extLst>
          </p:cNvPr>
          <p:cNvSpPr/>
          <p:nvPr userDrawn="1"/>
        </p:nvSpPr>
        <p:spPr>
          <a:xfrm rot="5400000">
            <a:off x="8085403" y="3107999"/>
            <a:ext cx="3750005" cy="37500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8DE954-4381-3766-BB8F-1B099D1A06FD}"/>
              </a:ext>
            </a:extLst>
          </p:cNvPr>
          <p:cNvSpPr/>
          <p:nvPr userDrawn="1"/>
        </p:nvSpPr>
        <p:spPr>
          <a:xfrm rot="5400000">
            <a:off x="-3146488" y="3127429"/>
            <a:ext cx="3730570" cy="3730571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19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text + background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61E495C-7CC9-8F29-3CBE-8487ED8E27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0126"/>
            <a:ext cx="6300787" cy="4737773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58A50-D60A-F1EC-2772-8AE4EDB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7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background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7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big imag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1588" y="1268413"/>
            <a:ext cx="9648825" cy="4789488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58A50-D60A-F1EC-2772-8AE4EDB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2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9005D0C5-2B83-8C71-F926-750F26C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CAB199B-12ED-6C2E-AD67-09EC2BF95E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9626" y="2641599"/>
            <a:ext cx="6300788" cy="3667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EDC81ABB-C281-05C4-F09C-FF81D5CB9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25" y="1274763"/>
            <a:ext cx="6300788" cy="1042987"/>
          </a:xfrm>
        </p:spPr>
        <p:txBody>
          <a:bodyPr anchor="t">
            <a:noAutofit/>
          </a:bodyPr>
          <a:lstStyle>
            <a:lvl1pPr marL="0" indent="0">
              <a:lnSpc>
                <a:spcPts val="2600"/>
              </a:lnSpc>
              <a:buNone/>
              <a:defRPr sz="18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D48F110-D448-34F8-2A87-4A9034D98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588" y="1268414"/>
            <a:ext cx="2987675" cy="2160586"/>
          </a:xfr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0" i="0" spc="0" baseline="0" err="1">
                <a:latin typeface="HelveticaNeueLT Pro 45 Lt" panose="020B0403020202020204" pitchFamily="34" charset="77"/>
              </a:rPr>
              <a:t>Lorem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ipsum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dolor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sit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amet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,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adipiscing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elit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.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Aenean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ligula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.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B5651-A312-57AE-6E5E-9B86F6E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4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Title So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5533" y="1268412"/>
            <a:ext cx="7993062" cy="5169945"/>
          </a:xfrm>
        </p:spPr>
        <p:txBody>
          <a:bodyPr anchor="b">
            <a:normAutofit/>
          </a:bodyPr>
          <a:lstStyle>
            <a:lvl1pPr algn="l">
              <a:lnSpc>
                <a:spcPts val="7000"/>
              </a:lnSpc>
              <a:defRPr sz="8400" b="0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</a:t>
            </a:r>
            <a:br>
              <a:rPr lang="de-DE"/>
            </a:br>
            <a:r>
              <a:rPr lang="de-DE"/>
              <a:t>IPSUM</a:t>
            </a:r>
            <a:br>
              <a:rPr lang="de-DE"/>
            </a:br>
            <a:r>
              <a:rPr lang="de-DE"/>
              <a:t>DOLOR SIT AMET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B10B29E-C9ED-85F7-BB17-F4C7DCB01D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14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0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imag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9005D0C5-2B83-8C71-F926-750F26C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489FD3D-22EF-3655-BF05-DFDE232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0D9D437-E9D6-FB8E-83AD-489CFE9C8F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9676" y="1268413"/>
            <a:ext cx="4645025" cy="2160587"/>
          </a:xfr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133350" indent="-133350"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8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  <a:p>
            <a:pPr lvl="1"/>
            <a:r>
              <a:rPr lang="de-DE"/>
              <a:t>More</a:t>
            </a:r>
          </a:p>
          <a:p>
            <a:pPr lvl="1"/>
            <a:r>
              <a:rPr lang="de-DE"/>
              <a:t>More</a:t>
            </a:r>
          </a:p>
          <a:p>
            <a:pPr lvl="1"/>
            <a:endParaRPr lang="de-DE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67BDBF3E-702C-9C1C-AF43-65D7D71BCA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7937" y="1268413"/>
            <a:ext cx="4645025" cy="478948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36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big text + text + imag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9625" y="2095499"/>
            <a:ext cx="6300788" cy="3962401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58A50-D60A-F1EC-2772-8AE4EDB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D54AF2-D44B-569C-35ED-9B1C0ECD14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5533" y="1414463"/>
            <a:ext cx="6667205" cy="2427287"/>
          </a:xfrm>
        </p:spPr>
        <p:txBody>
          <a:bodyPr anchor="t">
            <a:normAutofit/>
          </a:bodyPr>
          <a:lstStyle>
            <a:lvl1pPr algn="l">
              <a:lnSpc>
                <a:spcPts val="7000"/>
              </a:lnSpc>
              <a:defRPr sz="8400" b="0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</a:t>
            </a:r>
            <a:br>
              <a:rPr lang="de-DE"/>
            </a:br>
            <a:r>
              <a:rPr lang="de-DE"/>
              <a:t>IPSUM SIT. </a:t>
            </a:r>
            <a:r>
              <a:rPr lang="de-DE" err="1"/>
              <a:t>MAx</a:t>
            </a:r>
            <a:r>
              <a:rPr lang="de-DE"/>
              <a:t> 3</a:t>
            </a:r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C05F819F-E2FA-3CBF-2C3E-C6EF1434E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588" y="4330700"/>
            <a:ext cx="2987675" cy="1847850"/>
          </a:xfrm>
        </p:spPr>
        <p:txBody>
          <a:bodyPr anchor="b">
            <a:noAutofit/>
          </a:bodyPr>
          <a:lstStyle>
            <a:lvl1pPr marL="0" indent="0">
              <a:buNone/>
              <a:defRPr sz="2800" b="0" i="0"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0" i="0" spc="0" baseline="0" err="1">
                <a:latin typeface="HelveticaNeueLT Pro 45 Lt" panose="020B0403020202020204" pitchFamily="34" charset="77"/>
              </a:rPr>
              <a:t>Lorem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ipsum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dolor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sit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amet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,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adipiscing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elit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.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Aenean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 </a:t>
            </a:r>
            <a:r>
              <a:rPr lang="de-DE" sz="2800" b="0" i="0" spc="0" baseline="0" err="1">
                <a:latin typeface="HelveticaNeueLT Pro 45 Lt" panose="020B0403020202020204" pitchFamily="34" charset="77"/>
              </a:rPr>
              <a:t>ligula</a:t>
            </a:r>
            <a:r>
              <a:rPr lang="de-DE" sz="2800" b="0" i="0" spc="0" baseline="0">
                <a:latin typeface="HelveticaNeueLT Pro 45 Lt" panose="020B0403020202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930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big text + imag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9624" y="1268413"/>
            <a:ext cx="7572375" cy="5589587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58A50-D60A-F1EC-2772-8AE4EDB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D54AF2-D44B-569C-35ED-9B1C0ECD14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5534" y="1414463"/>
            <a:ext cx="4651080" cy="3392487"/>
          </a:xfrm>
        </p:spPr>
        <p:txBody>
          <a:bodyPr anchor="t">
            <a:normAutofit/>
          </a:bodyPr>
          <a:lstStyle>
            <a:lvl1pPr algn="l">
              <a:lnSpc>
                <a:spcPts val="7000"/>
              </a:lnSpc>
              <a:defRPr sz="8400" b="0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</a:t>
            </a:r>
            <a:br>
              <a:rPr lang="de-DE"/>
            </a:br>
            <a:r>
              <a:rPr lang="de-DE"/>
              <a:t>IPSUM SIT. </a:t>
            </a:r>
            <a:r>
              <a:rPr lang="de-DE" err="1"/>
              <a:t>MAx.</a:t>
            </a:r>
            <a:r>
              <a:rPr lang="de-DE"/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303994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text + sequenc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58A50-D60A-F1EC-2772-8AE4EDB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D54AF2-D44B-569C-35ED-9B1C0ECD14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65534" y="1414463"/>
            <a:ext cx="4651080" cy="1646237"/>
          </a:xfrm>
        </p:spPr>
        <p:txBody>
          <a:bodyPr anchor="t">
            <a:normAutofit/>
          </a:bodyPr>
          <a:lstStyle>
            <a:lvl1pPr algn="l">
              <a:lnSpc>
                <a:spcPts val="7000"/>
              </a:lnSpc>
              <a:defRPr sz="8400" b="0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</a:t>
            </a:r>
            <a:br>
              <a:rPr lang="de-DE"/>
            </a:br>
            <a:r>
              <a:rPr lang="de-DE"/>
              <a:t>IPSUM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E3966A1-BEBF-2C7D-3DAB-35F4457CD8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0157" y="3429000"/>
            <a:ext cx="2862262" cy="2880000"/>
          </a:xfrm>
          <a:prstGeom prst="ellipse">
            <a:avLst/>
          </a:prstGeom>
          <a:solidFill>
            <a:schemeClr val="tx2"/>
          </a:solidFill>
        </p:spPr>
        <p:txBody>
          <a:bodyPr lIns="360000" tIns="360000" rIns="360000" bIns="360000" anchor="ctr"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HelveticaNeueLT Pro 45 Lt" panose="020B0403020202020204" pitchFamily="34" charset="77"/>
              </a:defRPr>
            </a:lvl1pPr>
            <a:lvl2pPr marL="0" indent="0">
              <a:buFont typeface="Arial" panose="020B0604020202020204" pitchFamily="34" charset="0"/>
              <a:buNone/>
              <a:tabLst/>
              <a:defRPr sz="1800" b="0" i="0">
                <a:solidFill>
                  <a:schemeClr val="bg2"/>
                </a:solidFill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020D978C-E445-5AFF-DB41-3039B2E330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730" y="3429000"/>
            <a:ext cx="2862262" cy="2880000"/>
          </a:xfrm>
          <a:prstGeom prst="ellipse">
            <a:avLst/>
          </a:prstGeom>
          <a:solidFill>
            <a:schemeClr val="tx2"/>
          </a:solidFill>
        </p:spPr>
        <p:txBody>
          <a:bodyPr lIns="360000" tIns="360000" rIns="360000" bIns="360000" anchor="ctr"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HelveticaNeueLT Pro 45 Lt" panose="020B0403020202020204" pitchFamily="34" charset="77"/>
              </a:defRPr>
            </a:lvl1pPr>
            <a:lvl2pPr marL="0" indent="0">
              <a:buFont typeface="Arial" panose="020B0604020202020204" pitchFamily="34" charset="0"/>
              <a:buNone/>
              <a:tabLst/>
              <a:defRPr sz="1800" b="0" i="0">
                <a:solidFill>
                  <a:schemeClr val="bg2"/>
                </a:solidFill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FF86F769-25BC-752D-2D1A-7818A0FEF3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9303" y="3428725"/>
            <a:ext cx="2862262" cy="2880000"/>
          </a:xfrm>
          <a:prstGeom prst="ellipse">
            <a:avLst/>
          </a:prstGeom>
          <a:solidFill>
            <a:schemeClr val="tx2"/>
          </a:solidFill>
        </p:spPr>
        <p:txBody>
          <a:bodyPr lIns="360000" tIns="360000" rIns="360000" bIns="360000" anchor="ctr"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HelveticaNeueLT Pro 45 Lt" panose="020B0403020202020204" pitchFamily="34" charset="77"/>
              </a:defRPr>
            </a:lvl1pPr>
            <a:lvl2pPr marL="0" indent="0">
              <a:buFont typeface="Arial" panose="020B0604020202020204" pitchFamily="34" charset="0"/>
              <a:buNone/>
              <a:tabLst/>
              <a:defRPr sz="1800" b="0" i="0">
                <a:solidFill>
                  <a:schemeClr val="bg2"/>
                </a:solidFill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1746A0BC-A2F9-00D8-823B-2969C645E3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78876" y="3429000"/>
            <a:ext cx="2862262" cy="2880000"/>
          </a:xfrm>
          <a:prstGeom prst="ellipse">
            <a:avLst/>
          </a:prstGeom>
          <a:solidFill>
            <a:schemeClr val="tx2"/>
          </a:solidFill>
        </p:spPr>
        <p:txBody>
          <a:bodyPr lIns="360000" tIns="360000" rIns="360000" bIns="360000" anchor="ctr"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HelveticaNeueLT Pro 45 Lt" panose="020B0403020202020204" pitchFamily="34" charset="77"/>
              </a:defRPr>
            </a:lvl1pPr>
            <a:lvl2pPr marL="0" indent="0">
              <a:buFont typeface="Arial" panose="020B0604020202020204" pitchFamily="34" charset="0"/>
              <a:buNone/>
              <a:tabLst/>
              <a:defRPr sz="1800" b="0" i="0">
                <a:solidFill>
                  <a:schemeClr val="bg2"/>
                </a:solidFill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5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3 columns / text +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5035550"/>
            <a:ext cx="2987675" cy="1104900"/>
          </a:xfrm>
        </p:spPr>
        <p:txBody>
          <a:bodyPr anchor="b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F54870-BDF6-82A6-93AE-E5E66FB29B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25" y="5035550"/>
            <a:ext cx="2952750" cy="1104900"/>
          </a:xfrm>
        </p:spPr>
        <p:txBody>
          <a:bodyPr anchor="b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757EB1A0-54AD-DEAF-1DFD-ED5750B72B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32737" y="5035550"/>
            <a:ext cx="2987675" cy="1104900"/>
          </a:xfrm>
        </p:spPr>
        <p:txBody>
          <a:bodyPr anchor="b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7CCBAA6-CAB9-43BC-C7BB-77DBDD2B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42FB01C-7699-763F-7515-015DDF8E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F1C1BDF8-975F-804A-00B6-E72612A299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7938" y="1268413"/>
            <a:ext cx="2981326" cy="3405187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BDED95D5-3A23-6E2F-D38E-4CC985871B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24070" y="1268413"/>
            <a:ext cx="2948305" cy="3405187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9354178-418F-F2FF-71CF-2E374091F3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27975" y="1268413"/>
            <a:ext cx="2992438" cy="3405187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9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4 columns / text +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9" y="5041900"/>
            <a:ext cx="2144712" cy="1104900"/>
          </a:xfrm>
        </p:spPr>
        <p:txBody>
          <a:bodyPr anchor="b">
            <a:noAutofit/>
          </a:bodyPr>
          <a:lstStyle>
            <a:lvl1pPr marL="0" indent="0" algn="l">
              <a:lnSpc>
                <a:spcPts val="24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7CCBAA6-CAB9-43BC-C7BB-77DBDD2B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42FB01C-7699-763F-7515-015DDF8E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F1C1BDF8-975F-804A-00B6-E72612A299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7938" y="3429000"/>
            <a:ext cx="2144712" cy="153035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3E6B852-CAD8-4C78-40FB-2AF29D9472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78250" y="3429000"/>
            <a:ext cx="2144712" cy="153035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517687AF-7A81-2EEE-1DF2-AB0E832C7F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5388" y="3429000"/>
            <a:ext cx="2144712" cy="153035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09951F47-5C15-4B02-4AD3-EA05817B85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75701" y="3429000"/>
            <a:ext cx="2144712" cy="153035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F87D70E8-F6CE-F6A9-6710-06336AF2C9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5563"/>
            <a:ext cx="6300787" cy="191928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700DB9B-DC06-CC0D-B7B9-FAAA5FD122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176" y="5029200"/>
            <a:ext cx="2151437" cy="113665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963F766F-2A46-FA36-E08E-D2EA4B0B4F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388" y="5029200"/>
            <a:ext cx="2151437" cy="113665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sp>
        <p:nvSpPr>
          <p:cNvPr id="19" name="Textplatzhalter 12">
            <a:extLst>
              <a:ext uri="{FF2B5EF4-FFF2-40B4-BE49-F238E27FC236}">
                <a16:creationId xmlns:a16="http://schemas.microsoft.com/office/drawing/2014/main" id="{457F6588-C875-9BF9-7BE6-CC8F8D1B62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68976" y="5029200"/>
            <a:ext cx="2151437" cy="113665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80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2366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pos="551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6 columns / text +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9" y="2705100"/>
            <a:ext cx="1295399" cy="806450"/>
          </a:xfrm>
        </p:spPr>
        <p:txBody>
          <a:bodyPr anchor="b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7CCBAA6-CAB9-43BC-C7BB-77DBDD2B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42FB01C-7699-763F-7515-015DDF8E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F1C1BDF8-975F-804A-00B6-E72612A299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7938" y="3746500"/>
            <a:ext cx="1289050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FCF0F93D-1908-9135-3168-E4AC956F0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589" y="5765800"/>
            <a:ext cx="1295400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5F24F75-9BAE-2537-3C43-ACA240980E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33699" y="3746500"/>
            <a:ext cx="1325564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A3203F74-F773-F24C-6A68-58C4F04A32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27349" y="5765800"/>
            <a:ext cx="1331913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82FFF16-FAFC-9827-9A4F-B7A52D19CE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30738" y="3746500"/>
            <a:ext cx="1289050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FBD14CB-401A-93E1-6CB4-BABAD23EA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24389" y="5765800"/>
            <a:ext cx="1295400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22" name="Bildplatzhalter 6">
            <a:extLst>
              <a:ext uri="{FF2B5EF4-FFF2-40B4-BE49-F238E27FC236}">
                <a16:creationId xmlns:a16="http://schemas.microsoft.com/office/drawing/2014/main" id="{C992115C-4598-8CFD-2AD1-62BA7E4AA5A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81738" y="3752850"/>
            <a:ext cx="1289050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107A6498-C205-0776-BEA2-13DACD5337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772150"/>
            <a:ext cx="1295400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25" name="Bildplatzhalter 6">
            <a:extLst>
              <a:ext uri="{FF2B5EF4-FFF2-40B4-BE49-F238E27FC236}">
                <a16:creationId xmlns:a16="http://schemas.microsoft.com/office/drawing/2014/main" id="{AD140BC9-6977-A0D0-E1CC-C43E527D77C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43848" y="3752850"/>
            <a:ext cx="1320801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4F404529-78E3-218A-59FB-4A91036CD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37499" y="5772150"/>
            <a:ext cx="1327307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28" name="Bildplatzhalter 6">
            <a:extLst>
              <a:ext uri="{FF2B5EF4-FFF2-40B4-BE49-F238E27FC236}">
                <a16:creationId xmlns:a16="http://schemas.microsoft.com/office/drawing/2014/main" id="{3D3C045C-A43C-1B4C-2DF3-D4F2FF9A34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631363" y="3752850"/>
            <a:ext cx="1289050" cy="18923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sp>
        <p:nvSpPr>
          <p:cNvPr id="29" name="Textplatzhalter 16">
            <a:extLst>
              <a:ext uri="{FF2B5EF4-FFF2-40B4-BE49-F238E27FC236}">
                <a16:creationId xmlns:a16="http://schemas.microsoft.com/office/drawing/2014/main" id="{84165B67-9F43-AA22-B670-D433B17CBE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25014" y="5772150"/>
            <a:ext cx="1295400" cy="3365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5C40CEE6-8AAC-1682-4E5A-7DFE6EE59B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274633"/>
            <a:ext cx="6300787" cy="884367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600" b="1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 SIT AMET, ELIT. 2 LINES MAX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FA56829-FBC1-8A01-B742-4D532A0BDC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27350" y="2693988"/>
            <a:ext cx="1331913" cy="8223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D6F9171E-06BB-09BF-92B5-6A6AFEC891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19626" y="2693988"/>
            <a:ext cx="1296988" cy="8223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30968A70-EEFE-A14E-067B-CEA60BCA5B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83672" y="2693988"/>
            <a:ext cx="1296988" cy="8223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  <p:sp>
        <p:nvSpPr>
          <p:cNvPr id="31" name="Textplatzhalter 11">
            <a:extLst>
              <a:ext uri="{FF2B5EF4-FFF2-40B4-BE49-F238E27FC236}">
                <a16:creationId xmlns:a16="http://schemas.microsoft.com/office/drawing/2014/main" id="{E9EF233A-BEF8-22E5-7432-293EC19D2A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32738" y="2693988"/>
            <a:ext cx="1332458" cy="8223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  <p:sp>
        <p:nvSpPr>
          <p:cNvPr id="32" name="Textplatzhalter 11">
            <a:extLst>
              <a:ext uri="{FF2B5EF4-FFF2-40B4-BE49-F238E27FC236}">
                <a16:creationId xmlns:a16="http://schemas.microsoft.com/office/drawing/2014/main" id="{AE670EC6-53CA-77A1-D0C6-8DE3432341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24392" y="2693988"/>
            <a:ext cx="1296021" cy="8223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3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3 columns / text + one imag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902883F-173E-9939-5422-3101683D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1588" y="0"/>
            <a:ext cx="9648825" cy="390525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ACEE-AD43-8248-F910-C5D08BE7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5A6C1A5B-2EFD-5476-F4ED-442E2D4834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3975099"/>
            <a:ext cx="2987675" cy="2082801"/>
          </a:xfrm>
        </p:spPr>
        <p:txBody>
          <a:bodyPr anchor="b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4CAF2C97-F572-050A-8707-052708AED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25" y="3975100"/>
            <a:ext cx="2952750" cy="2082800"/>
          </a:xfrm>
        </p:spPr>
        <p:txBody>
          <a:bodyPr anchor="b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4B17C69E-D29A-5853-7F55-52BEF9A3A5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32737" y="3975100"/>
            <a:ext cx="2987675" cy="2082800"/>
          </a:xfrm>
        </p:spPr>
        <p:txBody>
          <a:bodyPr anchor="b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123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4392"/>
            <a:ext cx="6300787" cy="473350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2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2B17F08-49A0-23A5-18FD-1CDFEBCAAB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4392"/>
            <a:ext cx="6300787" cy="473350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79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… Title Helvet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9" y="1268412"/>
            <a:ext cx="6300786" cy="5120185"/>
          </a:xfrm>
        </p:spPr>
        <p:txBody>
          <a:bodyPr anchor="b">
            <a:norm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2738" y="1400843"/>
            <a:ext cx="2987675" cy="4789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00E426-A49C-9FF2-FD4B-F36618CF4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14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42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4392"/>
            <a:ext cx="6300787" cy="473350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3" name="Dreieck 2">
            <a:extLst>
              <a:ext uri="{FF2B5EF4-FFF2-40B4-BE49-F238E27FC236}">
                <a16:creationId xmlns:a16="http://schemas.microsoft.com/office/drawing/2014/main" id="{CB999DB2-EFD9-D381-A7D6-E7D15FB01318}"/>
              </a:ext>
            </a:extLst>
          </p:cNvPr>
          <p:cNvSpPr/>
          <p:nvPr userDrawn="1"/>
        </p:nvSpPr>
        <p:spPr>
          <a:xfrm rot="5400000">
            <a:off x="275432" y="5578953"/>
            <a:ext cx="1408173" cy="8573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35E7493F-062F-16F5-EEA5-BF730B31EF7B}"/>
              </a:ext>
            </a:extLst>
          </p:cNvPr>
          <p:cNvSpPr/>
          <p:nvPr userDrawn="1"/>
        </p:nvSpPr>
        <p:spPr>
          <a:xfrm>
            <a:off x="6096000" y="2133881"/>
            <a:ext cx="6891247" cy="6891247"/>
          </a:xfrm>
          <a:prstGeom prst="diamond">
            <a:avLst/>
          </a:prstGeom>
          <a:solidFill>
            <a:srgbClr val="5A63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2B17F08-49A0-23A5-18FD-1CDFEBCAAB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4392"/>
            <a:ext cx="6300787" cy="473350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9" name="Dreieck 8">
            <a:extLst>
              <a:ext uri="{FF2B5EF4-FFF2-40B4-BE49-F238E27FC236}">
                <a16:creationId xmlns:a16="http://schemas.microsoft.com/office/drawing/2014/main" id="{CFE16FB2-1C34-9E81-A102-0CADB93ACCA4}"/>
              </a:ext>
            </a:extLst>
          </p:cNvPr>
          <p:cNvSpPr/>
          <p:nvPr userDrawn="1"/>
        </p:nvSpPr>
        <p:spPr>
          <a:xfrm rot="5400000">
            <a:off x="275432" y="5578953"/>
            <a:ext cx="1408173" cy="8573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3B1A143D-FD5E-7E3C-EB84-E9168E6B7614}"/>
              </a:ext>
            </a:extLst>
          </p:cNvPr>
          <p:cNvSpPr/>
          <p:nvPr userDrawn="1"/>
        </p:nvSpPr>
        <p:spPr>
          <a:xfrm>
            <a:off x="6096000" y="2133881"/>
            <a:ext cx="6891247" cy="689124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62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174610-DEC5-D3FB-1C28-22F525FC9675}"/>
              </a:ext>
            </a:extLst>
          </p:cNvPr>
          <p:cNvGrpSpPr/>
          <p:nvPr userDrawn="1"/>
        </p:nvGrpSpPr>
        <p:grpSpPr>
          <a:xfrm>
            <a:off x="0" y="1270964"/>
            <a:ext cx="3117273" cy="5587035"/>
            <a:chOff x="0" y="709036"/>
            <a:chExt cx="3430800" cy="61489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9DFA4-3A0F-07B4-DAFF-7114A38C9DB0}"/>
                </a:ext>
              </a:extLst>
            </p:cNvPr>
            <p:cNvSpPr/>
            <p:nvPr userDrawn="1"/>
          </p:nvSpPr>
          <p:spPr>
            <a:xfrm>
              <a:off x="0" y="3429000"/>
              <a:ext cx="3429000" cy="342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DF0451-2AF3-C094-4173-28EC53585416}"/>
                </a:ext>
              </a:extLst>
            </p:cNvPr>
            <p:cNvSpPr/>
            <p:nvPr userDrawn="1"/>
          </p:nvSpPr>
          <p:spPr>
            <a:xfrm>
              <a:off x="0" y="1714500"/>
              <a:ext cx="3430800" cy="1714500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E7DEDA9-9BA8-B1F2-5E96-148D6EEE9F0A}"/>
                </a:ext>
              </a:extLst>
            </p:cNvPr>
            <p:cNvSpPr/>
            <p:nvPr userDrawn="1"/>
          </p:nvSpPr>
          <p:spPr>
            <a:xfrm>
              <a:off x="0" y="709036"/>
              <a:ext cx="3430800" cy="1014845"/>
            </a:xfrm>
            <a:custGeom>
              <a:avLst/>
              <a:gdLst>
                <a:gd name="connsiteX0" fmla="*/ 0 w 3128418"/>
                <a:gd name="connsiteY0" fmla="*/ 0 h 1014845"/>
                <a:gd name="connsiteX1" fmla="*/ 3128418 w 3128418"/>
                <a:gd name="connsiteY1" fmla="*/ 0 h 1014845"/>
                <a:gd name="connsiteX2" fmla="*/ 3071778 w 3128418"/>
                <a:gd name="connsiteY2" fmla="*/ 117577 h 1014845"/>
                <a:gd name="connsiteX3" fmla="*/ 1564209 w 3128418"/>
                <a:gd name="connsiteY3" fmla="*/ 1014845 h 1014845"/>
                <a:gd name="connsiteX4" fmla="*/ 56640 w 3128418"/>
                <a:gd name="connsiteY4" fmla="*/ 117577 h 1014845"/>
                <a:gd name="connsiteX5" fmla="*/ 0 w 3128418"/>
                <a:gd name="connsiteY5" fmla="*/ 0 h 101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8418" h="1014845">
                  <a:moveTo>
                    <a:pt x="0" y="0"/>
                  </a:moveTo>
                  <a:lnTo>
                    <a:pt x="3128418" y="0"/>
                  </a:lnTo>
                  <a:lnTo>
                    <a:pt x="3071778" y="117577"/>
                  </a:lnTo>
                  <a:cubicBezTo>
                    <a:pt x="2781446" y="652030"/>
                    <a:pt x="2215197" y="1014845"/>
                    <a:pt x="1564209" y="1014845"/>
                  </a:cubicBezTo>
                  <a:cubicBezTo>
                    <a:pt x="913221" y="1014845"/>
                    <a:pt x="346972" y="652030"/>
                    <a:pt x="56640" y="117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878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F1E2F22-50E6-2ADF-962F-F3498030D753}"/>
              </a:ext>
            </a:extLst>
          </p:cNvPr>
          <p:cNvSpPr/>
          <p:nvPr userDrawn="1"/>
        </p:nvSpPr>
        <p:spPr>
          <a:xfrm>
            <a:off x="1394862" y="3593125"/>
            <a:ext cx="321397" cy="321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6610A3-422B-3ACE-826C-A921424416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268413"/>
            <a:ext cx="6300787" cy="4789487"/>
          </a:xfrm>
        </p:spPr>
        <p:txBody>
          <a:bodyPr anchor="ctr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67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4846C99-5E2A-F088-5712-34FBC9CA7084}"/>
              </a:ext>
            </a:extLst>
          </p:cNvPr>
          <p:cNvGrpSpPr/>
          <p:nvPr userDrawn="1"/>
        </p:nvGrpSpPr>
        <p:grpSpPr>
          <a:xfrm>
            <a:off x="0" y="1270964"/>
            <a:ext cx="3117273" cy="5587035"/>
            <a:chOff x="0" y="709036"/>
            <a:chExt cx="3430800" cy="61489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9798EC-C1ED-45CA-D7B8-60F2F0DF18A6}"/>
                </a:ext>
              </a:extLst>
            </p:cNvPr>
            <p:cNvSpPr/>
            <p:nvPr userDrawn="1"/>
          </p:nvSpPr>
          <p:spPr>
            <a:xfrm>
              <a:off x="0" y="3429000"/>
              <a:ext cx="3429000" cy="342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16FFD51-1F3B-5002-66E4-81AEDBB21462}"/>
                </a:ext>
              </a:extLst>
            </p:cNvPr>
            <p:cNvSpPr/>
            <p:nvPr userDrawn="1"/>
          </p:nvSpPr>
          <p:spPr>
            <a:xfrm>
              <a:off x="0" y="1714500"/>
              <a:ext cx="3430800" cy="1714500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D1763008-5A47-2258-81B6-395E02DED486}"/>
                </a:ext>
              </a:extLst>
            </p:cNvPr>
            <p:cNvSpPr/>
            <p:nvPr userDrawn="1"/>
          </p:nvSpPr>
          <p:spPr>
            <a:xfrm>
              <a:off x="0" y="709036"/>
              <a:ext cx="3430800" cy="1014845"/>
            </a:xfrm>
            <a:custGeom>
              <a:avLst/>
              <a:gdLst>
                <a:gd name="connsiteX0" fmla="*/ 0 w 3128418"/>
                <a:gd name="connsiteY0" fmla="*/ 0 h 1014845"/>
                <a:gd name="connsiteX1" fmla="*/ 3128418 w 3128418"/>
                <a:gd name="connsiteY1" fmla="*/ 0 h 1014845"/>
                <a:gd name="connsiteX2" fmla="*/ 3071778 w 3128418"/>
                <a:gd name="connsiteY2" fmla="*/ 117577 h 1014845"/>
                <a:gd name="connsiteX3" fmla="*/ 1564209 w 3128418"/>
                <a:gd name="connsiteY3" fmla="*/ 1014845 h 1014845"/>
                <a:gd name="connsiteX4" fmla="*/ 56640 w 3128418"/>
                <a:gd name="connsiteY4" fmla="*/ 117577 h 1014845"/>
                <a:gd name="connsiteX5" fmla="*/ 0 w 3128418"/>
                <a:gd name="connsiteY5" fmla="*/ 0 h 101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8418" h="1014845">
                  <a:moveTo>
                    <a:pt x="0" y="0"/>
                  </a:moveTo>
                  <a:lnTo>
                    <a:pt x="3128418" y="0"/>
                  </a:lnTo>
                  <a:lnTo>
                    <a:pt x="3071778" y="117577"/>
                  </a:lnTo>
                  <a:cubicBezTo>
                    <a:pt x="2781446" y="652030"/>
                    <a:pt x="2215197" y="1014845"/>
                    <a:pt x="1564209" y="1014845"/>
                  </a:cubicBezTo>
                  <a:cubicBezTo>
                    <a:pt x="913221" y="1014845"/>
                    <a:pt x="346972" y="652030"/>
                    <a:pt x="56640" y="117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878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B03D61E-74A1-84D4-304E-370BAE2C48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268413"/>
            <a:ext cx="6300787" cy="4789487"/>
          </a:xfrm>
        </p:spPr>
        <p:txBody>
          <a:bodyPr anchor="ctr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534E4A-2E0D-0CA4-9F38-816B76698BD9}"/>
              </a:ext>
            </a:extLst>
          </p:cNvPr>
          <p:cNvSpPr/>
          <p:nvPr userDrawn="1"/>
        </p:nvSpPr>
        <p:spPr>
          <a:xfrm>
            <a:off x="1394862" y="3593125"/>
            <a:ext cx="321397" cy="321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75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13" name="Freihandform 12">
            <a:extLst>
              <a:ext uri="{FF2B5EF4-FFF2-40B4-BE49-F238E27FC236}">
                <a16:creationId xmlns:a16="http://schemas.microsoft.com/office/drawing/2014/main" id="{AE7DEDA9-9BA8-B1F2-5E96-148D6EEE9F0A}"/>
              </a:ext>
            </a:extLst>
          </p:cNvPr>
          <p:cNvSpPr/>
          <p:nvPr userDrawn="1"/>
        </p:nvSpPr>
        <p:spPr>
          <a:xfrm>
            <a:off x="2095500" y="5361264"/>
            <a:ext cx="5060950" cy="1497050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8602590E-1878-B602-6ADD-0BC2B466441A}"/>
              </a:ext>
            </a:extLst>
          </p:cNvPr>
          <p:cNvSpPr/>
          <p:nvPr userDrawn="1"/>
        </p:nvSpPr>
        <p:spPr>
          <a:xfrm rot="10800000">
            <a:off x="2095500" y="0"/>
            <a:ext cx="5060950" cy="1497050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rgbClr val="7E878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7B849F2-2275-1CA8-5160-641782E91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505666"/>
            <a:ext cx="6300787" cy="3850105"/>
          </a:xfrm>
        </p:spPr>
        <p:txBody>
          <a:bodyPr anchor="ctr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19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reihandform 6">
            <a:extLst>
              <a:ext uri="{FF2B5EF4-FFF2-40B4-BE49-F238E27FC236}">
                <a16:creationId xmlns:a16="http://schemas.microsoft.com/office/drawing/2014/main" id="{A02F44D9-46C4-4C6E-1C75-3E6D08C5021E}"/>
              </a:ext>
            </a:extLst>
          </p:cNvPr>
          <p:cNvSpPr/>
          <p:nvPr userDrawn="1"/>
        </p:nvSpPr>
        <p:spPr>
          <a:xfrm>
            <a:off x="2095500" y="5361264"/>
            <a:ext cx="5060950" cy="1497050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A72A2AEB-91BA-AFAB-FA5E-63FEEF23E3F4}"/>
              </a:ext>
            </a:extLst>
          </p:cNvPr>
          <p:cNvSpPr/>
          <p:nvPr userDrawn="1"/>
        </p:nvSpPr>
        <p:spPr>
          <a:xfrm rot="10800000">
            <a:off x="2095500" y="0"/>
            <a:ext cx="5060950" cy="1497050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rgbClr val="7E878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F1C1301-56E0-C9E0-070B-145E76212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505666"/>
            <a:ext cx="6300787" cy="3850105"/>
          </a:xfrm>
        </p:spPr>
        <p:txBody>
          <a:bodyPr anchor="ctr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86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842CB14-5B1C-399D-76DC-610FA2A1C7FA}"/>
              </a:ext>
            </a:extLst>
          </p:cNvPr>
          <p:cNvGrpSpPr/>
          <p:nvPr userDrawn="1"/>
        </p:nvGrpSpPr>
        <p:grpSpPr>
          <a:xfrm>
            <a:off x="2559283" y="1095375"/>
            <a:ext cx="9651768" cy="4664075"/>
            <a:chOff x="1752055" y="549275"/>
            <a:chExt cx="6450839" cy="31172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9DFA4-3A0F-07B4-DAFF-7114A38C9DB0}"/>
                </a:ext>
              </a:extLst>
            </p:cNvPr>
            <p:cNvSpPr/>
            <p:nvPr userDrawn="1"/>
          </p:nvSpPr>
          <p:spPr>
            <a:xfrm rot="5400000">
              <a:off x="1985340" y="550092"/>
              <a:ext cx="3115638" cy="31156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DF0451-2AF3-C094-4173-28EC53585416}"/>
                </a:ext>
              </a:extLst>
            </p:cNvPr>
            <p:cNvSpPr/>
            <p:nvPr userDrawn="1"/>
          </p:nvSpPr>
          <p:spPr>
            <a:xfrm rot="16200000">
              <a:off x="4321250" y="1329002"/>
              <a:ext cx="3117273" cy="1557819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1E2F22-50E6-2ADF-962F-F3498030D753}"/>
                </a:ext>
              </a:extLst>
            </p:cNvPr>
            <p:cNvSpPr/>
            <p:nvPr userDrawn="1"/>
          </p:nvSpPr>
          <p:spPr>
            <a:xfrm>
              <a:off x="1752055" y="1991272"/>
              <a:ext cx="233280" cy="2332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540AE156-1601-A776-A689-F15A8FC1ACE4}"/>
                </a:ext>
              </a:extLst>
            </p:cNvPr>
            <p:cNvSpPr/>
            <p:nvPr userDrawn="1"/>
          </p:nvSpPr>
          <p:spPr>
            <a:xfrm rot="5400000">
              <a:off x="5865348" y="1329002"/>
              <a:ext cx="3117273" cy="1557819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81BC75E-4ACA-0ED3-F8E3-725DEC85C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9201" y="3058795"/>
            <a:ext cx="2908299" cy="1151255"/>
          </a:xfr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>
              <a:lnSpc>
                <a:spcPts val="3000"/>
              </a:lnSpc>
            </a:pPr>
            <a:r>
              <a:rPr lang="de-DE" sz="2800" err="1"/>
              <a:t>Lorem</a:t>
            </a:r>
            <a:r>
              <a:rPr lang="de-DE" sz="2800"/>
              <a:t> </a:t>
            </a:r>
            <a:r>
              <a:rPr lang="de-DE" sz="2800" err="1"/>
              <a:t>ipsum</a:t>
            </a:r>
            <a:r>
              <a:rPr lang="de-DE" sz="2800"/>
              <a:t> </a:t>
            </a:r>
            <a:r>
              <a:rPr lang="de-DE" sz="2800" err="1"/>
              <a:t>dolor</a:t>
            </a:r>
            <a:r>
              <a:rPr lang="de-DE" sz="2800"/>
              <a:t> </a:t>
            </a:r>
            <a:r>
              <a:rPr lang="de-DE" sz="2800" err="1"/>
              <a:t>sit</a:t>
            </a:r>
            <a:r>
              <a:rPr lang="de-DE" sz="2800"/>
              <a:t> </a:t>
            </a:r>
            <a:r>
              <a:rPr lang="de-DE" sz="2800" err="1"/>
              <a:t>amet</a:t>
            </a:r>
            <a:r>
              <a:rPr lang="de-DE" sz="2800"/>
              <a:t>, </a:t>
            </a:r>
            <a:r>
              <a:rPr lang="de-DE" sz="2800" err="1"/>
              <a:t>sectetuer</a:t>
            </a:r>
            <a:r>
              <a:rPr lang="de-DE" sz="2800"/>
              <a:t> </a:t>
            </a:r>
            <a:r>
              <a:rPr lang="de-DE" sz="2800" err="1"/>
              <a:t>adipiscing</a:t>
            </a:r>
            <a:r>
              <a:rPr lang="de-DE" sz="2800"/>
              <a:t> </a:t>
            </a:r>
            <a:r>
              <a:rPr lang="de-DE" sz="2800" err="1"/>
              <a:t>elit</a:t>
            </a:r>
            <a:r>
              <a:rPr lang="de-DE" sz="2800"/>
              <a:t>.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45517B-6074-B5CB-DB60-7121D89C1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9520" y="2698750"/>
            <a:ext cx="2875509" cy="1714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bg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34382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32951F-231F-1392-47FE-617816A0DA7D}"/>
              </a:ext>
            </a:extLst>
          </p:cNvPr>
          <p:cNvGrpSpPr/>
          <p:nvPr userDrawn="1"/>
        </p:nvGrpSpPr>
        <p:grpSpPr>
          <a:xfrm>
            <a:off x="2559283" y="1095375"/>
            <a:ext cx="9651768" cy="4664075"/>
            <a:chOff x="1752055" y="549275"/>
            <a:chExt cx="6450839" cy="31172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C55E0D-8EB3-1ABC-A3F4-FF4CC306248B}"/>
                </a:ext>
              </a:extLst>
            </p:cNvPr>
            <p:cNvSpPr/>
            <p:nvPr userDrawn="1"/>
          </p:nvSpPr>
          <p:spPr>
            <a:xfrm rot="5400000">
              <a:off x="1985340" y="550092"/>
              <a:ext cx="3115638" cy="31156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53017B46-3A75-051E-F718-91ECA93F1F53}"/>
                </a:ext>
              </a:extLst>
            </p:cNvPr>
            <p:cNvSpPr/>
            <p:nvPr userDrawn="1"/>
          </p:nvSpPr>
          <p:spPr>
            <a:xfrm rot="16200000">
              <a:off x="4321250" y="1329002"/>
              <a:ext cx="3117273" cy="1557819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C11805-D5EF-0D7F-8CFB-2C2E98EB0DB9}"/>
                </a:ext>
              </a:extLst>
            </p:cNvPr>
            <p:cNvSpPr/>
            <p:nvPr userDrawn="1"/>
          </p:nvSpPr>
          <p:spPr>
            <a:xfrm>
              <a:off x="1752055" y="1991272"/>
              <a:ext cx="233280" cy="2332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6E2C8C9-AC5F-8106-839C-CBD8DC9E74A9}"/>
                </a:ext>
              </a:extLst>
            </p:cNvPr>
            <p:cNvSpPr/>
            <p:nvPr userDrawn="1"/>
          </p:nvSpPr>
          <p:spPr>
            <a:xfrm rot="5400000">
              <a:off x="5865348" y="1329002"/>
              <a:ext cx="3117273" cy="1557819"/>
            </a:xfrm>
            <a:custGeom>
              <a:avLst/>
              <a:gdLst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1714500 h 3429000"/>
                <a:gd name="connsiteX1" fmla="*/ 1714500 w 3429000"/>
                <a:gd name="connsiteY1" fmla="*/ 0 h 3429000"/>
                <a:gd name="connsiteX2" fmla="*/ 3429000 w 3429000"/>
                <a:gd name="connsiteY2" fmla="*/ 1714500 h 3429000"/>
                <a:gd name="connsiteX3" fmla="*/ 1714500 w 3429000"/>
                <a:gd name="connsiteY3" fmla="*/ 3429000 h 3429000"/>
                <a:gd name="connsiteX4" fmla="*/ 0 w 3429000"/>
                <a:gd name="connsiteY4" fmla="*/ 1714500 h 3429000"/>
                <a:gd name="connsiteX0" fmla="*/ 0 w 3429000"/>
                <a:gd name="connsiteY0" fmla="*/ 0 h 1714500"/>
                <a:gd name="connsiteX1" fmla="*/ 1756064 w 3429000"/>
                <a:gd name="connsiteY1" fmla="*/ 10391 h 1714500"/>
                <a:gd name="connsiteX2" fmla="*/ 3429000 w 3429000"/>
                <a:gd name="connsiteY2" fmla="*/ 0 h 1714500"/>
                <a:gd name="connsiteX3" fmla="*/ 1714500 w 3429000"/>
                <a:gd name="connsiteY3" fmla="*/ 1714500 h 1714500"/>
                <a:gd name="connsiteX4" fmla="*/ 0 w 34290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1714500">
                  <a:moveTo>
                    <a:pt x="0" y="0"/>
                  </a:moveTo>
                  <a:lnTo>
                    <a:pt x="1756064" y="10391"/>
                  </a:lnTo>
                  <a:lnTo>
                    <a:pt x="3429000" y="0"/>
                  </a:lnTo>
                  <a:cubicBezTo>
                    <a:pt x="3429000" y="946892"/>
                    <a:pt x="2661392" y="1714500"/>
                    <a:pt x="1714500" y="1714500"/>
                  </a:cubicBezTo>
                  <a:cubicBezTo>
                    <a:pt x="767608" y="1714500"/>
                    <a:pt x="0" y="9468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4DB5B305-C0C8-67E9-1421-9C758DA1CC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9201" y="3058795"/>
            <a:ext cx="2908299" cy="1151255"/>
          </a:xfr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HelveticaNeueLT Pro 45 Lt" panose="020B0403020202020204" pitchFamily="34" charset="77"/>
              </a:defRPr>
            </a:lvl1pPr>
            <a:lvl2pPr marL="457200" indent="0">
              <a:buNone/>
              <a:defRPr sz="3600" b="0" i="0">
                <a:latin typeface="HelveticaNeueLT Pro 45 Lt" panose="020B0403020202020204" pitchFamily="34" charset="77"/>
              </a:defRPr>
            </a:lvl2pPr>
            <a:lvl3pPr marL="914400" indent="0">
              <a:buNone/>
              <a:defRPr sz="3600" b="0" i="0">
                <a:latin typeface="HelveticaNeueLT Pro 45 Lt" panose="020B0403020202020204" pitchFamily="34" charset="77"/>
              </a:defRPr>
            </a:lvl3pPr>
            <a:lvl4pPr marL="1371600" indent="0">
              <a:buNone/>
              <a:defRPr sz="3600" b="0" i="0">
                <a:latin typeface="HelveticaNeueLT Pro 45 Lt" panose="020B0403020202020204" pitchFamily="34" charset="77"/>
              </a:defRPr>
            </a:lvl4pPr>
            <a:lvl5pPr marL="1828800" indent="0">
              <a:buNone/>
              <a:defRPr sz="3600" b="0" i="0">
                <a:latin typeface="HelveticaNeueLT Pro 45 Lt" panose="020B0403020202020204" pitchFamily="34" charset="77"/>
              </a:defRPr>
            </a:lvl5pPr>
          </a:lstStyle>
          <a:p>
            <a:pPr>
              <a:lnSpc>
                <a:spcPts val="3000"/>
              </a:lnSpc>
            </a:pPr>
            <a:r>
              <a:rPr lang="de-DE" sz="2800" err="1"/>
              <a:t>Lorem</a:t>
            </a:r>
            <a:r>
              <a:rPr lang="de-DE" sz="2800"/>
              <a:t> </a:t>
            </a:r>
            <a:r>
              <a:rPr lang="de-DE" sz="2800" err="1"/>
              <a:t>ipsum</a:t>
            </a:r>
            <a:r>
              <a:rPr lang="de-DE" sz="2800"/>
              <a:t> </a:t>
            </a:r>
            <a:r>
              <a:rPr lang="de-DE" sz="2800" err="1"/>
              <a:t>dolor</a:t>
            </a:r>
            <a:r>
              <a:rPr lang="de-DE" sz="2800"/>
              <a:t> </a:t>
            </a:r>
            <a:r>
              <a:rPr lang="de-DE" sz="2800" err="1"/>
              <a:t>sit</a:t>
            </a:r>
            <a:r>
              <a:rPr lang="de-DE" sz="2800"/>
              <a:t> </a:t>
            </a:r>
            <a:r>
              <a:rPr lang="de-DE" sz="2800" err="1"/>
              <a:t>amet</a:t>
            </a:r>
            <a:r>
              <a:rPr lang="de-DE" sz="2800"/>
              <a:t>, </a:t>
            </a:r>
            <a:r>
              <a:rPr lang="de-DE" sz="2800" err="1"/>
              <a:t>sectetuer</a:t>
            </a:r>
            <a:r>
              <a:rPr lang="de-DE" sz="2800"/>
              <a:t> </a:t>
            </a:r>
            <a:r>
              <a:rPr lang="de-DE" sz="2800" err="1"/>
              <a:t>adipiscing</a:t>
            </a:r>
            <a:r>
              <a:rPr lang="de-DE" sz="2800"/>
              <a:t> </a:t>
            </a:r>
            <a:r>
              <a:rPr lang="de-DE" sz="2800" err="1"/>
              <a:t>elit</a:t>
            </a:r>
            <a:r>
              <a:rPr lang="de-DE" sz="2800"/>
              <a:t>.</a:t>
            </a:r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186E243B-CFF6-1757-90D4-4A1FEF1B5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9520" y="2698750"/>
            <a:ext cx="2875509" cy="171450"/>
          </a:xfrm>
        </p:spPr>
        <p:txBody>
          <a:bodyPr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bg1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299087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BA3F23-E2DF-B160-3E4F-EFA77BDC1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45F6C86-8C74-4F62-720E-038DC55D98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274633"/>
            <a:ext cx="6300787" cy="1400142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600" b="1" i="0">
                <a:solidFill>
                  <a:schemeClr val="tx2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 SIT AMET, CONSECTETUER ELIT. 3 LINES MAX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39DFA4-3A0F-07B4-DAFF-7114A38C9DB0}"/>
              </a:ext>
            </a:extLst>
          </p:cNvPr>
          <p:cNvSpPr/>
          <p:nvPr userDrawn="1"/>
        </p:nvSpPr>
        <p:spPr>
          <a:xfrm>
            <a:off x="5916613" y="4373995"/>
            <a:ext cx="5003800" cy="5003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1E2F22-50E6-2ADF-962F-F3498030D753}"/>
              </a:ext>
            </a:extLst>
          </p:cNvPr>
          <p:cNvSpPr/>
          <p:nvPr userDrawn="1"/>
        </p:nvSpPr>
        <p:spPr>
          <a:xfrm>
            <a:off x="10652990" y="1226849"/>
            <a:ext cx="321397" cy="32139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0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2349962-F75B-8D88-7307-2DD940452D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274633"/>
            <a:ext cx="6300787" cy="1400142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600" b="1" i="0">
                <a:solidFill>
                  <a:schemeClr val="tx2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 SIT AMET, CONSECTETUER ELIT. 3 LINES MAX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C1F94B-FECD-7F7C-9CFE-A08586175989}"/>
              </a:ext>
            </a:extLst>
          </p:cNvPr>
          <p:cNvSpPr/>
          <p:nvPr userDrawn="1"/>
        </p:nvSpPr>
        <p:spPr>
          <a:xfrm>
            <a:off x="5916613" y="4373995"/>
            <a:ext cx="5003800" cy="5003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1D0795-3498-B074-C6C5-A22F5083A398}"/>
              </a:ext>
            </a:extLst>
          </p:cNvPr>
          <p:cNvSpPr/>
          <p:nvPr userDrawn="1"/>
        </p:nvSpPr>
        <p:spPr>
          <a:xfrm>
            <a:off x="10652990" y="1226849"/>
            <a:ext cx="321397" cy="32139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Basic … Title Helvet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5589" y="1250245"/>
            <a:ext cx="6300786" cy="4714550"/>
          </a:xfrm>
        </p:spPr>
        <p:txBody>
          <a:bodyPr anchor="ctr">
            <a:norm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4" y="4517499"/>
            <a:ext cx="5365750" cy="166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00E426-A49C-9FF2-FD4B-F36618CF4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14400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1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statistic / black 0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5275CE-DCB7-5759-5EAC-C6DB00662D72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93836-5A37-B231-C4CB-4271050493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3429000"/>
            <a:ext cx="6866725" cy="3429000"/>
          </a:xfrm>
        </p:spPr>
        <p:txBody>
          <a:bodyPr lIns="900000" tIns="0" rIns="900000" bIns="900000" anchor="t"/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ctr">
              <a:buNone/>
              <a:tabLst/>
              <a:defRPr sz="28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882E53EC-76AD-D4B7-5D4C-75A2084D3B38}"/>
              </a:ext>
            </a:extLst>
          </p:cNvPr>
          <p:cNvSpPr/>
          <p:nvPr userDrawn="1"/>
        </p:nvSpPr>
        <p:spPr>
          <a:xfrm rot="16200000">
            <a:off x="5016500" y="1841496"/>
            <a:ext cx="6858001" cy="3175005"/>
          </a:xfrm>
          <a:custGeom>
            <a:avLst/>
            <a:gdLst>
              <a:gd name="connsiteX0" fmla="*/ 6851988 w 6851988"/>
              <a:gd name="connsiteY0" fmla="*/ 1 h 3308352"/>
              <a:gd name="connsiteX1" fmla="*/ 6850533 w 6851988"/>
              <a:gd name="connsiteY1" fmla="*/ 57513 h 3308352"/>
              <a:gd name="connsiteX2" fmla="*/ 3425993 w 6851988"/>
              <a:gd name="connsiteY2" fmla="*/ 3308352 h 3308352"/>
              <a:gd name="connsiteX3" fmla="*/ 1455 w 6851988"/>
              <a:gd name="connsiteY3" fmla="*/ 57512 h 3308352"/>
              <a:gd name="connsiteX4" fmla="*/ 0 w 6851988"/>
              <a:gd name="connsiteY4" fmla="*/ 0 h 3308352"/>
              <a:gd name="connsiteX5" fmla="*/ 6851988 w 6851988"/>
              <a:gd name="connsiteY5" fmla="*/ 1 h 330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1988" h="3308352">
                <a:moveTo>
                  <a:pt x="6851988" y="1"/>
                </a:moveTo>
                <a:lnTo>
                  <a:pt x="6850533" y="57513"/>
                </a:lnTo>
                <a:cubicBezTo>
                  <a:pt x="6758693" y="1868342"/>
                  <a:pt x="5260597" y="3308352"/>
                  <a:pt x="3425993" y="3308352"/>
                </a:cubicBezTo>
                <a:cubicBezTo>
                  <a:pt x="1591390" y="3308351"/>
                  <a:pt x="93293" y="1868341"/>
                  <a:pt x="1455" y="57512"/>
                </a:cubicBezTo>
                <a:lnTo>
                  <a:pt x="0" y="0"/>
                </a:lnTo>
                <a:lnTo>
                  <a:pt x="685198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30C5CB4D-386C-3CAC-9CEF-438E0B23F347}"/>
              </a:ext>
            </a:extLst>
          </p:cNvPr>
          <p:cNvSpPr/>
          <p:nvPr userDrawn="1"/>
        </p:nvSpPr>
        <p:spPr>
          <a:xfrm rot="16200000">
            <a:off x="7683503" y="2349501"/>
            <a:ext cx="6858000" cy="2158998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rgbClr val="5A635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2763E54-481B-97CE-5F2B-8BE0FFA48C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F8381C-2613-35DC-5ACC-15611D553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61439" cy="3429001"/>
          </a:xfr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6AAD362A-8117-E569-3157-9954FE4106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1438" y="3429000"/>
            <a:ext cx="3169461" cy="3429000"/>
          </a:xfrm>
        </p:spPr>
        <p:txBody>
          <a:bodyPr lIns="360000" tIns="0" rIns="360000" bIns="900000" anchor="t">
            <a:normAutofit/>
          </a:bodyPr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l">
              <a:buNone/>
              <a:tabLst/>
              <a:defRPr sz="18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1095C10-031C-5928-A602-F9014CE66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56495" y="3429000"/>
            <a:ext cx="2135505" cy="3429000"/>
          </a:xfrm>
        </p:spPr>
        <p:txBody>
          <a:bodyPr lIns="360000" tIns="0" rIns="360000" bIns="900000" anchor="t">
            <a:normAutofit/>
          </a:bodyPr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l">
              <a:buNone/>
              <a:tabLst/>
              <a:defRPr sz="18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CE4A233-9116-234E-670C-789794D53D11}"/>
              </a:ext>
            </a:extLst>
          </p:cNvPr>
          <p:cNvSpPr txBox="1">
            <a:spLocks/>
          </p:cNvSpPr>
          <p:nvPr userDrawn="1"/>
        </p:nvSpPr>
        <p:spPr>
          <a:xfrm>
            <a:off x="6849533" y="0"/>
            <a:ext cx="3175000" cy="3242733"/>
          </a:xfrm>
          <a:prstGeom prst="rect">
            <a:avLst/>
          </a:prstGeom>
        </p:spPr>
        <p:txBody>
          <a:bodyPr vert="horz" lIns="360000" tIns="0" rIns="360000" bIns="0" rtlCol="0" anchor="b">
            <a:noAutofit/>
          </a:bodyPr>
          <a:lstStyle>
            <a:lvl1pPr algn="ctr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75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de-DE" sz="2800" err="1">
                <a:solidFill>
                  <a:schemeClr val="bg2"/>
                </a:solidFill>
              </a:rPr>
              <a:t>Lorem</a:t>
            </a:r>
            <a:endParaRPr lang="de-DE" sz="2800">
              <a:solidFill>
                <a:schemeClr val="bg2"/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F769CB3-B6CB-B494-7CD0-8FD6B67E2DC0}"/>
              </a:ext>
            </a:extLst>
          </p:cNvPr>
          <p:cNvSpPr txBox="1">
            <a:spLocks/>
          </p:cNvSpPr>
          <p:nvPr userDrawn="1"/>
        </p:nvSpPr>
        <p:spPr>
          <a:xfrm>
            <a:off x="10056495" y="1"/>
            <a:ext cx="2135505" cy="3225800"/>
          </a:xfrm>
          <a:prstGeom prst="rect">
            <a:avLst/>
          </a:prstGeom>
        </p:spPr>
        <p:txBody>
          <a:bodyPr vert="horz" lIns="360000" tIns="0" rIns="360000" bIns="0" rtlCol="0" anchor="b">
            <a:noAutofit/>
          </a:bodyPr>
          <a:lstStyle>
            <a:lvl1pPr algn="ctr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75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de-DE" sz="2800" err="1"/>
              <a:t>Lorem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74126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statistic / white 0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BF748F8E-8793-45E1-DC18-BCCAD3E718C3}"/>
              </a:ext>
            </a:extLst>
          </p:cNvPr>
          <p:cNvSpPr/>
          <p:nvPr userDrawn="1"/>
        </p:nvSpPr>
        <p:spPr>
          <a:xfrm rot="16200000">
            <a:off x="5016500" y="1841496"/>
            <a:ext cx="6858001" cy="3175005"/>
          </a:xfrm>
          <a:custGeom>
            <a:avLst/>
            <a:gdLst>
              <a:gd name="connsiteX0" fmla="*/ 6851988 w 6851988"/>
              <a:gd name="connsiteY0" fmla="*/ 1 h 3308352"/>
              <a:gd name="connsiteX1" fmla="*/ 6850533 w 6851988"/>
              <a:gd name="connsiteY1" fmla="*/ 57513 h 3308352"/>
              <a:gd name="connsiteX2" fmla="*/ 3425993 w 6851988"/>
              <a:gd name="connsiteY2" fmla="*/ 3308352 h 3308352"/>
              <a:gd name="connsiteX3" fmla="*/ 1455 w 6851988"/>
              <a:gd name="connsiteY3" fmla="*/ 57512 h 3308352"/>
              <a:gd name="connsiteX4" fmla="*/ 0 w 6851988"/>
              <a:gd name="connsiteY4" fmla="*/ 0 h 3308352"/>
              <a:gd name="connsiteX5" fmla="*/ 6851988 w 6851988"/>
              <a:gd name="connsiteY5" fmla="*/ 1 h 330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1988" h="3308352">
                <a:moveTo>
                  <a:pt x="6851988" y="1"/>
                </a:moveTo>
                <a:lnTo>
                  <a:pt x="6850533" y="57513"/>
                </a:lnTo>
                <a:cubicBezTo>
                  <a:pt x="6758693" y="1868342"/>
                  <a:pt x="5260597" y="3308352"/>
                  <a:pt x="3425993" y="3308352"/>
                </a:cubicBezTo>
                <a:cubicBezTo>
                  <a:pt x="1591390" y="3308351"/>
                  <a:pt x="93293" y="1868341"/>
                  <a:pt x="1455" y="57512"/>
                </a:cubicBezTo>
                <a:lnTo>
                  <a:pt x="0" y="0"/>
                </a:lnTo>
                <a:lnTo>
                  <a:pt x="6851988" y="1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35356858-C1F2-7F2D-ECE1-282580CAE30E}"/>
              </a:ext>
            </a:extLst>
          </p:cNvPr>
          <p:cNvSpPr/>
          <p:nvPr userDrawn="1"/>
        </p:nvSpPr>
        <p:spPr>
          <a:xfrm rot="16200000">
            <a:off x="7683503" y="2349501"/>
            <a:ext cx="6858000" cy="2158998"/>
          </a:xfrm>
          <a:custGeom>
            <a:avLst/>
            <a:gdLst>
              <a:gd name="connsiteX0" fmla="*/ 0 w 3128418"/>
              <a:gd name="connsiteY0" fmla="*/ 0 h 1014845"/>
              <a:gd name="connsiteX1" fmla="*/ 3128418 w 3128418"/>
              <a:gd name="connsiteY1" fmla="*/ 0 h 1014845"/>
              <a:gd name="connsiteX2" fmla="*/ 3071778 w 3128418"/>
              <a:gd name="connsiteY2" fmla="*/ 117577 h 1014845"/>
              <a:gd name="connsiteX3" fmla="*/ 1564209 w 3128418"/>
              <a:gd name="connsiteY3" fmla="*/ 1014845 h 1014845"/>
              <a:gd name="connsiteX4" fmla="*/ 56640 w 3128418"/>
              <a:gd name="connsiteY4" fmla="*/ 117577 h 1014845"/>
              <a:gd name="connsiteX5" fmla="*/ 0 w 3128418"/>
              <a:gd name="connsiteY5" fmla="*/ 0 h 10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418" h="1014845">
                <a:moveTo>
                  <a:pt x="0" y="0"/>
                </a:moveTo>
                <a:lnTo>
                  <a:pt x="3128418" y="0"/>
                </a:lnTo>
                <a:lnTo>
                  <a:pt x="3071778" y="117577"/>
                </a:lnTo>
                <a:cubicBezTo>
                  <a:pt x="2781446" y="652030"/>
                  <a:pt x="2215197" y="1014845"/>
                  <a:pt x="1564209" y="1014845"/>
                </a:cubicBezTo>
                <a:cubicBezTo>
                  <a:pt x="913221" y="1014845"/>
                  <a:pt x="346972" y="652030"/>
                  <a:pt x="56640" y="117577"/>
                </a:cubicBezTo>
                <a:lnTo>
                  <a:pt x="0" y="0"/>
                </a:lnTo>
                <a:close/>
              </a:path>
            </a:pathLst>
          </a:custGeom>
          <a:solidFill>
            <a:srgbClr val="3D443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F1D2EF4B-46DE-5EEF-259E-A046CE2EEF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1438" y="3429000"/>
            <a:ext cx="3169461" cy="3429000"/>
          </a:xfrm>
        </p:spPr>
        <p:txBody>
          <a:bodyPr lIns="360000" tIns="0" rIns="360000" bIns="900000" anchor="t">
            <a:normAutofit/>
          </a:bodyPr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l">
              <a:buNone/>
              <a:tabLst/>
              <a:defRPr sz="18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83DAC9EB-D715-DE95-D574-2DC8AB77F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56495" y="3429000"/>
            <a:ext cx="2135505" cy="3429000"/>
          </a:xfrm>
        </p:spPr>
        <p:txBody>
          <a:bodyPr lIns="360000" tIns="0" rIns="360000" bIns="900000" anchor="t">
            <a:normAutofit/>
          </a:bodyPr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l">
              <a:buNone/>
              <a:tabLst/>
              <a:defRPr sz="18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E8A97EB-3B7E-5BA2-A2E1-944BEC66C1E8}"/>
              </a:ext>
            </a:extLst>
          </p:cNvPr>
          <p:cNvSpPr txBox="1">
            <a:spLocks/>
          </p:cNvSpPr>
          <p:nvPr userDrawn="1"/>
        </p:nvSpPr>
        <p:spPr>
          <a:xfrm>
            <a:off x="6849533" y="0"/>
            <a:ext cx="3175000" cy="3242733"/>
          </a:xfrm>
          <a:prstGeom prst="rect">
            <a:avLst/>
          </a:prstGeom>
        </p:spPr>
        <p:txBody>
          <a:bodyPr vert="horz" lIns="360000" tIns="0" rIns="360000" bIns="0" rtlCol="0" anchor="b">
            <a:noAutofit/>
          </a:bodyPr>
          <a:lstStyle>
            <a:lvl1pPr algn="ctr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75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de-DE" sz="2800" err="1">
                <a:solidFill>
                  <a:schemeClr val="tx2"/>
                </a:solidFill>
              </a:rPr>
              <a:t>Lorem</a:t>
            </a:r>
            <a:endParaRPr lang="de-DE" sz="2800">
              <a:solidFill>
                <a:schemeClr val="tx2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7A79C77-9FBF-7DDF-50CD-C7D046C54EED}"/>
              </a:ext>
            </a:extLst>
          </p:cNvPr>
          <p:cNvSpPr txBox="1">
            <a:spLocks/>
          </p:cNvSpPr>
          <p:nvPr userDrawn="1"/>
        </p:nvSpPr>
        <p:spPr>
          <a:xfrm>
            <a:off x="10056495" y="1"/>
            <a:ext cx="2135505" cy="3225800"/>
          </a:xfrm>
          <a:prstGeom prst="rect">
            <a:avLst/>
          </a:prstGeom>
        </p:spPr>
        <p:txBody>
          <a:bodyPr vert="horz" lIns="360000" tIns="0" rIns="360000" bIns="0" rtlCol="0" anchor="b">
            <a:noAutofit/>
          </a:bodyPr>
          <a:lstStyle>
            <a:lvl1pPr algn="ctr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75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de-DE" sz="2800" err="1">
                <a:solidFill>
                  <a:schemeClr val="bg2"/>
                </a:solidFill>
              </a:rPr>
              <a:t>Lorem</a:t>
            </a:r>
            <a:endParaRPr lang="de-DE" sz="2800"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9BD027-7BC3-BF13-A287-ED5C58BB9822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04F607E4-25B5-A0F2-7444-26CAB3ED6E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3429000"/>
            <a:ext cx="6866725" cy="3429000"/>
          </a:xfrm>
        </p:spPr>
        <p:txBody>
          <a:bodyPr lIns="900000" tIns="0" rIns="900000" bIns="900000" anchor="t"/>
          <a:lstStyle>
            <a:lvl1pPr marL="0" indent="0" algn="ctr">
              <a:buNone/>
              <a:tabLst>
                <a:tab pos="4845050" algn="l"/>
              </a:tabLst>
              <a:defRPr sz="7500">
                <a:solidFill>
                  <a:schemeClr val="tx2"/>
                </a:solidFill>
              </a:defRPr>
            </a:lvl1pPr>
            <a:lvl2pPr marL="0" indent="0" algn="ctr">
              <a:buNone/>
              <a:tabLst/>
              <a:defRPr sz="28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BB65D18-A2C2-5277-831D-BBC8D02197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61439" cy="3429001"/>
          </a:xfr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defRPr sz="75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5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white 0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pic>
        <p:nvPicPr>
          <p:cNvPr id="2" name="SprintEins-Logo.pdf" descr="SprintEins-Logo.pdf">
            <a:extLst>
              <a:ext uri="{FF2B5EF4-FFF2-40B4-BE49-F238E27FC236}">
                <a16:creationId xmlns:a16="http://schemas.microsoft.com/office/drawing/2014/main" id="{75112311-1DE3-DA11-1BA7-648D76E99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ing 2">
            <a:extLst>
              <a:ext uri="{FF2B5EF4-FFF2-40B4-BE49-F238E27FC236}">
                <a16:creationId xmlns:a16="http://schemas.microsoft.com/office/drawing/2014/main" id="{6BA07FEF-C313-87B6-7503-59AF24EE1E77}"/>
              </a:ext>
            </a:extLst>
          </p:cNvPr>
          <p:cNvSpPr/>
          <p:nvPr userDrawn="1"/>
        </p:nvSpPr>
        <p:spPr>
          <a:xfrm>
            <a:off x="8823612" y="5173806"/>
            <a:ext cx="3368388" cy="3368388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5A4F87D-A69E-3E7C-F2A2-D4A49F0DF0C1}"/>
              </a:ext>
            </a:extLst>
          </p:cNvPr>
          <p:cNvGrpSpPr/>
          <p:nvPr userDrawn="1"/>
        </p:nvGrpSpPr>
        <p:grpSpPr>
          <a:xfrm>
            <a:off x="0" y="3429000"/>
            <a:ext cx="3587749" cy="4053236"/>
            <a:chOff x="0" y="3177032"/>
            <a:chExt cx="3587749" cy="40532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2D35C9-533F-6363-EB24-2D75C97E1E0E}"/>
                </a:ext>
              </a:extLst>
            </p:cNvPr>
            <p:cNvSpPr/>
            <p:nvPr userDrawn="1"/>
          </p:nvSpPr>
          <p:spPr>
            <a:xfrm>
              <a:off x="0" y="5078757"/>
              <a:ext cx="249788" cy="249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FF46CF0B-3E54-2B07-8135-EB7AB673E5DB}"/>
                </a:ext>
              </a:extLst>
            </p:cNvPr>
            <p:cNvSpPr/>
            <p:nvPr userDrawn="1"/>
          </p:nvSpPr>
          <p:spPr>
            <a:xfrm rot="10800000">
              <a:off x="249237" y="3177032"/>
              <a:ext cx="3338512" cy="4053236"/>
            </a:xfrm>
            <a:custGeom>
              <a:avLst/>
              <a:gdLst>
                <a:gd name="connsiteX0" fmla="*/ 0 w 2052637"/>
                <a:gd name="connsiteY0" fmla="*/ 0 h 2052637"/>
                <a:gd name="connsiteX1" fmla="*/ 1026319 w 2052637"/>
                <a:gd name="connsiteY1" fmla="*/ 0 h 2052637"/>
                <a:gd name="connsiteX2" fmla="*/ 2052637 w 2052637"/>
                <a:gd name="connsiteY2" fmla="*/ 1026319 h 2052637"/>
                <a:gd name="connsiteX3" fmla="*/ 1026319 w 2052637"/>
                <a:gd name="connsiteY3" fmla="*/ 2052637 h 2052637"/>
                <a:gd name="connsiteX4" fmla="*/ 0 w 2052637"/>
                <a:gd name="connsiteY4" fmla="*/ 2052637 h 2052637"/>
                <a:gd name="connsiteX5" fmla="*/ 1026319 w 2052637"/>
                <a:gd name="connsiteY5" fmla="*/ 1026319 h 2052637"/>
                <a:gd name="connsiteX6" fmla="*/ 0 w 2052637"/>
                <a:gd name="connsiteY6" fmla="*/ 0 h 2052637"/>
                <a:gd name="connsiteX0" fmla="*/ 368300 w 2052637"/>
                <a:gd name="connsiteY0" fmla="*/ 0 h 2052637"/>
                <a:gd name="connsiteX1" fmla="*/ 1026319 w 2052637"/>
                <a:gd name="connsiteY1" fmla="*/ 0 h 2052637"/>
                <a:gd name="connsiteX2" fmla="*/ 2052637 w 2052637"/>
                <a:gd name="connsiteY2" fmla="*/ 1026319 h 2052637"/>
                <a:gd name="connsiteX3" fmla="*/ 1026319 w 2052637"/>
                <a:gd name="connsiteY3" fmla="*/ 2052637 h 2052637"/>
                <a:gd name="connsiteX4" fmla="*/ 0 w 2052637"/>
                <a:gd name="connsiteY4" fmla="*/ 2052637 h 2052637"/>
                <a:gd name="connsiteX5" fmla="*/ 1026319 w 2052637"/>
                <a:gd name="connsiteY5" fmla="*/ 1026319 h 2052637"/>
                <a:gd name="connsiteX6" fmla="*/ 368300 w 2052637"/>
                <a:gd name="connsiteY6" fmla="*/ 0 h 2052637"/>
                <a:gd name="connsiteX0" fmla="*/ 6350 w 1690687"/>
                <a:gd name="connsiteY0" fmla="*/ 0 h 2052637"/>
                <a:gd name="connsiteX1" fmla="*/ 664369 w 1690687"/>
                <a:gd name="connsiteY1" fmla="*/ 0 h 2052637"/>
                <a:gd name="connsiteX2" fmla="*/ 1690687 w 1690687"/>
                <a:gd name="connsiteY2" fmla="*/ 1026319 h 2052637"/>
                <a:gd name="connsiteX3" fmla="*/ 664369 w 1690687"/>
                <a:gd name="connsiteY3" fmla="*/ 2052637 h 2052637"/>
                <a:gd name="connsiteX4" fmla="*/ 0 w 1690687"/>
                <a:gd name="connsiteY4" fmla="*/ 2052637 h 2052637"/>
                <a:gd name="connsiteX5" fmla="*/ 664369 w 1690687"/>
                <a:gd name="connsiteY5" fmla="*/ 1026319 h 2052637"/>
                <a:gd name="connsiteX6" fmla="*/ 6350 w 1690687"/>
                <a:gd name="connsiteY6" fmla="*/ 0 h 2052637"/>
                <a:gd name="connsiteX0" fmla="*/ 6350 w 1690687"/>
                <a:gd name="connsiteY0" fmla="*/ 0 h 2052637"/>
                <a:gd name="connsiteX1" fmla="*/ 664369 w 1690687"/>
                <a:gd name="connsiteY1" fmla="*/ 0 h 2052637"/>
                <a:gd name="connsiteX2" fmla="*/ 1690687 w 1690687"/>
                <a:gd name="connsiteY2" fmla="*/ 1026319 h 2052637"/>
                <a:gd name="connsiteX3" fmla="*/ 664369 w 1690687"/>
                <a:gd name="connsiteY3" fmla="*/ 2052637 h 2052637"/>
                <a:gd name="connsiteX4" fmla="*/ 0 w 1690687"/>
                <a:gd name="connsiteY4" fmla="*/ 2052637 h 2052637"/>
                <a:gd name="connsiteX5" fmla="*/ 1032669 w 1690687"/>
                <a:gd name="connsiteY5" fmla="*/ 1032669 h 2052637"/>
                <a:gd name="connsiteX6" fmla="*/ 6350 w 1690687"/>
                <a:gd name="connsiteY6" fmla="*/ 0 h 205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0687" h="2052637">
                  <a:moveTo>
                    <a:pt x="6350" y="0"/>
                  </a:moveTo>
                  <a:lnTo>
                    <a:pt x="664369" y="0"/>
                  </a:lnTo>
                  <a:lnTo>
                    <a:pt x="1690687" y="1026319"/>
                  </a:lnTo>
                  <a:lnTo>
                    <a:pt x="664369" y="2052637"/>
                  </a:lnTo>
                  <a:lnTo>
                    <a:pt x="0" y="2052637"/>
                  </a:lnTo>
                  <a:lnTo>
                    <a:pt x="1032669" y="10326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6283295D-EA6E-BFC0-6531-5120DC2DCB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325564"/>
            <a:ext cx="6300787" cy="3846360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r>
              <a:rPr lang="de-DE" err="1">
                <a:solidFill>
                  <a:schemeClr val="tx2"/>
                </a:solidFill>
              </a:rPr>
              <a:t>Lorem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ipsum</a:t>
            </a:r>
            <a:br>
              <a:rPr lang="de-DE">
                <a:solidFill>
                  <a:schemeClr val="tx2"/>
                </a:solidFill>
              </a:rPr>
            </a:br>
            <a:r>
              <a:rPr lang="de-DE" err="1">
                <a:solidFill>
                  <a:schemeClr val="tx2"/>
                </a:solidFill>
              </a:rPr>
              <a:t>dolor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sit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amet</a:t>
            </a:r>
            <a:r>
              <a:rPr lang="de-DE">
                <a:solidFill>
                  <a:schemeClr val="tx2"/>
                </a:solidFill>
              </a:rPr>
              <a:t>, </a:t>
            </a:r>
            <a:r>
              <a:rPr lang="de-DE" err="1">
                <a:solidFill>
                  <a:schemeClr val="tx2"/>
                </a:solidFill>
              </a:rPr>
              <a:t>sectetuer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elit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adipiscing</a:t>
            </a:r>
            <a:r>
              <a:rPr lang="de-DE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56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black 0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ng 2">
            <a:extLst>
              <a:ext uri="{FF2B5EF4-FFF2-40B4-BE49-F238E27FC236}">
                <a16:creationId xmlns:a16="http://schemas.microsoft.com/office/drawing/2014/main" id="{6BA07FEF-C313-87B6-7503-59AF24EE1E77}"/>
              </a:ext>
            </a:extLst>
          </p:cNvPr>
          <p:cNvSpPr/>
          <p:nvPr userDrawn="1"/>
        </p:nvSpPr>
        <p:spPr>
          <a:xfrm>
            <a:off x="8823612" y="5173806"/>
            <a:ext cx="3368388" cy="3368388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5A4F87D-A69E-3E7C-F2A2-D4A49F0DF0C1}"/>
              </a:ext>
            </a:extLst>
          </p:cNvPr>
          <p:cNvGrpSpPr/>
          <p:nvPr userDrawn="1"/>
        </p:nvGrpSpPr>
        <p:grpSpPr>
          <a:xfrm>
            <a:off x="0" y="3429000"/>
            <a:ext cx="3587749" cy="4053236"/>
            <a:chOff x="0" y="3177032"/>
            <a:chExt cx="3587749" cy="40532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2D35C9-533F-6363-EB24-2D75C97E1E0E}"/>
                </a:ext>
              </a:extLst>
            </p:cNvPr>
            <p:cNvSpPr/>
            <p:nvPr userDrawn="1"/>
          </p:nvSpPr>
          <p:spPr>
            <a:xfrm>
              <a:off x="0" y="5078757"/>
              <a:ext cx="249788" cy="2497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FF46CF0B-3E54-2B07-8135-EB7AB673E5DB}"/>
                </a:ext>
              </a:extLst>
            </p:cNvPr>
            <p:cNvSpPr/>
            <p:nvPr userDrawn="1"/>
          </p:nvSpPr>
          <p:spPr>
            <a:xfrm rot="10800000">
              <a:off x="249237" y="3177032"/>
              <a:ext cx="3338512" cy="4053236"/>
            </a:xfrm>
            <a:custGeom>
              <a:avLst/>
              <a:gdLst>
                <a:gd name="connsiteX0" fmla="*/ 0 w 2052637"/>
                <a:gd name="connsiteY0" fmla="*/ 0 h 2052637"/>
                <a:gd name="connsiteX1" fmla="*/ 1026319 w 2052637"/>
                <a:gd name="connsiteY1" fmla="*/ 0 h 2052637"/>
                <a:gd name="connsiteX2" fmla="*/ 2052637 w 2052637"/>
                <a:gd name="connsiteY2" fmla="*/ 1026319 h 2052637"/>
                <a:gd name="connsiteX3" fmla="*/ 1026319 w 2052637"/>
                <a:gd name="connsiteY3" fmla="*/ 2052637 h 2052637"/>
                <a:gd name="connsiteX4" fmla="*/ 0 w 2052637"/>
                <a:gd name="connsiteY4" fmla="*/ 2052637 h 2052637"/>
                <a:gd name="connsiteX5" fmla="*/ 1026319 w 2052637"/>
                <a:gd name="connsiteY5" fmla="*/ 1026319 h 2052637"/>
                <a:gd name="connsiteX6" fmla="*/ 0 w 2052637"/>
                <a:gd name="connsiteY6" fmla="*/ 0 h 2052637"/>
                <a:gd name="connsiteX0" fmla="*/ 368300 w 2052637"/>
                <a:gd name="connsiteY0" fmla="*/ 0 h 2052637"/>
                <a:gd name="connsiteX1" fmla="*/ 1026319 w 2052637"/>
                <a:gd name="connsiteY1" fmla="*/ 0 h 2052637"/>
                <a:gd name="connsiteX2" fmla="*/ 2052637 w 2052637"/>
                <a:gd name="connsiteY2" fmla="*/ 1026319 h 2052637"/>
                <a:gd name="connsiteX3" fmla="*/ 1026319 w 2052637"/>
                <a:gd name="connsiteY3" fmla="*/ 2052637 h 2052637"/>
                <a:gd name="connsiteX4" fmla="*/ 0 w 2052637"/>
                <a:gd name="connsiteY4" fmla="*/ 2052637 h 2052637"/>
                <a:gd name="connsiteX5" fmla="*/ 1026319 w 2052637"/>
                <a:gd name="connsiteY5" fmla="*/ 1026319 h 2052637"/>
                <a:gd name="connsiteX6" fmla="*/ 368300 w 2052637"/>
                <a:gd name="connsiteY6" fmla="*/ 0 h 2052637"/>
                <a:gd name="connsiteX0" fmla="*/ 6350 w 1690687"/>
                <a:gd name="connsiteY0" fmla="*/ 0 h 2052637"/>
                <a:gd name="connsiteX1" fmla="*/ 664369 w 1690687"/>
                <a:gd name="connsiteY1" fmla="*/ 0 h 2052637"/>
                <a:gd name="connsiteX2" fmla="*/ 1690687 w 1690687"/>
                <a:gd name="connsiteY2" fmla="*/ 1026319 h 2052637"/>
                <a:gd name="connsiteX3" fmla="*/ 664369 w 1690687"/>
                <a:gd name="connsiteY3" fmla="*/ 2052637 h 2052637"/>
                <a:gd name="connsiteX4" fmla="*/ 0 w 1690687"/>
                <a:gd name="connsiteY4" fmla="*/ 2052637 h 2052637"/>
                <a:gd name="connsiteX5" fmla="*/ 664369 w 1690687"/>
                <a:gd name="connsiteY5" fmla="*/ 1026319 h 2052637"/>
                <a:gd name="connsiteX6" fmla="*/ 6350 w 1690687"/>
                <a:gd name="connsiteY6" fmla="*/ 0 h 2052637"/>
                <a:gd name="connsiteX0" fmla="*/ 6350 w 1690687"/>
                <a:gd name="connsiteY0" fmla="*/ 0 h 2052637"/>
                <a:gd name="connsiteX1" fmla="*/ 664369 w 1690687"/>
                <a:gd name="connsiteY1" fmla="*/ 0 h 2052637"/>
                <a:gd name="connsiteX2" fmla="*/ 1690687 w 1690687"/>
                <a:gd name="connsiteY2" fmla="*/ 1026319 h 2052637"/>
                <a:gd name="connsiteX3" fmla="*/ 664369 w 1690687"/>
                <a:gd name="connsiteY3" fmla="*/ 2052637 h 2052637"/>
                <a:gd name="connsiteX4" fmla="*/ 0 w 1690687"/>
                <a:gd name="connsiteY4" fmla="*/ 2052637 h 2052637"/>
                <a:gd name="connsiteX5" fmla="*/ 1032669 w 1690687"/>
                <a:gd name="connsiteY5" fmla="*/ 1032669 h 2052637"/>
                <a:gd name="connsiteX6" fmla="*/ 6350 w 1690687"/>
                <a:gd name="connsiteY6" fmla="*/ 0 h 205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0687" h="2052637">
                  <a:moveTo>
                    <a:pt x="6350" y="0"/>
                  </a:moveTo>
                  <a:lnTo>
                    <a:pt x="664369" y="0"/>
                  </a:lnTo>
                  <a:lnTo>
                    <a:pt x="1690687" y="1026319"/>
                  </a:lnTo>
                  <a:lnTo>
                    <a:pt x="664369" y="2052637"/>
                  </a:lnTo>
                  <a:lnTo>
                    <a:pt x="0" y="2052637"/>
                  </a:lnTo>
                  <a:lnTo>
                    <a:pt x="1032669" y="10326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4DEDC0B-4F75-052E-2D48-0467F8D0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solidFill>
                  <a:schemeClr val="bg2"/>
                </a:solidFill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8752C84-B8B4-D41B-DCBE-7D0F931C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229155-D534-8BC7-159E-0DAA40188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6F26DF9-BE4C-76F5-648F-2EFC11FEF1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332629"/>
            <a:ext cx="6300787" cy="3850105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sectetuer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9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… chapter / green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32407-9F3D-6109-B7AF-110ECDF1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solidFill>
                  <a:schemeClr val="bg2"/>
                </a:solidFill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20D47-A76B-B71C-A64C-15E8B0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Eingebuchteter Richtungspfeil 11">
            <a:extLst>
              <a:ext uri="{FF2B5EF4-FFF2-40B4-BE49-F238E27FC236}">
                <a16:creationId xmlns:a16="http://schemas.microsoft.com/office/drawing/2014/main" id="{FF46CF0B-3E54-2B07-8135-EB7AB673E5DB}"/>
              </a:ext>
            </a:extLst>
          </p:cNvPr>
          <p:cNvSpPr/>
          <p:nvPr userDrawn="1"/>
        </p:nvSpPr>
        <p:spPr>
          <a:xfrm>
            <a:off x="1236663" y="3562350"/>
            <a:ext cx="3338512" cy="4053236"/>
          </a:xfrm>
          <a:custGeom>
            <a:avLst/>
            <a:gdLst>
              <a:gd name="connsiteX0" fmla="*/ 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0 w 2052637"/>
              <a:gd name="connsiteY6" fmla="*/ 0 h 2052637"/>
              <a:gd name="connsiteX0" fmla="*/ 36830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368300 w 205263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664369 w 1690687"/>
              <a:gd name="connsiteY5" fmla="*/ 1026319 h 2052637"/>
              <a:gd name="connsiteX6" fmla="*/ 6350 w 169068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1032669 w 1690687"/>
              <a:gd name="connsiteY5" fmla="*/ 1032669 h 2052637"/>
              <a:gd name="connsiteX6" fmla="*/ 6350 w 1690687"/>
              <a:gd name="connsiteY6" fmla="*/ 0 h 20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687" h="2052637">
                <a:moveTo>
                  <a:pt x="6350" y="0"/>
                </a:moveTo>
                <a:lnTo>
                  <a:pt x="664369" y="0"/>
                </a:lnTo>
                <a:lnTo>
                  <a:pt x="1690687" y="1026319"/>
                </a:lnTo>
                <a:lnTo>
                  <a:pt x="664369" y="2052637"/>
                </a:lnTo>
                <a:lnTo>
                  <a:pt x="0" y="2052637"/>
                </a:lnTo>
                <a:lnTo>
                  <a:pt x="1032669" y="1032669"/>
                </a:lnTo>
                <a:lnTo>
                  <a:pt x="635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7716A7-B354-2B17-790D-AC94D8DA58EB}"/>
              </a:ext>
            </a:extLst>
          </p:cNvPr>
          <p:cNvSpPr/>
          <p:nvPr userDrawn="1"/>
        </p:nvSpPr>
        <p:spPr>
          <a:xfrm rot="5400000">
            <a:off x="1542566" y="4125293"/>
            <a:ext cx="943944" cy="2927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554BB4-AB32-9E78-80B4-202348D9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6611C04-EEDC-20A7-E7FD-D228ACAAD0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25" y="1268414"/>
            <a:ext cx="6300787" cy="4087358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r>
              <a:rPr lang="de-DE" err="1">
                <a:solidFill>
                  <a:schemeClr val="bg2"/>
                </a:solidFill>
              </a:rPr>
              <a:t>Lorem</a:t>
            </a:r>
            <a:r>
              <a:rPr lang="de-DE">
                <a:solidFill>
                  <a:schemeClr val="bg2"/>
                </a:solidFill>
              </a:rPr>
              <a:t> </a:t>
            </a:r>
            <a:r>
              <a:rPr lang="de-DE" err="1">
                <a:solidFill>
                  <a:schemeClr val="bg2"/>
                </a:solidFill>
              </a:rPr>
              <a:t>ipsum</a:t>
            </a:r>
            <a:br>
              <a:rPr lang="de-DE">
                <a:solidFill>
                  <a:schemeClr val="bg2"/>
                </a:solidFill>
              </a:rPr>
            </a:br>
            <a:r>
              <a:rPr lang="de-DE" err="1">
                <a:solidFill>
                  <a:schemeClr val="bg2"/>
                </a:solidFill>
              </a:rPr>
              <a:t>dolor</a:t>
            </a:r>
            <a:r>
              <a:rPr lang="de-DE">
                <a:solidFill>
                  <a:schemeClr val="bg2"/>
                </a:solidFill>
              </a:rPr>
              <a:t> </a:t>
            </a:r>
            <a:r>
              <a:rPr lang="de-DE" err="1">
                <a:solidFill>
                  <a:schemeClr val="bg2"/>
                </a:solidFill>
              </a:rPr>
              <a:t>sit</a:t>
            </a:r>
            <a:r>
              <a:rPr lang="de-DE">
                <a:solidFill>
                  <a:schemeClr val="bg2"/>
                </a:solidFill>
              </a:rPr>
              <a:t> </a:t>
            </a:r>
            <a:r>
              <a:rPr lang="de-DE" err="1">
                <a:solidFill>
                  <a:schemeClr val="bg2"/>
                </a:solidFill>
              </a:rPr>
              <a:t>amet</a:t>
            </a:r>
            <a:r>
              <a:rPr lang="de-DE">
                <a:solidFill>
                  <a:schemeClr val="bg2"/>
                </a:solidFill>
              </a:rPr>
              <a:t>, </a:t>
            </a:r>
            <a:r>
              <a:rPr lang="de-DE" err="1">
                <a:solidFill>
                  <a:schemeClr val="bg2"/>
                </a:solidFill>
              </a:rPr>
              <a:t>sectetuer</a:t>
            </a:r>
            <a:r>
              <a:rPr lang="de-DE">
                <a:solidFill>
                  <a:schemeClr val="bg2"/>
                </a:solidFill>
              </a:rPr>
              <a:t> </a:t>
            </a:r>
            <a:r>
              <a:rPr lang="de-DE" err="1">
                <a:solidFill>
                  <a:schemeClr val="bg2"/>
                </a:solidFill>
              </a:rPr>
              <a:t>elit</a:t>
            </a:r>
            <a:r>
              <a:rPr lang="de-DE">
                <a:solidFill>
                  <a:schemeClr val="bg2"/>
                </a:solidFill>
              </a:rPr>
              <a:t> </a:t>
            </a:r>
            <a:r>
              <a:rPr lang="de-DE" err="1">
                <a:solidFill>
                  <a:schemeClr val="bg2"/>
                </a:solidFill>
              </a:rPr>
              <a:t>adipiscing</a:t>
            </a:r>
            <a:r>
              <a:rPr lang="de-DE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38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0127"/>
            <a:ext cx="6300787" cy="1404408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3428999"/>
            <a:ext cx="4645025" cy="26289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7B1CAF3-2E75-24CB-A8B0-0265B04769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8" y="3429000"/>
            <a:ext cx="4645025" cy="26289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ts val="2600"/>
              </a:lnSpc>
              <a:buNone/>
              <a:defRPr sz="18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  <a:p>
            <a:pPr lvl="0"/>
            <a:endParaRPr lang="de-DE"/>
          </a:p>
        </p:txBody>
      </p:sp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F12F585-A107-2FD8-1173-3C849463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1A3A91-3A17-0A2E-7E83-41CA01C4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Headline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0127"/>
            <a:ext cx="6300787" cy="1404408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3428999"/>
            <a:ext cx="4645025" cy="262890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182563" algn="l">
              <a:lnSpc>
                <a:spcPts val="26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  <a:p>
            <a:pPr lvl="0"/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  <a:p>
            <a:pPr lvl="0"/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F12F585-A107-2FD8-1173-3C849463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1A3A91-3A17-0A2E-7E83-41CA01C4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Bullets b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9625" y="1274633"/>
            <a:ext cx="6300788" cy="4789487"/>
          </a:xfrm>
          <a:prstGeom prst="rect">
            <a:avLst/>
          </a:prstGeom>
        </p:spPr>
        <p:txBody>
          <a:bodyPr anchor="t">
            <a:noAutofit/>
          </a:bodyPr>
          <a:lstStyle>
            <a:lvl1pPr marL="314325" indent="-314325" algn="l">
              <a:lnSpc>
                <a:spcPts val="4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endParaRPr lang="de-DE"/>
          </a:p>
          <a:p>
            <a:pPr lvl="0"/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  <a:p>
            <a:pPr lvl="0"/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endParaRPr lang="de-DE"/>
          </a:p>
          <a:p>
            <a:pPr lvl="0"/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endParaRPr lang="de-DE"/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AAC03605-00EF-928C-FE4F-7891E891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4E460193-0BFA-59DA-1EB1-1E6F11C2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EDA01146-C3EA-3D14-F5F7-E4A38783BE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588" y="1268412"/>
            <a:ext cx="2987675" cy="2160588"/>
          </a:xfrm>
        </p:spPr>
        <p:txBody>
          <a:bodyPr anchor="t">
            <a:normAutofit/>
          </a:bodyPr>
          <a:lstStyle>
            <a:lvl1pPr marL="0" indent="0">
              <a:buNone/>
              <a:defRPr sz="1000" b="1" i="0" spc="200" baseline="0">
                <a:solidFill>
                  <a:schemeClr val="tx2"/>
                </a:solidFill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417624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0C6160C-012C-6FF8-071E-5C43F7D17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71588" y="3428999"/>
            <a:ext cx="2987675" cy="26289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26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F54870-BDF6-82A6-93AE-E5E66FB29B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25" y="3429000"/>
            <a:ext cx="2952750" cy="26289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757EB1A0-54AD-DEAF-1DFD-ED5750B72B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32737" y="3429000"/>
            <a:ext cx="2987675" cy="26289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ts val="2600"/>
              </a:lnSpc>
              <a:buFontTx/>
              <a:buNone/>
              <a:defRPr sz="1800"/>
            </a:lvl1pPr>
          </a:lstStyle>
          <a:p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 </a:t>
            </a:r>
            <a:r>
              <a:rPr lang="de-DE" err="1"/>
              <a:t>Aenean</a:t>
            </a:r>
            <a:r>
              <a:rPr lang="de-DE"/>
              <a:t> commodo </a:t>
            </a:r>
            <a:r>
              <a:rPr lang="de-DE" err="1"/>
              <a:t>ligula</a:t>
            </a:r>
            <a:r>
              <a:rPr lang="de-DE"/>
              <a:t> </a:t>
            </a:r>
            <a:r>
              <a:rPr lang="de-DE" err="1"/>
              <a:t>eget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.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consectetuer</a:t>
            </a:r>
            <a:r>
              <a:rPr lang="de-DE"/>
              <a:t> </a:t>
            </a:r>
            <a:r>
              <a:rPr lang="de-DE" err="1"/>
              <a:t>adipiscing</a:t>
            </a:r>
            <a:r>
              <a:rPr lang="de-DE"/>
              <a:t> </a:t>
            </a:r>
            <a:r>
              <a:rPr lang="de-DE" err="1"/>
              <a:t>elit</a:t>
            </a:r>
            <a:r>
              <a:rPr lang="de-DE"/>
              <a:t>.</a:t>
            </a:r>
          </a:p>
        </p:txBody>
      </p:sp>
      <p:pic>
        <p:nvPicPr>
          <p:cNvPr id="15" name="SprintEins-Logo.pdf" descr="SprintEins-Logo.pdf">
            <a:extLst>
              <a:ext uri="{FF2B5EF4-FFF2-40B4-BE49-F238E27FC236}">
                <a16:creationId xmlns:a16="http://schemas.microsoft.com/office/drawing/2014/main" id="{CC70D490-79D3-2C75-CF00-238EBAF4F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281F9F90-BEFF-3C01-7EA8-CCE7BC0EA7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324393"/>
            <a:ext cx="6300787" cy="1400142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500"/>
            </a:lvl1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br>
              <a:rPr lang="de-DE"/>
            </a:b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7CCBAA6-CAB9-43BC-C7BB-77DBDD2B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42FB01C-7699-763F-7515-015DDF8E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82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… Subline + individu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33D3-9A2F-B753-5B73-070C86600D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588" y="1274633"/>
            <a:ext cx="6300787" cy="1400142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600" b="1" i="0">
                <a:latin typeface="Soin Sans Pro Headline" panose="02000000000000000000" pitchFamily="2" charset="77"/>
              </a:defRPr>
            </a:lvl1pPr>
          </a:lstStyle>
          <a:p>
            <a:pPr lvl="0"/>
            <a:r>
              <a:rPr lang="de-DE"/>
              <a:t>LOREM IPSUM DOLOR SIT AMET, CONSECTETUER ELIT. 3 LINES MAX</a:t>
            </a:r>
          </a:p>
        </p:txBody>
      </p:sp>
      <p:pic>
        <p:nvPicPr>
          <p:cNvPr id="12" name="SprintEins-Logo.pdf" descr="SprintEins-Logo.pdf">
            <a:extLst>
              <a:ext uri="{FF2B5EF4-FFF2-40B4-BE49-F238E27FC236}">
                <a16:creationId xmlns:a16="http://schemas.microsoft.com/office/drawing/2014/main" id="{DB1CF0E6-0C45-B516-26E7-D928A9645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9001" r="50903"/>
          <a:stretch>
            <a:fillRect/>
          </a:stretch>
        </p:blipFill>
        <p:spPr>
          <a:xfrm>
            <a:off x="550863" y="549276"/>
            <a:ext cx="181573" cy="2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964FC5B9-ADBA-7E75-F357-0F84356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388" y="2894592"/>
            <a:ext cx="4645025" cy="3250392"/>
          </a:xfrm>
          <a:prstGeom prst="rect">
            <a:avLst/>
          </a:prstGeom>
        </p:spPr>
        <p:txBody>
          <a:bodyPr>
            <a:normAutofit/>
          </a:bodyPr>
          <a:lstStyle>
            <a:lvl1pPr marL="134938" indent="-134938">
              <a:buClr>
                <a:schemeClr val="accent1"/>
              </a:buClr>
              <a:tabLst/>
              <a:defRPr sz="1800"/>
            </a:lvl1pPr>
            <a:lvl2pPr marL="581025" indent="-123825">
              <a:buClr>
                <a:schemeClr val="accent1"/>
              </a:buClr>
              <a:tabLst/>
              <a:defRPr sz="1800"/>
            </a:lvl2pPr>
            <a:lvl3pPr marL="1071563" indent="-157163">
              <a:buClr>
                <a:schemeClr val="accent1"/>
              </a:buClr>
              <a:tabLst/>
              <a:defRPr sz="1800"/>
            </a:lvl3pPr>
            <a:lvl4pPr marL="1511300" indent="-139700">
              <a:buClr>
                <a:schemeClr val="accent1"/>
              </a:buClr>
              <a:tabLst/>
              <a:defRPr sz="1800"/>
            </a:lvl4pPr>
            <a:lvl5pPr marL="1957388" indent="-128588">
              <a:buClr>
                <a:schemeClr val="accent1"/>
              </a:buClr>
              <a:tabLst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DF48BCFE-88AE-8372-8D37-528EFDA1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412" y="549911"/>
            <a:ext cx="720725" cy="120382"/>
          </a:xfrm>
          <a:prstGeom prst="rect">
            <a:avLst/>
          </a:prstGeom>
        </p:spPr>
        <p:txBody>
          <a:bodyPr/>
          <a:lstStyle>
            <a:lvl1pPr>
              <a:defRPr sz="900" b="0" i="0" spc="150" baseline="0"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A45646-3139-06FA-126E-C8FB7805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5613" y="551794"/>
            <a:ext cx="4114800" cy="120382"/>
          </a:xfrm>
          <a:prstGeom prst="rect">
            <a:avLst/>
          </a:prstGeom>
        </p:spPr>
        <p:txBody>
          <a:bodyPr/>
          <a:lstStyle>
            <a:lvl1pPr>
              <a:defRPr sz="900" spc="150" baseline="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6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5BE321BB-DE0E-28B7-A798-A9646AE8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268413"/>
            <a:ext cx="9532270" cy="130451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3C03387D-BA71-C648-BF39-A54A436BF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20412" y="549910"/>
            <a:ext cx="720725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D515B78-924C-D7A9-2BA9-0DAD7F579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5613" y="551793"/>
            <a:ext cx="4114800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endParaRPr lang="de-DE"/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B28A726-6B5A-D5A3-0626-7B042DB5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588" y="3429000"/>
            <a:ext cx="9648825" cy="26289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480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HelveticaNeueLT Pro 45 Lt" panose="020B0403020202020204" pitchFamily="34" charset="77"/>
          <a:ea typeface="+mj-ea"/>
          <a:cs typeface="+mj-cs"/>
        </a:defRPr>
      </a:lvl1pPr>
    </p:titleStyle>
    <p:bodyStyle>
      <a:lvl1pPr marL="134938" indent="-13493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1pPr>
      <a:lvl2pPr marL="581025" indent="-1238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2pPr>
      <a:lvl3pPr marL="1027113" indent="-1127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3pPr>
      <a:lvl4pPr marL="1511300" indent="-139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4pPr>
      <a:lvl5pPr marL="1957388" indent="-1285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7">
          <p15:clr>
            <a:srgbClr val="F26B43"/>
          </p15:clr>
        </p15:guide>
        <p15:guide id="3" pos="3953">
          <p15:clr>
            <a:srgbClr val="F26B43"/>
          </p15:clr>
        </p15:guide>
        <p15:guide id="4" pos="2910">
          <p15:clr>
            <a:srgbClr val="F26B43"/>
          </p15:clr>
        </p15:guide>
        <p15:guide id="5" pos="2683">
          <p15:clr>
            <a:srgbClr val="F26B43"/>
          </p15:clr>
        </p15:guide>
        <p15:guide id="6" pos="1844">
          <p15:clr>
            <a:srgbClr val="F26B43"/>
          </p15:clr>
        </p15:guide>
        <p15:guide id="7" pos="1617">
          <p15:clr>
            <a:srgbClr val="F26B43"/>
          </p15:clr>
        </p15:guide>
        <p15:guide id="8" pos="801">
          <p15:clr>
            <a:srgbClr val="F26B43"/>
          </p15:clr>
        </p15:guide>
        <p15:guide id="10" orient="horz" pos="2160">
          <p15:clr>
            <a:srgbClr val="F26B43"/>
          </p15:clr>
        </p15:guide>
        <p15:guide id="12" orient="horz" pos="799">
          <p15:clr>
            <a:srgbClr val="F26B43"/>
          </p15:clr>
        </p15:guide>
        <p15:guide id="13" orient="horz" pos="3816">
          <p15:clr>
            <a:srgbClr val="F26B43"/>
          </p15:clr>
        </p15:guide>
        <p15:guide id="15" pos="4770">
          <p15:clr>
            <a:srgbClr val="F26B43"/>
          </p15:clr>
        </p15:guide>
        <p15:guide id="16" pos="4997">
          <p15:clr>
            <a:srgbClr val="F26B43"/>
          </p15:clr>
        </p15:guide>
        <p15:guide id="17" pos="5836">
          <p15:clr>
            <a:srgbClr val="F26B43"/>
          </p15:clr>
        </p15:guide>
        <p15:guide id="18" pos="6063">
          <p15:clr>
            <a:srgbClr val="F26B43"/>
          </p15:clr>
        </p15:guide>
        <p15:guide id="19" pos="687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FAD64-5C79-366B-61F5-BA0E9CA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268413"/>
            <a:ext cx="9568782" cy="130451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BDD48-83FC-3602-A498-ADA92825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588" y="3429000"/>
            <a:ext cx="9648825" cy="26289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9F550-5962-6200-C65E-9C0182E5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20412" y="549910"/>
            <a:ext cx="720725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233FC-0AAF-ACAE-9051-155C3C368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5613" y="551793"/>
            <a:ext cx="4114800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8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73" r:id="rId3"/>
    <p:sldLayoutId id="2147483736" r:id="rId4"/>
    <p:sldLayoutId id="2147483771" r:id="rId5"/>
    <p:sldLayoutId id="2147483748" r:id="rId6"/>
    <p:sldLayoutId id="2147483737" r:id="rId7"/>
    <p:sldLayoutId id="2147483738" r:id="rId8"/>
    <p:sldLayoutId id="2147483739" r:id="rId9"/>
    <p:sldLayoutId id="2147483740" r:id="rId10"/>
    <p:sldLayoutId id="2147483665" r:id="rId11"/>
    <p:sldLayoutId id="2147483666" r:id="rId12"/>
    <p:sldLayoutId id="2147483742" r:id="rId13"/>
    <p:sldLayoutId id="21474837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HelveticaNeueLT Pro 45 Lt" panose="020B0403020202020204" pitchFamily="34" charset="77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1pPr>
      <a:lvl2pPr marL="622300" indent="-1651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2pPr>
      <a:lvl3pPr marL="1069975" indent="-1555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3pPr>
      <a:lvl4pPr marL="1511300" indent="-139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3953" userDrawn="1">
          <p15:clr>
            <a:srgbClr val="F26B43"/>
          </p15:clr>
        </p15:guide>
        <p15:guide id="5" pos="4770" userDrawn="1">
          <p15:clr>
            <a:srgbClr val="F26B43"/>
          </p15:clr>
        </p15:guide>
        <p15:guide id="6" pos="4997" userDrawn="1">
          <p15:clr>
            <a:srgbClr val="F26B43"/>
          </p15:clr>
        </p15:guide>
        <p15:guide id="7" pos="5836" userDrawn="1">
          <p15:clr>
            <a:srgbClr val="F26B43"/>
          </p15:clr>
        </p15:guide>
        <p15:guide id="8" pos="6063" userDrawn="1">
          <p15:clr>
            <a:srgbClr val="F26B43"/>
          </p15:clr>
        </p15:guide>
        <p15:guide id="9" pos="6879" userDrawn="1">
          <p15:clr>
            <a:srgbClr val="F26B43"/>
          </p15:clr>
        </p15:guide>
        <p15:guide id="12" orient="horz" pos="799" userDrawn="1">
          <p15:clr>
            <a:srgbClr val="F26B43"/>
          </p15:clr>
        </p15:guide>
        <p15:guide id="13" orient="horz" pos="3816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2910" userDrawn="1">
          <p15:clr>
            <a:srgbClr val="F26B43"/>
          </p15:clr>
        </p15:guide>
        <p15:guide id="16" pos="2683" userDrawn="1">
          <p15:clr>
            <a:srgbClr val="F26B43"/>
          </p15:clr>
        </p15:guide>
        <p15:guide id="17" pos="1617" userDrawn="1">
          <p15:clr>
            <a:srgbClr val="F26B43"/>
          </p15:clr>
        </p15:guide>
        <p15:guide id="18" pos="1844" userDrawn="1">
          <p15:clr>
            <a:srgbClr val="F26B43"/>
          </p15:clr>
        </p15:guide>
        <p15:guide id="19" pos="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FAD64-5C79-366B-61F5-BA0E9CA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268413"/>
            <a:ext cx="9568782" cy="130451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BDD48-83FC-3602-A498-ADA92825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588" y="3429000"/>
            <a:ext cx="9648825" cy="26289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9F550-5962-6200-C65E-9C0182E5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20412" y="549910"/>
            <a:ext cx="720725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Light" panose="02000000000000000000" pitchFamily="2" charset="77"/>
              </a:defRPr>
            </a:lvl1pPr>
          </a:lstStyle>
          <a:p>
            <a:fld id="{B0472112-BF4C-9945-A5FD-3E2C7732C790}" type="datetimeFigureOut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233FC-0AAF-ACAE-9051-155C3C368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5613" y="551793"/>
            <a:ext cx="4114800" cy="19233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 b="0" i="0" spc="150" baseline="0">
                <a:solidFill>
                  <a:schemeClr val="tx1"/>
                </a:solidFill>
                <a:latin typeface="Soin Sans Pro Headline" panose="02000000000000000000" pitchFamily="2" charset="77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8" r:id="rId5"/>
    <p:sldLayoutId id="2147483716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17" r:id="rId12"/>
    <p:sldLayoutId id="2147483667" r:id="rId13"/>
    <p:sldLayoutId id="2147483751" r:id="rId14"/>
    <p:sldLayoutId id="2147483668" r:id="rId15"/>
    <p:sldLayoutId id="2147483755" r:id="rId16"/>
    <p:sldLayoutId id="2147483704" r:id="rId17"/>
    <p:sldLayoutId id="2147483708" r:id="rId18"/>
    <p:sldLayoutId id="2147483707" r:id="rId19"/>
    <p:sldLayoutId id="2147483752" r:id="rId20"/>
    <p:sldLayoutId id="2147483706" r:id="rId21"/>
    <p:sldLayoutId id="2147483753" r:id="rId22"/>
    <p:sldLayoutId id="2147483705" r:id="rId23"/>
    <p:sldLayoutId id="2147483754" r:id="rId24"/>
    <p:sldLayoutId id="2147483710" r:id="rId25"/>
    <p:sldLayoutId id="2147483711" r:id="rId26"/>
    <p:sldLayoutId id="2147483750" r:id="rId27"/>
    <p:sldLayoutId id="2147483772" r:id="rId28"/>
    <p:sldLayoutId id="214748370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HelveticaNeueLT Pro 45 Lt" panose="020B0403020202020204" pitchFamily="34" charset="77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1pPr>
      <a:lvl2pPr marL="622300" indent="-1651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2pPr>
      <a:lvl3pPr marL="1069975" indent="-1555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3pPr>
      <a:lvl4pPr marL="1511300" indent="-139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NeueLT Pro 45 Lt" panose="020B0403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3953" userDrawn="1">
          <p15:clr>
            <a:srgbClr val="F26B43"/>
          </p15:clr>
        </p15:guide>
        <p15:guide id="5" pos="4770" userDrawn="1">
          <p15:clr>
            <a:srgbClr val="F26B43"/>
          </p15:clr>
        </p15:guide>
        <p15:guide id="6" pos="4997" userDrawn="1">
          <p15:clr>
            <a:srgbClr val="F26B43"/>
          </p15:clr>
        </p15:guide>
        <p15:guide id="7" pos="5836" userDrawn="1">
          <p15:clr>
            <a:srgbClr val="F26B43"/>
          </p15:clr>
        </p15:guide>
        <p15:guide id="8" pos="6063" userDrawn="1">
          <p15:clr>
            <a:srgbClr val="F26B43"/>
          </p15:clr>
        </p15:guide>
        <p15:guide id="9" pos="6879" userDrawn="1">
          <p15:clr>
            <a:srgbClr val="F26B43"/>
          </p15:clr>
        </p15:guide>
        <p15:guide id="12" orient="horz" pos="799" userDrawn="1">
          <p15:clr>
            <a:srgbClr val="F26B43"/>
          </p15:clr>
        </p15:guide>
        <p15:guide id="13" orient="horz" pos="3816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2910" userDrawn="1">
          <p15:clr>
            <a:srgbClr val="F26B43"/>
          </p15:clr>
        </p15:guide>
        <p15:guide id="16" pos="2683" userDrawn="1">
          <p15:clr>
            <a:srgbClr val="F26B43"/>
          </p15:clr>
        </p15:guide>
        <p15:guide id="17" pos="1617" userDrawn="1">
          <p15:clr>
            <a:srgbClr val="F26B43"/>
          </p15:clr>
        </p15:guide>
        <p15:guide id="18" pos="1844" userDrawn="1">
          <p15:clr>
            <a:srgbClr val="F26B43"/>
          </p15:clr>
        </p15:guide>
        <p15:guide id="19" pos="801" userDrawn="1">
          <p15:clr>
            <a:srgbClr val="F26B43"/>
          </p15:clr>
        </p15:guide>
        <p15:guide id="21" orient="horz" pos="19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9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ng 2">
            <a:extLst>
              <a:ext uri="{FF2B5EF4-FFF2-40B4-BE49-F238E27FC236}">
                <a16:creationId xmlns:a16="http://schemas.microsoft.com/office/drawing/2014/main" id="{3C22C44B-B76C-5AA1-18F2-3F51ADB3D3FE}"/>
              </a:ext>
            </a:extLst>
          </p:cNvPr>
          <p:cNvSpPr/>
          <p:nvPr/>
        </p:nvSpPr>
        <p:spPr>
          <a:xfrm>
            <a:off x="8763000" y="0"/>
            <a:ext cx="6858000" cy="6858000"/>
          </a:xfrm>
          <a:prstGeom prst="don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1E547A2-FB1A-1CB8-D4E3-9BFCC7DD076C}"/>
              </a:ext>
            </a:extLst>
          </p:cNvPr>
          <p:cNvSpPr txBox="1">
            <a:spLocks/>
          </p:cNvSpPr>
          <p:nvPr/>
        </p:nvSpPr>
        <p:spPr>
          <a:xfrm>
            <a:off x="1234263" y="892220"/>
            <a:ext cx="9648826" cy="47894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8400" b="0" i="0" kern="1200">
                <a:solidFill>
                  <a:schemeClr val="tx1"/>
                </a:solidFill>
                <a:latin typeface="Soin Sans Pro Headline" panose="02000000000000000000" pitchFamily="2" charset="77"/>
                <a:ea typeface="+mj-ea"/>
                <a:cs typeface="+mj-cs"/>
              </a:defRPr>
            </a:lvl1pPr>
          </a:lstStyle>
          <a:p>
            <a:pPr>
              <a:lnSpc>
                <a:spcPts val="9080"/>
              </a:lnSpc>
            </a:pPr>
            <a:r>
              <a:rPr lang="de-DE" dirty="0">
                <a:solidFill>
                  <a:schemeClr val="accent1"/>
                </a:solidFill>
                <a:effectLst>
                  <a:outerShdw blurRad="1016000" algn="ctr" rotWithShape="0">
                    <a:prstClr val="black">
                      <a:alpha val="10046"/>
                    </a:prstClr>
                  </a:outerShdw>
                </a:effectLst>
              </a:rPr>
              <a:t>MLOPS</a:t>
            </a:r>
          </a:p>
          <a:p>
            <a:pPr>
              <a:lnSpc>
                <a:spcPts val="6000"/>
              </a:lnSpc>
            </a:pPr>
            <a:r>
              <a:rPr lang="de-DE" sz="6000" spc="100" dirty="0">
                <a:latin typeface="Soin Sans Pro Headline"/>
                <a:ea typeface="+mn-ea"/>
                <a:cs typeface="+mn-cs"/>
              </a:rPr>
              <a:t>VON DER IDEE ZUM DEPLOYMENT</a:t>
            </a:r>
          </a:p>
        </p:txBody>
      </p:sp>
      <p:sp>
        <p:nvSpPr>
          <p:cNvPr id="11" name="Untertitel 9">
            <a:extLst>
              <a:ext uri="{FF2B5EF4-FFF2-40B4-BE49-F238E27FC236}">
                <a16:creationId xmlns:a16="http://schemas.microsoft.com/office/drawing/2014/main" id="{DD419CA2-35BD-41BE-C034-3EF6795D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347504"/>
            <a:ext cx="3330020" cy="800767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accent3"/>
                </a:solidFill>
                <a:latin typeface="HelveticaNeueLT Pro 55 Roman" panose="020B0604020202020204" pitchFamily="34" charset="77"/>
              </a:rPr>
              <a:t>KI Summer Summit 2025</a:t>
            </a:r>
            <a:br>
              <a:rPr lang="de-DE" sz="1800" dirty="0">
                <a:solidFill>
                  <a:schemeClr val="accent3"/>
                </a:solidFill>
                <a:latin typeface="HelveticaNeueLT Pro 55 Roman" panose="020B0604020202020204" pitchFamily="34" charset="77"/>
              </a:rPr>
            </a:br>
            <a:r>
              <a:rPr lang="en-US" sz="1800" dirty="0">
                <a:solidFill>
                  <a:schemeClr val="accent3"/>
                </a:solidFill>
                <a:latin typeface="HelveticaNeueLT Pro 55 Roman" panose="020B0604020202020204" pitchFamily="34" charset="77"/>
              </a:rPr>
              <a:t>Hands-on Workshop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5E9418-F89E-3780-AC58-65230C3FE338}"/>
              </a:ext>
            </a:extLst>
          </p:cNvPr>
          <p:cNvSpPr txBox="1"/>
          <p:nvPr/>
        </p:nvSpPr>
        <p:spPr>
          <a:xfrm>
            <a:off x="3618872" y="5598268"/>
            <a:ext cx="8022264" cy="3416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accent3"/>
                </a:solidFill>
                <a:latin typeface="HelveticaNeueLT Pro 45 Lt"/>
              </a:rPr>
              <a:t>Kaywan Barzani / Ahmad Salah @ </a:t>
            </a:r>
            <a:r>
              <a:rPr lang="en-US" dirty="0" err="1">
                <a:solidFill>
                  <a:schemeClr val="accent3"/>
                </a:solidFill>
                <a:latin typeface="HelveticaNeueLT Pro 45 Lt"/>
              </a:rPr>
              <a:t>SprintEins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740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D3135-96D5-39B6-C1D8-E53107050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37A198F7-48E0-2371-0945-893C0262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7" y="1274633"/>
            <a:ext cx="10233647" cy="423515"/>
          </a:xfrm>
        </p:spPr>
        <p:txBody>
          <a:bodyPr/>
          <a:lstStyle/>
          <a:p>
            <a:r>
              <a:rPr lang="en-US" dirty="0"/>
              <a:t>MLFLOW ALS PRAKTISCHE LÖSUNG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82A9E612-08B0-3E06-41D7-C121884905F9}"/>
              </a:ext>
            </a:extLst>
          </p:cNvPr>
          <p:cNvSpPr/>
          <p:nvPr/>
        </p:nvSpPr>
        <p:spPr>
          <a:xfrm>
            <a:off x="1271588" y="2247124"/>
            <a:ext cx="945734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Open-Source-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Plattform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für den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gesamten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ML-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Lebenszyklus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6A6BA537-D01F-6548-B919-2257A96257CA}"/>
              </a:ext>
            </a:extLst>
          </p:cNvPr>
          <p:cNvSpPr/>
          <p:nvPr/>
        </p:nvSpPr>
        <p:spPr>
          <a:xfrm>
            <a:off x="1278554" y="3114056"/>
            <a:ext cx="10111323" cy="845921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/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id="{0341695E-DEDB-3C72-56A8-6E6A924DBF89}"/>
              </a:ext>
            </a:extLst>
          </p:cNvPr>
          <p:cNvSpPr/>
          <p:nvPr/>
        </p:nvSpPr>
        <p:spPr>
          <a:xfrm>
            <a:off x="3941013" y="3308913"/>
            <a:ext cx="4560428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200" b="1" cap="all" spc="150" dirty="0">
                <a:solidFill>
                  <a:schemeClr val="bg2"/>
                </a:solidFill>
                <a:latin typeface="Soin Sans Pro Headline" panose="02000000000000000000" pitchFamily="2" charset="77"/>
              </a:rPr>
              <a:t>MLFLOW</a:t>
            </a: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4CBFA222-4BCC-9717-ED01-5ECE7B8EB1AE}"/>
              </a:ext>
            </a:extLst>
          </p:cNvPr>
          <p:cNvSpPr/>
          <p:nvPr/>
        </p:nvSpPr>
        <p:spPr>
          <a:xfrm>
            <a:off x="3201802" y="3566373"/>
            <a:ext cx="6038851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Das Toolkit für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reproduzierbare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skalierbare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und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kollaborative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ML-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Projekte</a:t>
            </a: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  <a:ea typeface="Noto Sans" pitchFamily="34" charset="-122"/>
              <a:cs typeface="Noto Sans" pitchFamily="34" charset="-120"/>
            </a:endParaRP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D9C178CC-4DCF-F599-666E-C2674D554F4D}"/>
              </a:ext>
            </a:extLst>
          </p:cNvPr>
          <p:cNvSpPr/>
          <p:nvPr/>
        </p:nvSpPr>
        <p:spPr>
          <a:xfrm>
            <a:off x="1278554" y="4085384"/>
            <a:ext cx="2436919" cy="1972515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98D5C5C6-3B26-6607-1BB6-EE83F148E07F}"/>
              </a:ext>
            </a:extLst>
          </p:cNvPr>
          <p:cNvSpPr/>
          <p:nvPr/>
        </p:nvSpPr>
        <p:spPr>
          <a:xfrm>
            <a:off x="1486049" y="4382076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Tracking</a:t>
            </a:r>
          </a:p>
        </p:txBody>
      </p:sp>
      <p:sp>
        <p:nvSpPr>
          <p:cNvPr id="55" name="Text 10">
            <a:extLst>
              <a:ext uri="{FF2B5EF4-FFF2-40B4-BE49-F238E27FC236}">
                <a16:creationId xmlns:a16="http://schemas.microsoft.com/office/drawing/2014/main" id="{11E72795-4459-20E4-8555-ADD1AEF40997}"/>
              </a:ext>
            </a:extLst>
          </p:cNvPr>
          <p:cNvSpPr/>
          <p:nvPr/>
        </p:nvSpPr>
        <p:spPr>
          <a:xfrm>
            <a:off x="1480440" y="4707556"/>
            <a:ext cx="2190751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Parameter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loggen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Metriken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verfolgen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Artefakte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speichern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Experimente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vergleichen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56" name="Shape 3">
            <a:extLst>
              <a:ext uri="{FF2B5EF4-FFF2-40B4-BE49-F238E27FC236}">
                <a16:creationId xmlns:a16="http://schemas.microsoft.com/office/drawing/2014/main" id="{D29F02EC-8AE3-E9DB-BF16-94EFB38C589E}"/>
              </a:ext>
            </a:extLst>
          </p:cNvPr>
          <p:cNvSpPr/>
          <p:nvPr/>
        </p:nvSpPr>
        <p:spPr>
          <a:xfrm>
            <a:off x="3840486" y="4085384"/>
            <a:ext cx="2436919" cy="1972515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57" name="Text 4">
            <a:extLst>
              <a:ext uri="{FF2B5EF4-FFF2-40B4-BE49-F238E27FC236}">
                <a16:creationId xmlns:a16="http://schemas.microsoft.com/office/drawing/2014/main" id="{3082C7F5-9C9C-EE44-9A35-49616375B10B}"/>
              </a:ext>
            </a:extLst>
          </p:cNvPr>
          <p:cNvSpPr/>
          <p:nvPr/>
        </p:nvSpPr>
        <p:spPr>
          <a:xfrm>
            <a:off x="4047981" y="4382076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Models</a:t>
            </a:r>
          </a:p>
        </p:txBody>
      </p:sp>
      <p:sp>
        <p:nvSpPr>
          <p:cNvPr id="59" name="Shape 3">
            <a:extLst>
              <a:ext uri="{FF2B5EF4-FFF2-40B4-BE49-F238E27FC236}">
                <a16:creationId xmlns:a16="http://schemas.microsoft.com/office/drawing/2014/main" id="{90697A13-5850-0F31-2E98-A8CEA91BB9D4}"/>
              </a:ext>
            </a:extLst>
          </p:cNvPr>
          <p:cNvSpPr/>
          <p:nvPr/>
        </p:nvSpPr>
        <p:spPr>
          <a:xfrm>
            <a:off x="6390843" y="4085384"/>
            <a:ext cx="2436919" cy="1972515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60" name="Text 4">
            <a:extLst>
              <a:ext uri="{FF2B5EF4-FFF2-40B4-BE49-F238E27FC236}">
                <a16:creationId xmlns:a16="http://schemas.microsoft.com/office/drawing/2014/main" id="{F399E35A-7F6F-0119-EA7E-693B0D9D69C5}"/>
              </a:ext>
            </a:extLst>
          </p:cNvPr>
          <p:cNvSpPr/>
          <p:nvPr/>
        </p:nvSpPr>
        <p:spPr>
          <a:xfrm>
            <a:off x="6598338" y="4382076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Registry</a:t>
            </a:r>
          </a:p>
        </p:txBody>
      </p:sp>
      <p:sp>
        <p:nvSpPr>
          <p:cNvPr id="62" name="Shape 3">
            <a:extLst>
              <a:ext uri="{FF2B5EF4-FFF2-40B4-BE49-F238E27FC236}">
                <a16:creationId xmlns:a16="http://schemas.microsoft.com/office/drawing/2014/main" id="{E8EBFDB0-18E8-552B-348C-52B45EF3551B}"/>
              </a:ext>
            </a:extLst>
          </p:cNvPr>
          <p:cNvSpPr/>
          <p:nvPr/>
        </p:nvSpPr>
        <p:spPr>
          <a:xfrm>
            <a:off x="8950641" y="4080379"/>
            <a:ext cx="2436919" cy="1972515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63" name="Text 4">
            <a:extLst>
              <a:ext uri="{FF2B5EF4-FFF2-40B4-BE49-F238E27FC236}">
                <a16:creationId xmlns:a16="http://schemas.microsoft.com/office/drawing/2014/main" id="{7E2B3C12-6B0D-26EA-D098-B4F36A02CA08}"/>
              </a:ext>
            </a:extLst>
          </p:cNvPr>
          <p:cNvSpPr/>
          <p:nvPr/>
        </p:nvSpPr>
        <p:spPr>
          <a:xfrm>
            <a:off x="9158136" y="4377071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Deployment</a:t>
            </a:r>
          </a:p>
        </p:txBody>
      </p:sp>
      <p:sp>
        <p:nvSpPr>
          <p:cNvPr id="66" name="Text 16">
            <a:extLst>
              <a:ext uri="{FF2B5EF4-FFF2-40B4-BE49-F238E27FC236}">
                <a16:creationId xmlns:a16="http://schemas.microsoft.com/office/drawing/2014/main" id="{097F3CBC-BA29-1295-BFBB-34D5F00284AE}"/>
              </a:ext>
            </a:extLst>
          </p:cNvPr>
          <p:cNvSpPr/>
          <p:nvPr/>
        </p:nvSpPr>
        <p:spPr>
          <a:xfrm>
            <a:off x="4042372" y="4702551"/>
            <a:ext cx="2190751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Einheitliches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Format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Multi-Framework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Deployment-ready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Reproduzierbar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70" name="Text 21">
            <a:extLst>
              <a:ext uri="{FF2B5EF4-FFF2-40B4-BE49-F238E27FC236}">
                <a16:creationId xmlns:a16="http://schemas.microsoft.com/office/drawing/2014/main" id="{CB9BAE96-72E3-01EF-7E0E-E04FEDB34211}"/>
              </a:ext>
            </a:extLst>
          </p:cNvPr>
          <p:cNvSpPr/>
          <p:nvPr/>
        </p:nvSpPr>
        <p:spPr>
          <a:xfrm>
            <a:off x="6592729" y="4702550"/>
            <a:ext cx="2152651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Zentrale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Verwaltung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Versionierung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Staging/Production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Governance</a:t>
            </a:r>
            <a:endParaRPr lang="en-US" sz="1051" dirty="0"/>
          </a:p>
        </p:txBody>
      </p:sp>
      <p:sp>
        <p:nvSpPr>
          <p:cNvPr id="72" name="Text 27">
            <a:extLst>
              <a:ext uri="{FF2B5EF4-FFF2-40B4-BE49-F238E27FC236}">
                <a16:creationId xmlns:a16="http://schemas.microsoft.com/office/drawing/2014/main" id="{E266859C-A99E-F0D9-6037-429796BC6911}"/>
              </a:ext>
            </a:extLst>
          </p:cNvPr>
          <p:cNvSpPr/>
          <p:nvPr/>
        </p:nvSpPr>
        <p:spPr>
          <a:xfrm>
            <a:off x="9152526" y="4702549"/>
            <a:ext cx="2190751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REST APIs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Docker Container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Cloud Platforms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Batch Inference</a:t>
            </a:r>
          </a:p>
        </p:txBody>
      </p:sp>
    </p:spTree>
    <p:extLst>
      <p:ext uri="{BB962C8B-B14F-4D97-AF65-F5344CB8AC3E}">
        <p14:creationId xmlns:p14="http://schemas.microsoft.com/office/powerpoint/2010/main" val="39382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19930-296C-1359-BCDF-570BD7C2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DE590E7B-6C07-5918-D463-A68AE948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7" y="1274633"/>
            <a:ext cx="10233647" cy="423515"/>
          </a:xfrm>
        </p:spPr>
        <p:txBody>
          <a:bodyPr/>
          <a:lstStyle/>
          <a:p>
            <a:r>
              <a:rPr lang="en-US" dirty="0"/>
              <a:t>MLFLOW ALS PRAKTISCHE LÖSUNG</a:t>
            </a:r>
          </a:p>
        </p:txBody>
      </p:sp>
      <p:sp>
        <p:nvSpPr>
          <p:cNvPr id="42" name="Text 46">
            <a:extLst>
              <a:ext uri="{FF2B5EF4-FFF2-40B4-BE49-F238E27FC236}">
                <a16:creationId xmlns:a16="http://schemas.microsoft.com/office/drawing/2014/main" id="{C8FC1446-037E-77ED-0E1E-F37263AACE0C}"/>
              </a:ext>
            </a:extLst>
          </p:cNvPr>
          <p:cNvSpPr/>
          <p:nvPr/>
        </p:nvSpPr>
        <p:spPr>
          <a:xfrm>
            <a:off x="7572376" y="2750991"/>
            <a:ext cx="1814599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cap="all" spc="200" dirty="0">
                <a:solidFill>
                  <a:schemeClr val="accent3"/>
                </a:solidFill>
                <a:latin typeface="Soin Sans Pro Headline"/>
              </a:rPr>
              <a:t>Perfekt für </a:t>
            </a:r>
            <a:r>
              <a:rPr lang="en-US" sz="1100" b="1" cap="all" spc="200" dirty="0" err="1">
                <a:solidFill>
                  <a:schemeClr val="accent3"/>
                </a:solidFill>
                <a:latin typeface="Soin Sans Pro Headline"/>
              </a:rPr>
              <a:t>heute</a:t>
            </a:r>
            <a:endParaRPr lang="en-US" sz="1100" b="1" cap="all" spc="200" dirty="0">
              <a:solidFill>
                <a:schemeClr val="accent3"/>
              </a:solidFill>
              <a:latin typeface="Soin Sans Pro Headline"/>
            </a:endParaRPr>
          </a:p>
        </p:txBody>
      </p:sp>
      <p:sp>
        <p:nvSpPr>
          <p:cNvPr id="48" name="Textplatzhalter 4">
            <a:hlinkClick r:id="" action="ppaction://noaction"/>
            <a:extLst>
              <a:ext uri="{FF2B5EF4-FFF2-40B4-BE49-F238E27FC236}">
                <a16:creationId xmlns:a16="http://schemas.microsoft.com/office/drawing/2014/main" id="{406D3E9F-0861-E9BA-0C4C-B306B75F33AD}"/>
              </a:ext>
            </a:extLst>
          </p:cNvPr>
          <p:cNvSpPr txBox="1">
            <a:spLocks/>
          </p:cNvSpPr>
          <p:nvPr/>
        </p:nvSpPr>
        <p:spPr>
          <a:xfrm>
            <a:off x="1275658" y="1922580"/>
            <a:ext cx="5011306" cy="5522461"/>
          </a:xfrm>
          <a:prstGeom prst="roundRect">
            <a:avLst>
              <a:gd name="adj" fmla="val 2244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108000" tIns="108000" rIns="108000" bIns="1080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000" b="1" i="0" kern="1200" spc="200" baseline="0">
                <a:solidFill>
                  <a:schemeClr val="bg1"/>
                </a:solidFill>
                <a:latin typeface="Soin Sans Pro Headline" panose="02000000000000000000" pitchFamily="2" charset="77"/>
                <a:ea typeface="+mn-ea"/>
                <a:cs typeface="+mn-cs"/>
              </a:defRPr>
            </a:lvl1pPr>
            <a:lvl2pPr marL="581025" indent="-123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1027113" indent="-1127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511300" indent="-139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957388" indent="-1285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66700" algn="l"/>
              </a:tabLst>
            </a:pPr>
            <a:endParaRPr lang="de-DE" sz="1050" b="0" spc="0" dirty="0">
              <a:solidFill>
                <a:srgbClr val="7E8783"/>
              </a:solidFill>
              <a:effectLst/>
              <a:latin typeface="HelveticaNeueLT Pro 45 Lt" panose="020B0403020202020204" pitchFamily="34" charset="77"/>
            </a:endParaRPr>
          </a:p>
        </p:txBody>
      </p:sp>
      <p:sp>
        <p:nvSpPr>
          <p:cNvPr id="49" name="Untertitel 3">
            <a:extLst>
              <a:ext uri="{FF2B5EF4-FFF2-40B4-BE49-F238E27FC236}">
                <a16:creationId xmlns:a16="http://schemas.microsoft.com/office/drawing/2014/main" id="{BD766DAD-394A-0AD7-68FB-5D1ED37D2AEC}"/>
              </a:ext>
            </a:extLst>
          </p:cNvPr>
          <p:cNvSpPr txBox="1">
            <a:spLocks/>
          </p:cNvSpPr>
          <p:nvPr/>
        </p:nvSpPr>
        <p:spPr>
          <a:xfrm>
            <a:off x="2474160" y="2274484"/>
            <a:ext cx="3591607" cy="43788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40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>
              <a:lnSpc>
                <a:spcPts val="2400"/>
              </a:lnSpc>
              <a:spcBef>
                <a:spcPts val="600"/>
              </a:spcBef>
            </a:pPr>
            <a:r>
              <a:rPr lang="de-DE" sz="1000" b="1" cap="all" spc="200" dirty="0" err="1">
                <a:solidFill>
                  <a:schemeClr val="accent3"/>
                </a:solidFill>
                <a:latin typeface="Soin Sans Pro Headline"/>
              </a:rPr>
              <a:t>vorteile</a:t>
            </a:r>
            <a:endParaRPr lang="de-DE" sz="1000" b="1" spc="200" dirty="0">
              <a:solidFill>
                <a:schemeClr val="accent3"/>
              </a:solidFill>
              <a:latin typeface="Soin Sans Pro Headline"/>
            </a:endParaRPr>
          </a:p>
          <a:p>
            <a:pPr marL="285750" indent="-285750">
              <a:lnSpc>
                <a:spcPts val="2000"/>
              </a:lnSpc>
              <a:spcBef>
                <a:spcPts val="12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NeueLT Pro 55 Roman" panose="020B0604020202020204" pitchFamily="34" charset="77"/>
              </a:rPr>
              <a:t>Open Source:</a:t>
            </a:r>
            <a:br>
              <a:rPr lang="en-US" sz="1600" dirty="0"/>
            </a:br>
            <a:r>
              <a:rPr lang="en-US" sz="1600" dirty="0" err="1"/>
              <a:t>Kostenlos</a:t>
            </a:r>
            <a:r>
              <a:rPr lang="en-US" sz="1600" dirty="0"/>
              <a:t> und </a:t>
            </a:r>
            <a:r>
              <a:rPr lang="en-US" sz="1600" dirty="0" err="1"/>
              <a:t>erweiterbar</a:t>
            </a:r>
            <a:endParaRPr lang="en-US" sz="1600" dirty="0"/>
          </a:p>
          <a:p>
            <a:pPr marL="285750" indent="-285750">
              <a:lnSpc>
                <a:spcPts val="2000"/>
              </a:lnSpc>
              <a:spcBef>
                <a:spcPts val="12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NeueLT Pro 55 Roman" panose="020B0604020202020204" pitchFamily="34" charset="77"/>
              </a:rPr>
              <a:t>Framework-</a:t>
            </a:r>
            <a:r>
              <a:rPr lang="en-US" sz="1600" dirty="0" err="1">
                <a:latin typeface="HelveticaNeueLT Pro 55 Roman" panose="020B0604020202020204" pitchFamily="34" charset="77"/>
              </a:rPr>
              <a:t>agnostisch</a:t>
            </a:r>
            <a:r>
              <a:rPr lang="en-US" sz="1600" dirty="0">
                <a:latin typeface="HelveticaNeueLT Pro 55 Roman" panose="020B0604020202020204" pitchFamily="34" charset="77"/>
              </a:rPr>
              <a:t>:</a:t>
            </a:r>
            <a:br>
              <a:rPr lang="en-US" sz="1600" dirty="0"/>
            </a:br>
            <a:r>
              <a:rPr lang="en-US" sz="1600" dirty="0" err="1"/>
              <a:t>Funktioniert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allem</a:t>
            </a:r>
            <a:endParaRPr lang="en-US" sz="1600" dirty="0"/>
          </a:p>
          <a:p>
            <a:pPr marL="285750" indent="-285750">
              <a:lnSpc>
                <a:spcPts val="2000"/>
              </a:lnSpc>
              <a:spcBef>
                <a:spcPts val="12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HelveticaNeueLT Pro 55 Roman" panose="020B0604020202020204" pitchFamily="34" charset="77"/>
              </a:rPr>
              <a:t>Einfache</a:t>
            </a:r>
            <a:r>
              <a:rPr lang="en-US" sz="1600" dirty="0">
                <a:latin typeface="HelveticaNeueLT Pro 55 Roman" panose="020B0604020202020204" pitchFamily="34" charset="77"/>
              </a:rPr>
              <a:t> Integration:</a:t>
            </a:r>
            <a:br>
              <a:rPr lang="en-US" sz="1600" dirty="0"/>
            </a:br>
            <a:r>
              <a:rPr lang="en-US" sz="1600" dirty="0" err="1"/>
              <a:t>Wenige</a:t>
            </a:r>
            <a:r>
              <a:rPr lang="en-US" sz="1600" dirty="0"/>
              <a:t> </a:t>
            </a:r>
            <a:r>
              <a:rPr lang="en-US" sz="1600" dirty="0" err="1"/>
              <a:t>Zeilen</a:t>
            </a:r>
            <a:r>
              <a:rPr lang="en-US" sz="1600" dirty="0"/>
              <a:t> Code</a:t>
            </a:r>
          </a:p>
          <a:p>
            <a:pPr marL="285750" indent="-285750">
              <a:lnSpc>
                <a:spcPts val="2000"/>
              </a:lnSpc>
              <a:spcBef>
                <a:spcPts val="12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HelveticaNeueLT Pro 55 Roman" panose="020B0604020202020204" pitchFamily="34" charset="77"/>
              </a:rPr>
              <a:t>Skalierbar</a:t>
            </a:r>
            <a:r>
              <a:rPr lang="en-US" sz="1600" dirty="0">
                <a:latin typeface="HelveticaNeueLT Pro 55 Roman" panose="020B0604020202020204" pitchFamily="34" charset="77"/>
              </a:rPr>
              <a:t>:</a:t>
            </a:r>
            <a:br>
              <a:rPr lang="en-US" sz="1600" dirty="0"/>
            </a:br>
            <a:r>
              <a:rPr lang="en-US" sz="1600" dirty="0"/>
              <a:t>Von </a:t>
            </a:r>
            <a:r>
              <a:rPr lang="en-US" sz="1600" dirty="0" err="1"/>
              <a:t>Prototyp</a:t>
            </a:r>
            <a:r>
              <a:rPr lang="en-US" sz="1600" dirty="0"/>
              <a:t> bis Enterprise</a:t>
            </a:r>
            <a:endParaRPr lang="en-US" sz="1800" dirty="0"/>
          </a:p>
        </p:txBody>
      </p:sp>
      <p:pic>
        <p:nvPicPr>
          <p:cNvPr id="50" name="Grafik 49" descr="Häkchen mit einfarbiger Füllung">
            <a:extLst>
              <a:ext uri="{FF2B5EF4-FFF2-40B4-BE49-F238E27FC236}">
                <a16:creationId xmlns:a16="http://schemas.microsoft.com/office/drawing/2014/main" id="{F0EF175F-DC2F-0762-AAB7-70C2247D9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909" y="5933333"/>
            <a:ext cx="720000" cy="720000"/>
          </a:xfrm>
          <a:prstGeom prst="rect">
            <a:avLst/>
          </a:prstGeom>
        </p:spPr>
      </p:pic>
      <p:sp>
        <p:nvSpPr>
          <p:cNvPr id="52" name="Text 47">
            <a:extLst>
              <a:ext uri="{FF2B5EF4-FFF2-40B4-BE49-F238E27FC236}">
                <a16:creationId xmlns:a16="http://schemas.microsoft.com/office/drawing/2014/main" id="{86622ED6-3755-D953-59E0-F2E830855493}"/>
              </a:ext>
            </a:extLst>
          </p:cNvPr>
          <p:cNvSpPr/>
          <p:nvPr/>
        </p:nvSpPr>
        <p:spPr>
          <a:xfrm>
            <a:off x="7572376" y="3112628"/>
            <a:ext cx="3348037" cy="9848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HelveticaNeueLT Pro 45 Lt" panose="020B0403020202020204" pitchFamily="34" charset="77"/>
              </a:rPr>
              <a:t>MLflow löst genau die Probleme, die wir in unserem Hands-on erleben </a:t>
            </a:r>
            <a:r>
              <a:rPr lang="en-US" sz="1600" dirty="0" err="1">
                <a:latin typeface="HelveticaNeueLT Pro 45 Lt" panose="020B0403020202020204" pitchFamily="34" charset="77"/>
              </a:rPr>
              <a:t>werden</a:t>
            </a:r>
            <a:r>
              <a:rPr lang="en-US" sz="1600" dirty="0">
                <a:latin typeface="HelveticaNeueLT Pro 45 Lt" panose="020B0403020202020204" pitchFamily="34" charset="77"/>
              </a:rPr>
              <a:t>: </a:t>
            </a:r>
            <a:r>
              <a:rPr lang="en-US" sz="1600" dirty="0" err="1">
                <a:latin typeface="HelveticaNeueLT Pro 45 Lt" panose="020B0403020202020204" pitchFamily="34" charset="77"/>
              </a:rPr>
              <a:t>Experimente</a:t>
            </a:r>
            <a:r>
              <a:rPr lang="en-US" sz="1600" dirty="0">
                <a:latin typeface="HelveticaNeueLT Pro 45 Lt" panose="020B0403020202020204" pitchFamily="34" charset="77"/>
              </a:rPr>
              <a:t> nachverfolgen, Modelle verwalten und </a:t>
            </a:r>
            <a:r>
              <a:rPr lang="en-US" sz="1600" dirty="0" err="1">
                <a:latin typeface="HelveticaNeueLT Pro 45 Lt" panose="020B0403020202020204" pitchFamily="34" charset="77"/>
              </a:rPr>
              <a:t>bereitstellen</a:t>
            </a:r>
            <a:r>
              <a:rPr lang="en-US" sz="1600" dirty="0">
                <a:latin typeface="HelveticaNeueLT Pro 45 Lt" panose="020B0403020202020204" pitchFamily="34" charset="77"/>
              </a:rPr>
              <a:t>.</a:t>
            </a:r>
          </a:p>
        </p:txBody>
      </p: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9D9DAA8C-7F65-AD06-D87B-179C1C80E198}"/>
              </a:ext>
            </a:extLst>
          </p:cNvPr>
          <p:cNvSpPr txBox="1">
            <a:spLocks/>
          </p:cNvSpPr>
          <p:nvPr/>
        </p:nvSpPr>
        <p:spPr>
          <a:xfrm>
            <a:off x="8953884" y="4463908"/>
            <a:ext cx="1974033" cy="1974033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360000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 spc="80" dirty="0">
                <a:solidFill>
                  <a:schemeClr val="bg2"/>
                </a:solidFill>
                <a:latin typeface="Soin Sans Pro Headline" panose="02000000000000000000" pitchFamily="2" charset="77"/>
              </a:rPr>
              <a:t>WIR WERDEN </a:t>
            </a:r>
            <a:br>
              <a:rPr lang="en-US" sz="1200" b="1" spc="80" dirty="0">
                <a:solidFill>
                  <a:schemeClr val="bg2"/>
                </a:solidFill>
                <a:latin typeface="Soin Sans Pro Headline" panose="02000000000000000000" pitchFamily="2" charset="77"/>
              </a:rPr>
            </a:br>
            <a:r>
              <a:rPr lang="en-US" sz="1200" b="1" spc="80" dirty="0">
                <a:solidFill>
                  <a:schemeClr val="bg2"/>
                </a:solidFill>
                <a:latin typeface="Soin Sans Pro Headline" panose="02000000000000000000" pitchFamily="2" charset="77"/>
              </a:rPr>
              <a:t>ALLE VIER KOMPONENTEN PRAKTISCH KENNENLERNEN!</a:t>
            </a:r>
          </a:p>
        </p:txBody>
      </p:sp>
      <p:sp>
        <p:nvSpPr>
          <p:cNvPr id="54" name="Dreieck 53">
            <a:extLst>
              <a:ext uri="{FF2B5EF4-FFF2-40B4-BE49-F238E27FC236}">
                <a16:creationId xmlns:a16="http://schemas.microsoft.com/office/drawing/2014/main" id="{A66334F7-6FCA-B544-95E2-C62AE93B7130}"/>
              </a:ext>
            </a:extLst>
          </p:cNvPr>
          <p:cNvSpPr/>
          <p:nvPr/>
        </p:nvSpPr>
        <p:spPr>
          <a:xfrm rot="5400000">
            <a:off x="6963594" y="2617495"/>
            <a:ext cx="604415" cy="3940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A38D4-F799-12E4-5891-A68A17F4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2D5B8B27-1F4F-225D-6442-C1B3EE80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7" y="1274633"/>
            <a:ext cx="10233647" cy="423515"/>
          </a:xfrm>
        </p:spPr>
        <p:txBody>
          <a:bodyPr/>
          <a:lstStyle/>
          <a:p>
            <a:r>
              <a:rPr lang="en-US" dirty="0"/>
              <a:t>HANDS-ON: WAS WIR GEMEINSAM BAUEN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88BE4481-9DEE-99F3-1C2B-BE0D6BB70190}"/>
              </a:ext>
            </a:extLst>
          </p:cNvPr>
          <p:cNvSpPr/>
          <p:nvPr/>
        </p:nvSpPr>
        <p:spPr>
          <a:xfrm>
            <a:off x="1271588" y="2240884"/>
            <a:ext cx="3772816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Unser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Praxisbeispiel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: Iris-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Datensatz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C15E6F45-8F88-8E6E-8D57-9807CF89A955}"/>
              </a:ext>
            </a:extLst>
          </p:cNvPr>
          <p:cNvSpPr/>
          <p:nvPr/>
        </p:nvSpPr>
        <p:spPr>
          <a:xfrm>
            <a:off x="1278554" y="5091925"/>
            <a:ext cx="2436919" cy="982884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C3025BC8-9587-295B-F332-AFAD2346A13C}"/>
              </a:ext>
            </a:extLst>
          </p:cNvPr>
          <p:cNvSpPr/>
          <p:nvPr/>
        </p:nvSpPr>
        <p:spPr>
          <a:xfrm>
            <a:off x="1872704" y="5363664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SCIKIT-LEARN</a:t>
            </a:r>
          </a:p>
        </p:txBody>
      </p:sp>
      <p:sp>
        <p:nvSpPr>
          <p:cNvPr id="55" name="Text 10">
            <a:extLst>
              <a:ext uri="{FF2B5EF4-FFF2-40B4-BE49-F238E27FC236}">
                <a16:creationId xmlns:a16="http://schemas.microsoft.com/office/drawing/2014/main" id="{F0AFE85A-C2CF-7494-EA51-1236EB1AA327}"/>
              </a:ext>
            </a:extLst>
          </p:cNvPr>
          <p:cNvSpPr/>
          <p:nvPr/>
        </p:nvSpPr>
        <p:spPr>
          <a:xfrm>
            <a:off x="1867095" y="5562102"/>
            <a:ext cx="1355357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Random Forest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932F1F-5D95-3BA4-4DB5-67000CAD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53" y="2155851"/>
            <a:ext cx="416775" cy="423515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64CDE5B-865C-50C8-1CA3-3412D7842004}"/>
              </a:ext>
            </a:extLst>
          </p:cNvPr>
          <p:cNvSpPr/>
          <p:nvPr/>
        </p:nvSpPr>
        <p:spPr>
          <a:xfrm>
            <a:off x="1278554" y="2958417"/>
            <a:ext cx="5111613" cy="4693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Iris Flower Classification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150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Datenpunkte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  <a:r>
              <a:rPr lang="de-DE" sz="1400" b="1" dirty="0">
                <a:solidFill>
                  <a:schemeClr val="accent2"/>
                </a:solidFill>
              </a:rPr>
              <a:t>•</a:t>
            </a:r>
            <a:r>
              <a:rPr lang="de-DE" sz="1400" b="1" dirty="0"/>
              <a:t> 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4 Features  </a:t>
            </a:r>
            <a:r>
              <a:rPr lang="de-DE" sz="1400" b="1" dirty="0">
                <a:solidFill>
                  <a:schemeClr val="accent2"/>
                </a:solidFill>
              </a:rPr>
              <a:t>•</a:t>
            </a:r>
            <a:r>
              <a:rPr lang="de-DE" sz="1400" b="1" dirty="0"/>
              <a:t>  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3 Klassen</a:t>
            </a: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B4B81A66-E292-BC08-2A3B-2CDA7A64C8ED}"/>
              </a:ext>
            </a:extLst>
          </p:cNvPr>
          <p:cNvSpPr/>
          <p:nvPr/>
        </p:nvSpPr>
        <p:spPr>
          <a:xfrm>
            <a:off x="1278554" y="3703299"/>
            <a:ext cx="3452548" cy="12311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Warum</a:t>
            </a: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 Iris?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Klassischer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ML-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Datensatz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–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jeder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kennt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ihn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Klein und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überschaubar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Perfekt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für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MLOps-Konzepte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Schnelle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Trainingszeiten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2106FB8D-28C6-1A1B-B820-925489563F2C}"/>
              </a:ext>
            </a:extLst>
          </p:cNvPr>
          <p:cNvSpPr/>
          <p:nvPr/>
        </p:nvSpPr>
        <p:spPr>
          <a:xfrm>
            <a:off x="3838469" y="5091925"/>
            <a:ext cx="2436919" cy="982884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EA220BEA-7DDA-0E31-7E56-1FAA2F4235CB}"/>
              </a:ext>
            </a:extLst>
          </p:cNvPr>
          <p:cNvSpPr/>
          <p:nvPr/>
        </p:nvSpPr>
        <p:spPr>
          <a:xfrm>
            <a:off x="4500797" y="5363664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matplotlib</a:t>
            </a:r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D8362300-17A4-6774-DC33-305FB206464D}"/>
              </a:ext>
            </a:extLst>
          </p:cNvPr>
          <p:cNvSpPr/>
          <p:nvPr/>
        </p:nvSpPr>
        <p:spPr>
          <a:xfrm>
            <a:off x="4506418" y="5562102"/>
            <a:ext cx="1355357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Visualisierungen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pic>
        <p:nvPicPr>
          <p:cNvPr id="15" name="Grafik 14" descr="Balkendiagramm mit einfarbiger Füllung">
            <a:extLst>
              <a:ext uri="{FF2B5EF4-FFF2-40B4-BE49-F238E27FC236}">
                <a16:creationId xmlns:a16="http://schemas.microsoft.com/office/drawing/2014/main" id="{2542C38A-3D5D-F142-77C7-CB0B81274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366231" y="5364153"/>
            <a:ext cx="429012" cy="382792"/>
          </a:xfrm>
          <a:prstGeom prst="rect">
            <a:avLst/>
          </a:prstGeom>
        </p:spPr>
      </p:pic>
      <p:pic>
        <p:nvPicPr>
          <p:cNvPr id="16" name="Grafik 15" descr="Aufwärtstrend mit einfarbiger Füllung">
            <a:extLst>
              <a:ext uri="{FF2B5EF4-FFF2-40B4-BE49-F238E27FC236}">
                <a16:creationId xmlns:a16="http://schemas.microsoft.com/office/drawing/2014/main" id="{CF1EFD75-A0F5-68F1-ABA6-783E86A8B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9170" y="5350721"/>
            <a:ext cx="425297" cy="42529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5C1BA1-5950-9EF2-EBBA-62EA4AE8ADCA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7453033" y="3059426"/>
            <a:ext cx="5238" cy="29390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5">
            <a:extLst>
              <a:ext uri="{FF2B5EF4-FFF2-40B4-BE49-F238E27FC236}">
                <a16:creationId xmlns:a16="http://schemas.microsoft.com/office/drawing/2014/main" id="{BEF51EDC-E3D0-1B32-3172-D28D2E56E007}"/>
              </a:ext>
            </a:extLst>
          </p:cNvPr>
          <p:cNvSpPr/>
          <p:nvPr/>
        </p:nvSpPr>
        <p:spPr>
          <a:xfrm>
            <a:off x="7622968" y="2240884"/>
            <a:ext cx="3772816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Unser Workflow</a:t>
            </a: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FA5F19C-F745-54C9-D231-42588508A8CF}"/>
              </a:ext>
            </a:extLst>
          </p:cNvPr>
          <p:cNvSpPr/>
          <p:nvPr/>
        </p:nvSpPr>
        <p:spPr>
          <a:xfrm>
            <a:off x="7737439" y="2962444"/>
            <a:ext cx="3655858" cy="315214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Datenexploration</a:t>
            </a:r>
            <a:endParaRPr lang="en-US" sz="1200" dirty="0">
              <a:solidFill>
                <a:schemeClr val="tx2"/>
              </a:solidFill>
              <a:latin typeface="HelveticaNeueLT Pro 55 Roman" panose="020B0604020202020204" pitchFamily="34" charset="77"/>
            </a:endParaRP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Iris-Datensatz laden und verstehen</a:t>
            </a:r>
          </a:p>
          <a:p>
            <a:pPr marL="0" lvl="1">
              <a:lnSpc>
                <a:spcPts val="800"/>
              </a:lnSpc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MLflow</a:t>
            </a:r>
            <a:r>
              <a:rPr lang="en-US" sz="12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 Setup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Tracking-Server starten, erste Runs</a:t>
            </a:r>
          </a:p>
          <a:p>
            <a:pPr marL="0" lvl="1">
              <a:lnSpc>
                <a:spcPts val="800"/>
              </a:lnSpc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Modelltraining</a:t>
            </a:r>
            <a:endParaRPr lang="en-US" sz="1200" dirty="0">
              <a:solidFill>
                <a:schemeClr val="tx2"/>
              </a:solidFill>
              <a:latin typeface="HelveticaNeueLT Pro 55 Roman" panose="020B0604020202020204" pitchFamily="34" charset="77"/>
            </a:endParaRP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Random Forest mit verschiedenen Parametern</a:t>
            </a:r>
          </a:p>
          <a:p>
            <a:pPr marL="0" lvl="1">
              <a:lnSpc>
                <a:spcPts val="800"/>
              </a:lnSpc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  <a:endParaRPr lang="en-US" sz="1200" dirty="0">
              <a:solidFill>
                <a:schemeClr val="tx2"/>
              </a:solidFill>
              <a:latin typeface="HelveticaNeueLT Pro 55 Roman" panose="020B0604020202020204" pitchFamily="34" charset="77"/>
            </a:endParaRP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Experiment Tracking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Parameter, Metriken, Plots loggen</a:t>
            </a:r>
          </a:p>
          <a:p>
            <a:pPr marL="0" lvl="1">
              <a:lnSpc>
                <a:spcPts val="800"/>
              </a:lnSpc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Model Registry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Bestes Modell registrieren und versionieren</a:t>
            </a:r>
          </a:p>
          <a:p>
            <a:pPr marL="0" lvl="1">
              <a:lnSpc>
                <a:spcPts val="800"/>
              </a:lnSpc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 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2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Deployment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de-DE" sz="12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REST-API erstellen und testen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9A1068-9AAD-49B0-A65A-288B035AFCAF}"/>
              </a:ext>
            </a:extLst>
          </p:cNvPr>
          <p:cNvSpPr/>
          <p:nvPr/>
        </p:nvSpPr>
        <p:spPr>
          <a:xfrm>
            <a:off x="7337548" y="3589092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F80D96-4F09-CA53-35C4-E510EFBA254F}"/>
              </a:ext>
            </a:extLst>
          </p:cNvPr>
          <p:cNvSpPr/>
          <p:nvPr/>
        </p:nvSpPr>
        <p:spPr>
          <a:xfrm>
            <a:off x="7337548" y="3040494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2AEFE5-2D82-4FCF-9F1A-50BBCD8D6BDE}"/>
              </a:ext>
            </a:extLst>
          </p:cNvPr>
          <p:cNvSpPr/>
          <p:nvPr/>
        </p:nvSpPr>
        <p:spPr>
          <a:xfrm>
            <a:off x="7339473" y="4160691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BAAB81-5B7A-2BEE-FDB2-B7AF5225665F}"/>
              </a:ext>
            </a:extLst>
          </p:cNvPr>
          <p:cNvSpPr/>
          <p:nvPr/>
        </p:nvSpPr>
        <p:spPr>
          <a:xfrm>
            <a:off x="7336909" y="4705991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2E7E9E-CD4D-B152-3104-1C94B2152EC6}"/>
              </a:ext>
            </a:extLst>
          </p:cNvPr>
          <p:cNvSpPr/>
          <p:nvPr/>
        </p:nvSpPr>
        <p:spPr>
          <a:xfrm>
            <a:off x="7344064" y="5251291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366BD-69CF-4A61-6CEA-70D369344840}"/>
              </a:ext>
            </a:extLst>
          </p:cNvPr>
          <p:cNvSpPr/>
          <p:nvPr/>
        </p:nvSpPr>
        <p:spPr>
          <a:xfrm>
            <a:off x="7344064" y="5770055"/>
            <a:ext cx="228414" cy="228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19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0D581-754F-417A-0743-837A26B2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ingebuchteter Richtungspfeil 11">
            <a:extLst>
              <a:ext uri="{FF2B5EF4-FFF2-40B4-BE49-F238E27FC236}">
                <a16:creationId xmlns:a16="http://schemas.microsoft.com/office/drawing/2014/main" id="{96868F6D-CBF0-AE0B-74CD-6CB9AAC2957C}"/>
              </a:ext>
            </a:extLst>
          </p:cNvPr>
          <p:cNvSpPr/>
          <p:nvPr/>
        </p:nvSpPr>
        <p:spPr>
          <a:xfrm>
            <a:off x="-906799" y="2018373"/>
            <a:ext cx="3425960" cy="4159405"/>
          </a:xfrm>
          <a:custGeom>
            <a:avLst/>
            <a:gdLst>
              <a:gd name="connsiteX0" fmla="*/ 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0 w 2052637"/>
              <a:gd name="connsiteY6" fmla="*/ 0 h 2052637"/>
              <a:gd name="connsiteX0" fmla="*/ 36830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368300 w 205263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664369 w 1690687"/>
              <a:gd name="connsiteY5" fmla="*/ 1026319 h 2052637"/>
              <a:gd name="connsiteX6" fmla="*/ 6350 w 169068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1032669 w 1690687"/>
              <a:gd name="connsiteY5" fmla="*/ 1032669 h 2052637"/>
              <a:gd name="connsiteX6" fmla="*/ 6350 w 1690687"/>
              <a:gd name="connsiteY6" fmla="*/ 0 h 20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687" h="2052637">
                <a:moveTo>
                  <a:pt x="6350" y="0"/>
                </a:moveTo>
                <a:lnTo>
                  <a:pt x="664369" y="0"/>
                </a:lnTo>
                <a:lnTo>
                  <a:pt x="1690687" y="1026319"/>
                </a:lnTo>
                <a:lnTo>
                  <a:pt x="664369" y="2052637"/>
                </a:lnTo>
                <a:lnTo>
                  <a:pt x="0" y="2052637"/>
                </a:lnTo>
                <a:lnTo>
                  <a:pt x="1032669" y="1032669"/>
                </a:lnTo>
                <a:lnTo>
                  <a:pt x="635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Titel 64">
            <a:extLst>
              <a:ext uri="{FF2B5EF4-FFF2-40B4-BE49-F238E27FC236}">
                <a16:creationId xmlns:a16="http://schemas.microsoft.com/office/drawing/2014/main" id="{475BABCC-8576-BCAF-51F6-80369183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661150" cy="743736"/>
          </a:xfrm>
        </p:spPr>
        <p:txBody>
          <a:bodyPr/>
          <a:lstStyle/>
          <a:p>
            <a:r>
              <a:rPr lang="en-US" dirty="0"/>
              <a:t>WAS WIR AM ENDE </a:t>
            </a:r>
            <a:br>
              <a:rPr lang="en-US" dirty="0"/>
            </a:br>
            <a:r>
              <a:rPr lang="en-US" dirty="0"/>
              <a:t>HABEN WERDEN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990EAF3-192F-E850-B88F-945B7D915597}"/>
              </a:ext>
            </a:extLst>
          </p:cNvPr>
          <p:cNvGrpSpPr/>
          <p:nvPr/>
        </p:nvGrpSpPr>
        <p:grpSpPr>
          <a:xfrm>
            <a:off x="2582457" y="3105150"/>
            <a:ext cx="1992911" cy="1992911"/>
            <a:chOff x="5812932" y="431867"/>
            <a:chExt cx="1992911" cy="1992911"/>
          </a:xfrm>
          <a:solidFill>
            <a:schemeClr val="accent3"/>
          </a:solidFill>
        </p:grpSpPr>
        <p:sp>
          <p:nvSpPr>
            <p:cNvPr id="8" name="Textplatzhalter 2">
              <a:extLst>
                <a:ext uri="{FF2B5EF4-FFF2-40B4-BE49-F238E27FC236}">
                  <a16:creationId xmlns:a16="http://schemas.microsoft.com/office/drawing/2014/main" id="{012AAE7C-04E7-BAC5-0086-2A625837C3D3}"/>
                </a:ext>
              </a:extLst>
            </p:cNvPr>
            <p:cNvSpPr txBox="1">
              <a:spLocks/>
            </p:cNvSpPr>
            <p:nvPr/>
          </p:nvSpPr>
          <p:spPr>
            <a:xfrm>
              <a:off x="5812932" y="431867"/>
              <a:ext cx="1992911" cy="1992911"/>
            </a:xfrm>
            <a:prstGeom prst="ellipse">
              <a:avLst/>
            </a:prstGeom>
            <a:grpFill/>
          </p:spPr>
          <p:txBody>
            <a:bodyPr vert="horz" lIns="0" tIns="827999" rIns="0" bIns="36000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0" i="0" kern="1200">
                  <a:solidFill>
                    <a:schemeClr val="accent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0" i="0" kern="1200">
                  <a:solidFill>
                    <a:schemeClr val="bg2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3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3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3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lnSpc>
                  <a:spcPct val="100000"/>
                </a:lnSpc>
                <a:spcBef>
                  <a:spcPts val="600"/>
                </a:spcBef>
                <a:buClr>
                  <a:schemeClr val="accent2"/>
                </a:buClr>
                <a:buSzPct val="120000"/>
              </a:pPr>
              <a:r>
                <a:rPr lang="en-US" sz="1600" dirty="0" err="1"/>
                <a:t>Strukturiertes</a:t>
              </a:r>
              <a:r>
                <a:rPr lang="en-US" sz="1600" dirty="0"/>
                <a:t> Notebook</a:t>
              </a:r>
            </a:p>
          </p:txBody>
        </p:sp>
        <p:pic>
          <p:nvPicPr>
            <p:cNvPr id="3" name="Grafik 2" descr="Laptop mit einfarbiger Füllung">
              <a:extLst>
                <a:ext uri="{FF2B5EF4-FFF2-40B4-BE49-F238E27FC236}">
                  <a16:creationId xmlns:a16="http://schemas.microsoft.com/office/drawing/2014/main" id="{A68AC841-08E3-43DB-EBFD-07EA639C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8749" y="713356"/>
              <a:ext cx="561277" cy="561277"/>
            </a:xfrm>
            <a:prstGeom prst="rect">
              <a:avLst/>
            </a:prstGeom>
          </p:spPr>
        </p:pic>
      </p:grp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CFF657EA-5266-1996-FF71-768B6EB37C98}"/>
              </a:ext>
            </a:extLst>
          </p:cNvPr>
          <p:cNvSpPr txBox="1">
            <a:spLocks/>
          </p:cNvSpPr>
          <p:nvPr/>
        </p:nvSpPr>
        <p:spPr>
          <a:xfrm>
            <a:off x="4697472" y="3105150"/>
            <a:ext cx="1992911" cy="1992911"/>
          </a:xfrm>
          <a:prstGeom prst="ellipse">
            <a:avLst/>
          </a:prstGeom>
          <a:solidFill>
            <a:schemeClr val="accent3"/>
          </a:solidFill>
        </p:spPr>
        <p:txBody>
          <a:bodyPr vert="horz" lIns="0" tIns="827999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</a:pPr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History</a:t>
            </a:r>
          </a:p>
        </p:txBody>
      </p:sp>
      <p:pic>
        <p:nvPicPr>
          <p:cNvPr id="7" name="Grafik 6" descr="Geschichte mit einfarbiger Füllung">
            <a:extLst>
              <a:ext uri="{FF2B5EF4-FFF2-40B4-BE49-F238E27FC236}">
                <a16:creationId xmlns:a16="http://schemas.microsoft.com/office/drawing/2014/main" id="{4327465D-FC77-B0F6-B6F6-9BD845080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0981" y="3386639"/>
            <a:ext cx="479513" cy="47951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97050CDC-BB37-C902-72E7-11E027D905E1}"/>
              </a:ext>
            </a:extLst>
          </p:cNvPr>
          <p:cNvSpPr txBox="1">
            <a:spLocks/>
          </p:cNvSpPr>
          <p:nvPr/>
        </p:nvSpPr>
        <p:spPr>
          <a:xfrm>
            <a:off x="6812487" y="3105150"/>
            <a:ext cx="1992911" cy="1992911"/>
          </a:xfrm>
          <a:prstGeom prst="ellipse">
            <a:avLst/>
          </a:prstGeom>
          <a:solidFill>
            <a:schemeClr val="accent3"/>
          </a:solidFill>
        </p:spPr>
        <p:txBody>
          <a:bodyPr vert="horz" lIns="0" tIns="827999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</a:pPr>
            <a:r>
              <a:rPr lang="en-US" sz="1600" dirty="0" err="1"/>
              <a:t>Registriertes</a:t>
            </a:r>
            <a:r>
              <a:rPr lang="en-US" sz="1600" dirty="0"/>
              <a:t> Modell</a:t>
            </a:r>
          </a:p>
        </p:txBody>
      </p:sp>
      <p:pic>
        <p:nvPicPr>
          <p:cNvPr id="17" name="Grafik 16" descr="Schachtel mit einfarbiger Füllung">
            <a:extLst>
              <a:ext uri="{FF2B5EF4-FFF2-40B4-BE49-F238E27FC236}">
                <a16:creationId xmlns:a16="http://schemas.microsoft.com/office/drawing/2014/main" id="{8AFC4DD1-23C6-1F4B-9D65-363E85E2C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5996" y="3379283"/>
            <a:ext cx="494223" cy="494223"/>
          </a:xfrm>
          <a:prstGeom prst="rect">
            <a:avLst/>
          </a:prstGeom>
        </p:spPr>
      </p:pic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877480BC-E81D-F9B8-8E1E-48BF0DBEBC2B}"/>
              </a:ext>
            </a:extLst>
          </p:cNvPr>
          <p:cNvSpPr txBox="1">
            <a:spLocks/>
          </p:cNvSpPr>
          <p:nvPr/>
        </p:nvSpPr>
        <p:spPr>
          <a:xfrm>
            <a:off x="8927502" y="3105149"/>
            <a:ext cx="1992911" cy="1992911"/>
          </a:xfrm>
          <a:prstGeom prst="ellipse">
            <a:avLst/>
          </a:prstGeom>
          <a:solidFill>
            <a:schemeClr val="accent3"/>
          </a:solidFill>
        </p:spPr>
        <p:txBody>
          <a:bodyPr vert="horz" lIns="0" tIns="827999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</a:pPr>
            <a:r>
              <a:rPr lang="en-US" sz="1600" dirty="0" err="1"/>
              <a:t>Deploybare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3B545AC-5B7F-40CD-EFD2-5DEB037A1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111" y="3522780"/>
            <a:ext cx="389691" cy="2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CD4F19C9-1E73-332A-26AC-E027F8D3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324393"/>
            <a:ext cx="6300787" cy="1195784"/>
          </a:xfrm>
        </p:spPr>
        <p:txBody>
          <a:bodyPr/>
          <a:lstStyle/>
          <a:p>
            <a:r>
              <a:rPr lang="de-DE" dirty="0"/>
              <a:t>Los geht´s!</a:t>
            </a:r>
            <a:br>
              <a:rPr lang="de-DE" dirty="0"/>
            </a:br>
            <a:endParaRPr lang="de-DE" dirty="0"/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61DAE903-CDBE-2E91-D5FB-CEF38406DADC}"/>
              </a:ext>
            </a:extLst>
          </p:cNvPr>
          <p:cNvSpPr txBox="1">
            <a:spLocks/>
          </p:cNvSpPr>
          <p:nvPr/>
        </p:nvSpPr>
        <p:spPr>
          <a:xfrm>
            <a:off x="1271587" y="2751527"/>
            <a:ext cx="10129476" cy="533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ts val="4000"/>
              </a:lnSpc>
              <a:buNone/>
              <a:defRPr lang="de-DE" sz="4000" b="0" i="0" kern="1200" spc="150" baseline="0" dirty="0" smtClean="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pc="0" dirty="0">
                <a:solidFill>
                  <a:schemeClr val="tx2"/>
                </a:solidFill>
              </a:rPr>
              <a:t>Zeit für praktische Übungen</a:t>
            </a:r>
          </a:p>
        </p:txBody>
      </p:sp>
    </p:spTree>
    <p:extLst>
      <p:ext uri="{BB962C8B-B14F-4D97-AF65-F5344CB8AC3E}">
        <p14:creationId xmlns:p14="http://schemas.microsoft.com/office/powerpoint/2010/main" val="2924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DA32A-1F20-9EB3-5E66-2B27F28F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5">
            <a:extLst>
              <a:ext uri="{FF2B5EF4-FFF2-40B4-BE49-F238E27FC236}">
                <a16:creationId xmlns:a16="http://schemas.microsoft.com/office/drawing/2014/main" id="{C61DD731-6C74-EC8A-9012-593D4035058B}"/>
              </a:ext>
            </a:extLst>
          </p:cNvPr>
          <p:cNvSpPr/>
          <p:nvPr/>
        </p:nvSpPr>
        <p:spPr>
          <a:xfrm>
            <a:off x="1271588" y="1268413"/>
            <a:ext cx="3772816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pc="10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SCHNELLE CHECKLISTE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359CEBAA-268B-9EAF-098E-3C3F346A7FA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389595" y="1860969"/>
            <a:ext cx="1917" cy="139256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5">
            <a:extLst>
              <a:ext uri="{FF2B5EF4-FFF2-40B4-BE49-F238E27FC236}">
                <a16:creationId xmlns:a16="http://schemas.microsoft.com/office/drawing/2014/main" id="{03EAD382-FD3D-3C97-BE9B-D41BACA60E7F}"/>
              </a:ext>
            </a:extLst>
          </p:cNvPr>
          <p:cNvSpPr/>
          <p:nvPr/>
        </p:nvSpPr>
        <p:spPr>
          <a:xfrm>
            <a:off x="6275388" y="1268413"/>
            <a:ext cx="3772816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pc="10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UNSER WEG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9635F7-FF43-B2CC-2FE0-03E0FC49F4C3}"/>
              </a:ext>
            </a:extLst>
          </p:cNvPr>
          <p:cNvSpPr/>
          <p:nvPr/>
        </p:nvSpPr>
        <p:spPr>
          <a:xfrm>
            <a:off x="6276027" y="2263635"/>
            <a:ext cx="228414" cy="228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BF1123-5A73-2DC1-57E5-EE9C269113EA}"/>
              </a:ext>
            </a:extLst>
          </p:cNvPr>
          <p:cNvSpPr/>
          <p:nvPr/>
        </p:nvSpPr>
        <p:spPr>
          <a:xfrm>
            <a:off x="6276027" y="1791235"/>
            <a:ext cx="228414" cy="228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8F6935-FBF3-0FF2-CB2F-E2F144A3766F}"/>
              </a:ext>
            </a:extLst>
          </p:cNvPr>
          <p:cNvSpPr/>
          <p:nvPr/>
        </p:nvSpPr>
        <p:spPr>
          <a:xfrm>
            <a:off x="6277952" y="2759033"/>
            <a:ext cx="228414" cy="228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E26862-27E6-01F0-5D6C-F4353ED6F0CF}"/>
              </a:ext>
            </a:extLst>
          </p:cNvPr>
          <p:cNvSpPr/>
          <p:nvPr/>
        </p:nvSpPr>
        <p:spPr>
          <a:xfrm>
            <a:off x="6275388" y="3253531"/>
            <a:ext cx="228414" cy="228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18000" rIns="0" bIns="0" rtlCol="0" anchor="ctr" anchorCtr="0"/>
          <a:lstStyle/>
          <a:p>
            <a:pPr algn="ctr"/>
            <a:r>
              <a:rPr lang="de-DE" sz="1050" b="1" dirty="0">
                <a:latin typeface="Soin Sans Pro Headline" panose="02000000000000000000" pitchFamily="2" charset="77"/>
              </a:rPr>
              <a:t>4</a:t>
            </a:r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993AA901-D118-B85E-92C6-A0FA4FC45BF8}"/>
              </a:ext>
            </a:extLst>
          </p:cNvPr>
          <p:cNvSpPr/>
          <p:nvPr/>
        </p:nvSpPr>
        <p:spPr>
          <a:xfrm>
            <a:off x="1278554" y="1783985"/>
            <a:ext cx="3906519" cy="17235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Laptop bereit &amp; Internet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verbunden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Python-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Umgebung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funktioniert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Jupyter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Notebook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kann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gestartet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werden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285750" lvl="1" indent="-285750">
              <a:buClr>
                <a:schemeClr val="accent2"/>
              </a:buClr>
              <a:buSzPct val="120000"/>
              <a:buFont typeface="Wingdings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pip install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bereit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für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MLflow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&amp; Co.</a:t>
            </a:r>
          </a:p>
        </p:txBody>
      </p:sp>
      <p:sp>
        <p:nvSpPr>
          <p:cNvPr id="43" name="Text 16">
            <a:extLst>
              <a:ext uri="{FF2B5EF4-FFF2-40B4-BE49-F238E27FC236}">
                <a16:creationId xmlns:a16="http://schemas.microsoft.com/office/drawing/2014/main" id="{1C36B92E-4B60-D104-0B39-89BF5CB49574}"/>
              </a:ext>
            </a:extLst>
          </p:cNvPr>
          <p:cNvSpPr/>
          <p:nvPr/>
        </p:nvSpPr>
        <p:spPr>
          <a:xfrm>
            <a:off x="6682160" y="1783985"/>
            <a:ext cx="2462213" cy="17235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buClr>
                <a:schemeClr val="accent2"/>
              </a:buClr>
              <a:buSzPct val="120000"/>
            </a:pP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Jupyter Notebook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öffnen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0" lvl="1">
              <a:buClr>
                <a:schemeClr val="accent2"/>
              </a:buClr>
              <a:buSzPct val="120000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0" lvl="1">
              <a:buClr>
                <a:schemeClr val="accent2"/>
              </a:buClr>
              <a:buSzPct val="120000"/>
            </a:pP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MLflow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installieren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&amp;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starten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0" lvl="1">
              <a:buClr>
                <a:schemeClr val="accent2"/>
              </a:buClr>
              <a:buSzPct val="120000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0" lvl="1">
              <a:buClr>
                <a:schemeClr val="accent2"/>
              </a:buClr>
              <a:buSzPct val="120000"/>
            </a:pP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Iris-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Datensatz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erkunden</a:t>
            </a:r>
            <a:b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0" lvl="1">
              <a:buClr>
                <a:schemeClr val="accent2"/>
              </a:buClr>
              <a:buSzPct val="120000"/>
            </a:pP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Erstes</a:t>
            </a:r>
            <a:r>
              <a:rPr lang="en-US" sz="16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Modell </a:t>
            </a:r>
            <a:r>
              <a:rPr lang="en-US" sz="16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trainieren</a:t>
            </a: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44" name="Eingebuchteter Richtungspfeil 11">
            <a:extLst>
              <a:ext uri="{FF2B5EF4-FFF2-40B4-BE49-F238E27FC236}">
                <a16:creationId xmlns:a16="http://schemas.microsoft.com/office/drawing/2014/main" id="{8CAB87E1-4992-6FB3-278A-45DDBF96FF24}"/>
              </a:ext>
            </a:extLst>
          </p:cNvPr>
          <p:cNvSpPr/>
          <p:nvPr/>
        </p:nvSpPr>
        <p:spPr>
          <a:xfrm>
            <a:off x="1255654" y="3956827"/>
            <a:ext cx="2389598" cy="2901173"/>
          </a:xfrm>
          <a:custGeom>
            <a:avLst/>
            <a:gdLst>
              <a:gd name="connsiteX0" fmla="*/ 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0 w 2052637"/>
              <a:gd name="connsiteY6" fmla="*/ 0 h 2052637"/>
              <a:gd name="connsiteX0" fmla="*/ 368300 w 2052637"/>
              <a:gd name="connsiteY0" fmla="*/ 0 h 2052637"/>
              <a:gd name="connsiteX1" fmla="*/ 1026319 w 2052637"/>
              <a:gd name="connsiteY1" fmla="*/ 0 h 2052637"/>
              <a:gd name="connsiteX2" fmla="*/ 2052637 w 2052637"/>
              <a:gd name="connsiteY2" fmla="*/ 1026319 h 2052637"/>
              <a:gd name="connsiteX3" fmla="*/ 1026319 w 2052637"/>
              <a:gd name="connsiteY3" fmla="*/ 2052637 h 2052637"/>
              <a:gd name="connsiteX4" fmla="*/ 0 w 2052637"/>
              <a:gd name="connsiteY4" fmla="*/ 2052637 h 2052637"/>
              <a:gd name="connsiteX5" fmla="*/ 1026319 w 2052637"/>
              <a:gd name="connsiteY5" fmla="*/ 1026319 h 2052637"/>
              <a:gd name="connsiteX6" fmla="*/ 368300 w 205263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664369 w 1690687"/>
              <a:gd name="connsiteY5" fmla="*/ 1026319 h 2052637"/>
              <a:gd name="connsiteX6" fmla="*/ 6350 w 1690687"/>
              <a:gd name="connsiteY6" fmla="*/ 0 h 2052637"/>
              <a:gd name="connsiteX0" fmla="*/ 6350 w 1690687"/>
              <a:gd name="connsiteY0" fmla="*/ 0 h 2052637"/>
              <a:gd name="connsiteX1" fmla="*/ 664369 w 1690687"/>
              <a:gd name="connsiteY1" fmla="*/ 0 h 2052637"/>
              <a:gd name="connsiteX2" fmla="*/ 1690687 w 1690687"/>
              <a:gd name="connsiteY2" fmla="*/ 1026319 h 2052637"/>
              <a:gd name="connsiteX3" fmla="*/ 664369 w 1690687"/>
              <a:gd name="connsiteY3" fmla="*/ 2052637 h 2052637"/>
              <a:gd name="connsiteX4" fmla="*/ 0 w 1690687"/>
              <a:gd name="connsiteY4" fmla="*/ 2052637 h 2052637"/>
              <a:gd name="connsiteX5" fmla="*/ 1032669 w 1690687"/>
              <a:gd name="connsiteY5" fmla="*/ 1032669 h 2052637"/>
              <a:gd name="connsiteX6" fmla="*/ 6350 w 1690687"/>
              <a:gd name="connsiteY6" fmla="*/ 0 h 20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687" h="2052637">
                <a:moveTo>
                  <a:pt x="6350" y="0"/>
                </a:moveTo>
                <a:lnTo>
                  <a:pt x="664369" y="0"/>
                </a:lnTo>
                <a:lnTo>
                  <a:pt x="1690687" y="1026319"/>
                </a:lnTo>
                <a:lnTo>
                  <a:pt x="664369" y="2052637"/>
                </a:lnTo>
                <a:lnTo>
                  <a:pt x="0" y="2052637"/>
                </a:lnTo>
                <a:lnTo>
                  <a:pt x="1032669" y="1032669"/>
                </a:lnTo>
                <a:lnTo>
                  <a:pt x="635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EA89E783-CBE8-D324-CC75-BAB3012AF81A}"/>
              </a:ext>
            </a:extLst>
          </p:cNvPr>
          <p:cNvSpPr txBox="1">
            <a:spLocks/>
          </p:cNvSpPr>
          <p:nvPr/>
        </p:nvSpPr>
        <p:spPr>
          <a:xfrm>
            <a:off x="3688325" y="4494117"/>
            <a:ext cx="1826592" cy="1826592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360000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2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Jupyter</a:t>
            </a:r>
            <a:r>
              <a:rPr lang="en-US" sz="12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 Notebooks </a:t>
            </a:r>
            <a:r>
              <a:rPr lang="en-US" sz="12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starten</a:t>
            </a:r>
            <a:r>
              <a:rPr lang="en-US" sz="12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!</a:t>
            </a:r>
          </a:p>
        </p:txBody>
      </p:sp>
      <p:sp>
        <p:nvSpPr>
          <p:cNvPr id="46" name="Text 5">
            <a:extLst>
              <a:ext uri="{FF2B5EF4-FFF2-40B4-BE49-F238E27FC236}">
                <a16:creationId xmlns:a16="http://schemas.microsoft.com/office/drawing/2014/main" id="{AAB16B45-4BB5-B889-7E70-1DB00FA3CA03}"/>
              </a:ext>
            </a:extLst>
          </p:cNvPr>
          <p:cNvSpPr/>
          <p:nvPr/>
        </p:nvSpPr>
        <p:spPr>
          <a:xfrm>
            <a:off x="6677084" y="5268913"/>
            <a:ext cx="6732316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Fragen</a:t>
            </a:r>
            <a:r>
              <a:rPr lang="en-US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? </a:t>
            </a:r>
            <a:r>
              <a:rPr lang="en-US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Probleme</a:t>
            </a:r>
            <a:r>
              <a:rPr lang="en-US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? </a:t>
            </a:r>
            <a:r>
              <a:rPr lang="en-US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Einfach</a:t>
            </a:r>
            <a:r>
              <a:rPr lang="en-US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melden</a:t>
            </a:r>
            <a:r>
              <a:rPr lang="en-US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!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DC0866F-32B2-2557-4DA7-AAC54D60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549275"/>
            <a:ext cx="183802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48CB292-65BF-47A6-E232-5E86C539B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A5057A-4BC6-6376-64C1-1CFE8A26FF70}"/>
              </a:ext>
            </a:extLst>
          </p:cNvPr>
          <p:cNvSpPr txBox="1"/>
          <p:nvPr/>
        </p:nvSpPr>
        <p:spPr>
          <a:xfrm>
            <a:off x="5916613" y="3477233"/>
            <a:ext cx="5003800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ptos"/>
              </a:rPr>
              <a:t>ML/</a:t>
            </a:r>
            <a:r>
              <a:rPr lang="en-US" dirty="0" err="1">
                <a:solidFill>
                  <a:schemeClr val="accent3"/>
                </a:solidFill>
                <a:latin typeface="Aptos"/>
              </a:rPr>
              <a:t>MLOps</a:t>
            </a:r>
            <a:r>
              <a:rPr lang="en-US" dirty="0">
                <a:solidFill>
                  <a:schemeClr val="accent3"/>
                </a:solidFill>
                <a:latin typeface="Aptos"/>
              </a:rPr>
              <a:t> Engineer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1" name="Text 5">
            <a:extLst>
              <a:ext uri="{FF2B5EF4-FFF2-40B4-BE49-F238E27FC236}">
                <a16:creationId xmlns:a16="http://schemas.microsoft.com/office/drawing/2014/main" id="{C22948CD-FBE2-B26E-AE1D-8137B922F58E}"/>
              </a:ext>
            </a:extLst>
          </p:cNvPr>
          <p:cNvSpPr/>
          <p:nvPr/>
        </p:nvSpPr>
        <p:spPr>
          <a:xfrm>
            <a:off x="1271588" y="2913486"/>
            <a:ext cx="3587491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Kaywan</a:t>
            </a:r>
            <a:r>
              <a:rPr lang="de-DE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Barzani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</a:p>
        </p:txBody>
      </p:sp>
      <p:sp>
        <p:nvSpPr>
          <p:cNvPr id="32" name="Text 33">
            <a:extLst>
              <a:ext uri="{FF2B5EF4-FFF2-40B4-BE49-F238E27FC236}">
                <a16:creationId xmlns:a16="http://schemas.microsoft.com/office/drawing/2014/main" id="{18AD4D74-1F27-4742-7BD7-A9AB592573E2}"/>
              </a:ext>
            </a:extLst>
          </p:cNvPr>
          <p:cNvSpPr/>
          <p:nvPr/>
        </p:nvSpPr>
        <p:spPr>
          <a:xfrm>
            <a:off x="5916613" y="2913485"/>
            <a:ext cx="275955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Ahmad Salah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8EC081E-953B-500C-D331-3D474359CC66}"/>
              </a:ext>
            </a:extLst>
          </p:cNvPr>
          <p:cNvSpPr txBox="1"/>
          <p:nvPr/>
        </p:nvSpPr>
        <p:spPr>
          <a:xfrm>
            <a:off x="1271588" y="3477233"/>
            <a:ext cx="5003800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Domain Lead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" name="Grafik 1" descr="Ein Bild, das Menschliches Gesicht, Person, Kleidung, Mann enthält.&#10;&#10;KI-generierte Inhalte können fehlerhaft sein.">
            <a:extLst>
              <a:ext uri="{FF2B5EF4-FFF2-40B4-BE49-F238E27FC236}">
                <a16:creationId xmlns:a16="http://schemas.microsoft.com/office/drawing/2014/main" id="{5F06347A-3CE6-2414-0A5A-168CED85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74" y="3930015"/>
            <a:ext cx="3666310" cy="2446565"/>
          </a:xfrm>
          <a:prstGeom prst="rect">
            <a:avLst/>
          </a:prstGeom>
        </p:spPr>
      </p:pic>
      <p:pic>
        <p:nvPicPr>
          <p:cNvPr id="3" name="Grafik 2" descr="Ein Bild, das Im Haus, Wand, Person, Bürogebäude enthält.&#10;&#10;KI-generierte Inhalte können fehlerhaft sein.">
            <a:extLst>
              <a:ext uri="{FF2B5EF4-FFF2-40B4-BE49-F238E27FC236}">
                <a16:creationId xmlns:a16="http://schemas.microsoft.com/office/drawing/2014/main" id="{FDD73F90-80DD-CEE6-1FFE-4F619601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3" y="3943350"/>
            <a:ext cx="3181350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1219458" y="1792471"/>
            <a:ext cx="2646436" cy="453970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Ziel &amp;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Zielgruppe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</a:p>
        </p:txBody>
      </p:sp>
      <p:sp>
        <p:nvSpPr>
          <p:cNvPr id="7" name="Shape 3"/>
          <p:cNvSpPr/>
          <p:nvPr/>
        </p:nvSpPr>
        <p:spPr>
          <a:xfrm>
            <a:off x="1271588" y="2308357"/>
            <a:ext cx="5003800" cy="2580566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421826" y="2470694"/>
            <a:ext cx="1881925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de-DE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Was du lernen wirst:</a:t>
            </a:r>
          </a:p>
        </p:txBody>
      </p:sp>
      <p:sp>
        <p:nvSpPr>
          <p:cNvPr id="9" name="Text 5"/>
          <p:cNvSpPr/>
          <p:nvPr/>
        </p:nvSpPr>
        <p:spPr>
          <a:xfrm>
            <a:off x="1603856" y="2704366"/>
            <a:ext cx="145553" cy="2346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144000" lvl="1" indent="-144000">
              <a:lnSpc>
                <a:spcPts val="18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431240" y="2695003"/>
            <a:ext cx="4709303" cy="97719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ML-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Lebenszyklus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verstehen und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strukturieren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MLflow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sicher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in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eigene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Projekte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integrieren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Unterschiede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zu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klassischer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Softwareentwicklung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erkennen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603856" y="3153544"/>
            <a:ext cx="145553" cy="2346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144000" lvl="1" indent="-144000">
              <a:lnSpc>
                <a:spcPts val="18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421826" y="3684515"/>
            <a:ext cx="76463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Für wen:</a:t>
            </a:r>
          </a:p>
        </p:txBody>
      </p:sp>
      <p:sp>
        <p:nvSpPr>
          <p:cNvPr id="14" name="Text 10"/>
          <p:cNvSpPr/>
          <p:nvPr/>
        </p:nvSpPr>
        <p:spPr>
          <a:xfrm>
            <a:off x="1413356" y="3908747"/>
            <a:ext cx="3738337" cy="9387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DevOps- &amp; Data-Teams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Data Scientists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ML-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Neugierige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&amp;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Einsteiger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im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MLOps-Umfeld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endParaRPr lang="en-US" sz="1400" dirty="0">
              <a:latin typeface="HelveticaNeueLT Pro 55 Roman" panose="020B0604020202020204" pitchFamily="34" charset="77"/>
            </a:endParaRPr>
          </a:p>
        </p:txBody>
      </p:sp>
      <p:sp>
        <p:nvSpPr>
          <p:cNvPr id="20" name="Shape 15"/>
          <p:cNvSpPr/>
          <p:nvPr/>
        </p:nvSpPr>
        <p:spPr>
          <a:xfrm>
            <a:off x="6385877" y="2308357"/>
            <a:ext cx="5004000" cy="2584628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6676749" y="2353277"/>
            <a:ext cx="979489" cy="352576"/>
          </a:xfrm>
          <a:prstGeom prst="rect">
            <a:avLst/>
          </a:prstGeom>
          <a:noFill/>
          <a:ln/>
        </p:spPr>
        <p:txBody>
          <a:bodyPr wrap="square" lIns="0" tIns="90763" rIns="136144" bIns="90763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1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15 min</a:t>
            </a:r>
          </a:p>
        </p:txBody>
      </p:sp>
      <p:sp>
        <p:nvSpPr>
          <p:cNvPr id="23" name="Text 18"/>
          <p:cNvSpPr/>
          <p:nvPr/>
        </p:nvSpPr>
        <p:spPr>
          <a:xfrm>
            <a:off x="7468891" y="2447981"/>
            <a:ext cx="1590179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Einführung</a:t>
            </a: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 </a:t>
            </a: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MLOps</a:t>
            </a:r>
            <a:endParaRPr lang="en-US" sz="1000" b="1" cap="all" spc="150" dirty="0">
              <a:solidFill>
                <a:schemeClr val="tx2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24" name="Text 19"/>
          <p:cNvSpPr/>
          <p:nvPr/>
        </p:nvSpPr>
        <p:spPr>
          <a:xfrm>
            <a:off x="7468891" y="2618721"/>
            <a:ext cx="306494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Warum MLOps? Typische Stolpersteine</a:t>
            </a:r>
            <a:endParaRPr lang="en-US" sz="1400" dirty="0">
              <a:latin typeface="HelveticaNeueLT Pro 45 Lt" panose="020B0403020202020204" pitchFamily="34" charset="77"/>
            </a:endParaRPr>
          </a:p>
        </p:txBody>
      </p:sp>
      <p:sp>
        <p:nvSpPr>
          <p:cNvPr id="27" name="Text 22"/>
          <p:cNvSpPr/>
          <p:nvPr/>
        </p:nvSpPr>
        <p:spPr>
          <a:xfrm>
            <a:off x="6676750" y="2945603"/>
            <a:ext cx="904874" cy="352576"/>
          </a:xfrm>
          <a:prstGeom prst="rect">
            <a:avLst/>
          </a:prstGeom>
          <a:noFill/>
          <a:ln/>
        </p:spPr>
        <p:txBody>
          <a:bodyPr wrap="square" lIns="0" tIns="90763" rIns="136144" bIns="90763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1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30 min</a:t>
            </a:r>
          </a:p>
        </p:txBody>
      </p:sp>
      <p:sp>
        <p:nvSpPr>
          <p:cNvPr id="28" name="Text 23"/>
          <p:cNvSpPr/>
          <p:nvPr/>
        </p:nvSpPr>
        <p:spPr>
          <a:xfrm>
            <a:off x="7468891" y="3036594"/>
            <a:ext cx="129362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MLflow</a:t>
            </a: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 Basics</a:t>
            </a:r>
          </a:p>
        </p:txBody>
      </p:sp>
      <p:sp>
        <p:nvSpPr>
          <p:cNvPr id="29" name="Text 24"/>
          <p:cNvSpPr/>
          <p:nvPr/>
        </p:nvSpPr>
        <p:spPr>
          <a:xfrm>
            <a:off x="7468892" y="3207334"/>
            <a:ext cx="277800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Tracking, Model Registry, Hands-on</a:t>
            </a:r>
          </a:p>
        </p:txBody>
      </p:sp>
      <p:sp>
        <p:nvSpPr>
          <p:cNvPr id="32" name="Text 27"/>
          <p:cNvSpPr/>
          <p:nvPr/>
        </p:nvSpPr>
        <p:spPr>
          <a:xfrm>
            <a:off x="6676749" y="3507583"/>
            <a:ext cx="904875" cy="352576"/>
          </a:xfrm>
          <a:prstGeom prst="rect">
            <a:avLst/>
          </a:prstGeom>
          <a:noFill/>
          <a:ln/>
        </p:spPr>
        <p:txBody>
          <a:bodyPr wrap="square" lIns="0" tIns="90763" rIns="136144" bIns="90763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1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45 min</a:t>
            </a:r>
          </a:p>
        </p:txBody>
      </p:sp>
      <p:sp>
        <p:nvSpPr>
          <p:cNvPr id="33" name="Text 28"/>
          <p:cNvSpPr/>
          <p:nvPr/>
        </p:nvSpPr>
        <p:spPr>
          <a:xfrm>
            <a:off x="7468891" y="3601144"/>
            <a:ext cx="1247136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de-DE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Praxisbeispiel</a:t>
            </a:r>
          </a:p>
        </p:txBody>
      </p:sp>
      <p:sp>
        <p:nvSpPr>
          <p:cNvPr id="34" name="Text 29"/>
          <p:cNvSpPr/>
          <p:nvPr/>
        </p:nvSpPr>
        <p:spPr>
          <a:xfrm>
            <a:off x="7468892" y="3771883"/>
            <a:ext cx="337913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Training, Logging,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Auswertung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, Deployment</a:t>
            </a:r>
          </a:p>
        </p:txBody>
      </p:sp>
      <p:sp>
        <p:nvSpPr>
          <p:cNvPr id="37" name="Text 32"/>
          <p:cNvSpPr/>
          <p:nvPr/>
        </p:nvSpPr>
        <p:spPr>
          <a:xfrm>
            <a:off x="7468891" y="4203273"/>
            <a:ext cx="2582438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de-DE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Und, wie sieht’s bei euch aus?</a:t>
            </a:r>
            <a:endParaRPr lang="en-US" sz="1000" b="1" cap="all" spc="150" dirty="0">
              <a:solidFill>
                <a:schemeClr val="tx2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38" name="Text 33"/>
          <p:cNvSpPr/>
          <p:nvPr/>
        </p:nvSpPr>
        <p:spPr>
          <a:xfrm>
            <a:off x="7468891" y="4388139"/>
            <a:ext cx="3498415" cy="4282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Fakten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statt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Ausreden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: Was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hält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euch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wirklich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von </a:t>
            </a:r>
            <a:r>
              <a:rPr lang="en-US" sz="1400" dirty="0" err="1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MLOps</a:t>
            </a:r>
            <a:r>
              <a:rPr lang="en-US" sz="1400" dirty="0"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ab?</a:t>
            </a:r>
          </a:p>
        </p:txBody>
      </p:sp>
      <p:sp>
        <p:nvSpPr>
          <p:cNvPr id="42" name="Shape 36"/>
          <p:cNvSpPr/>
          <p:nvPr/>
        </p:nvSpPr>
        <p:spPr>
          <a:xfrm>
            <a:off x="1287261" y="5369627"/>
            <a:ext cx="2430000" cy="695504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5" name="Text 38"/>
          <p:cNvSpPr/>
          <p:nvPr/>
        </p:nvSpPr>
        <p:spPr>
          <a:xfrm>
            <a:off x="2069450" y="5698496"/>
            <a:ext cx="86562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mit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Internet</a:t>
            </a:r>
          </a:p>
        </p:txBody>
      </p:sp>
      <p:sp>
        <p:nvSpPr>
          <p:cNvPr id="46" name="Shape 39"/>
          <p:cNvSpPr/>
          <p:nvPr/>
        </p:nvSpPr>
        <p:spPr>
          <a:xfrm>
            <a:off x="3836971" y="5369627"/>
            <a:ext cx="2430000" cy="695504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9" name="Text 41"/>
          <p:cNvSpPr/>
          <p:nvPr/>
        </p:nvSpPr>
        <p:spPr>
          <a:xfrm>
            <a:off x="4315391" y="5698496"/>
            <a:ext cx="147316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Jupyter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 Notebooks</a:t>
            </a:r>
          </a:p>
        </p:txBody>
      </p:sp>
      <p:sp>
        <p:nvSpPr>
          <p:cNvPr id="50" name="Shape 42"/>
          <p:cNvSpPr/>
          <p:nvPr/>
        </p:nvSpPr>
        <p:spPr>
          <a:xfrm>
            <a:off x="6385595" y="5369627"/>
            <a:ext cx="2430000" cy="695504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 dirty="0">
              <a:latin typeface="HelveticaNeueLT Pro 55 Roman" panose="020B0604020202020204" pitchFamily="34" charset="77"/>
            </a:endParaRPr>
          </a:p>
        </p:txBody>
      </p:sp>
      <p:sp>
        <p:nvSpPr>
          <p:cNvPr id="53" name="Text 44"/>
          <p:cNvSpPr/>
          <p:nvPr/>
        </p:nvSpPr>
        <p:spPr>
          <a:xfrm>
            <a:off x="7351328" y="5698496"/>
            <a:ext cx="49853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via pip</a:t>
            </a:r>
          </a:p>
        </p:txBody>
      </p:sp>
      <p:sp>
        <p:nvSpPr>
          <p:cNvPr id="59" name="Shape 42">
            <a:extLst>
              <a:ext uri="{FF2B5EF4-FFF2-40B4-BE49-F238E27FC236}">
                <a16:creationId xmlns:a16="http://schemas.microsoft.com/office/drawing/2014/main" id="{062F16AB-C42F-8CDD-3811-40096E4D6203}"/>
              </a:ext>
            </a:extLst>
          </p:cNvPr>
          <p:cNvSpPr/>
          <p:nvPr/>
        </p:nvSpPr>
        <p:spPr>
          <a:xfrm>
            <a:off x="8932069" y="5361605"/>
            <a:ext cx="2430000" cy="695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sz="2400" dirty="0">
              <a:latin typeface="HelveticaNeueLT Pro 55 Roman" panose="020B0604020202020204" pitchFamily="34" charset="77"/>
            </a:endParaRPr>
          </a:p>
        </p:txBody>
      </p:sp>
      <p:sp>
        <p:nvSpPr>
          <p:cNvPr id="56" name="Text 46"/>
          <p:cNvSpPr/>
          <p:nvPr/>
        </p:nvSpPr>
        <p:spPr>
          <a:xfrm>
            <a:off x="9229350" y="5698496"/>
            <a:ext cx="1835439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optional für Deployment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70B549C7-3D2C-06AD-6689-CE6650AAA9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54561" y="5355595"/>
            <a:ext cx="1295400" cy="33655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FA66338F-89C8-617A-5D14-917D1DC3AB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90185" y="5355595"/>
            <a:ext cx="1923572" cy="33655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PYTHON-UMGEBUNG</a:t>
            </a:r>
          </a:p>
        </p:txBody>
      </p:sp>
      <p:sp>
        <p:nvSpPr>
          <p:cNvPr id="76" name="Textplatzhalter 75">
            <a:extLst>
              <a:ext uri="{FF2B5EF4-FFF2-40B4-BE49-F238E27FC236}">
                <a16:creationId xmlns:a16="http://schemas.microsoft.com/office/drawing/2014/main" id="{404F4E3A-41F0-0943-1F18-A1D2597D73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08031" y="5355595"/>
            <a:ext cx="1985128" cy="33655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PAKET-INSTALLATION</a:t>
            </a:r>
          </a:p>
        </p:txBody>
      </p:sp>
      <p:sp>
        <p:nvSpPr>
          <p:cNvPr id="78" name="Textplatzhalter 77">
            <a:extLst>
              <a:ext uri="{FF2B5EF4-FFF2-40B4-BE49-F238E27FC236}">
                <a16:creationId xmlns:a16="http://schemas.microsoft.com/office/drawing/2014/main" id="{B3E86DB5-4295-60EE-1137-823447E1C8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6080" y="5361945"/>
            <a:ext cx="2241979" cy="33655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DOCKER DESKTOP</a:t>
            </a:r>
          </a:p>
        </p:txBody>
      </p:sp>
      <p:sp>
        <p:nvSpPr>
          <p:cNvPr id="85" name="Titel 64">
            <a:extLst>
              <a:ext uri="{FF2B5EF4-FFF2-40B4-BE49-F238E27FC236}">
                <a16:creationId xmlns:a16="http://schemas.microsoft.com/office/drawing/2014/main" id="{C5A14341-A689-7E42-6CE3-0E228684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661150" cy="423303"/>
          </a:xfrm>
        </p:spPr>
        <p:txBody>
          <a:bodyPr/>
          <a:lstStyle/>
          <a:p>
            <a:r>
              <a:rPr lang="de-DE" dirty="0"/>
              <a:t>WORKSHOP-ÜBERBLICK</a:t>
            </a:r>
          </a:p>
        </p:txBody>
      </p:sp>
      <p:sp>
        <p:nvSpPr>
          <p:cNvPr id="98" name="Text 27">
            <a:extLst>
              <a:ext uri="{FF2B5EF4-FFF2-40B4-BE49-F238E27FC236}">
                <a16:creationId xmlns:a16="http://schemas.microsoft.com/office/drawing/2014/main" id="{0C3951DA-E43A-CF29-244C-8C9F8A2EE672}"/>
              </a:ext>
            </a:extLst>
          </p:cNvPr>
          <p:cNvSpPr/>
          <p:nvPr/>
        </p:nvSpPr>
        <p:spPr>
          <a:xfrm>
            <a:off x="6678837" y="4105240"/>
            <a:ext cx="1088751" cy="352576"/>
          </a:xfrm>
          <a:prstGeom prst="rect">
            <a:avLst/>
          </a:prstGeom>
          <a:noFill/>
          <a:ln/>
        </p:spPr>
        <p:txBody>
          <a:bodyPr wrap="square" lIns="0" tIns="90763" rIns="136144" bIns="90763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1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30 min</a:t>
            </a:r>
          </a:p>
        </p:txBody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0C13F85D-8906-F4AB-2FFB-F1E0735F9DEB}"/>
              </a:ext>
            </a:extLst>
          </p:cNvPr>
          <p:cNvSpPr/>
          <p:nvPr/>
        </p:nvSpPr>
        <p:spPr>
          <a:xfrm>
            <a:off x="1289621" y="4888923"/>
            <a:ext cx="2646436" cy="453970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Was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ihr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braucht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104" name="Text 2">
            <a:extLst>
              <a:ext uri="{FF2B5EF4-FFF2-40B4-BE49-F238E27FC236}">
                <a16:creationId xmlns:a16="http://schemas.microsoft.com/office/drawing/2014/main" id="{03195CCE-DC07-911F-EFDD-0A14624AEEF6}"/>
              </a:ext>
            </a:extLst>
          </p:cNvPr>
          <p:cNvSpPr/>
          <p:nvPr/>
        </p:nvSpPr>
        <p:spPr>
          <a:xfrm>
            <a:off x="6390425" y="1828691"/>
            <a:ext cx="2646436" cy="453970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Ablauf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(2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Stunden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014EB-6EEE-D4DD-9A76-A87A968A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C025FB2B-42E7-5022-51A9-2D6E6466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765164" cy="423515"/>
          </a:xfrm>
        </p:spPr>
        <p:txBody>
          <a:bodyPr/>
          <a:lstStyle/>
          <a:p>
            <a:r>
              <a:rPr lang="en-US" dirty="0"/>
              <a:t>WAS IST MLOPS?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1F3BB533-4A2F-724B-8818-14108C44C279}"/>
              </a:ext>
            </a:extLst>
          </p:cNvPr>
          <p:cNvSpPr/>
          <p:nvPr/>
        </p:nvSpPr>
        <p:spPr>
          <a:xfrm>
            <a:off x="1271588" y="1962431"/>
            <a:ext cx="9457347" cy="8463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MLOps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ist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die Brücke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zwischen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ML-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Entwicklung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und Produktion</a:t>
            </a:r>
          </a:p>
          <a:p>
            <a:r>
              <a:rPr lang="en-US" sz="1600" dirty="0">
                <a:latin typeface="HelveticaNeueLT Pro 45 Lt" panose="020B0403020202020204" pitchFamily="34" charset="77"/>
              </a:rPr>
              <a:t>Machine Learning Operations kombiniert bewährte Methoden aus DevOps, DataOps und Machine Learning, um den gesamten ML-Lebenszyklus zu </a:t>
            </a:r>
            <a:r>
              <a:rPr lang="en-US" sz="1600" dirty="0" err="1">
                <a:latin typeface="HelveticaNeueLT Pro 45 Lt" panose="020B0403020202020204" pitchFamily="34" charset="77"/>
              </a:rPr>
              <a:t>optimieren</a:t>
            </a:r>
            <a:r>
              <a:rPr lang="en-US" sz="1600" dirty="0">
                <a:latin typeface="HelveticaNeueLT Pro 45 Lt" panose="020B0403020202020204" pitchFamily="34" charset="77"/>
              </a:rPr>
              <a:t>.</a:t>
            </a:r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B5BADFAF-B87D-AF30-6E20-CAA79D45B7C5}"/>
              </a:ext>
            </a:extLst>
          </p:cNvPr>
          <p:cNvSpPr/>
          <p:nvPr/>
        </p:nvSpPr>
        <p:spPr>
          <a:xfrm>
            <a:off x="1278554" y="3114051"/>
            <a:ext cx="10111323" cy="845921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B815541C-8F74-ED2D-E46B-1AE884058823}"/>
              </a:ext>
            </a:extLst>
          </p:cNvPr>
          <p:cNvSpPr/>
          <p:nvPr/>
        </p:nvSpPr>
        <p:spPr>
          <a:xfrm>
            <a:off x="3941013" y="3308908"/>
            <a:ext cx="4560428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200" b="1" cap="all" spc="150" dirty="0">
                <a:solidFill>
                  <a:schemeClr val="bg2"/>
                </a:solidFill>
                <a:latin typeface="Soin Sans Pro Headline" panose="02000000000000000000" pitchFamily="2" charset="77"/>
              </a:rPr>
              <a:t>MLOps = DevOps + DataOps + </a:t>
            </a:r>
            <a:r>
              <a:rPr lang="en-US" sz="1200" b="1" cap="all" spc="150" dirty="0" err="1">
                <a:solidFill>
                  <a:schemeClr val="bg2"/>
                </a:solidFill>
                <a:latin typeface="Soin Sans Pro Headline" panose="02000000000000000000" pitchFamily="2" charset="77"/>
              </a:rPr>
              <a:t>ModelOps</a:t>
            </a:r>
            <a:endParaRPr lang="en-US" sz="1200" b="1" cap="all" spc="150" dirty="0">
              <a:solidFill>
                <a:schemeClr val="bg2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B1CDE7F9-6F11-1E23-BC1E-F1D637D5D6BF}"/>
              </a:ext>
            </a:extLst>
          </p:cNvPr>
          <p:cNvSpPr/>
          <p:nvPr/>
        </p:nvSpPr>
        <p:spPr>
          <a:xfrm>
            <a:off x="3201802" y="3566368"/>
            <a:ext cx="6038851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  <a:ea typeface="Noto Sans" pitchFamily="34" charset="-122"/>
                <a:cs typeface="Noto Sans" pitchFamily="34" charset="-120"/>
              </a:rPr>
              <a:t>CI/CD + Continuous Training + Continuous Monitoring</a:t>
            </a:r>
          </a:p>
        </p:txBody>
      </p:sp>
      <p:sp>
        <p:nvSpPr>
          <p:cNvPr id="54" name="Shape 3">
            <a:extLst>
              <a:ext uri="{FF2B5EF4-FFF2-40B4-BE49-F238E27FC236}">
                <a16:creationId xmlns:a16="http://schemas.microsoft.com/office/drawing/2014/main" id="{80EF26CC-139C-95AF-3A12-9F3452DC6431}"/>
              </a:ext>
            </a:extLst>
          </p:cNvPr>
          <p:cNvSpPr/>
          <p:nvPr/>
        </p:nvSpPr>
        <p:spPr>
          <a:xfrm>
            <a:off x="1278554" y="4108529"/>
            <a:ext cx="3258000" cy="1949371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pic>
        <p:nvPicPr>
          <p:cNvPr id="25" name="Grafik 24" descr="Zahnräder mit einfarbiger Füllung">
            <a:extLst>
              <a:ext uri="{FF2B5EF4-FFF2-40B4-BE49-F238E27FC236}">
                <a16:creationId xmlns:a16="http://schemas.microsoft.com/office/drawing/2014/main" id="{1AE7BFE9-8A1A-F7F7-D262-27FFE186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581" y="4270005"/>
            <a:ext cx="424046" cy="424046"/>
          </a:xfrm>
          <a:prstGeom prst="rect">
            <a:avLst/>
          </a:prstGeom>
        </p:spPr>
      </p:pic>
      <p:sp>
        <p:nvSpPr>
          <p:cNvPr id="26" name="Text 4">
            <a:extLst>
              <a:ext uri="{FF2B5EF4-FFF2-40B4-BE49-F238E27FC236}">
                <a16:creationId xmlns:a16="http://schemas.microsoft.com/office/drawing/2014/main" id="{4DF85DD4-6D34-A894-9169-110A895E297A}"/>
              </a:ext>
            </a:extLst>
          </p:cNvPr>
          <p:cNvSpPr/>
          <p:nvPr/>
        </p:nvSpPr>
        <p:spPr>
          <a:xfrm>
            <a:off x="1868017" y="4439949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DevOps</a:t>
            </a: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1CFD39DF-27C3-4D6D-9F87-A10C98A095CE}"/>
              </a:ext>
            </a:extLst>
          </p:cNvPr>
          <p:cNvSpPr/>
          <p:nvPr/>
        </p:nvSpPr>
        <p:spPr>
          <a:xfrm>
            <a:off x="1862409" y="4765430"/>
            <a:ext cx="2349715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Continuous Integration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Continuous Deployment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Automatisierung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Versionskontrolle</a:t>
            </a:r>
            <a:endParaRPr lang="en-US" sz="1051" dirty="0"/>
          </a:p>
        </p:txBody>
      </p:sp>
      <p:sp>
        <p:nvSpPr>
          <p:cNvPr id="68" name="Shape 3">
            <a:extLst>
              <a:ext uri="{FF2B5EF4-FFF2-40B4-BE49-F238E27FC236}">
                <a16:creationId xmlns:a16="http://schemas.microsoft.com/office/drawing/2014/main" id="{CEB45CB9-AFB7-1475-FE87-4395FE4CBA32}"/>
              </a:ext>
            </a:extLst>
          </p:cNvPr>
          <p:cNvSpPr/>
          <p:nvPr/>
        </p:nvSpPr>
        <p:spPr>
          <a:xfrm>
            <a:off x="4711763" y="4108529"/>
            <a:ext cx="3258000" cy="1949371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FB1946A7-46D9-343A-B00D-10BB7EBB6F3B}"/>
              </a:ext>
            </a:extLst>
          </p:cNvPr>
          <p:cNvSpPr/>
          <p:nvPr/>
        </p:nvSpPr>
        <p:spPr>
          <a:xfrm>
            <a:off x="5294330" y="4443458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DATAOPS</a:t>
            </a:r>
          </a:p>
        </p:txBody>
      </p:sp>
      <p:sp>
        <p:nvSpPr>
          <p:cNvPr id="35" name="Text 11">
            <a:extLst>
              <a:ext uri="{FF2B5EF4-FFF2-40B4-BE49-F238E27FC236}">
                <a16:creationId xmlns:a16="http://schemas.microsoft.com/office/drawing/2014/main" id="{958247F5-BA8B-5855-961A-2EC3767CC1DA}"/>
              </a:ext>
            </a:extLst>
          </p:cNvPr>
          <p:cNvSpPr/>
          <p:nvPr/>
        </p:nvSpPr>
        <p:spPr>
          <a:xfrm>
            <a:off x="5294330" y="4765430"/>
            <a:ext cx="1902845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Datenqualität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Daten-Pipelines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Datenversionierung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Datenvalidierung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pic>
        <p:nvPicPr>
          <p:cNvPr id="43" name="Grafik 42" descr="Balkendiagramm mit einfarbiger Füllung">
            <a:extLst>
              <a:ext uri="{FF2B5EF4-FFF2-40B4-BE49-F238E27FC236}">
                <a16:creationId xmlns:a16="http://schemas.microsoft.com/office/drawing/2014/main" id="{7C6E02AE-2782-CC3D-BA38-BCCA0A622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6342" y="4291271"/>
            <a:ext cx="345992" cy="345992"/>
          </a:xfrm>
          <a:prstGeom prst="rect">
            <a:avLst/>
          </a:prstGeom>
        </p:spPr>
      </p:pic>
      <p:sp>
        <p:nvSpPr>
          <p:cNvPr id="69" name="Shape 3">
            <a:extLst>
              <a:ext uri="{FF2B5EF4-FFF2-40B4-BE49-F238E27FC236}">
                <a16:creationId xmlns:a16="http://schemas.microsoft.com/office/drawing/2014/main" id="{27194301-86DA-5E33-FC3A-AEE3213040B3}"/>
              </a:ext>
            </a:extLst>
          </p:cNvPr>
          <p:cNvSpPr/>
          <p:nvPr/>
        </p:nvSpPr>
        <p:spPr>
          <a:xfrm>
            <a:off x="8126181" y="4112551"/>
            <a:ext cx="3258000" cy="1949371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4" name="Text 4">
            <a:extLst>
              <a:ext uri="{FF2B5EF4-FFF2-40B4-BE49-F238E27FC236}">
                <a16:creationId xmlns:a16="http://schemas.microsoft.com/office/drawing/2014/main" id="{5F942A82-11E5-6CDD-4FDA-D213E1B2DE5D}"/>
              </a:ext>
            </a:extLst>
          </p:cNvPr>
          <p:cNvSpPr/>
          <p:nvPr/>
        </p:nvSpPr>
        <p:spPr>
          <a:xfrm>
            <a:off x="8721540" y="4443971"/>
            <a:ext cx="122113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MODELOPS</a:t>
            </a:r>
          </a:p>
        </p:txBody>
      </p:sp>
      <p:sp>
        <p:nvSpPr>
          <p:cNvPr id="47" name="Text 11">
            <a:extLst>
              <a:ext uri="{FF2B5EF4-FFF2-40B4-BE49-F238E27FC236}">
                <a16:creationId xmlns:a16="http://schemas.microsoft.com/office/drawing/2014/main" id="{2296AE79-418A-3184-6738-535B0984DAA4}"/>
              </a:ext>
            </a:extLst>
          </p:cNvPr>
          <p:cNvSpPr/>
          <p:nvPr/>
        </p:nvSpPr>
        <p:spPr>
          <a:xfrm>
            <a:off x="8709208" y="4769452"/>
            <a:ext cx="1960086" cy="9771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Modell-Training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Modell-Deployment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Modell-Monitoring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Modell-Governance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4538DC2-7D63-4765-0E13-0CB76F95B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026" y="4325630"/>
            <a:ext cx="259672" cy="2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1296-0301-6D58-BA79-46388D7C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ng 1">
            <a:extLst>
              <a:ext uri="{FF2B5EF4-FFF2-40B4-BE49-F238E27FC236}">
                <a16:creationId xmlns:a16="http://schemas.microsoft.com/office/drawing/2014/main" id="{6D40E371-27BA-D4F3-9E3D-32195167648E}"/>
              </a:ext>
            </a:extLst>
          </p:cNvPr>
          <p:cNvSpPr/>
          <p:nvPr/>
        </p:nvSpPr>
        <p:spPr>
          <a:xfrm>
            <a:off x="8763000" y="630900"/>
            <a:ext cx="6858000" cy="6858000"/>
          </a:xfrm>
          <a:prstGeom prst="don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Titel 64">
            <a:extLst>
              <a:ext uri="{FF2B5EF4-FFF2-40B4-BE49-F238E27FC236}">
                <a16:creationId xmlns:a16="http://schemas.microsoft.com/office/drawing/2014/main" id="{54F13FBC-8732-76EE-DFF5-15BD38E4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765164" cy="423515"/>
          </a:xfrm>
        </p:spPr>
        <p:txBody>
          <a:bodyPr/>
          <a:lstStyle/>
          <a:p>
            <a:r>
              <a:rPr lang="en-US" dirty="0"/>
              <a:t>WAS IST MLOPS?</a:t>
            </a:r>
          </a:p>
        </p:txBody>
      </p:sp>
      <p:sp>
        <p:nvSpPr>
          <p:cNvPr id="7" name="Text 34">
            <a:extLst>
              <a:ext uri="{FF2B5EF4-FFF2-40B4-BE49-F238E27FC236}">
                <a16:creationId xmlns:a16="http://schemas.microsoft.com/office/drawing/2014/main" id="{0D414131-D391-9838-4139-6245AC5C1782}"/>
              </a:ext>
            </a:extLst>
          </p:cNvPr>
          <p:cNvSpPr/>
          <p:nvPr/>
        </p:nvSpPr>
        <p:spPr>
          <a:xfrm>
            <a:off x="5124449" y="5153228"/>
            <a:ext cx="4895851" cy="2462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endParaRPr lang="en-US" sz="16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43D01882-1014-DEEF-1C4E-A0D4DBCA8595}"/>
              </a:ext>
            </a:extLst>
          </p:cNvPr>
          <p:cNvSpPr txBox="1">
            <a:spLocks/>
          </p:cNvSpPr>
          <p:nvPr/>
        </p:nvSpPr>
        <p:spPr>
          <a:xfrm>
            <a:off x="1282221" y="2061900"/>
            <a:ext cx="3996000" cy="3996000"/>
          </a:xfrm>
          <a:prstGeom prst="ellipse">
            <a:avLst/>
          </a:prstGeom>
          <a:solidFill>
            <a:schemeClr val="tx2"/>
          </a:solidFill>
        </p:spPr>
        <p:txBody>
          <a:bodyPr vert="horz" lIns="180000" tIns="360000" rIns="3600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Hauptziele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 marL="144000" lvl="1" indent="-1440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/>
              <a:t>Schnellere</a:t>
            </a:r>
            <a:r>
              <a:rPr lang="en-US" sz="1600" dirty="0"/>
              <a:t> Time-to-Market</a:t>
            </a:r>
          </a:p>
          <a:p>
            <a:pPr marL="144000" lvl="1" indent="-1440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/>
              <a:t>Höhere</a:t>
            </a:r>
            <a:r>
              <a:rPr lang="en-US" sz="1600" dirty="0"/>
              <a:t> </a:t>
            </a:r>
            <a:r>
              <a:rPr lang="en-US" sz="1600" dirty="0" err="1"/>
              <a:t>Modellqualität</a:t>
            </a:r>
            <a:endParaRPr lang="en-US" sz="1600" dirty="0"/>
          </a:p>
          <a:p>
            <a:pPr marL="144000" lvl="1" indent="-1440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/>
              <a:t>Bessere</a:t>
            </a:r>
            <a:r>
              <a:rPr lang="en-US" sz="1600" dirty="0"/>
              <a:t> </a:t>
            </a:r>
            <a:r>
              <a:rPr lang="en-US" sz="1600" dirty="0" err="1"/>
              <a:t>Skalierbarkeit</a:t>
            </a:r>
            <a:endParaRPr lang="en-US" sz="1600" dirty="0"/>
          </a:p>
          <a:p>
            <a:pPr marL="144000" lvl="1" indent="-1440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 err="1"/>
              <a:t>Reduzierte</a:t>
            </a:r>
            <a:r>
              <a:rPr lang="en-US" sz="1600" dirty="0"/>
              <a:t> </a:t>
            </a:r>
            <a:r>
              <a:rPr lang="en-US" sz="1600" dirty="0" err="1"/>
              <a:t>Risiken</a:t>
            </a:r>
            <a:endParaRPr lang="en-US" sz="1600" dirty="0"/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152BE63-C2F4-89CE-EA3D-274E553E1B7F}"/>
              </a:ext>
            </a:extLst>
          </p:cNvPr>
          <p:cNvSpPr txBox="1">
            <a:spLocks/>
          </p:cNvSpPr>
          <p:nvPr/>
        </p:nvSpPr>
        <p:spPr>
          <a:xfrm>
            <a:off x="5377146" y="2061900"/>
            <a:ext cx="3996000" cy="3996000"/>
          </a:xfrm>
          <a:prstGeom prst="ellipse">
            <a:avLst/>
          </a:prstGeom>
          <a:solidFill>
            <a:schemeClr val="accent1"/>
          </a:solidFill>
        </p:spPr>
        <p:txBody>
          <a:bodyPr vert="horz" lIns="180000" tIns="360000" rIns="0" bIns="3600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accent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bg2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Kernidee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2"/>
                </a:solidFill>
              </a:rPr>
              <a:t>Struktur</a:t>
            </a:r>
            <a:r>
              <a:rPr lang="en-US" sz="1600" dirty="0">
                <a:solidFill>
                  <a:schemeClr val="bg2"/>
                </a:solidFill>
              </a:rPr>
              <a:t> und </a:t>
            </a:r>
            <a:r>
              <a:rPr lang="en-US" sz="1600" dirty="0" err="1">
                <a:solidFill>
                  <a:schemeClr val="bg2"/>
                </a:solidFill>
              </a:rPr>
              <a:t>Automatisierung</a:t>
            </a:r>
            <a:r>
              <a:rPr lang="en-US" sz="1600" dirty="0">
                <a:solidFill>
                  <a:schemeClr val="bg2"/>
                </a:solidFill>
              </a:rPr>
              <a:t> in den ML-</a:t>
            </a:r>
            <a:r>
              <a:rPr lang="en-US" sz="1600" dirty="0" err="1">
                <a:solidFill>
                  <a:schemeClr val="bg2"/>
                </a:solidFill>
              </a:rPr>
              <a:t>Lebenszyklus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bringen</a:t>
            </a:r>
            <a:r>
              <a:rPr lang="en-US" sz="1600" dirty="0">
                <a:solidFill>
                  <a:schemeClr val="bg2"/>
                </a:solidFill>
              </a:rPr>
              <a:t> – von der </a:t>
            </a:r>
            <a:r>
              <a:rPr lang="en-US" sz="1600" dirty="0" err="1">
                <a:solidFill>
                  <a:schemeClr val="bg2"/>
                </a:solidFill>
              </a:rPr>
              <a:t>Entwicklung</a:t>
            </a:r>
            <a:r>
              <a:rPr lang="en-US" sz="1600" dirty="0">
                <a:solidFill>
                  <a:schemeClr val="bg2"/>
                </a:solidFill>
              </a:rPr>
              <a:t> bis </a:t>
            </a:r>
            <a:r>
              <a:rPr lang="en-US" sz="1600" dirty="0" err="1">
                <a:solidFill>
                  <a:schemeClr val="bg2"/>
                </a:solidFill>
              </a:rPr>
              <a:t>zur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kontinuierlichen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Überwachung</a:t>
            </a:r>
            <a:r>
              <a:rPr lang="en-US" sz="1600" dirty="0">
                <a:solidFill>
                  <a:schemeClr val="bg2"/>
                </a:solidFill>
              </a:rPr>
              <a:t> in Produktion.</a:t>
            </a:r>
          </a:p>
        </p:txBody>
      </p:sp>
    </p:spTree>
    <p:extLst>
      <p:ext uri="{BB962C8B-B14F-4D97-AF65-F5344CB8AC3E}">
        <p14:creationId xmlns:p14="http://schemas.microsoft.com/office/powerpoint/2010/main" val="35461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14BD-B647-3856-DFA9-503848AC9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36B98E3-97E2-8820-A967-A5F4C169F694}"/>
              </a:ext>
            </a:extLst>
          </p:cNvPr>
          <p:cNvGrpSpPr/>
          <p:nvPr/>
        </p:nvGrpSpPr>
        <p:grpSpPr>
          <a:xfrm>
            <a:off x="76743" y="1927643"/>
            <a:ext cx="5990361" cy="5517398"/>
            <a:chOff x="76743" y="1332210"/>
            <a:chExt cx="5990361" cy="5517398"/>
          </a:xfrm>
        </p:grpSpPr>
        <p:sp>
          <p:nvSpPr>
            <p:cNvPr id="16" name="Textplatzhalter 4">
              <a:hlinkClick r:id="" action="ppaction://noaction"/>
              <a:extLst>
                <a:ext uri="{FF2B5EF4-FFF2-40B4-BE49-F238E27FC236}">
                  <a16:creationId xmlns:a16="http://schemas.microsoft.com/office/drawing/2014/main" id="{38C8B0AD-5DD0-BE59-B64B-68D030030644}"/>
                </a:ext>
              </a:extLst>
            </p:cNvPr>
            <p:cNvSpPr txBox="1">
              <a:spLocks/>
            </p:cNvSpPr>
            <p:nvPr/>
          </p:nvSpPr>
          <p:spPr>
            <a:xfrm>
              <a:off x="76743" y="1332210"/>
              <a:ext cx="5990361" cy="5517398"/>
            </a:xfrm>
            <a:prstGeom prst="roundRect">
              <a:avLst>
                <a:gd name="adj" fmla="val 2244"/>
              </a:avLst>
            </a:prstGeom>
            <a:solidFill>
              <a:schemeClr val="tx2"/>
            </a:solidFill>
          </p:spPr>
          <p:txBody>
            <a:bodyPr vert="horz" wrap="square" lIns="108000" tIns="108000" rIns="108000" bIns="10800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000" b="1" i="0" kern="1200" spc="200" baseline="0">
                  <a:solidFill>
                    <a:schemeClr val="bg1"/>
                  </a:solidFill>
                  <a:latin typeface="Soin Sans Pro Headline" panose="02000000000000000000" pitchFamily="2" charset="77"/>
                  <a:ea typeface="+mn-ea"/>
                  <a:cs typeface="+mn-cs"/>
                </a:defRPr>
              </a:lvl1pPr>
              <a:lvl2pPr marL="581025" indent="-1238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2pPr>
              <a:lvl3pPr marL="1027113" indent="-11271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3pPr>
              <a:lvl4pPr marL="1511300" indent="-1397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4pPr>
              <a:lvl5pPr marL="1957388" indent="-12858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tabLst>
                  <a:tab pos="266700" algn="l"/>
                </a:tabLst>
              </a:pPr>
              <a:endParaRPr lang="de-DE" sz="1050" b="0" spc="0" dirty="0">
                <a:solidFill>
                  <a:srgbClr val="7E8783"/>
                </a:solidFill>
                <a:effectLst/>
                <a:latin typeface="HelveticaNeueLT Pro 45 Lt" panose="020B0403020202020204" pitchFamily="34" charset="77"/>
              </a:endParaRPr>
            </a:p>
          </p:txBody>
        </p:sp>
        <p:sp>
          <p:nvSpPr>
            <p:cNvPr id="20" name="Untertitel 3">
              <a:extLst>
                <a:ext uri="{FF2B5EF4-FFF2-40B4-BE49-F238E27FC236}">
                  <a16:creationId xmlns:a16="http://schemas.microsoft.com/office/drawing/2014/main" id="{74EDA19F-D48F-DFD4-7831-C3E94E710614}"/>
                </a:ext>
              </a:extLst>
            </p:cNvPr>
            <p:cNvSpPr txBox="1">
              <a:spLocks/>
            </p:cNvSpPr>
            <p:nvPr/>
          </p:nvSpPr>
          <p:spPr>
            <a:xfrm>
              <a:off x="1282334" y="1645292"/>
              <a:ext cx="4171444" cy="4412608"/>
            </a:xfrm>
            <a:prstGeom prst="rect">
              <a:avLst/>
            </a:prstGeom>
          </p:spPr>
          <p:txBody>
            <a:bodyPr vert="horz" lIns="0" tIns="0" rIns="0" bIns="0" numCol="1" spcCol="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ts val="4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40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0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ts val="2400"/>
                </a:lnSpc>
                <a:spcBef>
                  <a:spcPts val="600"/>
                </a:spcBef>
              </a:pPr>
              <a:r>
                <a:rPr lang="en-US" sz="1000" b="1" spc="200" dirty="0">
                  <a:solidFill>
                    <a:schemeClr val="bg2"/>
                  </a:solidFill>
                  <a:latin typeface="Soin Sans Pro Headline" panose="02000000000000000000" pitchFamily="2" charset="77"/>
                </a:rPr>
                <a:t> TYPISCHE STOLPERSTEINE VON ML-PROJEKTEN </a:t>
              </a:r>
              <a:endParaRPr lang="de-DE" sz="1000" b="1" spc="200" dirty="0">
                <a:solidFill>
                  <a:schemeClr val="bg2"/>
                </a:solidFill>
                <a:latin typeface="Soin Sans Pro Headline" panose="02000000000000000000" pitchFamily="2" charset="77"/>
              </a:endParaRP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4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Chaotische</a:t>
              </a:r>
              <a:r>
                <a:rPr lang="en-US" sz="1600" dirty="0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 Notebooks</a:t>
              </a:r>
              <a:br>
                <a:rPr lang="en-US" sz="1600" dirty="0">
                  <a:solidFill>
                    <a:schemeClr val="bg2"/>
                  </a:solidFill>
                </a:rPr>
              </a:br>
              <a:r>
                <a:rPr lang="en-US" sz="1600" dirty="0" err="1">
                  <a:solidFill>
                    <a:schemeClr val="bg2"/>
                  </a:solidFill>
                </a:rPr>
                <a:t>Unstrukturierter</a:t>
              </a:r>
              <a:r>
                <a:rPr lang="en-US" sz="1600" dirty="0">
                  <a:solidFill>
                    <a:schemeClr val="bg2"/>
                  </a:solidFill>
                </a:rPr>
                <a:t> Code, </a:t>
              </a:r>
              <a:r>
                <a:rPr lang="en-US" sz="1600" dirty="0" err="1">
                  <a:solidFill>
                    <a:schemeClr val="bg2"/>
                  </a:solidFill>
                </a:rPr>
                <a:t>keine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</a:rPr>
                <a:t>Versionierung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4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Verlorene</a:t>
              </a:r>
              <a:r>
                <a:rPr lang="en-US" sz="1600" dirty="0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Experimente</a:t>
              </a:r>
              <a:br>
                <a:rPr lang="en-US" sz="1600" dirty="0">
                  <a:solidFill>
                    <a:schemeClr val="bg2"/>
                  </a:solidFill>
                </a:rPr>
              </a:br>
              <a:r>
                <a:rPr lang="en-US" sz="1600" dirty="0">
                  <a:solidFill>
                    <a:schemeClr val="bg2"/>
                  </a:solidFill>
                </a:rPr>
                <a:t>“</a:t>
              </a:r>
              <a:r>
                <a:rPr lang="en-US" sz="1600" dirty="0" err="1">
                  <a:solidFill>
                    <a:schemeClr val="bg2"/>
                  </a:solidFill>
                </a:rPr>
                <a:t>Welche</a:t>
              </a:r>
              <a:r>
                <a:rPr lang="en-US" sz="1600" dirty="0">
                  <a:solidFill>
                    <a:schemeClr val="bg2"/>
                  </a:solidFill>
                </a:rPr>
                <a:t> Parameter </a:t>
              </a:r>
              <a:r>
                <a:rPr lang="en-US" sz="1600" dirty="0" err="1">
                  <a:solidFill>
                    <a:schemeClr val="bg2"/>
                  </a:solidFill>
                </a:rPr>
                <a:t>waren</a:t>
              </a:r>
              <a:r>
                <a:rPr lang="en-US" sz="1600" dirty="0">
                  <a:solidFill>
                    <a:schemeClr val="bg2"/>
                  </a:solidFill>
                </a:rPr>
                <a:t> das </a:t>
              </a:r>
              <a:r>
                <a:rPr lang="en-US" sz="1600" dirty="0" err="1">
                  <a:solidFill>
                    <a:schemeClr val="bg2"/>
                  </a:solidFill>
                </a:rPr>
                <a:t>nochmal</a:t>
              </a:r>
              <a:r>
                <a:rPr lang="en-US" sz="1600" dirty="0">
                  <a:solidFill>
                    <a:schemeClr val="bg2"/>
                  </a:solidFill>
                </a:rPr>
                <a:t>?”</a:t>
              </a: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4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Deployment-</a:t>
              </a: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Probleme</a:t>
              </a:r>
              <a:br>
                <a:rPr lang="en-US" sz="1600" dirty="0">
                  <a:solidFill>
                    <a:schemeClr val="bg2"/>
                  </a:solidFill>
                </a:rPr>
              </a:br>
              <a:r>
                <a:rPr lang="en-US" sz="1600" dirty="0">
                  <a:solidFill>
                    <a:schemeClr val="bg2"/>
                  </a:solidFill>
                </a:rPr>
                <a:t>“Auf </a:t>
              </a:r>
              <a:r>
                <a:rPr lang="en-US" sz="1600" dirty="0" err="1">
                  <a:solidFill>
                    <a:schemeClr val="bg2"/>
                  </a:solidFill>
                </a:rPr>
                <a:t>meinem</a:t>
              </a:r>
              <a:r>
                <a:rPr lang="en-US" sz="1600" dirty="0">
                  <a:solidFill>
                    <a:schemeClr val="bg2"/>
                  </a:solidFill>
                </a:rPr>
                <a:t> Laptop </a:t>
              </a:r>
              <a:r>
                <a:rPr lang="en-US" sz="1600" dirty="0" err="1">
                  <a:solidFill>
                    <a:schemeClr val="bg2"/>
                  </a:solidFill>
                </a:rPr>
                <a:t>funktioniert</a:t>
              </a:r>
              <a:r>
                <a:rPr lang="en-US" sz="1600" dirty="0">
                  <a:solidFill>
                    <a:schemeClr val="bg2"/>
                  </a:solidFill>
                </a:rPr>
                <a:t> es!”</a:t>
              </a: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4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Keine </a:t>
              </a: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Reproduzierbarkeit</a:t>
              </a:r>
              <a:br>
                <a:rPr lang="en-US" sz="1600" dirty="0">
                  <a:solidFill>
                    <a:schemeClr val="bg2"/>
                  </a:solidFill>
                </a:rPr>
              </a:br>
              <a:r>
                <a:rPr lang="en-US" sz="1600" dirty="0" err="1">
                  <a:solidFill>
                    <a:schemeClr val="bg2"/>
                  </a:solidFill>
                </a:rPr>
                <a:t>Ergebnisse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</a:rPr>
                <a:t>nicht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</a:rPr>
                <a:t>nachvollziehbar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4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Modell-</a:t>
              </a:r>
              <a:r>
                <a:rPr lang="en-US" sz="1600" dirty="0" err="1">
                  <a:solidFill>
                    <a:schemeClr val="bg2"/>
                  </a:solidFill>
                  <a:latin typeface="HelveticaNeueLT Pro 55 Roman" panose="020B0604020202020204" pitchFamily="34" charset="77"/>
                </a:rPr>
                <a:t>Versionierung</a:t>
              </a:r>
              <a:br>
                <a:rPr lang="en-US" sz="1600" dirty="0">
                  <a:solidFill>
                    <a:schemeClr val="bg2"/>
                  </a:solidFill>
                </a:rPr>
              </a:br>
              <a:r>
                <a:rPr lang="en-US" sz="1600" dirty="0">
                  <a:solidFill>
                    <a:schemeClr val="bg2"/>
                  </a:solidFill>
                </a:rPr>
                <a:t>Welches Modell </a:t>
              </a:r>
              <a:r>
                <a:rPr lang="en-US" sz="1600" dirty="0" err="1">
                  <a:solidFill>
                    <a:schemeClr val="bg2"/>
                  </a:solidFill>
                </a:rPr>
                <a:t>läuft</a:t>
              </a:r>
              <a:r>
                <a:rPr lang="en-US" sz="1600" dirty="0">
                  <a:solidFill>
                    <a:schemeClr val="bg2"/>
                  </a:solidFill>
                </a:rPr>
                <a:t> in Produktion?</a:t>
              </a:r>
            </a:p>
            <a:p>
              <a:endParaRPr lang="en-US" sz="2000" dirty="0"/>
            </a:p>
            <a:p>
              <a:pPr>
                <a:lnSpc>
                  <a:spcPts val="2800"/>
                </a:lnSpc>
                <a:buSzPct val="120000"/>
                <a:tabLst>
                  <a:tab pos="174625" algn="l"/>
                </a:tabLst>
              </a:pPr>
              <a:endParaRPr lang="de-DE" sz="24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73752D3-C097-687E-8F16-35B339ED6DE0}"/>
              </a:ext>
            </a:extLst>
          </p:cNvPr>
          <p:cNvGrpSpPr/>
          <p:nvPr/>
        </p:nvGrpSpPr>
        <p:grpSpPr>
          <a:xfrm>
            <a:off x="6130303" y="1922580"/>
            <a:ext cx="5990361" cy="5522461"/>
            <a:chOff x="6130303" y="1327147"/>
            <a:chExt cx="5990361" cy="5522461"/>
          </a:xfrm>
        </p:grpSpPr>
        <p:sp>
          <p:nvSpPr>
            <p:cNvPr id="17" name="Textplatzhalter 4">
              <a:hlinkClick r:id="" action="ppaction://noaction"/>
              <a:extLst>
                <a:ext uri="{FF2B5EF4-FFF2-40B4-BE49-F238E27FC236}">
                  <a16:creationId xmlns:a16="http://schemas.microsoft.com/office/drawing/2014/main" id="{2CB84E19-9786-A32D-68BD-2E279EEDC053}"/>
                </a:ext>
              </a:extLst>
            </p:cNvPr>
            <p:cNvSpPr txBox="1">
              <a:spLocks/>
            </p:cNvSpPr>
            <p:nvPr/>
          </p:nvSpPr>
          <p:spPr>
            <a:xfrm>
              <a:off x="6130303" y="1327147"/>
              <a:ext cx="5990361" cy="5522461"/>
            </a:xfrm>
            <a:prstGeom prst="roundRect">
              <a:avLst>
                <a:gd name="adj" fmla="val 2244"/>
              </a:avLst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108000" tIns="108000" rIns="108000" bIns="10800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000" b="1" i="0" kern="1200" spc="200" baseline="0">
                  <a:solidFill>
                    <a:schemeClr val="bg1"/>
                  </a:solidFill>
                  <a:latin typeface="Soin Sans Pro Headline" panose="02000000000000000000" pitchFamily="2" charset="77"/>
                  <a:ea typeface="+mn-ea"/>
                  <a:cs typeface="+mn-cs"/>
                </a:defRPr>
              </a:lvl1pPr>
              <a:lvl2pPr marL="581025" indent="-1238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2pPr>
              <a:lvl3pPr marL="1027113" indent="-11271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3pPr>
              <a:lvl4pPr marL="1511300" indent="-1397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4pPr>
              <a:lvl5pPr marL="1957388" indent="-12858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tabLst>
                  <a:tab pos="266700" algn="l"/>
                </a:tabLst>
              </a:pPr>
              <a:endParaRPr lang="de-DE" sz="1050" b="0" spc="0" dirty="0">
                <a:solidFill>
                  <a:srgbClr val="7E8783"/>
                </a:solidFill>
                <a:effectLst/>
                <a:latin typeface="HelveticaNeueLT Pro 45 Lt" panose="020B0403020202020204" pitchFamily="34" charset="77"/>
              </a:endParaRPr>
            </a:p>
          </p:txBody>
        </p:sp>
        <p:sp>
          <p:nvSpPr>
            <p:cNvPr id="21" name="Untertitel 3">
              <a:extLst>
                <a:ext uri="{FF2B5EF4-FFF2-40B4-BE49-F238E27FC236}">
                  <a16:creationId xmlns:a16="http://schemas.microsoft.com/office/drawing/2014/main" id="{43AB6723-50FE-4794-2C2D-E1DFCB479551}"/>
                </a:ext>
              </a:extLst>
            </p:cNvPr>
            <p:cNvSpPr txBox="1">
              <a:spLocks/>
            </p:cNvSpPr>
            <p:nvPr/>
          </p:nvSpPr>
          <p:spPr>
            <a:xfrm>
              <a:off x="7328806" y="1679051"/>
              <a:ext cx="3591607" cy="437884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ts val="4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40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0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600" b="0" i="0" kern="1200">
                  <a:solidFill>
                    <a:schemeClr val="tx1"/>
                  </a:solidFill>
                  <a:latin typeface="HelveticaNeueLT Pro 45 Lt" panose="020B0403020202020204" pitchFamily="34" charset="77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705" indent="-179705">
                <a:lnSpc>
                  <a:spcPts val="2400"/>
                </a:lnSpc>
                <a:spcBef>
                  <a:spcPts val="600"/>
                </a:spcBef>
              </a:pPr>
              <a:r>
                <a:rPr lang="de-DE" sz="1000" b="1" cap="all" spc="200" dirty="0">
                  <a:solidFill>
                    <a:schemeClr val="accent3"/>
                  </a:solidFill>
                  <a:latin typeface="Soin Sans Pro Headline"/>
                </a:rPr>
                <a:t>MLOPS ALS LÖSUNG</a:t>
              </a:r>
              <a:endParaRPr lang="de-DE" sz="1000" b="1" spc="200" dirty="0">
                <a:solidFill>
                  <a:schemeClr val="accent3"/>
                </a:solidFill>
                <a:latin typeface="Soin Sans Pro Headline"/>
              </a:endParaRP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1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HelveticaNeueLT Pro 55 Roman" panose="020B0604020202020204" pitchFamily="34" charset="77"/>
                </a:rPr>
                <a:t>Strukturierte</a:t>
              </a:r>
              <a:r>
                <a:rPr lang="en-US" sz="1600" dirty="0">
                  <a:latin typeface="HelveticaNeueLT Pro 55 Roman" panose="020B0604020202020204" pitchFamily="34" charset="77"/>
                </a:rPr>
                <a:t> Workflows</a:t>
              </a:r>
              <a:br>
                <a:rPr lang="en-US" sz="1600" dirty="0"/>
              </a:br>
              <a:r>
                <a:rPr lang="en-US" sz="1600" dirty="0"/>
                <a:t>Klare </a:t>
              </a:r>
              <a:r>
                <a:rPr lang="en-US" sz="1600" dirty="0" err="1"/>
                <a:t>Prozesse</a:t>
              </a:r>
              <a:r>
                <a:rPr lang="en-US" sz="1600" dirty="0"/>
                <a:t> und Standards</a:t>
              </a:r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1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HelveticaNeueLT Pro 55 Roman" panose="020B0604020202020204" pitchFamily="34" charset="77"/>
                </a:rPr>
                <a:t>Experiment Tracking</a:t>
              </a:r>
              <a:br>
                <a:rPr lang="en-US" sz="1600" dirty="0"/>
              </a:br>
              <a:r>
                <a:rPr lang="en-US" sz="1600" dirty="0"/>
                <a:t>Alle Parameter und </a:t>
              </a:r>
              <a:r>
                <a:rPr lang="en-US" sz="1600" dirty="0" err="1"/>
                <a:t>Metriken</a:t>
              </a:r>
              <a:r>
                <a:rPr lang="en-US" sz="1600" dirty="0"/>
                <a:t> </a:t>
              </a:r>
              <a:r>
                <a:rPr lang="en-US" sz="1600" dirty="0" err="1"/>
                <a:t>dokumentiert</a:t>
              </a:r>
              <a:endParaRPr lang="en-US" sz="1600" dirty="0"/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1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HelveticaNeueLT Pro 55 Roman" panose="020B0604020202020204" pitchFamily="34" charset="77"/>
                </a:rPr>
                <a:t>Automatisiertes</a:t>
              </a:r>
              <a:r>
                <a:rPr lang="en-US" sz="1600" dirty="0">
                  <a:latin typeface="HelveticaNeueLT Pro 55 Roman" panose="020B0604020202020204" pitchFamily="34" charset="77"/>
                </a:rPr>
                <a:t> Deployment</a:t>
              </a:r>
              <a:br>
                <a:rPr lang="en-US" sz="1600" dirty="0"/>
              </a:br>
              <a:r>
                <a:rPr lang="en-US" sz="1600" dirty="0" err="1"/>
                <a:t>Konsistente</a:t>
              </a:r>
              <a:r>
                <a:rPr lang="en-US" sz="1600" dirty="0"/>
                <a:t> </a:t>
              </a:r>
              <a:r>
                <a:rPr lang="en-US" sz="1600" dirty="0" err="1"/>
                <a:t>Umgebungen</a:t>
              </a:r>
              <a:endParaRPr lang="en-US" sz="1600" dirty="0"/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1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HelveticaNeueLT Pro 55 Roman" panose="020B0604020202020204" pitchFamily="34" charset="77"/>
                </a:rPr>
                <a:t>Reproduzierbarkeit</a:t>
              </a:r>
              <a:br>
                <a:rPr lang="en-US" sz="1600" dirty="0"/>
              </a:br>
              <a:r>
                <a:rPr lang="en-US" sz="1600" dirty="0" err="1"/>
                <a:t>Jedes</a:t>
              </a:r>
              <a:r>
                <a:rPr lang="en-US" sz="1600" dirty="0"/>
                <a:t> Experiment </a:t>
              </a:r>
              <a:r>
                <a:rPr lang="en-US" sz="1600" dirty="0" err="1"/>
                <a:t>nachvollziehbar</a:t>
              </a:r>
              <a:endParaRPr lang="en-US" sz="1600" dirty="0"/>
            </a:p>
            <a:p>
              <a:pPr marL="285750" indent="-285750">
                <a:lnSpc>
                  <a:spcPts val="2000"/>
                </a:lnSpc>
                <a:spcBef>
                  <a:spcPts val="1200"/>
                </a:spcBef>
                <a:buClr>
                  <a:schemeClr val="accent1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HelveticaNeueLT Pro 55 Roman" panose="020B0604020202020204" pitchFamily="34" charset="77"/>
                </a:rPr>
                <a:t>Model Registry</a:t>
              </a:r>
              <a:br>
                <a:rPr lang="en-US" sz="1600" dirty="0"/>
              </a:br>
              <a:r>
                <a:rPr lang="en-US" sz="1600" dirty="0" err="1"/>
                <a:t>Zentrale</a:t>
              </a:r>
              <a:r>
                <a:rPr lang="en-US" sz="1600" dirty="0"/>
                <a:t> </a:t>
              </a:r>
              <a:r>
                <a:rPr lang="en-US" sz="1600" dirty="0" err="1"/>
                <a:t>Modellverwaltung</a:t>
              </a:r>
              <a:endParaRPr lang="en-US" sz="1800" dirty="0"/>
            </a:p>
          </p:txBody>
        </p:sp>
      </p:grpSp>
      <p:sp>
        <p:nvSpPr>
          <p:cNvPr id="14" name="Titel 64">
            <a:extLst>
              <a:ext uri="{FF2B5EF4-FFF2-40B4-BE49-F238E27FC236}">
                <a16:creationId xmlns:a16="http://schemas.microsoft.com/office/drawing/2014/main" id="{9D8C1031-2C23-F30B-06E5-198907C40773}"/>
              </a:ext>
            </a:extLst>
          </p:cNvPr>
          <p:cNvSpPr txBox="1">
            <a:spLocks/>
          </p:cNvSpPr>
          <p:nvPr/>
        </p:nvSpPr>
        <p:spPr>
          <a:xfrm>
            <a:off x="1271587" y="949280"/>
            <a:ext cx="3695884" cy="81176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sz="7500" b="0" i="0" kern="1200">
                <a:solidFill>
                  <a:schemeClr val="tx1"/>
                </a:solidFill>
                <a:latin typeface="HelveticaNeueLT Pro 45 Lt" panose="020B0403020202020204" pitchFamily="34" charset="77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Soin Sans Pro Headline" panose="02000000000000000000" pitchFamily="2" charset="77"/>
              </a:rPr>
              <a:t>WARUM MLOPS?</a:t>
            </a:r>
          </a:p>
        </p:txBody>
      </p:sp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CBE3654D-0BB1-3BB2-0F71-D5619A331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8719" y="5925405"/>
            <a:ext cx="720000" cy="720000"/>
          </a:xfrm>
          <a:prstGeom prst="rect">
            <a:avLst/>
          </a:prstGeom>
        </p:spPr>
      </p:pic>
      <p:pic>
        <p:nvPicPr>
          <p:cNvPr id="37" name="Grafik 36" descr="Hinzufügen mit einfarbiger Füllung">
            <a:extLst>
              <a:ext uri="{FF2B5EF4-FFF2-40B4-BE49-F238E27FC236}">
                <a16:creationId xmlns:a16="http://schemas.microsoft.com/office/drawing/2014/main" id="{C372ACAA-9001-BF35-DBEA-77D2617DC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60427" y="5905125"/>
            <a:ext cx="787651" cy="7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40AC-4545-7708-C286-571B0C82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62D406FC-235D-1B5F-830B-AAB6466B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765164" cy="423515"/>
          </a:xfrm>
        </p:spPr>
        <p:txBody>
          <a:bodyPr/>
          <a:lstStyle/>
          <a:p>
            <a:r>
              <a:rPr lang="en-US" dirty="0"/>
              <a:t>WARUM MLOPS?</a:t>
            </a:r>
          </a:p>
        </p:txBody>
      </p:sp>
      <p:sp>
        <p:nvSpPr>
          <p:cNvPr id="54" name="Shape 3">
            <a:extLst>
              <a:ext uri="{FF2B5EF4-FFF2-40B4-BE49-F238E27FC236}">
                <a16:creationId xmlns:a16="http://schemas.microsoft.com/office/drawing/2014/main" id="{3F1D8344-0A98-D554-F8FE-D89F8BAC5D3A}"/>
              </a:ext>
            </a:extLst>
          </p:cNvPr>
          <p:cNvSpPr/>
          <p:nvPr/>
        </p:nvSpPr>
        <p:spPr>
          <a:xfrm>
            <a:off x="1278554" y="3105150"/>
            <a:ext cx="3258000" cy="1791969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DDE2648F-1D3F-CA16-5B89-34D4BFCC901A}"/>
              </a:ext>
            </a:extLst>
          </p:cNvPr>
          <p:cNvSpPr/>
          <p:nvPr/>
        </p:nvSpPr>
        <p:spPr>
          <a:xfrm>
            <a:off x="1868017" y="3383343"/>
            <a:ext cx="2076662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dATENABHÄNGIGKEIT</a:t>
            </a:r>
            <a:endParaRPr lang="en-US" sz="1000" b="1" cap="all" spc="150" dirty="0">
              <a:solidFill>
                <a:schemeClr val="tx2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15DC2396-CF3E-0DD0-75EB-9145DBC24BB8}"/>
              </a:ext>
            </a:extLst>
          </p:cNvPr>
          <p:cNvSpPr/>
          <p:nvPr/>
        </p:nvSpPr>
        <p:spPr>
          <a:xfrm>
            <a:off x="1862409" y="3909575"/>
            <a:ext cx="2349715" cy="4693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Code + Daten + Parameter</a:t>
            </a:r>
          </a:p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= Model</a:t>
            </a:r>
            <a:endParaRPr lang="en-US" sz="1051" dirty="0"/>
          </a:p>
        </p:txBody>
      </p:sp>
      <p:sp>
        <p:nvSpPr>
          <p:cNvPr id="68" name="Shape 3">
            <a:extLst>
              <a:ext uri="{FF2B5EF4-FFF2-40B4-BE49-F238E27FC236}">
                <a16:creationId xmlns:a16="http://schemas.microsoft.com/office/drawing/2014/main" id="{E116DA4A-129B-55DE-4071-1AA8F262AFB4}"/>
              </a:ext>
            </a:extLst>
          </p:cNvPr>
          <p:cNvSpPr/>
          <p:nvPr/>
        </p:nvSpPr>
        <p:spPr>
          <a:xfrm>
            <a:off x="4711763" y="3105150"/>
            <a:ext cx="3258000" cy="1791969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27347D58-AFE7-6584-9DBC-7A0CF9ADEAAC}"/>
              </a:ext>
            </a:extLst>
          </p:cNvPr>
          <p:cNvSpPr/>
          <p:nvPr/>
        </p:nvSpPr>
        <p:spPr>
          <a:xfrm>
            <a:off x="5294330" y="3386852"/>
            <a:ext cx="2446172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EXPERIMENTELLER CHARAKTER</a:t>
            </a:r>
          </a:p>
        </p:txBody>
      </p:sp>
      <p:sp>
        <p:nvSpPr>
          <p:cNvPr id="35" name="Text 11">
            <a:extLst>
              <a:ext uri="{FF2B5EF4-FFF2-40B4-BE49-F238E27FC236}">
                <a16:creationId xmlns:a16="http://schemas.microsoft.com/office/drawing/2014/main" id="{85F8CC94-F15F-59E2-33D6-2F290E702606}"/>
              </a:ext>
            </a:extLst>
          </p:cNvPr>
          <p:cNvSpPr/>
          <p:nvPr/>
        </p:nvSpPr>
        <p:spPr>
          <a:xfrm>
            <a:off x="5294330" y="3909575"/>
            <a:ext cx="2278045" cy="4693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Trial &amp; Error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Hyperparameter-Tuning</a:t>
            </a:r>
          </a:p>
        </p:txBody>
      </p:sp>
      <p:sp>
        <p:nvSpPr>
          <p:cNvPr id="69" name="Shape 3">
            <a:extLst>
              <a:ext uri="{FF2B5EF4-FFF2-40B4-BE49-F238E27FC236}">
                <a16:creationId xmlns:a16="http://schemas.microsoft.com/office/drawing/2014/main" id="{8CEF3BA4-EC0A-742A-92B3-F2D4AA973E0B}"/>
              </a:ext>
            </a:extLst>
          </p:cNvPr>
          <p:cNvSpPr/>
          <p:nvPr/>
        </p:nvSpPr>
        <p:spPr>
          <a:xfrm>
            <a:off x="8126181" y="3109172"/>
            <a:ext cx="3258000" cy="1791969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4" name="Text 4">
            <a:extLst>
              <a:ext uri="{FF2B5EF4-FFF2-40B4-BE49-F238E27FC236}">
                <a16:creationId xmlns:a16="http://schemas.microsoft.com/office/drawing/2014/main" id="{3AEB038C-F5B6-851A-1546-AD7252B886D5}"/>
              </a:ext>
            </a:extLst>
          </p:cNvPr>
          <p:cNvSpPr/>
          <p:nvPr/>
        </p:nvSpPr>
        <p:spPr>
          <a:xfrm>
            <a:off x="8721540" y="3387365"/>
            <a:ext cx="2007395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pERFORMANCE-dRIFT</a:t>
            </a:r>
            <a:endParaRPr lang="en-US" sz="1000" b="1" cap="all" spc="150" dirty="0">
              <a:solidFill>
                <a:schemeClr val="tx2"/>
              </a:solidFill>
              <a:latin typeface="Soin Sans Pro Headline" panose="02000000000000000000" pitchFamily="2" charset="77"/>
            </a:endParaRPr>
          </a:p>
        </p:txBody>
      </p:sp>
      <p:sp>
        <p:nvSpPr>
          <p:cNvPr id="47" name="Text 11">
            <a:extLst>
              <a:ext uri="{FF2B5EF4-FFF2-40B4-BE49-F238E27FC236}">
                <a16:creationId xmlns:a16="http://schemas.microsoft.com/office/drawing/2014/main" id="{950E2ACF-E2A1-8B94-2D78-93B21976353D}"/>
              </a:ext>
            </a:extLst>
          </p:cNvPr>
          <p:cNvSpPr/>
          <p:nvPr/>
        </p:nvSpPr>
        <p:spPr>
          <a:xfrm>
            <a:off x="8709208" y="3932833"/>
            <a:ext cx="1960086" cy="430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  <a:buSzPct val="120000"/>
            </a:pP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Modelle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verschlechtern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sich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über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die Zeit</a:t>
            </a:r>
          </a:p>
        </p:txBody>
      </p:sp>
      <p:pic>
        <p:nvPicPr>
          <p:cNvPr id="20" name="Grafik 19" descr="Balkendiagramm mit einfarbiger Füllung">
            <a:extLst>
              <a:ext uri="{FF2B5EF4-FFF2-40B4-BE49-F238E27FC236}">
                <a16:creationId xmlns:a16="http://schemas.microsoft.com/office/drawing/2014/main" id="{6F0B328B-4AC9-AB3D-ABAE-526EA718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270" y="3234665"/>
            <a:ext cx="345992" cy="345992"/>
          </a:xfrm>
          <a:prstGeom prst="rect">
            <a:avLst/>
          </a:prstGeom>
        </p:spPr>
      </p:pic>
      <p:pic>
        <p:nvPicPr>
          <p:cNvPr id="23" name="Grafik 22" descr="Becherglas mit einfarbiger Füllung">
            <a:extLst>
              <a:ext uri="{FF2B5EF4-FFF2-40B4-BE49-F238E27FC236}">
                <a16:creationId xmlns:a16="http://schemas.microsoft.com/office/drawing/2014/main" id="{21A67FB1-1D75-B8AF-4045-B66E51CCE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757" y="3223363"/>
            <a:ext cx="368595" cy="368595"/>
          </a:xfrm>
          <a:prstGeom prst="rect">
            <a:avLst/>
          </a:prstGeom>
        </p:spPr>
      </p:pic>
      <p:pic>
        <p:nvPicPr>
          <p:cNvPr id="28" name="Grafik 27" descr="Aufwärtstrend mit einfarbiger Füllung">
            <a:extLst>
              <a:ext uri="{FF2B5EF4-FFF2-40B4-BE49-F238E27FC236}">
                <a16:creationId xmlns:a16="http://schemas.microsoft.com/office/drawing/2014/main" id="{8975A7FF-DA73-A0DE-E7B3-4D08B51EC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0865" y="3246676"/>
            <a:ext cx="345993" cy="345993"/>
          </a:xfrm>
          <a:prstGeom prst="rect">
            <a:avLst/>
          </a:prstGeom>
        </p:spPr>
      </p:pic>
      <p:sp>
        <p:nvSpPr>
          <p:cNvPr id="3" name="Text 5">
            <a:extLst>
              <a:ext uri="{FF2B5EF4-FFF2-40B4-BE49-F238E27FC236}">
                <a16:creationId xmlns:a16="http://schemas.microsoft.com/office/drawing/2014/main" id="{87A0EBFB-4AE4-BB1E-087C-BDBFC4F27AB6}"/>
              </a:ext>
            </a:extLst>
          </p:cNvPr>
          <p:cNvSpPr/>
          <p:nvPr/>
        </p:nvSpPr>
        <p:spPr>
          <a:xfrm>
            <a:off x="1271588" y="2247124"/>
            <a:ext cx="9457347" cy="63094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Der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Unterschied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zu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klassischer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Softwareentwicklung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663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31C2-0531-BF4A-852A-47BF8AB86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2ABDD579-FE06-A5DF-ABA6-B7E2C31D7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765164" cy="423515"/>
          </a:xfrm>
        </p:spPr>
        <p:txBody>
          <a:bodyPr/>
          <a:lstStyle/>
          <a:p>
            <a:r>
              <a:rPr lang="en-US" dirty="0"/>
              <a:t>MLOPS </a:t>
            </a:r>
            <a:r>
              <a:rPr lang="en-US" dirty="0" err="1"/>
              <a:t>tOOL</a:t>
            </a:r>
            <a:r>
              <a:rPr lang="en-US" dirty="0"/>
              <a:t>-LANDSCHAFT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A67235C7-2F74-CC23-F87A-41D87DD25998}"/>
              </a:ext>
            </a:extLst>
          </p:cNvPr>
          <p:cNvSpPr/>
          <p:nvPr/>
        </p:nvSpPr>
        <p:spPr>
          <a:xfrm>
            <a:off x="1271588" y="2247124"/>
            <a:ext cx="945734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Die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richtige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Auswahl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für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jeden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Anwendungsfall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54" name="Shape 3">
            <a:extLst>
              <a:ext uri="{FF2B5EF4-FFF2-40B4-BE49-F238E27FC236}">
                <a16:creationId xmlns:a16="http://schemas.microsoft.com/office/drawing/2014/main" id="{AEB03321-A963-F6D0-9DE3-A02C7F217C25}"/>
              </a:ext>
            </a:extLst>
          </p:cNvPr>
          <p:cNvSpPr/>
          <p:nvPr/>
        </p:nvSpPr>
        <p:spPr>
          <a:xfrm>
            <a:off x="1278554" y="2959704"/>
            <a:ext cx="3258000" cy="2632922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B3FE4DB8-CA70-D9AE-A004-DA62944DFA4A}"/>
              </a:ext>
            </a:extLst>
          </p:cNvPr>
          <p:cNvSpPr/>
          <p:nvPr/>
        </p:nvSpPr>
        <p:spPr>
          <a:xfrm>
            <a:off x="1868017" y="3237897"/>
            <a:ext cx="2576392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Vendor End-to-end</a:t>
            </a:r>
          </a:p>
        </p:txBody>
      </p:sp>
      <p:sp>
        <p:nvSpPr>
          <p:cNvPr id="68" name="Shape 3">
            <a:extLst>
              <a:ext uri="{FF2B5EF4-FFF2-40B4-BE49-F238E27FC236}">
                <a16:creationId xmlns:a16="http://schemas.microsoft.com/office/drawing/2014/main" id="{45EC81B7-7CED-7984-CF01-BD1EFB90F92B}"/>
              </a:ext>
            </a:extLst>
          </p:cNvPr>
          <p:cNvSpPr/>
          <p:nvPr/>
        </p:nvSpPr>
        <p:spPr>
          <a:xfrm>
            <a:off x="4711763" y="2959704"/>
            <a:ext cx="3258000" cy="2632922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B5BCD134-7FD7-E00A-E85E-5C1CC94C8639}"/>
              </a:ext>
            </a:extLst>
          </p:cNvPr>
          <p:cNvSpPr/>
          <p:nvPr/>
        </p:nvSpPr>
        <p:spPr>
          <a:xfrm>
            <a:off x="5294330" y="3241406"/>
            <a:ext cx="2278045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Open source End-to-end</a:t>
            </a:r>
          </a:p>
        </p:txBody>
      </p:sp>
      <p:sp>
        <p:nvSpPr>
          <p:cNvPr id="69" name="Shape 3">
            <a:extLst>
              <a:ext uri="{FF2B5EF4-FFF2-40B4-BE49-F238E27FC236}">
                <a16:creationId xmlns:a16="http://schemas.microsoft.com/office/drawing/2014/main" id="{E8FD58A0-2915-44E0-346B-C94B6E64C48C}"/>
              </a:ext>
            </a:extLst>
          </p:cNvPr>
          <p:cNvSpPr/>
          <p:nvPr/>
        </p:nvSpPr>
        <p:spPr>
          <a:xfrm>
            <a:off x="8126181" y="2963726"/>
            <a:ext cx="3258000" cy="2628900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4" name="Text 4">
            <a:extLst>
              <a:ext uri="{FF2B5EF4-FFF2-40B4-BE49-F238E27FC236}">
                <a16:creationId xmlns:a16="http://schemas.microsoft.com/office/drawing/2014/main" id="{759B62D4-2471-5441-AD3E-707D9A15F284}"/>
              </a:ext>
            </a:extLst>
          </p:cNvPr>
          <p:cNvSpPr/>
          <p:nvPr/>
        </p:nvSpPr>
        <p:spPr>
          <a:xfrm>
            <a:off x="8721540" y="3241919"/>
            <a:ext cx="2090879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lvl="1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</a:pPr>
            <a:r>
              <a:rPr lang="en-US" sz="1000" b="1" cap="all" spc="150" dirty="0" err="1">
                <a:solidFill>
                  <a:schemeClr val="tx2"/>
                </a:solidFill>
                <a:latin typeface="Soin Sans Pro Headline" panose="02000000000000000000" pitchFamily="2" charset="77"/>
              </a:rPr>
              <a:t>Spezialisierte</a:t>
            </a:r>
            <a:r>
              <a:rPr lang="en-US" sz="1000" b="1" cap="all" spc="150" dirty="0">
                <a:solidFill>
                  <a:schemeClr val="tx2"/>
                </a:solidFill>
                <a:latin typeface="Soin Sans Pro Headline" panose="02000000000000000000" pitchFamily="2" charset="77"/>
              </a:rPr>
              <a:t> Tools</a:t>
            </a: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465F34CB-0124-231B-614C-C491ABC51915}"/>
              </a:ext>
            </a:extLst>
          </p:cNvPr>
          <p:cNvSpPr/>
          <p:nvPr/>
        </p:nvSpPr>
        <p:spPr>
          <a:xfrm>
            <a:off x="1862409" y="3563378"/>
            <a:ext cx="2486307" cy="18004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AWS SageMaker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Vollständige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ML-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Plattform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von Amazon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Azure ML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Microsoft's Cloud ML-Service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Google Vertex AI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Google's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einheitliche</a:t>
            </a: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 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ML-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Plattform</a:t>
            </a:r>
            <a:endParaRPr lang="en-US" sz="1051" dirty="0"/>
          </a:p>
        </p:txBody>
      </p:sp>
      <p:pic>
        <p:nvPicPr>
          <p:cNvPr id="13" name="Grafik 12" descr="Cloud mit einfarbiger Füllung">
            <a:extLst>
              <a:ext uri="{FF2B5EF4-FFF2-40B4-BE49-F238E27FC236}">
                <a16:creationId xmlns:a16="http://schemas.microsoft.com/office/drawing/2014/main" id="{4BE3ABD2-C836-779B-63C5-941ED892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214" y="3057320"/>
            <a:ext cx="402780" cy="40278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E1D1FE1D-5D16-A749-4FFE-F449E2CDE1B2}"/>
              </a:ext>
            </a:extLst>
          </p:cNvPr>
          <p:cNvSpPr/>
          <p:nvPr/>
        </p:nvSpPr>
        <p:spPr>
          <a:xfrm>
            <a:off x="5294330" y="3554809"/>
            <a:ext cx="2472561" cy="19620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Kubeflow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ML-Workflows auf Kubernetes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ClearML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Experiment Management &amp; </a:t>
            </a:r>
            <a:r>
              <a:rPr lang="en-US" sz="1400" dirty="0" err="1">
                <a:solidFill>
                  <a:schemeClr val="tx2"/>
                </a:solidFill>
                <a:latin typeface="HelveticaNeueLT Pro 45 Lt" panose="020B0403020202020204" pitchFamily="34" charset="77"/>
              </a:rPr>
              <a:t>AutoML</a:t>
            </a:r>
            <a:endParaRPr lang="en-US" sz="1400" dirty="0">
              <a:solidFill>
                <a:schemeClr val="tx2"/>
              </a:solidFill>
              <a:latin typeface="HelveticaNeueLT Pro 45 Lt" panose="020B0403020202020204" pitchFamily="34" charset="77"/>
            </a:endParaRP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ZenML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Portable ML-Pipeline Framework</a:t>
            </a:r>
          </a:p>
          <a:p>
            <a:endParaRPr lang="en-US" sz="1050" dirty="0"/>
          </a:p>
        </p:txBody>
      </p:sp>
      <p:sp>
        <p:nvSpPr>
          <p:cNvPr id="14" name="Text 33">
            <a:extLst>
              <a:ext uri="{FF2B5EF4-FFF2-40B4-BE49-F238E27FC236}">
                <a16:creationId xmlns:a16="http://schemas.microsoft.com/office/drawing/2014/main" id="{F91FD967-0D5A-D427-0F4C-353B6B6EAFEA}"/>
              </a:ext>
            </a:extLst>
          </p:cNvPr>
          <p:cNvSpPr/>
          <p:nvPr/>
        </p:nvSpPr>
        <p:spPr>
          <a:xfrm>
            <a:off x="8709208" y="3554809"/>
            <a:ext cx="2711425" cy="18004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HelveticaNeueLT Pro 55 Roman" panose="020B0604020202020204" pitchFamily="34" charset="77"/>
              </a:rPr>
              <a:t>Mlflow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Experiment Tracking &amp; Model Registry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DVC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Data Version Control</a:t>
            </a:r>
          </a:p>
          <a:p>
            <a:pPr marL="144000" lvl="1" indent="-144000">
              <a:spcBef>
                <a:spcPts val="3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HelveticaNeueLT Pro 55 Roman" panose="020B0604020202020204" pitchFamily="34" charset="77"/>
              </a:rPr>
              <a:t>Weights &amp; Biases</a:t>
            </a:r>
            <a:b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</a:br>
            <a:r>
              <a:rPr lang="en-US" sz="1400" dirty="0">
                <a:solidFill>
                  <a:schemeClr val="tx2"/>
                </a:solidFill>
                <a:latin typeface="HelveticaNeueLT Pro 45 Lt" panose="020B0403020202020204" pitchFamily="34" charset="77"/>
              </a:rPr>
              <a:t>Experiment Tracking &amp; Visualization</a:t>
            </a:r>
            <a:endParaRPr lang="en-US" sz="105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43BE8CA-9264-7099-AEFD-733B52B79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496" y="3135857"/>
            <a:ext cx="280416" cy="274320"/>
          </a:xfrm>
          <a:prstGeom prst="rect">
            <a:avLst/>
          </a:prstGeom>
        </p:spPr>
      </p:pic>
      <p:pic>
        <p:nvPicPr>
          <p:cNvPr id="19" name="Grafik 18" descr="Puzzle mit einfarbiger Füllung">
            <a:extLst>
              <a:ext uri="{FF2B5EF4-FFF2-40B4-BE49-F238E27FC236}">
                <a16:creationId xmlns:a16="http://schemas.microsoft.com/office/drawing/2014/main" id="{3CCBCA4C-FB33-DE3B-B5FF-B7BEB1AE2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8260178" y="3103193"/>
            <a:ext cx="327369" cy="327369"/>
          </a:xfrm>
          <a:prstGeom prst="rect">
            <a:avLst/>
          </a:prstGeom>
        </p:spPr>
      </p:pic>
      <p:sp>
        <p:nvSpPr>
          <p:cNvPr id="21" name="Text 16">
            <a:extLst>
              <a:ext uri="{FF2B5EF4-FFF2-40B4-BE49-F238E27FC236}">
                <a16:creationId xmlns:a16="http://schemas.microsoft.com/office/drawing/2014/main" id="{B445726E-950C-7F4A-1821-394DCF650DF6}"/>
              </a:ext>
            </a:extLst>
          </p:cNvPr>
          <p:cNvSpPr/>
          <p:nvPr/>
        </p:nvSpPr>
        <p:spPr>
          <a:xfrm>
            <a:off x="1792994" y="5805499"/>
            <a:ext cx="2424297" cy="368647"/>
          </a:xfrm>
          <a:prstGeom prst="rect">
            <a:avLst/>
          </a:prstGeom>
          <a:noFill/>
          <a:ln/>
        </p:spPr>
        <p:txBody>
          <a:bodyPr wrap="none" lIns="90763" tIns="45381" rIns="90763" bIns="45381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✓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Vollständig</a:t>
            </a: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integriert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22" name="Text 29">
            <a:extLst>
              <a:ext uri="{FF2B5EF4-FFF2-40B4-BE49-F238E27FC236}">
                <a16:creationId xmlns:a16="http://schemas.microsoft.com/office/drawing/2014/main" id="{3D54F0F2-3BD5-6529-290C-78E496094F78}"/>
              </a:ext>
            </a:extLst>
          </p:cNvPr>
          <p:cNvSpPr/>
          <p:nvPr/>
        </p:nvSpPr>
        <p:spPr>
          <a:xfrm>
            <a:off x="5152660" y="5805499"/>
            <a:ext cx="2376207" cy="368647"/>
          </a:xfrm>
          <a:prstGeom prst="rect">
            <a:avLst/>
          </a:prstGeom>
          <a:noFill/>
          <a:ln/>
        </p:spPr>
        <p:txBody>
          <a:bodyPr wrap="none" lIns="90763" tIns="45381" rIns="90763" bIns="45381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✓ Flexibel &amp; </a:t>
            </a:r>
            <a:r>
              <a:rPr lang="en-US" dirty="0" err="1">
                <a:solidFill>
                  <a:schemeClr val="accent3"/>
                </a:solidFill>
                <a:latin typeface="HelveticaNeueLT Pro 45 Lt" panose="020B0403020202020204" pitchFamily="34" charset="77"/>
              </a:rPr>
              <a:t>kostenlos</a:t>
            </a:r>
            <a:endParaRPr lang="en-US" dirty="0">
              <a:solidFill>
                <a:schemeClr val="accent3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23" name="Text 42">
            <a:extLst>
              <a:ext uri="{FF2B5EF4-FFF2-40B4-BE49-F238E27FC236}">
                <a16:creationId xmlns:a16="http://schemas.microsoft.com/office/drawing/2014/main" id="{08A9C6A8-0646-D775-C0C2-C79CFFC5AE5F}"/>
              </a:ext>
            </a:extLst>
          </p:cNvPr>
          <p:cNvSpPr/>
          <p:nvPr/>
        </p:nvSpPr>
        <p:spPr>
          <a:xfrm>
            <a:off x="8839588" y="5805499"/>
            <a:ext cx="1831186" cy="368647"/>
          </a:xfrm>
          <a:prstGeom prst="rect">
            <a:avLst/>
          </a:prstGeom>
          <a:noFill/>
          <a:ln/>
        </p:spPr>
        <p:txBody>
          <a:bodyPr wrap="none" lIns="90763" tIns="45381" rIns="90763" bIns="45381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HelveticaNeueLT Pro 45 Lt" panose="020B0403020202020204" pitchFamily="34" charset="77"/>
              </a:rPr>
              <a:t>✓ Best-of-Breed</a:t>
            </a:r>
          </a:p>
        </p:txBody>
      </p:sp>
    </p:spTree>
    <p:extLst>
      <p:ext uri="{BB962C8B-B14F-4D97-AF65-F5344CB8AC3E}">
        <p14:creationId xmlns:p14="http://schemas.microsoft.com/office/powerpoint/2010/main" val="29654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9E15-54E5-6CD4-D9F0-4A6355045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el 64">
            <a:extLst>
              <a:ext uri="{FF2B5EF4-FFF2-40B4-BE49-F238E27FC236}">
                <a16:creationId xmlns:a16="http://schemas.microsoft.com/office/drawing/2014/main" id="{E805A7A0-D1F5-ED68-A55B-E649C697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1274633"/>
            <a:ext cx="6661150" cy="743736"/>
          </a:xfrm>
        </p:spPr>
        <p:txBody>
          <a:bodyPr/>
          <a:lstStyle/>
          <a:p>
            <a:r>
              <a:rPr lang="en-US" dirty="0"/>
              <a:t>WIE WÄHLE ICH DIE RICHTIGEN TOOLS?</a:t>
            </a:r>
          </a:p>
        </p:txBody>
      </p:sp>
      <p:sp>
        <p:nvSpPr>
          <p:cNvPr id="28" name="Text 50">
            <a:extLst>
              <a:ext uri="{FF2B5EF4-FFF2-40B4-BE49-F238E27FC236}">
                <a16:creationId xmlns:a16="http://schemas.microsoft.com/office/drawing/2014/main" id="{BB04B927-0079-AB26-6C0B-7793DB122990}"/>
              </a:ext>
            </a:extLst>
          </p:cNvPr>
          <p:cNvSpPr/>
          <p:nvPr/>
        </p:nvSpPr>
        <p:spPr>
          <a:xfrm>
            <a:off x="7809560" y="4622527"/>
            <a:ext cx="2919375" cy="1992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44000" lvl="1" indent="-144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43" name="Shape 3">
            <a:extLst>
              <a:ext uri="{FF2B5EF4-FFF2-40B4-BE49-F238E27FC236}">
                <a16:creationId xmlns:a16="http://schemas.microsoft.com/office/drawing/2014/main" id="{B7D05963-82D4-4872-D740-898D7DBD6E87}"/>
              </a:ext>
            </a:extLst>
          </p:cNvPr>
          <p:cNvSpPr/>
          <p:nvPr/>
        </p:nvSpPr>
        <p:spPr>
          <a:xfrm>
            <a:off x="1271588" y="4681128"/>
            <a:ext cx="4645025" cy="1376772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5" name="Shape 3">
            <a:extLst>
              <a:ext uri="{FF2B5EF4-FFF2-40B4-BE49-F238E27FC236}">
                <a16:creationId xmlns:a16="http://schemas.microsoft.com/office/drawing/2014/main" id="{AF072A5C-249E-FE8B-8609-DC1E7FC1124C}"/>
              </a:ext>
            </a:extLst>
          </p:cNvPr>
          <p:cNvSpPr/>
          <p:nvPr/>
        </p:nvSpPr>
        <p:spPr>
          <a:xfrm>
            <a:off x="1271587" y="3104779"/>
            <a:ext cx="4645025" cy="1376772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6" name="Shape 3">
            <a:extLst>
              <a:ext uri="{FF2B5EF4-FFF2-40B4-BE49-F238E27FC236}">
                <a16:creationId xmlns:a16="http://schemas.microsoft.com/office/drawing/2014/main" id="{F1785362-B1E5-56C9-B1EC-DFF2A1DE248F}"/>
              </a:ext>
            </a:extLst>
          </p:cNvPr>
          <p:cNvSpPr/>
          <p:nvPr/>
        </p:nvSpPr>
        <p:spPr>
          <a:xfrm>
            <a:off x="6096000" y="3105150"/>
            <a:ext cx="4645025" cy="1376772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id="{11185FBC-4594-AC8F-CAD1-20AEBEE67822}"/>
              </a:ext>
            </a:extLst>
          </p:cNvPr>
          <p:cNvSpPr/>
          <p:nvPr/>
        </p:nvSpPr>
        <p:spPr>
          <a:xfrm>
            <a:off x="6096000" y="4681128"/>
            <a:ext cx="4645025" cy="1376772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de-DE" sz="2400">
              <a:latin typeface="HelveticaNeueLT Pro 55 Roman" panose="020B0604020202020204" pitchFamily="34" charset="77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C6BC247-ED8F-36DE-CBD6-D590D6562468}"/>
              </a:ext>
            </a:extLst>
          </p:cNvPr>
          <p:cNvSpPr txBox="1"/>
          <p:nvPr/>
        </p:nvSpPr>
        <p:spPr>
          <a:xfrm>
            <a:off x="1450975" y="3296307"/>
            <a:ext cx="3524712" cy="94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cap="all" spc="150" dirty="0" err="1">
                <a:solidFill>
                  <a:schemeClr val="accent2"/>
                </a:solidFill>
                <a:latin typeface="Soin Sans Pro Headline" panose="02000000000000000000" pitchFamily="2" charset="77"/>
              </a:rPr>
              <a:t>Teamgrösse</a:t>
            </a:r>
            <a:r>
              <a:rPr lang="de-DE" sz="10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 &amp; </a:t>
            </a:r>
            <a:r>
              <a:rPr lang="de-DE" sz="1000" b="1" cap="all" spc="150" dirty="0" err="1">
                <a:solidFill>
                  <a:schemeClr val="accent2"/>
                </a:solidFill>
                <a:latin typeface="Soin Sans Pro Headline" panose="02000000000000000000" pitchFamily="2" charset="77"/>
              </a:rPr>
              <a:t>eXPERTISE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 marL="144000" lvl="1" indent="-144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Kleine Teams →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spezialisierte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Tools</a:t>
            </a:r>
          </a:p>
          <a:p>
            <a:pPr marL="144000" lvl="1" indent="-144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Große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Teams →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Plattformen</a:t>
            </a: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6D673AB-970C-BFC0-17DC-05150D26373F}"/>
              </a:ext>
            </a:extLst>
          </p:cNvPr>
          <p:cNvSpPr txBox="1"/>
          <p:nvPr/>
        </p:nvSpPr>
        <p:spPr>
          <a:xfrm>
            <a:off x="1450975" y="4925878"/>
            <a:ext cx="352471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Budget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 marL="144000" lvl="1" indent="-144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Open Source vs.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kommerzielle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Lösungen</a:t>
            </a: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D33F600-02B0-1648-7375-6E430A9E9E7D}"/>
              </a:ext>
            </a:extLst>
          </p:cNvPr>
          <p:cNvSpPr txBox="1"/>
          <p:nvPr/>
        </p:nvSpPr>
        <p:spPr>
          <a:xfrm>
            <a:off x="6286669" y="3296307"/>
            <a:ext cx="429259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cap="all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  <a:t>Komplexität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 marL="144000" lvl="1" indent="-144000"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Einfache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Projekte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vs. Enterprise-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Anforderungen</a:t>
            </a: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061EAF1-52F7-0BFF-EAE1-32E9E694B590}"/>
              </a:ext>
            </a:extLst>
          </p:cNvPr>
          <p:cNvSpPr txBox="1"/>
          <p:nvPr/>
        </p:nvSpPr>
        <p:spPr>
          <a:xfrm>
            <a:off x="6286669" y="4925878"/>
            <a:ext cx="429259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cap="all" spc="150" dirty="0" err="1">
                <a:solidFill>
                  <a:schemeClr val="accent2"/>
                </a:solidFill>
                <a:latin typeface="Soin Sans Pro Headline" panose="02000000000000000000" pitchFamily="2" charset="77"/>
              </a:rPr>
              <a:t>coMPLIANCE</a:t>
            </a:r>
            <a:br>
              <a:rPr lang="de-DE" sz="1000" b="1" spc="150" dirty="0">
                <a:solidFill>
                  <a:schemeClr val="accent2"/>
                </a:solidFill>
                <a:latin typeface="Soin Sans Pro Headline" panose="02000000000000000000" pitchFamily="2" charset="77"/>
              </a:rPr>
            </a:br>
            <a:endParaRPr lang="de-DE" sz="1000" b="1" spc="150" dirty="0">
              <a:solidFill>
                <a:schemeClr val="accent2"/>
              </a:solidFill>
              <a:latin typeface="Soin Sans Pro Headline" panose="02000000000000000000" pitchFamily="2" charset="77"/>
            </a:endParaRPr>
          </a:p>
          <a:p>
            <a:pPr marL="144000" lvl="1" indent="-144000">
              <a:spcBef>
                <a:spcPts val="6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Datenschutz</a:t>
            </a:r>
            <a:r>
              <a:rPr lang="en-US" sz="1400" dirty="0">
                <a:solidFill>
                  <a:schemeClr val="bg2"/>
                </a:solidFill>
                <a:latin typeface="HelveticaNeueLT Pro 45 Lt" panose="020B0403020202020204" pitchFamily="34" charset="77"/>
              </a:rPr>
              <a:t> und </a:t>
            </a:r>
            <a:r>
              <a:rPr lang="en-US" sz="1400" dirty="0" err="1">
                <a:solidFill>
                  <a:schemeClr val="bg2"/>
                </a:solidFill>
                <a:latin typeface="HelveticaNeueLT Pro 45 Lt" panose="020B0403020202020204" pitchFamily="34" charset="77"/>
              </a:rPr>
              <a:t>Sicherheitsanforderungen</a:t>
            </a:r>
            <a:endParaRPr lang="en-US" sz="1400" dirty="0">
              <a:solidFill>
                <a:schemeClr val="bg2"/>
              </a:solidFill>
              <a:latin typeface="HelveticaNeueLT Pro 45 Lt" panose="020B04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298015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 PAGES - not editable">
  <a:themeElements>
    <a:clrScheme name="SprintEins GmbH">
      <a:dk1>
        <a:srgbClr val="242C23"/>
      </a:dk1>
      <a:lt1>
        <a:srgbClr val="F0F0F0"/>
      </a:lt1>
      <a:dk2>
        <a:srgbClr val="3D443D"/>
      </a:dk2>
      <a:lt2>
        <a:srgbClr val="FFFFFF"/>
      </a:lt2>
      <a:accent1>
        <a:srgbClr val="008E79"/>
      </a:accent1>
      <a:accent2>
        <a:srgbClr val="00E37C"/>
      </a:accent2>
      <a:accent3>
        <a:srgbClr val="006E5D"/>
      </a:accent3>
      <a:accent4>
        <a:srgbClr val="FF2853"/>
      </a:accent4>
      <a:accent5>
        <a:srgbClr val="FF879D"/>
      </a:accent5>
      <a:accent6>
        <a:srgbClr val="C20027"/>
      </a:accent6>
      <a:hlink>
        <a:srgbClr val="FF2853"/>
      </a:hlink>
      <a:folHlink>
        <a:srgbClr val="FF285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wrap="square" rtlCol="0" anchor="ctr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9A5CC7C3-0CDB-CA4D-AACE-8132E19BD3A7}" vid="{B849FCE7-4B4F-C443-BBFB-61F2631F2D2A}"/>
    </a:ext>
  </a:extLst>
</a:theme>
</file>

<file path=ppt/theme/theme2.xml><?xml version="1.0" encoding="utf-8"?>
<a:theme xmlns:a="http://schemas.openxmlformats.org/drawingml/2006/main" name="Basic …">
  <a:themeElements>
    <a:clrScheme name="SprintEins GmbH">
      <a:dk1>
        <a:srgbClr val="242C23"/>
      </a:dk1>
      <a:lt1>
        <a:srgbClr val="F0F0F0"/>
      </a:lt1>
      <a:dk2>
        <a:srgbClr val="3D443D"/>
      </a:dk2>
      <a:lt2>
        <a:srgbClr val="FFFFFF"/>
      </a:lt2>
      <a:accent1>
        <a:srgbClr val="008E79"/>
      </a:accent1>
      <a:accent2>
        <a:srgbClr val="00E37C"/>
      </a:accent2>
      <a:accent3>
        <a:srgbClr val="006E5D"/>
      </a:accent3>
      <a:accent4>
        <a:srgbClr val="FF2853"/>
      </a:accent4>
      <a:accent5>
        <a:srgbClr val="FF879D"/>
      </a:accent5>
      <a:accent6>
        <a:srgbClr val="C20027"/>
      </a:accent6>
      <a:hlink>
        <a:srgbClr val="FF2853"/>
      </a:hlink>
      <a:folHlink>
        <a:srgbClr val="FF285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9A5CC7C3-0CDB-CA4D-AACE-8132E19BD3A7}" vid="{F20B07AE-460C-9A40-A272-AC563FA288FF}"/>
    </a:ext>
  </a:extLst>
</a:theme>
</file>

<file path=ppt/theme/theme3.xml><?xml version="1.0" encoding="utf-8"?>
<a:theme xmlns:a="http://schemas.openxmlformats.org/drawingml/2006/main" name="Professional … ">
  <a:themeElements>
    <a:clrScheme name="SprintEins GmbH">
      <a:dk1>
        <a:srgbClr val="242C23"/>
      </a:dk1>
      <a:lt1>
        <a:srgbClr val="F0F0F0"/>
      </a:lt1>
      <a:dk2>
        <a:srgbClr val="3D443D"/>
      </a:dk2>
      <a:lt2>
        <a:srgbClr val="FFFFFF"/>
      </a:lt2>
      <a:accent1>
        <a:srgbClr val="008E79"/>
      </a:accent1>
      <a:accent2>
        <a:srgbClr val="00E37C"/>
      </a:accent2>
      <a:accent3>
        <a:srgbClr val="006E5D"/>
      </a:accent3>
      <a:accent4>
        <a:srgbClr val="FF2853"/>
      </a:accent4>
      <a:accent5>
        <a:srgbClr val="FF879D"/>
      </a:accent5>
      <a:accent6>
        <a:srgbClr val="C20027"/>
      </a:accent6>
      <a:hlink>
        <a:srgbClr val="FF2853"/>
      </a:hlink>
      <a:folHlink>
        <a:srgbClr val="FF285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9A5CC7C3-0CDB-CA4D-AACE-8132E19BD3A7}" vid="{40546F81-6CBF-2E48-83AD-DF5D9164F217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3b2451-c2bb-44f0-94b4-7e04b30ec68c">
      <Terms xmlns="http://schemas.microsoft.com/office/infopath/2007/PartnerControls"/>
    </lcf76f155ced4ddcb4097134ff3c332f>
    <TaxCatchAll xmlns="5d12ca8a-c346-4648-8eeb-f6f5d64c75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4B087B7CEDF842848EBC52A1E44FD4" ma:contentTypeVersion="19" ma:contentTypeDescription="Ein neues Dokument erstellen." ma:contentTypeScope="" ma:versionID="a5957268595e2802bd9b36c1062a7bce">
  <xsd:schema xmlns:xsd="http://www.w3.org/2001/XMLSchema" xmlns:xs="http://www.w3.org/2001/XMLSchema" xmlns:p="http://schemas.microsoft.com/office/2006/metadata/properties" xmlns:ns2="a03b2451-c2bb-44f0-94b4-7e04b30ec68c" xmlns:ns3="5d12ca8a-c346-4648-8eeb-f6f5d64c753e" targetNamespace="http://schemas.microsoft.com/office/2006/metadata/properties" ma:root="true" ma:fieldsID="54b12da3247f9e86e210d98ed7dc9913" ns2:_="" ns3:_="">
    <xsd:import namespace="a03b2451-c2bb-44f0-94b4-7e04b30ec68c"/>
    <xsd:import namespace="5d12ca8a-c346-4648-8eeb-f6f5d64c7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b2451-c2bb-44f0-94b4-7e04b30ec6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7d9be99b-5fb8-45d0-a07a-84035b5155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2ca8a-c346-4648-8eeb-f6f5d64c7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8245aed-7a61-44fb-b239-29bab8eaa0c7}" ma:internalName="TaxCatchAll" ma:showField="CatchAllData" ma:web="5d12ca8a-c346-4648-8eeb-f6f5d64c75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0B2D37-0FE0-464A-9EDD-5206CE07A42A}">
  <ds:schemaRefs>
    <ds:schemaRef ds:uri="5d12ca8a-c346-4648-8eeb-f6f5d64c753e"/>
    <ds:schemaRef ds:uri="a03b2451-c2bb-44f0-94b4-7e04b30ec6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43D66E-D6C5-4F38-9942-428DA33E55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63AAE-2E4B-45A4-87CE-DDEC4B565F31}">
  <ds:schemaRefs>
    <ds:schemaRef ds:uri="5d12ca8a-c346-4648-8eeb-f6f5d64c753e"/>
    <ds:schemaRef ds:uri="a03b2451-c2bb-44f0-94b4-7e04b30ec6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SAMPLE PAGES - not editable</Template>
  <TotalTime>0</TotalTime>
  <Words>787</Words>
  <Application>Microsoft Office PowerPoint</Application>
  <PresentationFormat>Breitbild</PresentationFormat>
  <Paragraphs>229</Paragraphs>
  <Slides>15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SAMPLE PAGES - not editable</vt:lpstr>
      <vt:lpstr>Basic …</vt:lpstr>
      <vt:lpstr>Professional … </vt:lpstr>
      <vt:lpstr>PowerPoint-Präsentation</vt:lpstr>
      <vt:lpstr>WER SIND WIR?</vt:lpstr>
      <vt:lpstr>WORKSHOP-ÜBERBLICK</vt:lpstr>
      <vt:lpstr>WAS IST MLOPS?</vt:lpstr>
      <vt:lpstr>WAS IST MLOPS?</vt:lpstr>
      <vt:lpstr>PowerPoint-Präsentation</vt:lpstr>
      <vt:lpstr>WARUM MLOPS?</vt:lpstr>
      <vt:lpstr>MLOPS tOOL-LANDSCHAFT</vt:lpstr>
      <vt:lpstr>WIE WÄHLE ICH DIE RICHTIGEN TOOLS?</vt:lpstr>
      <vt:lpstr>MLFLOW ALS PRAKTISCHE LÖSUNG</vt:lpstr>
      <vt:lpstr>MLFLOW ALS PRAKTISCHE LÖSUNG</vt:lpstr>
      <vt:lpstr>HANDS-ON: WAS WIR GEMEINSAM BAUEN</vt:lpstr>
      <vt:lpstr>WAS WIR AM ENDE  HABEN WERDEN</vt:lpstr>
      <vt:lpstr>Los geht´s!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Wagner</dc:creator>
  <cp:lastModifiedBy>Anja Glier</cp:lastModifiedBy>
  <cp:revision>51</cp:revision>
  <dcterms:created xsi:type="dcterms:W3CDTF">2025-04-01T06:08:06Z</dcterms:created>
  <dcterms:modified xsi:type="dcterms:W3CDTF">2025-07-24T11:52:40Z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0051a7-5925-49fb-9335-cbae69ec4923_Enabled">
    <vt:lpwstr>true</vt:lpwstr>
  </property>
  <property fmtid="{D5CDD505-2E9C-101B-9397-08002B2CF9AE}" pid="3" name="MSIP_Label_e70051a7-5925-49fb-9335-cbae69ec4923_SetDate">
    <vt:lpwstr>2024-03-21T10:33:07Z</vt:lpwstr>
  </property>
  <property fmtid="{D5CDD505-2E9C-101B-9397-08002B2CF9AE}" pid="4" name="MSIP_Label_e70051a7-5925-49fb-9335-cbae69ec4923_Method">
    <vt:lpwstr>Standard</vt:lpwstr>
  </property>
  <property fmtid="{D5CDD505-2E9C-101B-9397-08002B2CF9AE}" pid="5" name="MSIP_Label_e70051a7-5925-49fb-9335-cbae69ec4923_Name">
    <vt:lpwstr>General</vt:lpwstr>
  </property>
  <property fmtid="{D5CDD505-2E9C-101B-9397-08002B2CF9AE}" pid="6" name="MSIP_Label_e70051a7-5925-49fb-9335-cbae69ec4923_SiteId">
    <vt:lpwstr>331e8350-a57c-43c3-9a37-d76cf8000f52</vt:lpwstr>
  </property>
  <property fmtid="{D5CDD505-2E9C-101B-9397-08002B2CF9AE}" pid="7" name="MSIP_Label_e70051a7-5925-49fb-9335-cbae69ec4923_ActionId">
    <vt:lpwstr>238b3bcb-76c9-46bf-af85-70ac38b30321</vt:lpwstr>
  </property>
  <property fmtid="{D5CDD505-2E9C-101B-9397-08002B2CF9AE}" pid="8" name="MSIP_Label_e70051a7-5925-49fb-9335-cbae69ec4923_ContentBits">
    <vt:lpwstr>0</vt:lpwstr>
  </property>
  <property fmtid="{D5CDD505-2E9C-101B-9397-08002B2CF9AE}" pid="9" name="ContentTypeId">
    <vt:lpwstr>0x010100F34B087B7CEDF842848EBC52A1E44FD4</vt:lpwstr>
  </property>
  <property fmtid="{D5CDD505-2E9C-101B-9397-08002B2CF9AE}" pid="10" name="MediaServiceImageTags">
    <vt:lpwstr/>
  </property>
</Properties>
</file>