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1" r:id="rId4"/>
    <p:sldId id="272" r:id="rId5"/>
    <p:sldId id="262" r:id="rId6"/>
    <p:sldId id="285" r:id="rId7"/>
    <p:sldId id="261" r:id="rId8"/>
    <p:sldId id="282" r:id="rId9"/>
    <p:sldId id="283" r:id="rId10"/>
    <p:sldId id="284" r:id="rId11"/>
    <p:sldId id="275" r:id="rId12"/>
    <p:sldId id="267" r:id="rId13"/>
    <p:sldId id="277" r:id="rId14"/>
    <p:sldId id="265" r:id="rId15"/>
    <p:sldId id="278" r:id="rId16"/>
    <p:sldId id="266" r:id="rId17"/>
    <p:sldId id="279" r:id="rId18"/>
    <p:sldId id="268" r:id="rId19"/>
    <p:sldId id="280" r:id="rId20"/>
    <p:sldId id="281" r:id="rId21"/>
    <p:sldId id="270" r:id="rId22"/>
    <p:sldId id="260" r:id="rId23"/>
    <p:sldId id="269" r:id="rId24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ughan, Joshua" initials="VJ" lastIdx="4" clrIdx="0">
    <p:extLst>
      <p:ext uri="{19B8F6BF-5375-455C-9EA6-DF929625EA0E}">
        <p15:presenceInfo xmlns:p15="http://schemas.microsoft.com/office/powerpoint/2012/main" userId="S::3ev@ornl.gov::8d432656-3329-4ebe-a5b9-f31a2f90f0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085" autoAdjust="0"/>
  </p:normalViewPr>
  <p:slideViewPr>
    <p:cSldViewPr>
      <p:cViewPr>
        <p:scale>
          <a:sx n="75" d="100"/>
          <a:sy n="75" d="100"/>
        </p:scale>
        <p:origin x="720" y="64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65E73F-006B-4D29-83A7-7682F6C9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6A09-65EA-49D1-AF36-0DBADE5541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53C3C-57F4-4D98-A808-A2FC3C33E6B5}" type="datetimeFigureOut">
              <a:rPr lang="en-US" altLang="en-US"/>
              <a:pPr>
                <a:defRPr/>
              </a:pPr>
              <a:t>10/4/2021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1ED49-E61C-4E6B-8D3E-6D10FD84FF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FCD3-4B82-46ED-9AAE-FF7CEA9DE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B57BC8-C9DF-48FA-BCA9-11451036C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481BED-6443-43AC-9C7B-2397D1CD5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55D6A-778D-496D-9DE0-51C5D5AA68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B56E7E-BA8B-432C-98E7-9AB92444AA89}" type="datetimeFigureOut">
              <a:rPr lang="en-US" altLang="en-US"/>
              <a:pPr>
                <a:defRPr/>
              </a:pPr>
              <a:t>10/4/2021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405A2D-B933-4E22-B9F0-BD334FCBB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C619A4-0329-416E-B91D-5CF4AB61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CC9E-680B-476B-B406-717A2B8D80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F24FD-0EE1-4713-9C8A-648ECA384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A5F99B-2F89-4169-B525-3841F172E6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4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- Difference in timing for best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Efficient agent jumped only 3.87% higher while also being 23.62% more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2.22% higher average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2.75% higher max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10.56%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13.84% more efficient max for the efficient agent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448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Efficient agent jumped only 3.87% higher while also being 23.62% more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2.22% higher average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2.75% higher max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10.56%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13.84% more efficient max for the efficient agent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6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51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your traditional controls diagram is correct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45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- Twin Delayed Deep Deterministic Policy Gradient</a:t>
            </a:r>
          </a:p>
          <a:p>
            <a:r>
              <a:rPr lang="en-US" dirty="0"/>
              <a:t>- Can only be used with environments containing continuous action spaces</a:t>
            </a:r>
          </a:p>
          <a:p>
            <a:r>
              <a:rPr lang="en-US" dirty="0"/>
              <a:t>- Off-policy learning algorithm</a:t>
            </a:r>
          </a:p>
          <a:p>
            <a:r>
              <a:rPr lang="en-US" dirty="0"/>
              <a:t>- Actor-Critic Algorithm</a:t>
            </a:r>
          </a:p>
          <a:p>
            <a:r>
              <a:rPr lang="en-US" dirty="0"/>
              <a:t>- Adds target policy smoothing</a:t>
            </a:r>
          </a:p>
          <a:p>
            <a:r>
              <a:rPr lang="en-US" dirty="0"/>
              <a:t>- Learns main Q-function (critic) using two target Q-functions simultaneously</a:t>
            </a:r>
          </a:p>
          <a:p>
            <a:r>
              <a:rPr lang="en-US" dirty="0"/>
              <a:t>- Updates the policy (actor), target policy and target Q-functions every two main Q-function updates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54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Consider making the plot in LaTeX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11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in timing for best agents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single jump?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Action?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6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in timing for best agents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single jump?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Action?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26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High agent jumped only 0.77% higher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0.61% higher average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0.76% higher max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17.91%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17.33% more efficient max for the efficient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94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High agent jumped only 0.77% higher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0.61% higher average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0.76% higher max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17.91%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17.33% more efficient max for the efficient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92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- Difference in timing for best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981200"/>
            <a:ext cx="11055350" cy="31400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 sz="4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04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0980FD-CCA0-48AB-9D5F-7F883EEA142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66A3-97F0-45D4-BFD2-126C784D7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7033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6400" y="1371600"/>
            <a:ext cx="12039600" cy="7848600"/>
          </a:xfrm>
        </p:spPr>
        <p:txBody>
          <a:bodyPr/>
          <a:lstStyle/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C579BC2-BF2A-4E90-98F8-6C7E69B37EBE}"/>
              </a:ext>
            </a:extLst>
          </p:cNvPr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C13B7-A670-4709-8BF6-78BC02131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140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C1E49CA-B368-44EF-81CF-69E5EA64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1981200"/>
            <a:ext cx="9715500" cy="32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9C3E1D3-45C7-494A-AB69-1ED1620A0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81263" y="6019800"/>
            <a:ext cx="7823200" cy="3230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Dept. of Mechanical Engineering</a:t>
            </a:r>
          </a:p>
          <a:p>
            <a:r>
              <a:rPr lang="en-US" dirty="0"/>
              <a:t>Univ. of Louisiana at Lafayette</a:t>
            </a:r>
          </a:p>
          <a:p>
            <a:r>
              <a:rPr lang="en-US" dirty="0" err="1"/>
              <a:t>email@louisiana.edu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6503F6B-0532-416D-A593-57D22985D7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Arial Bold" panose="020B0704020202020204" pitchFamily="34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6350" indent="-6350" algn="ctr" rtl="0" eaLnBrk="0" fontAlgn="base" hangingPunct="0">
        <a:spcBef>
          <a:spcPts val="90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  <a:sym typeface="Arial Bold" panose="020B0704020202020204" pitchFamily="34" charset="0"/>
        </a:defRPr>
      </a:lvl1pPr>
      <a:lvl2pPr marL="657225" indent="-200025" algn="ctr" rtl="0" eaLnBrk="0" fontAlgn="base" hangingPunct="0">
        <a:spcBef>
          <a:spcPts val="80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1306513" indent="-392113" algn="ctr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1957388" indent="-585788" algn="ctr" rtl="0" eaLnBrk="0" fontAlgn="base" hangingPunct="0">
        <a:spcBef>
          <a:spcPts val="60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2606675" indent="-777875" algn="ctr" rtl="0" eaLnBrk="0" fontAlgn="base" hangingPunct="0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30638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35210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39782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44354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05EC37FE-2434-4A10-AB01-69ED87641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57150"/>
            <a:ext cx="11049000" cy="1231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B62E4CE6-F813-49EE-9B1C-824BCF334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414463"/>
            <a:ext cx="11988800" cy="78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75E7184-783A-4234-A963-65C3D837740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44425" y="9245600"/>
            <a:ext cx="341313" cy="31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C7DB4B3-CE97-4E86-B17E-DAEC35034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CDCD488-4142-4EE4-94DF-C2699E73A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/>
  <p:hf hdr="0" ftr="0" dt="0"/>
  <p:txStyles>
    <p:titleStyle>
      <a:lvl1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Arial Bold" panose="020B0704020202020204" pitchFamily="34" charset="0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5pPr>
      <a:lvl6pPr marL="4635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207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79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351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323850" indent="-317500" algn="l" rtl="0" eaLnBrk="0" fontAlgn="base" hangingPunct="0">
        <a:spcBef>
          <a:spcPts val="900"/>
        </a:spcBef>
        <a:spcAft>
          <a:spcPct val="0"/>
        </a:spcAft>
        <a:buSzPct val="125000"/>
        <a:buFont typeface="Arial" panose="020B0604020202020204" pitchFamily="34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74725" indent="-317500" algn="l" rtl="0" eaLnBrk="0" fontAlgn="base" hangingPunct="0">
        <a:spcBef>
          <a:spcPts val="800"/>
        </a:spcBef>
        <a:spcAft>
          <a:spcPct val="0"/>
        </a:spcAft>
        <a:buSzPct val="125000"/>
        <a:buFont typeface="Arial" panose="020B0604020202020204" pitchFamily="34" charset="0"/>
        <a:buChar char="-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560513" indent="-254000" algn="l" rtl="0" eaLnBrk="0" fontAlgn="base" hangingPunct="0">
        <a:spcBef>
          <a:spcPts val="700"/>
        </a:spcBef>
        <a:spcAft>
          <a:spcPct val="0"/>
        </a:spcAft>
        <a:buSzPct val="75000"/>
        <a:buFont typeface="Zapf Dingbats" pitchFamily="-84" charset="2"/>
        <a:buChar char="✦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147888" indent="-190500" algn="l" rtl="0" eaLnBrk="0" fontAlgn="base" hangingPunct="0">
        <a:spcBef>
          <a:spcPts val="600"/>
        </a:spcBef>
        <a:spcAft>
          <a:spcPct val="0"/>
        </a:spcAft>
        <a:buSzPct val="75000"/>
        <a:buFont typeface="Zapf Dingbats" pitchFamily="-84" charset="2"/>
        <a:buChar char="✴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797175" indent="-190500" algn="l" rtl="0" eaLnBrk="0" fontAlgn="base" hangingPunct="0"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32543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7115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41687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6259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start=2&amp;feature=oembed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yWJOvfakWU?feature=oembed" TargetMode="External"/><Relationship Id="rId4" Type="http://schemas.openxmlformats.org/officeDocument/2006/relationships/hyperlink" Target="https://www.youtube.com/watch?v=jyWJOvfakW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figure/Structure-of-TD3-Twin-Delayed-Deep-Deterministic-Policy-Gradient-with-RAMDP_fig2_33860515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9311E7DE-ECD4-4FAE-92BC-FE6C8466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13989180-E464-44CB-A6F3-39F26A9AC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4724" y="1987737"/>
            <a:ext cx="11055350" cy="2911475"/>
          </a:xfrm>
        </p:spPr>
        <p:txBody>
          <a:bodyPr rIns="166398"/>
          <a:lstStyle/>
          <a:p>
            <a:pPr marL="57150" indent="0" eaLnBrk="1" hangingPunct="1">
              <a:defRPr/>
            </a:pPr>
            <a:r>
              <a:rPr lang="en-US" sz="6400" b="0" i="0" dirty="0">
                <a:effectLst/>
                <a:latin typeface="Arial" panose="020B0604020202020204" pitchFamily="34" charset="0"/>
              </a:rPr>
              <a:t>Learning Energy Efficient Jumping Strategies for Flexible-Legged Systems</a:t>
            </a:r>
            <a:endParaRPr lang="en-US" altLang="en-US" sz="6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2163831-D79D-4EAC-877B-8E1C05C77B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51037" y="5943600"/>
            <a:ext cx="9102725" cy="2778125"/>
          </a:xfrm>
        </p:spPr>
        <p:txBody>
          <a:bodyPr rIns="166398"/>
          <a:lstStyle/>
          <a:p>
            <a:pPr marL="5715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Andrew Albright, Joshua Vaughan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Dept. of Mechanical Engineering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Univ. of Louisiana at Lafayette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andrew.albright@louisiana.edu, joshua.vaughan@louisiana.edu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57D0-AF96-4023-8AC7-972BED88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16A0-0458-49EC-8727-558913E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7251CE-9D92-4849-AE67-5A992B1D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02089"/>
              </p:ext>
            </p:extLst>
          </p:nvPr>
        </p:nvGraphicFramePr>
        <p:xfrm>
          <a:off x="980746" y="2618084"/>
          <a:ext cx="11043308" cy="45174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95968">
                  <a:extLst>
                    <a:ext uri="{9D8B030D-6E8A-4147-A177-3AD203B41FA5}">
                      <a16:colId xmlns:a16="http://schemas.microsoft.com/office/drawing/2014/main" val="1860140572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3804697265"/>
                    </a:ext>
                  </a:extLst>
                </a:gridCol>
                <a:gridCol w="1993392">
                  <a:extLst>
                    <a:ext uri="{9D8B030D-6E8A-4147-A177-3AD203B41FA5}">
                      <a16:colId xmlns:a16="http://schemas.microsoft.com/office/drawing/2014/main" val="3916274652"/>
                    </a:ext>
                  </a:extLst>
                </a:gridCol>
                <a:gridCol w="3158068">
                  <a:extLst>
                    <a:ext uri="{9D8B030D-6E8A-4147-A177-3AD203B41FA5}">
                      <a16:colId xmlns:a16="http://schemas.microsoft.com/office/drawing/2014/main" val="106876494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Jump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 Agents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Network Seeds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179686"/>
                  </a:ext>
                </a:extLst>
              </a:tr>
              <a:tr h="838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Jump Hight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Stutter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9, 16, 104, 107, 250, 676, 868, 878, 918, 947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469889"/>
                  </a:ext>
                </a:extLst>
              </a:tr>
              <a:tr h="859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One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61130"/>
                  </a:ext>
                </a:extLst>
              </a:tr>
              <a:tr h="816569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Conserve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Stutter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621221"/>
                  </a:ext>
                </a:extLst>
              </a:tr>
              <a:tr h="859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One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2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681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396A56C-67D3-47B9-BAB5-B84453C3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96187"/>
            <a:ext cx="10972800" cy="6761226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95B38824-3BCA-4D10-84A9-7ECDF5497790}"/>
              </a:ext>
            </a:extLst>
          </p:cNvPr>
          <p:cNvSpPr/>
          <p:nvPr/>
        </p:nvSpPr>
        <p:spPr bwMode="auto">
          <a:xfrm>
            <a:off x="3149600" y="8464550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0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Input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ED3A5B8-2525-41A5-99BC-7EE02E11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255759"/>
            <a:ext cx="9144000" cy="612617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6F5203-7E84-4570-902E-EFF22BD45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427251"/>
            <a:ext cx="2743200" cy="1690307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9203219-5B10-437F-921D-28CBA2C4EBEB}"/>
              </a:ext>
            </a:extLst>
          </p:cNvPr>
          <p:cNvSpPr/>
          <p:nvPr/>
        </p:nvSpPr>
        <p:spPr bwMode="auto">
          <a:xfrm rot="10800000">
            <a:off x="4140200" y="4362027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1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Height Reached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27" name="Picture 2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043935E-F9D5-4F79-AD4E-86087E83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11430000" cy="7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29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Performance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23" name="Picture 22" descr="Diagram&#10;&#10;Description automatically generated with low confidence">
            <a:extLst>
              <a:ext uri="{FF2B5EF4-FFF2-40B4-BE49-F238E27FC236}">
                <a16:creationId xmlns:a16="http://schemas.microsoft.com/office/drawing/2014/main" id="{E795A5A6-D8D7-4F86-85BD-50DD246A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556500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76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8F1AC43-A4A9-4B44-A453-4F3B6191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96187"/>
            <a:ext cx="10972800" cy="6761226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5FBD45D7-C069-4E46-A7CD-CB42EADB169B}"/>
              </a:ext>
            </a:extLst>
          </p:cNvPr>
          <p:cNvSpPr/>
          <p:nvPr/>
        </p:nvSpPr>
        <p:spPr bwMode="auto">
          <a:xfrm>
            <a:off x="2921000" y="8464550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0980D93-863F-4DE8-9E15-0230FB3EECAA}"/>
              </a:ext>
            </a:extLst>
          </p:cNvPr>
          <p:cNvSpPr/>
          <p:nvPr/>
        </p:nvSpPr>
        <p:spPr bwMode="auto">
          <a:xfrm>
            <a:off x="5664200" y="8464550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39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Input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A627EE-2E4C-4711-A40F-3E051BD8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246421"/>
            <a:ext cx="9144000" cy="612617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0B980C0-7291-4236-91BC-28A89EB9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422582"/>
            <a:ext cx="2743200" cy="16903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68B67B57-18FB-4C33-BACC-21D626A22FD2}"/>
              </a:ext>
            </a:extLst>
          </p:cNvPr>
          <p:cNvSpPr/>
          <p:nvPr/>
        </p:nvSpPr>
        <p:spPr bwMode="auto">
          <a:xfrm rot="10800000">
            <a:off x="3835400" y="4328160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1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Height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FD847A-9204-4470-B048-22DC4A03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11430000" cy="765772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10B92B9-4AA9-4CC8-AD9A-8FCDAE9B2642}"/>
              </a:ext>
            </a:extLst>
          </p:cNvPr>
          <p:cNvSpPr/>
          <p:nvPr/>
        </p:nvSpPr>
        <p:spPr bwMode="auto">
          <a:xfrm rot="10800000">
            <a:off x="3149600" y="6324600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8A5EFC2-9C03-45B5-80B4-66CB92DA917E}"/>
              </a:ext>
            </a:extLst>
          </p:cNvPr>
          <p:cNvSpPr/>
          <p:nvPr/>
        </p:nvSpPr>
        <p:spPr bwMode="auto">
          <a:xfrm rot="5400000">
            <a:off x="7889240" y="3489960"/>
            <a:ext cx="365760" cy="5486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76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Performance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91421F-BD53-4CC3-90B5-0C092D73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587876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67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EA1-E375-4171-87A1-C86574C4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2E8D-2FCE-4C0C-BA90-68DBBA97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200"/>
              </a:spcAft>
            </a:pPr>
            <a:r>
              <a:rPr lang="en-US" dirty="0"/>
              <a:t>Reinforcement learning can be used to find control policies that are more efficient</a:t>
            </a:r>
          </a:p>
          <a:p>
            <a:pPr>
              <a:spcAft>
                <a:spcPts val="3200"/>
              </a:spcAft>
            </a:pPr>
            <a:r>
              <a:rPr lang="en-US" dirty="0"/>
              <a:t>Agents can learn efficient control where more complex control inputs are required</a:t>
            </a:r>
          </a:p>
          <a:p>
            <a:pPr>
              <a:spcAft>
                <a:spcPts val="3200"/>
              </a:spcAft>
            </a:pPr>
            <a:r>
              <a:rPr lang="en-US" dirty="0"/>
              <a:t>Controllers can be learned that are both higher in performance and efficient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9570-4971-4801-8DCD-9147648F4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116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Pros of Legged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2FBB-AE52-4DDD-A0A2-C7FB27ABDB28}"/>
              </a:ext>
            </a:extLst>
          </p:cNvPr>
          <p:cNvSpPr txBox="1"/>
          <p:nvPr/>
        </p:nvSpPr>
        <p:spPr>
          <a:xfrm>
            <a:off x="25400" y="9476601"/>
            <a:ext cx="6504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https://www.bostondynamics.com/atlas</a:t>
            </a:r>
          </a:p>
        </p:txBody>
      </p:sp>
      <p:pic>
        <p:nvPicPr>
          <p:cNvPr id="5" name="Online Media 4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D1CCDDB6-7D8E-45A8-8A71-D6B8558F7C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2990" y="1905000"/>
            <a:ext cx="1173345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1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4716463"/>
            <a:ext cx="11049000" cy="1231900"/>
          </a:xfrm>
        </p:spPr>
        <p:txBody>
          <a:bodyPr/>
          <a:lstStyle/>
          <a:p>
            <a:pPr indent="0" algn="ctr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 you.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D818-260B-C84F-8D17-9B8A2F4B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9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Legged &amp; Flexible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6796C407-934A-4E74-BABE-CE27D231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3" r="17259"/>
          <a:stretch/>
        </p:blipFill>
        <p:spPr>
          <a:xfrm>
            <a:off x="7950200" y="2286000"/>
            <a:ext cx="4495800" cy="61912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765596-C451-4021-8967-79B126D1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7424737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Pros</a:t>
            </a:r>
          </a:p>
          <a:p>
            <a:pPr lvl="1" eaLnBrk="1" hangingPunct="1"/>
            <a:r>
              <a:rPr lang="en-US" altLang="en-US" dirty="0"/>
              <a:t>Ability to navigate uneven terrain</a:t>
            </a:r>
          </a:p>
          <a:p>
            <a:pPr lvl="1" eaLnBrk="1" hangingPunct="1"/>
            <a:r>
              <a:rPr lang="en-US" altLang="en-US" dirty="0"/>
              <a:t>Different designs can be useful for different tasks</a:t>
            </a:r>
          </a:p>
          <a:p>
            <a:pPr lvl="1" eaLnBrk="1" hangingPunct="1"/>
            <a:r>
              <a:rPr lang="en-US" altLang="en-US" dirty="0"/>
              <a:t>Can be designed to adapt to different terrain</a:t>
            </a:r>
          </a:p>
          <a:p>
            <a:pPr eaLnBrk="1" hangingPunct="1"/>
            <a:r>
              <a:rPr lang="en-US" altLang="en-US" dirty="0"/>
              <a:t>Cons</a:t>
            </a:r>
          </a:p>
          <a:p>
            <a:pPr lvl="1" eaLnBrk="1" hangingPunct="1"/>
            <a:r>
              <a:rPr lang="en-US" altLang="en-US" dirty="0"/>
              <a:t>Difficult to design stable controllers</a:t>
            </a:r>
          </a:p>
          <a:p>
            <a:pPr lvl="1" eaLnBrk="1" hangingPunct="1"/>
            <a:r>
              <a:rPr lang="en-US" altLang="en-US" dirty="0"/>
              <a:t>Systems require high amounts of power</a:t>
            </a:r>
          </a:p>
          <a:p>
            <a:pPr lvl="1" eaLnBrk="1" hangingPunct="1"/>
            <a:r>
              <a:rPr lang="en-US" altLang="en-US" dirty="0"/>
              <a:t>Difficult to design to overcome different obstacles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2FBB-AE52-4DDD-A0A2-C7FB27ABDB28}"/>
              </a:ext>
            </a:extLst>
          </p:cNvPr>
          <p:cNvSpPr txBox="1"/>
          <p:nvPr/>
        </p:nvSpPr>
        <p:spPr>
          <a:xfrm>
            <a:off x="25400" y="9476601"/>
            <a:ext cx="6504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https://www.bostondynamics.com/atlas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Legged &amp; Flexible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3C3DE3AF-C031-4FF8-8CEB-07D2F3A2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14" y="3276600"/>
            <a:ext cx="5714286" cy="345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B22748-D9B7-4C71-AA9C-3585E5957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6434851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Pros</a:t>
            </a:r>
          </a:p>
          <a:p>
            <a:pPr lvl="1" eaLnBrk="1" hangingPunct="1"/>
            <a:r>
              <a:rPr lang="en-US" altLang="en-US" dirty="0"/>
              <a:t>Increases in efficiency</a:t>
            </a:r>
          </a:p>
          <a:p>
            <a:pPr lvl="1" eaLnBrk="1" hangingPunct="1"/>
            <a:r>
              <a:rPr lang="en-US" altLang="en-US" dirty="0"/>
              <a:t>Better stability through adaptability</a:t>
            </a:r>
          </a:p>
          <a:p>
            <a:pPr lvl="1" eaLnBrk="1" hangingPunct="1"/>
            <a:r>
              <a:rPr lang="en-US" altLang="en-US" dirty="0"/>
              <a:t>Higher performance </a:t>
            </a:r>
          </a:p>
          <a:p>
            <a:pPr lvl="2" eaLnBrk="1" hangingPunct="1"/>
            <a:r>
              <a:rPr lang="en-US" altLang="en-US" dirty="0"/>
              <a:t>Running speed</a:t>
            </a:r>
          </a:p>
          <a:p>
            <a:pPr lvl="2" eaLnBrk="1" hangingPunct="1"/>
            <a:r>
              <a:rPr lang="en-US" altLang="en-US" dirty="0"/>
              <a:t>Jumping height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</a:t>
            </a:r>
          </a:p>
          <a:p>
            <a:pPr lvl="1" eaLnBrk="1" hangingPunct="1"/>
            <a:r>
              <a:rPr lang="en-US" altLang="en-US" dirty="0"/>
              <a:t>Difficult to define models for due to non-linearities </a:t>
            </a:r>
          </a:p>
          <a:p>
            <a:pPr lvl="1" eaLnBrk="1" hangingPunct="1"/>
            <a:r>
              <a:rPr lang="en-US" altLang="en-US" dirty="0"/>
              <a:t>Challenging to create controllers for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9939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5C07-33EF-4E54-B6FB-54839FC0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Legged Robots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1E0EC-8F0F-4963-9DFE-4334332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Online Media 4" title="Watch the Atlas Robot take a spill running parkour #shorts">
            <a:hlinkClick r:id="" action="ppaction://media"/>
            <a:extLst>
              <a:ext uri="{FF2B5EF4-FFF2-40B4-BE49-F238E27FC236}">
                <a16:creationId xmlns:a16="http://schemas.microsoft.com/office/drawing/2014/main" id="{B821FF0F-C4BD-484A-92D1-D0B595C1A8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5674" y="1905000"/>
            <a:ext cx="11733452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C8899-C68D-4AB0-B613-35681278E739}"/>
              </a:ext>
            </a:extLst>
          </p:cNvPr>
          <p:cNvSpPr txBox="1"/>
          <p:nvPr/>
        </p:nvSpPr>
        <p:spPr>
          <a:xfrm>
            <a:off x="6230" y="9491990"/>
            <a:ext cx="65086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hlinkClick r:id="rId4"/>
              </a:rPr>
              <a:t>Watch the Atlas Robot take a spill running parkour #shorts - YouTube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16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37E912-5EC5-485F-80AC-F318F62D7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11988800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Traditional Controls Method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Reinforcement Learning Method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 Methods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635C5C-AF2B-4F93-AF82-6C3A1B9A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652" y="5806440"/>
            <a:ext cx="5767495" cy="356616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57B432-5E89-4B7D-A8E5-048E148C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128" y="2164080"/>
            <a:ext cx="785454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38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0D3F-F88D-46D1-944A-68775982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 – TD3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73A99-D55F-434E-B70B-49B9F03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82A02717-42B3-413C-AA51-717C2B1D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2" y="1981200"/>
            <a:ext cx="1186083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366A3-A21B-4B81-9026-3E3D898233D6}"/>
              </a:ext>
            </a:extLst>
          </p:cNvPr>
          <p:cNvSpPr txBox="1"/>
          <p:nvPr/>
        </p:nvSpPr>
        <p:spPr>
          <a:xfrm>
            <a:off x="0" y="9491990"/>
            <a:ext cx="89470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Structure of TD3 (Twin Delayed Deep Deterministic Policy Gradient) with... | Download Scientific Diagram (researchgate.net)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EFD7B-C94D-4024-BD8D-C3000A609D26}"/>
              </a:ext>
            </a:extLst>
          </p:cNvPr>
          <p:cNvSpPr/>
          <p:nvPr/>
        </p:nvSpPr>
        <p:spPr bwMode="auto">
          <a:xfrm>
            <a:off x="1549400" y="2590800"/>
            <a:ext cx="22098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A5CF3-C017-43AD-96BF-7562C08049AD}"/>
              </a:ext>
            </a:extLst>
          </p:cNvPr>
          <p:cNvSpPr/>
          <p:nvPr/>
        </p:nvSpPr>
        <p:spPr bwMode="auto">
          <a:xfrm>
            <a:off x="5664200" y="2590800"/>
            <a:ext cx="22098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C5D261-251D-494E-AE87-D71F7CBED972}"/>
              </a:ext>
            </a:extLst>
          </p:cNvPr>
          <p:cNvSpPr/>
          <p:nvPr/>
        </p:nvSpPr>
        <p:spPr bwMode="auto">
          <a:xfrm>
            <a:off x="1930400" y="8153400"/>
            <a:ext cx="21336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E61DB-922C-4308-8620-D9AD04AF53E8}"/>
              </a:ext>
            </a:extLst>
          </p:cNvPr>
          <p:cNvSpPr/>
          <p:nvPr/>
        </p:nvSpPr>
        <p:spPr bwMode="auto">
          <a:xfrm>
            <a:off x="5740399" y="5046133"/>
            <a:ext cx="745067" cy="7450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BDFA4-C128-4198-AB3C-ECC4E6A9881A}"/>
              </a:ext>
            </a:extLst>
          </p:cNvPr>
          <p:cNvSpPr/>
          <p:nvPr/>
        </p:nvSpPr>
        <p:spPr bwMode="auto">
          <a:xfrm>
            <a:off x="1397000" y="4114800"/>
            <a:ext cx="2514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379F55-6685-47F1-92D3-7E21654D13A3}"/>
              </a:ext>
            </a:extLst>
          </p:cNvPr>
          <p:cNvSpPr/>
          <p:nvPr/>
        </p:nvSpPr>
        <p:spPr bwMode="auto">
          <a:xfrm>
            <a:off x="1397000" y="5486400"/>
            <a:ext cx="2514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571E9-F85D-446A-883F-FDD2E5831555}"/>
              </a:ext>
            </a:extLst>
          </p:cNvPr>
          <p:cNvSpPr/>
          <p:nvPr/>
        </p:nvSpPr>
        <p:spPr bwMode="auto">
          <a:xfrm>
            <a:off x="6565417" y="4114800"/>
            <a:ext cx="1232383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60EDC-7C7C-445E-8B2E-180575208B60}"/>
              </a:ext>
            </a:extLst>
          </p:cNvPr>
          <p:cNvSpPr/>
          <p:nvPr/>
        </p:nvSpPr>
        <p:spPr bwMode="auto">
          <a:xfrm>
            <a:off x="6578600" y="5486400"/>
            <a:ext cx="1232383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5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Flexible Jumping System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6E260-42D6-42A1-BE22-1A8DC4D9B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044" t="17969" r="29282" b="31250"/>
          <a:stretch/>
        </p:blipFill>
        <p:spPr>
          <a:xfrm>
            <a:off x="1204133" y="1447800"/>
            <a:ext cx="2667000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C06BB0-8EB2-431C-9A74-E1FE1B47F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51406"/>
                  </p:ext>
                </p:extLst>
              </p:nvPr>
            </p:nvGraphicFramePr>
            <p:xfrm>
              <a:off x="5664200" y="2095500"/>
              <a:ext cx="6172200" cy="3657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323181">
                      <a:extLst>
                        <a:ext uri="{9D8B030D-6E8A-4147-A177-3AD203B41FA5}">
                          <a16:colId xmlns:a16="http://schemas.microsoft.com/office/drawing/2014/main" val="3336992931"/>
                        </a:ext>
                      </a:extLst>
                    </a:gridCol>
                    <a:gridCol w="1849019">
                      <a:extLst>
                        <a:ext uri="{9D8B030D-6E8A-4147-A177-3AD203B41FA5}">
                          <a16:colId xmlns:a16="http://schemas.microsoft.com/office/drawing/2014/main" val="1391237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 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354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Mass of Leg,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0.175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202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Mass of Actuator,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1.003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5941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Natural Frequency,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11.13 Hz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5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Spring Constant,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200000 N/m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893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Stroke,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25 mm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525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Velocity,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2.0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04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Acceleration,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32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C06BB0-8EB2-431C-9A74-E1FE1B47F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51406"/>
                  </p:ext>
                </p:extLst>
              </p:nvPr>
            </p:nvGraphicFramePr>
            <p:xfrm>
              <a:off x="5664200" y="2095500"/>
              <a:ext cx="6172200" cy="3657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323181">
                      <a:extLst>
                        <a:ext uri="{9D8B030D-6E8A-4147-A177-3AD203B41FA5}">
                          <a16:colId xmlns:a16="http://schemas.microsoft.com/office/drawing/2014/main" val="3336992931"/>
                        </a:ext>
                      </a:extLst>
                    </a:gridCol>
                    <a:gridCol w="1849019">
                      <a:extLst>
                        <a:ext uri="{9D8B030D-6E8A-4147-A177-3AD203B41FA5}">
                          <a16:colId xmlns:a16="http://schemas.microsoft.com/office/drawing/2014/main" val="1391237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 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354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108000" r="-42958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0.175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20292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208000" r="-42958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1.003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59410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303947" r="-42958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11.13 Hz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505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409333" r="-4295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200000 N/m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8933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509333" r="-42958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25 mm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5259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609333" r="-42958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2.0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0434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709333" r="-42958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328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E3F24D-1750-4123-949E-692913596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876" y="8239248"/>
            <a:ext cx="3419048" cy="980952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90871AC-3EBF-478F-B2A5-A81DA6B4C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924" y="6791448"/>
            <a:ext cx="5980952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07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702-2511-44D3-995B-164C10EB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5236-FE68-4D1B-9208-F9B887AEF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8D454-AC4D-47FE-92A0-0FAF1ED9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52" y="1600200"/>
            <a:ext cx="5767495" cy="356616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9BA6751-49B2-4B21-96CE-E1295CE5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065" y="6096000"/>
            <a:ext cx="6266667" cy="83809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757490-84C0-4A22-9A0D-4C338B8D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47" y="8001105"/>
            <a:ext cx="296190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6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702-2511-44D3-995B-164C10EB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Jumping 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5236-FE68-4D1B-9208-F9B887AEF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8D454-AC4D-47FE-92A0-0FAF1ED9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52" y="1600200"/>
            <a:ext cx="5767495" cy="3566160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95F856E-BB27-41C2-8F72-4E9AC6A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494" y="6534352"/>
            <a:ext cx="5523809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56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702-2511-44D3-995B-164C10EB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Jumping Efficiently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5236-FE68-4D1B-9208-F9B887AEF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8D454-AC4D-47FE-92A0-0FAF1ED9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52" y="1600200"/>
            <a:ext cx="5767495" cy="356616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281FA74-9702-4D76-B065-A89E5424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85" y="7705952"/>
            <a:ext cx="4361905" cy="181904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6F1316-F72E-4863-A07A-07AC1A01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0" y="8229761"/>
            <a:ext cx="4857143" cy="7714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943C-4457-4E5A-A5EF-783AEC18E40A}"/>
              </a:ext>
            </a:extLst>
          </p:cNvPr>
          <p:cNvGrpSpPr/>
          <p:nvPr/>
        </p:nvGrpSpPr>
        <p:grpSpPr>
          <a:xfrm>
            <a:off x="2459190" y="5486400"/>
            <a:ext cx="8086419" cy="1619048"/>
            <a:chOff x="2159000" y="5531502"/>
            <a:chExt cx="8086419" cy="1619048"/>
          </a:xfrm>
        </p:grpSpPr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76F1374-5B8B-4827-8EB4-4A318FFB1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000" y="5531502"/>
              <a:ext cx="5352381" cy="1619048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1A07BC5-807C-4490-AC4F-23262D4EE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7800" y="5974359"/>
              <a:ext cx="2447619" cy="7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6371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 Bold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d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Pages>0</Pages>
  <Words>728</Words>
  <Characters>0</Characters>
  <Application>Microsoft Office PowerPoint</Application>
  <PresentationFormat>Custom</PresentationFormat>
  <Lines>0</Lines>
  <Paragraphs>181</Paragraphs>
  <Slides>22</Slides>
  <Notes>14</Notes>
  <HiddenSlides>2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Bold</vt:lpstr>
      <vt:lpstr>Calibri</vt:lpstr>
      <vt:lpstr>Cambria Math</vt:lpstr>
      <vt:lpstr>Consolas</vt:lpstr>
      <vt:lpstr>Zapf Dingbats</vt:lpstr>
      <vt:lpstr>Title</vt:lpstr>
      <vt:lpstr>Body</vt:lpstr>
      <vt:lpstr>Learning Energy Efficient Jumping Strategies for Flexible-Legged Systems</vt:lpstr>
      <vt:lpstr>Pros of Legged Robots</vt:lpstr>
      <vt:lpstr>Cons of Legged Robots</vt:lpstr>
      <vt:lpstr>Control Methods</vt:lpstr>
      <vt:lpstr>Algorithm Used – TD3</vt:lpstr>
      <vt:lpstr>Flexible Jumping System</vt:lpstr>
      <vt:lpstr>Environment Spaces</vt:lpstr>
      <vt:lpstr>Reward Jumping High</vt:lpstr>
      <vt:lpstr>Reward Jumping Efficiently</vt:lpstr>
      <vt:lpstr>Training Schedule</vt:lpstr>
      <vt:lpstr>Single Jump</vt:lpstr>
      <vt:lpstr>Single Jump Input</vt:lpstr>
      <vt:lpstr>Single Jump Height Reached</vt:lpstr>
      <vt:lpstr>Single Jump Performance</vt:lpstr>
      <vt:lpstr>Stutter Jump</vt:lpstr>
      <vt:lpstr>Stutter Jump Input</vt:lpstr>
      <vt:lpstr>Stutter Jump Height</vt:lpstr>
      <vt:lpstr>Stutter Jump Performance</vt:lpstr>
      <vt:lpstr>Conclusion</vt:lpstr>
      <vt:lpstr>Thank you.</vt:lpstr>
      <vt:lpstr>Legged &amp; Flexible Robots</vt:lpstr>
      <vt:lpstr>Legged &amp; Flexible Robots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Andrew Albright</dc:creator>
  <cp:keywords/>
  <dc:description/>
  <cp:lastModifiedBy>Andrew Albright</cp:lastModifiedBy>
  <cp:revision>29</cp:revision>
  <dcterms:modified xsi:type="dcterms:W3CDTF">2021-10-04T20:07:23Z</dcterms:modified>
</cp:coreProperties>
</file>