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5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5fead55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Introduce yourself - what you do</a:t>
            </a:r>
            <a:endParaRPr/>
          </a:p>
        </p:txBody>
      </p:sp>
      <p:sp>
        <p:nvSpPr>
          <p:cNvPr id="131" name="Google Shape;131;g3f5fead55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379e4f40a_8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4379e4f40a_8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379e4f40a_8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4379e4f40a_8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f5fead559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 aware like python, not JSON like C</a:t>
            </a:r>
            <a:endParaRPr/>
          </a:p>
        </p:txBody>
      </p:sp>
      <p:sp>
        <p:nvSpPr>
          <p:cNvPr id="254" name="Google Shape;254;g3f5fead559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5fead559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f5fead559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5fead559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f5fead559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f5fead559_0_2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f5fead559_0_2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f5fead559_0_3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99-101 tosca v1.0</a:t>
            </a:r>
            <a:endParaRPr/>
          </a:p>
        </p:txBody>
      </p:sp>
      <p:sp>
        <p:nvSpPr>
          <p:cNvPr id="178" name="Google Shape;178;g3f5fead559_0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5fead559_0_4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f5fead559_0_4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f5fead559_0_5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f5fead559_0_5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379e4f40a_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4379e4f40a_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379e4f40a_7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4379e4f40a_7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2" name="Google Shape;112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://www.youtube.com/watch?v=2c68iAbetg4" TargetMode="External"/><Relationship Id="rId5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deep-hybrid-datacloud.eu/" TargetMode="External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oasis-open.org/committees/tc_home.php?wg_abbrev=tosca#overview" TargetMode="External"/><Relationship Id="rId9" Type="http://schemas.openxmlformats.org/officeDocument/2006/relationships/image" Target="../media/image14.png"/><Relationship Id="rId5" Type="http://schemas.openxmlformats.org/officeDocument/2006/relationships/hyperlink" Target="https://www.oasis-open.org/committees/membership.php?wg_abbrev=tosca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168000" y="841779"/>
            <a:ext cx="880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ts val="3200"/>
              <a:buFont typeface="Verdana"/>
              <a:buNone/>
            </a:pPr>
            <a:r>
              <a:rPr b="1" lang="en" sz="3600">
                <a:solidFill>
                  <a:srgbClr val="515FBD"/>
                </a:solidFill>
              </a:rPr>
              <a:t>Composition and Deployment of Complex Container-Based Application Architectures on Multi-Clouds</a:t>
            </a:r>
            <a:r>
              <a:rPr b="1" i="0" lang="en" sz="3600" u="none" cap="none" strike="noStrike">
                <a:solidFill>
                  <a:srgbClr val="F4B400"/>
                </a:solidFill>
              </a:rPr>
              <a:t> 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4639" y="4683260"/>
            <a:ext cx="372845" cy="249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26"/>
          <p:cNvSpPr txBox="1"/>
          <p:nvPr/>
        </p:nvSpPr>
        <p:spPr>
          <a:xfrm>
            <a:off x="195413" y="4731094"/>
            <a:ext cx="8343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515FBD"/>
                </a:solidFill>
                <a:latin typeface="Verdana"/>
                <a:ea typeface="Verdana"/>
                <a:cs typeface="Verdana"/>
                <a:sym typeface="Verdana"/>
              </a:rPr>
              <a:t>DEEP-Hybrid-DataCloud funded by the EU Horizon 2020 Framework Programme</a:t>
            </a:r>
            <a:r>
              <a:rPr lang="en" sz="900">
                <a:solidFill>
                  <a:srgbClr val="515FBD"/>
                </a:solidFill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i="0" lang="en" sz="900" u="none" cap="none" strike="noStrike">
                <a:solidFill>
                  <a:srgbClr val="515FBD"/>
                </a:solidFill>
                <a:latin typeface="Verdana"/>
                <a:ea typeface="Verdana"/>
                <a:cs typeface="Verdana"/>
                <a:sym typeface="Verdana"/>
              </a:rPr>
              <a:t>grant agreement 777435</a:t>
            </a:r>
            <a:endParaRPr sz="900">
              <a:solidFill>
                <a:srgbClr val="515FB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4515" y="27992"/>
            <a:ext cx="1892969" cy="813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258581" y="2637383"/>
            <a:ext cx="35013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4B400"/>
                </a:solidFill>
                <a:latin typeface="Calibri"/>
                <a:ea typeface="Calibri"/>
                <a:cs typeface="Calibri"/>
                <a:sym typeface="Calibri"/>
              </a:rPr>
              <a:t>DI4R</a:t>
            </a:r>
            <a:endParaRPr sz="1500" strike="noStrike">
              <a:solidFill>
                <a:srgbClr val="F4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4B400"/>
                </a:solidFill>
                <a:latin typeface="Calibri"/>
                <a:ea typeface="Calibri"/>
                <a:cs typeface="Calibri"/>
                <a:sym typeface="Calibri"/>
              </a:rPr>
              <a:t>Lisbon</a:t>
            </a:r>
            <a:r>
              <a:rPr lang="en" sz="1500" strike="noStrike">
                <a:solidFill>
                  <a:srgbClr val="F4B4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500">
                <a:solidFill>
                  <a:srgbClr val="F4B400"/>
                </a:solidFill>
                <a:latin typeface="Calibri"/>
                <a:ea typeface="Calibri"/>
                <a:cs typeface="Calibri"/>
                <a:sym typeface="Calibri"/>
              </a:rPr>
              <a:t>Portugal</a:t>
            </a:r>
            <a:endParaRPr sz="1500">
              <a:solidFill>
                <a:srgbClr val="F4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4B400"/>
                </a:solidFill>
                <a:latin typeface="Calibri"/>
                <a:ea typeface="Calibri"/>
                <a:cs typeface="Calibri"/>
                <a:sym typeface="Calibri"/>
              </a:rPr>
              <a:t>October</a:t>
            </a:r>
            <a:r>
              <a:rPr lang="en" sz="1500" strike="noStrike">
                <a:solidFill>
                  <a:srgbClr val="F4B400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sz="1500">
              <a:solidFill>
                <a:srgbClr val="F4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2683125" y="3103825"/>
            <a:ext cx="6261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strike="noStrike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Andy S. Alic</a:t>
            </a:r>
            <a:r>
              <a:rPr b="1" baseline="30000" lang="en" sz="1800" strike="noStrike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" sz="1800" strike="noStrike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, Marica Antonacci</a:t>
            </a:r>
            <a:r>
              <a:rPr b="1" baseline="30000" lang="en" sz="1800" strike="noStrike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1800" strike="noStrike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, Ignacio Blanquer</a:t>
            </a:r>
            <a:r>
              <a:rPr b="1" baseline="30000" lang="en" sz="1800" strike="noStrike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" sz="1800" strike="noStrike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, Miguel Caballer</a:t>
            </a:r>
            <a:r>
              <a:rPr b="1" baseline="30000" lang="en" sz="1800" strike="noStrike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" sz="1800" strike="noStrike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, Giacinto Donvito</a:t>
            </a:r>
            <a:r>
              <a:rPr b="1" baseline="30000" lang="en" sz="1800" strike="noStrike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1800" strike="noStrike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, Álvaro López</a:t>
            </a:r>
            <a:r>
              <a:rPr b="1" baseline="30000" lang="en" sz="1800" strike="noStrike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" sz="1800" strike="noStrike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, Germán Moltó</a:t>
            </a:r>
            <a:r>
              <a:rPr b="1" baseline="30000" lang="en" sz="1800" strike="noStrike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30000" sz="1800" strike="noStrike">
              <a:solidFill>
                <a:srgbClr val="515F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515F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515F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4481950" y="3863475"/>
            <a:ext cx="42102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Universitat Politècnica de València</a:t>
            </a:r>
            <a:endParaRPr>
              <a:solidFill>
                <a:srgbClr val="515F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Istituto Nazionale di Fisica Nucleare</a:t>
            </a:r>
            <a:endParaRPr>
              <a:solidFill>
                <a:srgbClr val="515F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>
                <a:solidFill>
                  <a:srgbClr val="515FBD"/>
                </a:solidFill>
                <a:latin typeface="Calibri"/>
                <a:ea typeface="Calibri"/>
                <a:cs typeface="Calibri"/>
                <a:sym typeface="Calibri"/>
              </a:rPr>
              <a:t>Consejo Superior de Investigaciones Científicas</a:t>
            </a:r>
            <a:endParaRPr>
              <a:solidFill>
                <a:srgbClr val="515F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628650" y="47756"/>
            <a:ext cx="78867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3300"/>
              <a:buFont typeface="Verdana"/>
              <a:buNone/>
            </a:pPr>
            <a:r>
              <a:rPr b="1" lang="en" sz="3000">
                <a:solidFill>
                  <a:srgbClr val="F4B400"/>
                </a:solidFill>
              </a:rPr>
              <a:t>Alien4Cloud in action</a:t>
            </a:r>
            <a:endParaRPr b="1" sz="3000">
              <a:solidFill>
                <a:srgbClr val="F4B400"/>
              </a:solidFill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965" y="203128"/>
            <a:ext cx="1382253" cy="567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35"/>
          <p:cNvCxnSpPr/>
          <p:nvPr/>
        </p:nvCxnSpPr>
        <p:spPr>
          <a:xfrm flipH="1" rot="10800000">
            <a:off x="262013" y="949875"/>
            <a:ext cx="8619900" cy="2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6" name="Google Shape;236;p35" title="di4r demo  take 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575" y="10906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628650" y="1190731"/>
            <a:ext cx="78867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3300"/>
              <a:buFont typeface="Verdana"/>
              <a:buNone/>
            </a:pPr>
            <a:r>
              <a:rPr b="1" lang="en" sz="4800">
                <a:solidFill>
                  <a:srgbClr val="F4B400"/>
                </a:solidFill>
              </a:rPr>
              <a:t>Thank you!</a:t>
            </a:r>
            <a:endParaRPr b="1" sz="4800">
              <a:solidFill>
                <a:srgbClr val="F4B400"/>
              </a:solidFill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0865" y="203128"/>
            <a:ext cx="1382253" cy="56792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/>
          <p:nvPr/>
        </p:nvSpPr>
        <p:spPr>
          <a:xfrm>
            <a:off x="195413" y="4731094"/>
            <a:ext cx="8343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515FBD"/>
                </a:solidFill>
                <a:latin typeface="Verdana"/>
                <a:ea typeface="Verdana"/>
                <a:cs typeface="Verdana"/>
                <a:sym typeface="Verdana"/>
              </a:rPr>
              <a:t>DEEP-Hybrid-DataCloud funded by the EU Horizon 2020 Framework Programme</a:t>
            </a:r>
            <a:r>
              <a:rPr lang="en" sz="900">
                <a:solidFill>
                  <a:srgbClr val="515FBD"/>
                </a:solidFill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i="0" lang="en" sz="900" u="none" cap="none" strike="noStrike">
                <a:solidFill>
                  <a:srgbClr val="515FBD"/>
                </a:solidFill>
                <a:latin typeface="Verdana"/>
                <a:ea typeface="Verdana"/>
                <a:cs typeface="Verdana"/>
                <a:sym typeface="Verdana"/>
              </a:rPr>
              <a:t>grant agreement 777435</a:t>
            </a:r>
            <a:endParaRPr sz="900">
              <a:solidFill>
                <a:srgbClr val="515FB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4639" y="4683260"/>
            <a:ext cx="372845" cy="249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5" name="Google Shape;245;p36"/>
          <p:cNvSpPr txBox="1"/>
          <p:nvPr/>
        </p:nvSpPr>
        <p:spPr>
          <a:xfrm>
            <a:off x="1857325" y="3533225"/>
            <a:ext cx="5862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https://deep-hybrid-datacloud.eu/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288" y="3567450"/>
            <a:ext cx="608500" cy="5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>
            <p:ph type="title"/>
          </p:nvPr>
        </p:nvSpPr>
        <p:spPr>
          <a:xfrm>
            <a:off x="252825" y="3004997"/>
            <a:ext cx="47079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3300"/>
              <a:buFont typeface="Verdana"/>
              <a:buNone/>
            </a:pPr>
            <a:r>
              <a:rPr b="1" lang="en" sz="2400">
                <a:solidFill>
                  <a:srgbClr val="F4B400"/>
                </a:solidFill>
              </a:rPr>
              <a:t>Want more? Check us on:</a:t>
            </a:r>
            <a:endParaRPr b="1" sz="2400">
              <a:solidFill>
                <a:srgbClr val="F4B400"/>
              </a:solidFill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3100" y="4298200"/>
            <a:ext cx="4329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/>
        </p:nvSpPr>
        <p:spPr>
          <a:xfrm>
            <a:off x="1857325" y="4210550"/>
            <a:ext cx="1946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4B400"/>
                </a:solidFill>
                <a:latin typeface="Calibri"/>
                <a:ea typeface="Calibri"/>
                <a:cs typeface="Calibri"/>
                <a:sym typeface="Calibri"/>
              </a:rPr>
              <a:t>@DEEP_eu</a:t>
            </a:r>
            <a:endParaRPr sz="2400">
              <a:solidFill>
                <a:srgbClr val="F4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/>
          <p:nvPr/>
        </p:nvSpPr>
        <p:spPr>
          <a:xfrm>
            <a:off x="1545625" y="4445200"/>
            <a:ext cx="311700" cy="138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444F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6"/>
          <p:cNvSpPr/>
          <p:nvPr/>
        </p:nvSpPr>
        <p:spPr>
          <a:xfrm>
            <a:off x="1545625" y="3781963"/>
            <a:ext cx="311700" cy="138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444F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628650" y="47756"/>
            <a:ext cx="78867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3300"/>
              <a:buFont typeface="Verdana"/>
              <a:buNone/>
            </a:pPr>
            <a:r>
              <a:rPr b="1" lang="en" sz="3000">
                <a:solidFill>
                  <a:srgbClr val="F4B400"/>
                </a:solidFill>
              </a:rPr>
              <a:t>What’s the idea</a:t>
            </a:r>
            <a:endParaRPr b="1" sz="3000">
              <a:solidFill>
                <a:srgbClr val="F4B400"/>
              </a:solidFill>
            </a:endParaRPr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262013" y="1148644"/>
            <a:ext cx="86199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l">
              <a:spcBef>
                <a:spcPts val="800"/>
              </a:spcBef>
              <a:spcAft>
                <a:spcPts val="0"/>
              </a:spcAft>
              <a:buClr>
                <a:srgbClr val="444F9C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44F9C"/>
                </a:solidFill>
              </a:rPr>
              <a:t>Standardizes the language to describe:</a:t>
            </a:r>
            <a:endParaRPr sz="2400">
              <a:solidFill>
                <a:srgbClr val="444F9C"/>
              </a:solidFill>
            </a:endParaRPr>
          </a:p>
          <a:p>
            <a:pPr indent="-311150" lvl="1" marL="685800" rtl="0" algn="l">
              <a:spcBef>
                <a:spcPts val="400"/>
              </a:spcBef>
              <a:spcAft>
                <a:spcPts val="0"/>
              </a:spcAft>
              <a:buClr>
                <a:srgbClr val="444F9C"/>
              </a:buClr>
              <a:buSzPts val="2300"/>
              <a:buFont typeface="Calibri"/>
              <a:buChar char="○"/>
            </a:pPr>
            <a:r>
              <a:rPr lang="en" sz="2300">
                <a:solidFill>
                  <a:srgbClr val="444F9C"/>
                </a:solidFill>
              </a:rPr>
              <a:t>The structure of an IT Service (its topology model)</a:t>
            </a:r>
            <a:endParaRPr sz="2300">
              <a:solidFill>
                <a:srgbClr val="444F9C"/>
              </a:solidFill>
            </a:endParaRPr>
          </a:p>
          <a:p>
            <a:pPr indent="-311150" lvl="1" marL="685800" rtl="0" algn="l">
              <a:spcBef>
                <a:spcPts val="400"/>
              </a:spcBef>
              <a:spcAft>
                <a:spcPts val="0"/>
              </a:spcAft>
              <a:buClr>
                <a:srgbClr val="444F9C"/>
              </a:buClr>
              <a:buSzPts val="2300"/>
              <a:buFont typeface="Calibri"/>
              <a:buChar char="○"/>
            </a:pPr>
            <a:r>
              <a:rPr lang="en" sz="2300">
                <a:solidFill>
                  <a:srgbClr val="444F9C"/>
                </a:solidFill>
              </a:rPr>
              <a:t>How to orchestrate operational behavior (plans such as build, deploy, patch, shutdown, etc.)</a:t>
            </a:r>
            <a:endParaRPr sz="2300">
              <a:solidFill>
                <a:srgbClr val="444F9C"/>
              </a:solidFill>
            </a:endParaRPr>
          </a:p>
          <a:p>
            <a:pPr indent="-311150" lvl="1" marL="685800" rtl="0" algn="l">
              <a:spcBef>
                <a:spcPts val="400"/>
              </a:spcBef>
              <a:spcAft>
                <a:spcPts val="0"/>
              </a:spcAft>
              <a:buClr>
                <a:srgbClr val="444F9C"/>
              </a:buClr>
              <a:buSzPts val="2300"/>
              <a:buFont typeface="Calibri"/>
              <a:buChar char="○"/>
            </a:pPr>
            <a:r>
              <a:rPr lang="en" sz="2300">
                <a:solidFill>
                  <a:srgbClr val="444F9C"/>
                </a:solidFill>
              </a:rPr>
              <a:t>Declarative model that spans applications, virtual and physical infrastructure</a:t>
            </a:r>
            <a:endParaRPr i="0" sz="2100" u="none" cap="none" strike="noStrike">
              <a:solidFill>
                <a:schemeClr val="dk1"/>
              </a:solidFill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965" y="203128"/>
            <a:ext cx="1382253" cy="567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7"/>
          <p:cNvCxnSpPr/>
          <p:nvPr/>
        </p:nvCxnSpPr>
        <p:spPr>
          <a:xfrm flipH="1" rot="10800000">
            <a:off x="262013" y="949875"/>
            <a:ext cx="8619900" cy="2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628650" y="47756"/>
            <a:ext cx="78867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3300"/>
              <a:buFont typeface="Verdana"/>
              <a:buNone/>
            </a:pPr>
            <a:r>
              <a:rPr b="1" lang="en" sz="3000">
                <a:solidFill>
                  <a:srgbClr val="F4B400"/>
                </a:solidFill>
              </a:rPr>
              <a:t>The Problem. The Why.</a:t>
            </a:r>
            <a:endParaRPr b="1" sz="3000">
              <a:solidFill>
                <a:srgbClr val="F4B400"/>
              </a:solidFill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521494" y="1148644"/>
            <a:ext cx="81291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44F9C"/>
                </a:solidFill>
              </a:rPr>
              <a:t>Universal infrastructure support</a:t>
            </a:r>
            <a:endParaRPr sz="2400">
              <a:solidFill>
                <a:srgbClr val="444F9C"/>
              </a:solidFill>
            </a:endParaRPr>
          </a:p>
          <a:p>
            <a:pPr indent="-31115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300"/>
              <a:buFont typeface="Calibri"/>
              <a:buChar char="○"/>
            </a:pPr>
            <a:r>
              <a:rPr lang="en" sz="2300">
                <a:solidFill>
                  <a:srgbClr val="444F9C"/>
                </a:solidFill>
              </a:rPr>
              <a:t>Or at least close to</a:t>
            </a:r>
            <a:endParaRPr sz="2300">
              <a:solidFill>
                <a:srgbClr val="444F9C"/>
              </a:solidFill>
            </a:endParaRPr>
          </a:p>
          <a:p>
            <a:pPr indent="-31115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300"/>
              <a:buFont typeface="Verdana"/>
              <a:buChar char="○"/>
            </a:pPr>
            <a:r>
              <a:rPr lang="en" sz="2300">
                <a:solidFill>
                  <a:srgbClr val="444F9C"/>
                </a:solidFill>
              </a:rPr>
              <a:t>Bare clouds, Kubernetes clusters, </a:t>
            </a:r>
            <a:r>
              <a:rPr b="1" lang="en" sz="2300">
                <a:solidFill>
                  <a:srgbClr val="444F9C"/>
                </a:solidFill>
              </a:rPr>
              <a:t>Mesos/Marathon</a:t>
            </a:r>
            <a:r>
              <a:rPr lang="en" sz="2300">
                <a:solidFill>
                  <a:srgbClr val="444F9C"/>
                </a:solidFill>
              </a:rPr>
              <a:t> clusters, Docker Swarm</a:t>
            </a:r>
            <a:endParaRPr sz="2300">
              <a:solidFill>
                <a:srgbClr val="444F9C"/>
              </a:solidFill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44F9C"/>
                </a:solidFill>
              </a:rPr>
              <a:t>Let's speak the same (descriptive) language</a:t>
            </a:r>
            <a:endParaRPr sz="2400">
              <a:solidFill>
                <a:srgbClr val="444F9C"/>
              </a:solidFill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44F9C"/>
                </a:solidFill>
              </a:rPr>
              <a:t>Academia+industry standard</a:t>
            </a:r>
            <a:endParaRPr sz="2400">
              <a:solidFill>
                <a:srgbClr val="444F9C"/>
              </a:solidFill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44F9C"/>
                </a:solidFill>
              </a:rPr>
              <a:t>Extensible</a:t>
            </a:r>
            <a:endParaRPr sz="2400">
              <a:solidFill>
                <a:srgbClr val="444F9C"/>
              </a:solidFill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44F9C"/>
                </a:solidFill>
              </a:rPr>
              <a:t>Approachable to non-IT fellows</a:t>
            </a:r>
            <a:endParaRPr sz="2400">
              <a:solidFill>
                <a:srgbClr val="444F9C"/>
              </a:solidFill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965" y="203128"/>
            <a:ext cx="1382253" cy="567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7"/>
          <p:cNvCxnSpPr/>
          <p:nvPr/>
        </p:nvCxnSpPr>
        <p:spPr>
          <a:xfrm flipH="1" rot="10800000">
            <a:off x="262013" y="949875"/>
            <a:ext cx="8619900" cy="2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3537320" y="1148644"/>
            <a:ext cx="5477760" cy="334033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type="title"/>
          </p:nvPr>
        </p:nvSpPr>
        <p:spPr>
          <a:xfrm>
            <a:off x="628650" y="47756"/>
            <a:ext cx="78867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3300"/>
              <a:buFont typeface="Verdana"/>
              <a:buNone/>
            </a:pPr>
            <a:r>
              <a:rPr b="1" lang="en" sz="3000">
                <a:solidFill>
                  <a:srgbClr val="F4B400"/>
                </a:solidFill>
              </a:rPr>
              <a:t>TOSCA</a:t>
            </a:r>
            <a:endParaRPr b="1" sz="3000">
              <a:solidFill>
                <a:srgbClr val="F4B400"/>
              </a:solidFill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521494" y="1148644"/>
            <a:ext cx="30159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300"/>
              <a:buChar char="•"/>
            </a:pPr>
            <a:r>
              <a:rPr b="1" lang="en" sz="2300">
                <a:solidFill>
                  <a:srgbClr val="444F9C"/>
                </a:solidFill>
              </a:rPr>
              <a:t>T</a:t>
            </a:r>
            <a:r>
              <a:rPr lang="en" sz="2300">
                <a:solidFill>
                  <a:srgbClr val="444F9C"/>
                </a:solidFill>
              </a:rPr>
              <a:t>opology and </a:t>
            </a:r>
            <a:r>
              <a:rPr b="1" lang="en" sz="2300">
                <a:solidFill>
                  <a:srgbClr val="444F9C"/>
                </a:solidFill>
              </a:rPr>
              <a:t>O</a:t>
            </a:r>
            <a:r>
              <a:rPr lang="en" sz="2300">
                <a:solidFill>
                  <a:srgbClr val="444F9C"/>
                </a:solidFill>
              </a:rPr>
              <a:t>rchestration </a:t>
            </a:r>
            <a:r>
              <a:rPr b="1" lang="en" sz="2300">
                <a:solidFill>
                  <a:srgbClr val="444F9C"/>
                </a:solidFill>
              </a:rPr>
              <a:t>S</a:t>
            </a:r>
            <a:r>
              <a:rPr lang="en" sz="2300">
                <a:solidFill>
                  <a:srgbClr val="444F9C"/>
                </a:solidFill>
              </a:rPr>
              <a:t>pecification for </a:t>
            </a:r>
            <a:r>
              <a:rPr b="1" lang="en" sz="2300">
                <a:solidFill>
                  <a:srgbClr val="444F9C"/>
                </a:solidFill>
              </a:rPr>
              <a:t>C</a:t>
            </a:r>
            <a:r>
              <a:rPr lang="en" sz="2300">
                <a:solidFill>
                  <a:srgbClr val="444F9C"/>
                </a:solidFill>
              </a:rPr>
              <a:t>loud </a:t>
            </a:r>
            <a:endParaRPr sz="2300">
              <a:solidFill>
                <a:srgbClr val="444F9C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44F9C"/>
                </a:solidFill>
              </a:rPr>
              <a:t>A</a:t>
            </a:r>
            <a:r>
              <a:rPr lang="en" sz="2300">
                <a:solidFill>
                  <a:srgbClr val="444F9C"/>
                </a:solidFill>
              </a:rPr>
              <a:t>pplications</a:t>
            </a:r>
            <a:endParaRPr sz="2300">
              <a:solidFill>
                <a:srgbClr val="444F9C"/>
              </a:solidFill>
            </a:endParaRPr>
          </a:p>
          <a:p>
            <a:pPr indent="-3111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300"/>
              <a:buFont typeface="Calibri"/>
              <a:buChar char="•"/>
            </a:pPr>
            <a:r>
              <a:rPr lang="en" sz="2300">
                <a:solidFill>
                  <a:srgbClr val="2F5496"/>
                </a:solidFill>
              </a:rPr>
              <a:t>Standard created by the OASIS Consortium</a:t>
            </a:r>
            <a:endParaRPr sz="2300">
              <a:solidFill>
                <a:srgbClr val="2F5496"/>
              </a:solidFill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965" y="203128"/>
            <a:ext cx="1382253" cy="567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8"/>
          <p:cNvCxnSpPr/>
          <p:nvPr/>
        </p:nvCxnSpPr>
        <p:spPr>
          <a:xfrm flipH="1" rot="10800000">
            <a:off x="262013" y="949875"/>
            <a:ext cx="8619900" cy="2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28"/>
          <p:cNvSpPr txBox="1"/>
          <p:nvPr/>
        </p:nvSpPr>
        <p:spPr>
          <a:xfrm>
            <a:off x="521494" y="4488881"/>
            <a:ext cx="83607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15FBD"/>
                </a:solidFill>
                <a:latin typeface="Verdana"/>
                <a:ea typeface="Verdana"/>
                <a:cs typeface="Verdana"/>
                <a:sym typeface="Verdana"/>
              </a:rPr>
              <a:t>TOSCA main web page: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https://www.oasis-open.org/committees/tc_home.php?wg_abbrev=tosca#overview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15FBD"/>
                </a:solidFill>
                <a:latin typeface="Verdana"/>
                <a:ea typeface="Verdana"/>
                <a:cs typeface="Verdana"/>
                <a:sym typeface="Verdana"/>
              </a:rPr>
              <a:t>Committee full list:</a:t>
            </a:r>
            <a:r>
              <a:rPr lang="en" sz="1100">
                <a:solidFill>
                  <a:srgbClr val="2F549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https://www.oasis-open.org/committees/membership.php?wg_abbrev=tosca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9503" y="2568741"/>
            <a:ext cx="1078706" cy="50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228" y="1744819"/>
            <a:ext cx="950119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4475" y="3339206"/>
            <a:ext cx="1568380" cy="50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0869" y="2443661"/>
            <a:ext cx="1007269" cy="32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99581" y="3839259"/>
            <a:ext cx="1208118" cy="5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8831" y="1327594"/>
            <a:ext cx="1478756" cy="27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34081" y="1606198"/>
            <a:ext cx="749456" cy="6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78500" y="2408409"/>
            <a:ext cx="2250281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7184100" y="3274913"/>
            <a:ext cx="1153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F5496"/>
                </a:solidFill>
                <a:latin typeface="Verdana"/>
                <a:ea typeface="Verdana"/>
                <a:cs typeface="Verdana"/>
                <a:sym typeface="Verdana"/>
              </a:rPr>
              <a:t>… and others</a:t>
            </a:r>
            <a:endParaRPr sz="1800">
              <a:solidFill>
                <a:srgbClr val="2F549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628650" y="47756"/>
            <a:ext cx="78867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3300"/>
              <a:buFont typeface="Verdana"/>
              <a:buNone/>
            </a:pPr>
            <a:r>
              <a:rPr b="1" lang="en" sz="3000">
                <a:solidFill>
                  <a:srgbClr val="F4B400"/>
                </a:solidFill>
              </a:rPr>
              <a:t>TOSCA template general skeleton</a:t>
            </a:r>
            <a:endParaRPr b="1" sz="3000">
              <a:solidFill>
                <a:srgbClr val="F4B400"/>
              </a:solidFill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965" y="203128"/>
            <a:ext cx="1382253" cy="567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9"/>
          <p:cNvCxnSpPr/>
          <p:nvPr/>
        </p:nvCxnSpPr>
        <p:spPr>
          <a:xfrm flipH="1" rot="10800000">
            <a:off x="262013" y="949875"/>
            <a:ext cx="8619900" cy="2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29"/>
          <p:cNvSpPr txBox="1"/>
          <p:nvPr/>
        </p:nvSpPr>
        <p:spPr>
          <a:xfrm>
            <a:off x="782156" y="1581300"/>
            <a:ext cx="48969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262013" y="1169494"/>
            <a:ext cx="86199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tosca_definition_version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: tosca_simple_yaml_1_0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: Insert your description here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imports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# List your imports, each on a new line, each line starting with a hyphen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topology_templates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inputs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# List your inputs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each on a new line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node_templates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# List your nodes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each on a new line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outputs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	# List outputs, each on a new line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>
            <a:off x="994850" y="4432350"/>
            <a:ext cx="1073700" cy="2166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108850" y="993325"/>
            <a:ext cx="43584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node_templates: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mesos_master_server: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type: tosca.nodes.indigo.Compute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capabilities: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scalable: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properties: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min_instances: 1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max_instances: 1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count: 1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default_instances: 1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os: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properties: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gpu_driver: true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cuda_support: true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image: "ubuntu-16.04"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instance_type: </a:t>
            </a: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g5.large</a:t>
            </a: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endpoint: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4654200" y="4376925"/>
            <a:ext cx="1172400" cy="2166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5035200" y="1216325"/>
            <a:ext cx="1073700" cy="2166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628650" y="47756"/>
            <a:ext cx="78867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3300"/>
              <a:buFont typeface="Verdana"/>
              <a:buNone/>
            </a:pPr>
            <a:r>
              <a:rPr b="1" lang="en" sz="3000">
                <a:solidFill>
                  <a:srgbClr val="F4B400"/>
                </a:solidFill>
              </a:rPr>
              <a:t>TOSCA example</a:t>
            </a:r>
            <a:endParaRPr b="1" sz="3000">
              <a:solidFill>
                <a:srgbClr val="F4B400"/>
              </a:solidFill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965" y="203128"/>
            <a:ext cx="1382253" cy="567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30"/>
          <p:cNvCxnSpPr/>
          <p:nvPr/>
        </p:nvCxnSpPr>
        <p:spPr>
          <a:xfrm flipH="1" rot="10800000">
            <a:off x="262013" y="949875"/>
            <a:ext cx="8619900" cy="2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30"/>
          <p:cNvSpPr txBox="1"/>
          <p:nvPr/>
        </p:nvSpPr>
        <p:spPr>
          <a:xfrm>
            <a:off x="4156950" y="1148800"/>
            <a:ext cx="4358400" cy="4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endpoint: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properties: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dns_name: mesosserverpublic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private_ip: true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ports:     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marathon_port: 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    protocol: tcp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    source: 8443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secure: false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network_name: PUBLIC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host: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properties: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num_gpus: 1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mem_size: "2 GB"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  Num_cpus: 2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	properties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1497125" y="1066325"/>
            <a:ext cx="4017800" cy="3861975"/>
          </a:xfrm>
          <a:custGeom>
            <a:rect b="b" l="l" r="r" t="t"/>
            <a:pathLst>
              <a:path extrusionOk="0" h="154479" w="160712">
                <a:moveTo>
                  <a:pt x="0" y="144780"/>
                </a:moveTo>
                <a:lnTo>
                  <a:pt x="0" y="154479"/>
                </a:lnTo>
                <a:lnTo>
                  <a:pt x="119149" y="154479"/>
                </a:lnTo>
                <a:lnTo>
                  <a:pt x="119149" y="0"/>
                </a:lnTo>
                <a:lnTo>
                  <a:pt x="160712" y="0"/>
                </a:lnTo>
                <a:lnTo>
                  <a:pt x="160712" y="5196"/>
                </a:lnTo>
              </a:path>
            </a:pathLst>
          </a:custGeom>
          <a:noFill/>
          <a:ln cap="flat" cmpd="sng" w="28575">
            <a:solidFill>
              <a:srgbClr val="444F9C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9" name="Google Shape;189;p30"/>
          <p:cNvSpPr/>
          <p:nvPr/>
        </p:nvSpPr>
        <p:spPr>
          <a:xfrm>
            <a:off x="5129625" y="1066313"/>
            <a:ext cx="3463650" cy="3836000"/>
          </a:xfrm>
          <a:custGeom>
            <a:rect b="b" l="l" r="r" t="t"/>
            <a:pathLst>
              <a:path extrusionOk="0" h="153440" w="138546">
                <a:moveTo>
                  <a:pt x="0" y="144088"/>
                </a:moveTo>
                <a:lnTo>
                  <a:pt x="0" y="153440"/>
                </a:lnTo>
                <a:lnTo>
                  <a:pt x="138546" y="153440"/>
                </a:lnTo>
                <a:lnTo>
                  <a:pt x="138546" y="0"/>
                </a:lnTo>
              </a:path>
            </a:pathLst>
          </a:custGeom>
          <a:noFill/>
          <a:ln cap="flat" cmpd="sng" w="28575">
            <a:solidFill>
              <a:srgbClr val="444F9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90" name="Google Shape;190;p30"/>
          <p:cNvCxnSpPr/>
          <p:nvPr/>
        </p:nvCxnSpPr>
        <p:spPr>
          <a:xfrm flipH="1" rot="10800000">
            <a:off x="8649575" y="1066325"/>
            <a:ext cx="459000" cy="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628650" y="47756"/>
            <a:ext cx="78867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3300"/>
              <a:buFont typeface="Verdana"/>
              <a:buNone/>
            </a:pPr>
            <a:r>
              <a:rPr b="1" lang="en" sz="2900">
                <a:solidFill>
                  <a:srgbClr val="F4B400"/>
                </a:solidFill>
              </a:rPr>
              <a:t>Topology b</a:t>
            </a:r>
            <a:r>
              <a:rPr b="1" lang="en" sz="2900">
                <a:solidFill>
                  <a:srgbClr val="F4B400"/>
                </a:solidFill>
              </a:rPr>
              <a:t>uilding/composing</a:t>
            </a:r>
            <a:endParaRPr b="1" sz="2400">
              <a:solidFill>
                <a:srgbClr val="F4B400"/>
              </a:solidFill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965" y="203128"/>
            <a:ext cx="1382253" cy="567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1"/>
          <p:cNvCxnSpPr/>
          <p:nvPr/>
        </p:nvCxnSpPr>
        <p:spPr>
          <a:xfrm flipH="1" rot="10800000">
            <a:off x="262013" y="949875"/>
            <a:ext cx="8619900" cy="2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31"/>
          <p:cNvSpPr txBox="1"/>
          <p:nvPr/>
        </p:nvSpPr>
        <p:spPr>
          <a:xfrm>
            <a:off x="262013" y="1164713"/>
            <a:ext cx="86199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One can use</a:t>
            </a:r>
            <a:endParaRPr sz="24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685800" rtl="0" algn="l"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300"/>
              <a:buFont typeface="Calibri"/>
              <a:buChar char="○"/>
            </a:pPr>
            <a:r>
              <a:rPr lang="en" sz="23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A simple text editor</a:t>
            </a:r>
            <a:endParaRPr sz="23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028700" rtl="0" algn="l"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100"/>
              <a:buFont typeface="Calibri"/>
              <a:buChar char="■"/>
            </a:pPr>
            <a:r>
              <a:rPr lang="en" sz="21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Even Notepad would do</a:t>
            </a:r>
            <a:endParaRPr sz="21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685800" rtl="0" algn="l"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300"/>
              <a:buFont typeface="Calibri"/>
              <a:buChar char="○"/>
            </a:pPr>
            <a:r>
              <a:rPr lang="en" sz="23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A GUI</a:t>
            </a:r>
            <a:endParaRPr sz="23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028700" rtl="0" algn="l"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100"/>
              <a:buFont typeface="Calibri"/>
              <a:buChar char="■"/>
            </a:pPr>
            <a:r>
              <a:rPr lang="en" sz="21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Eclipse Winery</a:t>
            </a:r>
            <a:endParaRPr sz="21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028700" rtl="0" algn="l"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100"/>
              <a:buFont typeface="Calibri"/>
              <a:buChar char="■"/>
            </a:pPr>
            <a:r>
              <a:rPr lang="en" sz="21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OpenTosca</a:t>
            </a:r>
            <a:endParaRPr sz="21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028700" rtl="0" algn="l"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100"/>
              <a:buFont typeface="Calibri"/>
              <a:buChar char="■"/>
            </a:pPr>
            <a:r>
              <a:rPr lang="en" sz="21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Cloudify</a:t>
            </a:r>
            <a:endParaRPr sz="21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028700" rtl="0" algn="l"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100"/>
              <a:buFont typeface="Calibri"/>
              <a:buChar char="■"/>
            </a:pPr>
            <a:r>
              <a:rPr lang="en" sz="2100" u="sng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Alien4Cloud</a:t>
            </a:r>
            <a:endParaRPr sz="2100" u="sng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628650" y="47756"/>
            <a:ext cx="78867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3300"/>
              <a:buFont typeface="Verdana"/>
              <a:buNone/>
            </a:pPr>
            <a:r>
              <a:rPr b="1" lang="en" sz="3000">
                <a:solidFill>
                  <a:srgbClr val="F4B400"/>
                </a:solidFill>
              </a:rPr>
              <a:t>Alien4Cloud</a:t>
            </a:r>
            <a:endParaRPr b="1" sz="3000">
              <a:solidFill>
                <a:srgbClr val="F4B400"/>
              </a:solidFill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965" y="203128"/>
            <a:ext cx="1382253" cy="567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32"/>
          <p:cNvCxnSpPr/>
          <p:nvPr/>
        </p:nvCxnSpPr>
        <p:spPr>
          <a:xfrm flipH="1" rot="10800000">
            <a:off x="262013" y="949875"/>
            <a:ext cx="8619900" cy="2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32"/>
          <p:cNvSpPr txBox="1"/>
          <p:nvPr/>
        </p:nvSpPr>
        <p:spPr>
          <a:xfrm>
            <a:off x="262013" y="1164713"/>
            <a:ext cx="86199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Portal to graphically edit YAML-based TOSCA templates</a:t>
            </a:r>
            <a:endParaRPr sz="24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Built in Java + HTML5 (Spring Boot, Angular)</a:t>
            </a:r>
            <a:endParaRPr sz="24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Open - Source on Github; Apache 2.0</a:t>
            </a:r>
            <a:endParaRPr sz="24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https://github.com/alien4cloud</a:t>
            </a:r>
            <a:endParaRPr sz="24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Extensible - Plugin based</a:t>
            </a:r>
            <a:endParaRPr sz="24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Easy to add new orchestrators</a:t>
            </a:r>
            <a:endParaRPr sz="24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2" marL="1028700" rtl="0" algn="l"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An orchestrator creates the actual </a:t>
            </a:r>
            <a:endParaRPr sz="18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28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infrastructure using a TOSCA topology</a:t>
            </a:r>
            <a:endParaRPr sz="18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28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Defined by the user</a:t>
            </a:r>
            <a:endParaRPr sz="18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2675" y="2757350"/>
            <a:ext cx="3979300" cy="23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28650" y="47756"/>
            <a:ext cx="78867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3300"/>
              <a:buFont typeface="Verdana"/>
              <a:buNone/>
            </a:pPr>
            <a:r>
              <a:rPr b="1" lang="en" sz="2900">
                <a:solidFill>
                  <a:srgbClr val="F4B400"/>
                </a:solidFill>
              </a:rPr>
              <a:t>DEEP</a:t>
            </a:r>
            <a:endParaRPr b="1" sz="2900">
              <a:solidFill>
                <a:srgbClr val="F4B400"/>
              </a:solidFill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965" y="203128"/>
            <a:ext cx="1382253" cy="567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3"/>
          <p:cNvCxnSpPr/>
          <p:nvPr/>
        </p:nvCxnSpPr>
        <p:spPr>
          <a:xfrm flipH="1" rot="10800000">
            <a:off x="262013" y="949875"/>
            <a:ext cx="8619900" cy="2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25" y="993400"/>
            <a:ext cx="8619901" cy="41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/>
          <p:nvPr/>
        </p:nvSpPr>
        <p:spPr>
          <a:xfrm>
            <a:off x="2172525" y="1045350"/>
            <a:ext cx="1714500" cy="1526400"/>
          </a:xfrm>
          <a:prstGeom prst="rect">
            <a:avLst/>
          </a:prstGeom>
          <a:noFill/>
          <a:ln cap="flat" cmpd="sng" w="38100">
            <a:solidFill>
              <a:srgbClr val="444F9C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3116350" y="372350"/>
            <a:ext cx="1229700" cy="554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44F9C"/>
          </a:solidFill>
          <a:ln cap="flat" cmpd="sng" w="9525">
            <a:solidFill>
              <a:srgbClr val="444F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3116350" y="416450"/>
            <a:ext cx="12816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B400"/>
                </a:solidFill>
                <a:latin typeface="Calibri"/>
                <a:ea typeface="Calibri"/>
                <a:cs typeface="Calibri"/>
                <a:sym typeface="Calibri"/>
              </a:rPr>
              <a:t>Today’s focus</a:t>
            </a:r>
            <a:endParaRPr>
              <a:solidFill>
                <a:srgbClr val="F4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628650" y="47756"/>
            <a:ext cx="78867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3300"/>
              <a:buFont typeface="Verdana"/>
              <a:buNone/>
            </a:pPr>
            <a:r>
              <a:rPr b="1" lang="en" sz="3000">
                <a:solidFill>
                  <a:srgbClr val="F4B400"/>
                </a:solidFill>
              </a:rPr>
              <a:t>Alien4Cloud in DEEP</a:t>
            </a:r>
            <a:endParaRPr b="1" sz="3000">
              <a:solidFill>
                <a:srgbClr val="F4B400"/>
              </a:solidFill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965" y="203128"/>
            <a:ext cx="1382253" cy="567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4"/>
          <p:cNvCxnSpPr/>
          <p:nvPr/>
        </p:nvCxnSpPr>
        <p:spPr>
          <a:xfrm flipH="1" rot="10800000">
            <a:off x="262013" y="949875"/>
            <a:ext cx="8619900" cy="2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34"/>
          <p:cNvSpPr txBox="1"/>
          <p:nvPr/>
        </p:nvSpPr>
        <p:spPr>
          <a:xfrm>
            <a:off x="262025" y="1164725"/>
            <a:ext cx="87963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600"/>
              <a:buFont typeface="Calibri"/>
              <a:buChar char="●"/>
            </a:pPr>
            <a:r>
              <a:rPr lang="en" sz="26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User’s entry point</a:t>
            </a:r>
            <a:endParaRPr sz="26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600"/>
              <a:buFont typeface="Calibri"/>
              <a:buChar char="●"/>
            </a:pPr>
            <a:r>
              <a:rPr lang="en" sz="26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Plugin to </a:t>
            </a:r>
            <a:r>
              <a:rPr lang="en" sz="26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communicate</a:t>
            </a:r>
            <a:r>
              <a:rPr lang="en" sz="26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 with our Orchestrator</a:t>
            </a:r>
            <a:endParaRPr sz="26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600"/>
              <a:buFont typeface="Calibri"/>
              <a:buChar char="●"/>
            </a:pPr>
            <a:r>
              <a:rPr lang="en" sz="26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Freely at (as bundle Alien4Cloud + plugin, under Apache 2.0)</a:t>
            </a:r>
            <a:endParaRPr sz="26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200"/>
              <a:buFont typeface="Calibri"/>
              <a:buChar char="○"/>
            </a:pPr>
            <a:r>
              <a:rPr lang="en" sz="22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indigo-dc/alien4cloud-deep on</a:t>
            </a:r>
            <a:endParaRPr sz="22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200"/>
              <a:buFont typeface="Calibri"/>
              <a:buChar char="○"/>
            </a:pPr>
            <a:r>
              <a:rPr lang="en" sz="22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indigodatacloud/alien4cloud-deep on</a:t>
            </a:r>
            <a:endParaRPr sz="22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Next, video deployment </a:t>
            </a:r>
            <a:r>
              <a:rPr b="1" lang="en" sz="24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Jupyter+Tensorflow </a:t>
            </a:r>
            <a:r>
              <a:rPr lang="en" sz="24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1" lang="en" sz="24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 Mesos/Marathon</a:t>
            </a:r>
            <a:endParaRPr sz="24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200"/>
              <a:buFont typeface="Calibri"/>
              <a:buChar char="○"/>
            </a:pPr>
            <a:r>
              <a:rPr lang="en" sz="22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" sz="22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GPU</a:t>
            </a:r>
            <a:r>
              <a:rPr lang="en" sz="22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2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200"/>
              <a:buFont typeface="Calibri"/>
              <a:buChar char="○"/>
            </a:pPr>
            <a:r>
              <a:rPr lang="en" sz="22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3 x Virtual Machines </a:t>
            </a:r>
            <a:endParaRPr sz="22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000"/>
              <a:buFont typeface="Calibri"/>
              <a:buChar char="■"/>
            </a:pPr>
            <a:r>
              <a:rPr lang="en" sz="20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1 x </a:t>
            </a:r>
            <a:r>
              <a:rPr b="1" lang="en" sz="20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Mesos Master</a:t>
            </a:r>
            <a:r>
              <a:rPr lang="en" sz="20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 to control (running </a:t>
            </a:r>
            <a:r>
              <a:rPr b="1" lang="en" sz="20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Marathon</a:t>
            </a:r>
            <a:r>
              <a:rPr lang="en" sz="20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 too)</a:t>
            </a:r>
            <a:endParaRPr sz="20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000"/>
              <a:buFont typeface="Calibri"/>
              <a:buChar char="■"/>
            </a:pPr>
            <a:r>
              <a:rPr lang="en" sz="20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1 x </a:t>
            </a:r>
            <a:r>
              <a:rPr b="1" lang="en" sz="20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Mesos Slave </a:t>
            </a:r>
            <a:r>
              <a:rPr lang="en" sz="20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doing the hard work</a:t>
            </a:r>
            <a:endParaRPr sz="20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9C"/>
              </a:buClr>
              <a:buSzPts val="2000"/>
              <a:buFont typeface="Calibri"/>
              <a:buChar char="■"/>
            </a:pPr>
            <a:r>
              <a:rPr lang="en" sz="20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1 x </a:t>
            </a:r>
            <a:r>
              <a:rPr b="1" lang="en" sz="20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r>
              <a:rPr lang="en" sz="20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en" sz="20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Marathon-LB (HAProxy)</a:t>
            </a:r>
            <a:r>
              <a:rPr lang="en" sz="2000">
                <a:solidFill>
                  <a:srgbClr val="444F9C"/>
                </a:solidFill>
                <a:latin typeface="Calibri"/>
                <a:ea typeface="Calibri"/>
                <a:cs typeface="Calibri"/>
                <a:sym typeface="Calibri"/>
              </a:rPr>
              <a:t> exposed to internet</a:t>
            </a:r>
            <a:endParaRPr sz="2000">
              <a:solidFill>
                <a:srgbClr val="444F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150" y="2770690"/>
            <a:ext cx="390125" cy="3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2446387"/>
            <a:ext cx="390126" cy="3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