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3816" autoAdjust="0"/>
  </p:normalViewPr>
  <p:slideViewPr>
    <p:cSldViewPr snapToGrid="0">
      <p:cViewPr varScale="1">
        <p:scale>
          <a:sx n="37" d="100"/>
          <a:sy n="37" d="100"/>
        </p:scale>
        <p:origin x="17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CB89A-3017-4CF3-BD2C-ED7D9C74E26C}" type="datetimeFigureOut">
              <a:rPr lang="en-CA" smtClean="0"/>
              <a:t>2024-02-12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F00E0-8C33-473A-9D7E-89D970A82883}" type="slidenum">
              <a:rPr lang="en-CA" smtClean="0"/>
              <a:t>‹#›</a:t>
            </a:fld>
            <a:endParaRPr lang="en-CA"/>
          </a:p>
        </p:txBody>
      </p:sp>
    </p:spTree>
    <p:extLst>
      <p:ext uri="{BB962C8B-B14F-4D97-AF65-F5344CB8AC3E}">
        <p14:creationId xmlns:p14="http://schemas.microsoft.com/office/powerpoint/2010/main" val="1388697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presentation for the final project in data 605.</a:t>
            </a:r>
          </a:p>
          <a:p>
            <a:r>
              <a:rPr lang="en-US" dirty="0"/>
              <a:t>I will be attempting to settle the Age Old Battle of fruits vs vegetables.</a:t>
            </a:r>
          </a:p>
          <a:p>
            <a:r>
              <a:rPr lang="en-US" dirty="0"/>
              <a:t>Lets get started!</a:t>
            </a:r>
            <a:endParaRPr lang="en-CA" dirty="0"/>
          </a:p>
        </p:txBody>
      </p:sp>
      <p:sp>
        <p:nvSpPr>
          <p:cNvPr id="4" name="Slide Number Placeholder 3"/>
          <p:cNvSpPr>
            <a:spLocks noGrp="1"/>
          </p:cNvSpPr>
          <p:nvPr>
            <p:ph type="sldNum" sz="quarter" idx="5"/>
          </p:nvPr>
        </p:nvSpPr>
        <p:spPr/>
        <p:txBody>
          <a:bodyPr/>
          <a:lstStyle/>
          <a:p>
            <a:fld id="{FF4F00E0-8C33-473A-9D7E-89D970A82883}" type="slidenum">
              <a:rPr lang="en-CA" smtClean="0"/>
              <a:t>1</a:t>
            </a:fld>
            <a:endParaRPr lang="en-CA"/>
          </a:p>
        </p:txBody>
      </p:sp>
    </p:spTree>
    <p:extLst>
      <p:ext uri="{BB962C8B-B14F-4D97-AF65-F5344CB8AC3E}">
        <p14:creationId xmlns:p14="http://schemas.microsoft.com/office/powerpoint/2010/main" val="250105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need data. The dataset I used was from data.gov and was available through the Freedom of Information Act.</a:t>
            </a:r>
          </a:p>
          <a:p>
            <a:r>
              <a:rPr lang="en-US" dirty="0"/>
              <a:t>The dataset consists of two tables, a fruits and a vegetables table.</a:t>
            </a:r>
          </a:p>
          <a:p>
            <a:r>
              <a:rPr lang="en-US" dirty="0"/>
              <a:t>Both of these tables are identical in structure. The feature labels are Food, Form, </a:t>
            </a:r>
            <a:r>
              <a:rPr lang="en-US" dirty="0" err="1"/>
              <a:t>RetailPrice</a:t>
            </a:r>
            <a:r>
              <a:rPr lang="en-US" dirty="0"/>
              <a:t>, </a:t>
            </a:r>
            <a:r>
              <a:rPr lang="en-US" dirty="0" err="1"/>
              <a:t>RetailPriceUnit</a:t>
            </a:r>
            <a:r>
              <a:rPr lang="en-US" dirty="0"/>
              <a:t>, Yield, </a:t>
            </a:r>
            <a:r>
              <a:rPr lang="en-US" dirty="0" err="1"/>
              <a:t>CupEquivalentSize</a:t>
            </a:r>
            <a:r>
              <a:rPr lang="en-US" dirty="0"/>
              <a:t>, </a:t>
            </a:r>
            <a:r>
              <a:rPr lang="en-US" dirty="0" err="1"/>
              <a:t>CupEquivalentUnit</a:t>
            </a:r>
            <a:r>
              <a:rPr lang="en-US" dirty="0"/>
              <a:t>, </a:t>
            </a:r>
            <a:r>
              <a:rPr lang="en-US" dirty="0" err="1"/>
              <a:t>CupEquivalentPrice</a:t>
            </a:r>
            <a:r>
              <a:rPr lang="en-US" dirty="0"/>
              <a:t>.</a:t>
            </a:r>
          </a:p>
          <a:p>
            <a:r>
              <a:rPr lang="en-US" dirty="0"/>
              <a:t>As I’ve got 62 fruits and 93 vegetables to settle this battle. Right off the bat, vegetables has the numbers to beat fruits. But maybe fruits has the strategy.</a:t>
            </a:r>
          </a:p>
          <a:p>
            <a:r>
              <a:rPr lang="en-US" dirty="0"/>
              <a:t>Thankfully, I didn’t have to do any cleaning other than combining the datasets.</a:t>
            </a:r>
            <a:endParaRPr lang="en-CA" dirty="0"/>
          </a:p>
        </p:txBody>
      </p:sp>
      <p:sp>
        <p:nvSpPr>
          <p:cNvPr id="4" name="Slide Number Placeholder 3"/>
          <p:cNvSpPr>
            <a:spLocks noGrp="1"/>
          </p:cNvSpPr>
          <p:nvPr>
            <p:ph type="sldNum" sz="quarter" idx="5"/>
          </p:nvPr>
        </p:nvSpPr>
        <p:spPr/>
        <p:txBody>
          <a:bodyPr/>
          <a:lstStyle/>
          <a:p>
            <a:fld id="{FF4F00E0-8C33-473A-9D7E-89D970A82883}" type="slidenum">
              <a:rPr lang="en-CA" smtClean="0"/>
              <a:t>2</a:t>
            </a:fld>
            <a:endParaRPr lang="en-CA"/>
          </a:p>
        </p:txBody>
      </p:sp>
    </p:spTree>
    <p:extLst>
      <p:ext uri="{BB962C8B-B14F-4D97-AF65-F5344CB8AC3E}">
        <p14:creationId xmlns:p14="http://schemas.microsoft.com/office/powerpoint/2010/main" val="3099151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objectives I used to guide my investigation were:</a:t>
            </a:r>
          </a:p>
          <a:p>
            <a:r>
              <a:rPr lang="en-US" dirty="0"/>
              <a:t>Explore the distributions of yield and price of fruits and vegetables</a:t>
            </a:r>
          </a:p>
          <a:p>
            <a:r>
              <a:rPr lang="en-US" dirty="0"/>
              <a:t>Compare the yield and price per cup of different forms of fruits and different forms of vegetables (that’s two objectives)</a:t>
            </a:r>
          </a:p>
          <a:p>
            <a:r>
              <a:rPr lang="en-US" dirty="0"/>
              <a:t>And use unsupervised and supervised learning to predict fruit of vegetable. </a:t>
            </a:r>
          </a:p>
          <a:p>
            <a:r>
              <a:rPr lang="en-US" dirty="0"/>
              <a:t>Although using machine learning won’t settle if fruits are better than vegetables, we can use it to see if there is any different between them.</a:t>
            </a:r>
          </a:p>
        </p:txBody>
      </p:sp>
      <p:sp>
        <p:nvSpPr>
          <p:cNvPr id="4" name="Slide Number Placeholder 3"/>
          <p:cNvSpPr>
            <a:spLocks noGrp="1"/>
          </p:cNvSpPr>
          <p:nvPr>
            <p:ph type="sldNum" sz="quarter" idx="5"/>
          </p:nvPr>
        </p:nvSpPr>
        <p:spPr/>
        <p:txBody>
          <a:bodyPr/>
          <a:lstStyle/>
          <a:p>
            <a:fld id="{FF4F00E0-8C33-473A-9D7E-89D970A82883}" type="slidenum">
              <a:rPr lang="en-CA" smtClean="0"/>
              <a:t>3</a:t>
            </a:fld>
            <a:endParaRPr lang="en-CA"/>
          </a:p>
        </p:txBody>
      </p:sp>
    </p:spTree>
    <p:extLst>
      <p:ext uri="{BB962C8B-B14F-4D97-AF65-F5344CB8AC3E}">
        <p14:creationId xmlns:p14="http://schemas.microsoft.com/office/powerpoint/2010/main" val="722673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saying goes: there is no use crying over spilt milk</a:t>
            </a:r>
          </a:p>
          <a:p>
            <a:r>
              <a:rPr lang="en-US" dirty="0"/>
              <a:t>Or in this case, the distributions of fruits and vegetables.</a:t>
            </a:r>
          </a:p>
          <a:p>
            <a:r>
              <a:rPr lang="en-US" dirty="0"/>
              <a:t>Almost all fruits had a yield of 1 so I decided to not show that plot. However, the price was best represented with box plots.</a:t>
            </a:r>
          </a:p>
          <a:p>
            <a:r>
              <a:rPr lang="en-US" dirty="0"/>
              <a:t>My main takeaways from the box plots are that fresh fruits have a large variance and juice and frozen fruit are quite homogenous.</a:t>
            </a:r>
          </a:p>
          <a:p>
            <a:r>
              <a:rPr lang="en-US" dirty="0"/>
              <a:t>As for vegetables, canned fresh and frozen look to have their means quite close and dried is much lower.</a:t>
            </a:r>
          </a:p>
          <a:p>
            <a:r>
              <a:rPr lang="en-US" dirty="0"/>
              <a:t>If you are curious for more information, feel free to read my post on Medium or look at all the visuals I produced. I’ll have a link in my Medium post.</a:t>
            </a:r>
          </a:p>
        </p:txBody>
      </p:sp>
      <p:sp>
        <p:nvSpPr>
          <p:cNvPr id="4" name="Slide Number Placeholder 3"/>
          <p:cNvSpPr>
            <a:spLocks noGrp="1"/>
          </p:cNvSpPr>
          <p:nvPr>
            <p:ph type="sldNum" sz="quarter" idx="5"/>
          </p:nvPr>
        </p:nvSpPr>
        <p:spPr/>
        <p:txBody>
          <a:bodyPr/>
          <a:lstStyle/>
          <a:p>
            <a:fld id="{FF4F00E0-8C33-473A-9D7E-89D970A82883}" type="slidenum">
              <a:rPr lang="en-CA" smtClean="0"/>
              <a:t>4</a:t>
            </a:fld>
            <a:endParaRPr lang="en-CA"/>
          </a:p>
        </p:txBody>
      </p:sp>
    </p:spTree>
    <p:extLst>
      <p:ext uri="{BB962C8B-B14F-4D97-AF65-F5344CB8AC3E}">
        <p14:creationId xmlns:p14="http://schemas.microsoft.com/office/powerpoint/2010/main" val="270757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first compared the average price and average yield based on form separately.</a:t>
            </a:r>
          </a:p>
          <a:p>
            <a:r>
              <a:rPr lang="en-US" dirty="0"/>
              <a:t>But I figured better insights could be drawn from combining them to compare the average price per edible cup.</a:t>
            </a:r>
          </a:p>
          <a:p>
            <a:r>
              <a:rPr lang="en-US" dirty="0"/>
              <a:t>The reason juice is so much lower is because of the frozen juice concentrate which is considered juice instead of frozen (</a:t>
            </a:r>
            <a:r>
              <a:rPr lang="en-US" dirty="0" err="1"/>
              <a:t>atleast</a:t>
            </a:r>
            <a:r>
              <a:rPr lang="en-US" dirty="0"/>
              <a:t> for this dataset)</a:t>
            </a:r>
          </a:p>
          <a:p>
            <a:r>
              <a:rPr lang="en-US" dirty="0"/>
              <a:t>And we all know that stuff is cheap.</a:t>
            </a:r>
          </a:p>
          <a:p>
            <a:r>
              <a:rPr lang="en-US" dirty="0"/>
              <a:t>Interestingly, I didn’t expect canned vegetables to be this much more expensive.</a:t>
            </a:r>
          </a:p>
          <a:p>
            <a:r>
              <a:rPr lang="en-US" dirty="0"/>
              <a:t>However, this could be, and most likely is, a misleading visualization because this dataset did not have the calorie density of the foods.</a:t>
            </a:r>
            <a:endParaRPr lang="en-CA" dirty="0"/>
          </a:p>
        </p:txBody>
      </p:sp>
      <p:sp>
        <p:nvSpPr>
          <p:cNvPr id="4" name="Slide Number Placeholder 3"/>
          <p:cNvSpPr>
            <a:spLocks noGrp="1"/>
          </p:cNvSpPr>
          <p:nvPr>
            <p:ph type="sldNum" sz="quarter" idx="5"/>
          </p:nvPr>
        </p:nvSpPr>
        <p:spPr/>
        <p:txBody>
          <a:bodyPr/>
          <a:lstStyle/>
          <a:p>
            <a:fld id="{FF4F00E0-8C33-473A-9D7E-89D970A82883}" type="slidenum">
              <a:rPr lang="en-CA" smtClean="0"/>
              <a:t>5</a:t>
            </a:fld>
            <a:endParaRPr lang="en-CA"/>
          </a:p>
        </p:txBody>
      </p:sp>
    </p:spTree>
    <p:extLst>
      <p:ext uri="{BB962C8B-B14F-4D97-AF65-F5344CB8AC3E}">
        <p14:creationId xmlns:p14="http://schemas.microsoft.com/office/powerpoint/2010/main" val="1602916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apples to oranges, lets compare carrots to cabbages.</a:t>
            </a:r>
          </a:p>
          <a:p>
            <a:r>
              <a:rPr lang="en-US" dirty="0"/>
              <a:t>Or, in more understandable terms, the different forms of vegetables based on their average price per edible cup.</a:t>
            </a:r>
          </a:p>
          <a:p>
            <a:r>
              <a:rPr lang="en-US" dirty="0"/>
              <a:t>Unsurprisingly, dried vegetables are the lowest, This is due to dried beans which are cheap and expand when cooked (unless you eat them right out of the bag, if you do eat them like that, please come find me. I am curious)</a:t>
            </a:r>
          </a:p>
          <a:p>
            <a:endParaRPr lang="en-US" dirty="0"/>
          </a:p>
        </p:txBody>
      </p:sp>
      <p:sp>
        <p:nvSpPr>
          <p:cNvPr id="4" name="Slide Number Placeholder 3"/>
          <p:cNvSpPr>
            <a:spLocks noGrp="1"/>
          </p:cNvSpPr>
          <p:nvPr>
            <p:ph type="sldNum" sz="quarter" idx="5"/>
          </p:nvPr>
        </p:nvSpPr>
        <p:spPr/>
        <p:txBody>
          <a:bodyPr/>
          <a:lstStyle/>
          <a:p>
            <a:fld id="{FF4F00E0-8C33-473A-9D7E-89D970A82883}" type="slidenum">
              <a:rPr lang="en-CA" smtClean="0"/>
              <a:t>6</a:t>
            </a:fld>
            <a:endParaRPr lang="en-CA"/>
          </a:p>
        </p:txBody>
      </p:sp>
    </p:spTree>
    <p:extLst>
      <p:ext uri="{BB962C8B-B14F-4D97-AF65-F5344CB8AC3E}">
        <p14:creationId xmlns:p14="http://schemas.microsoft.com/office/powerpoint/2010/main" val="1148654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unsupervised learning tell us if a tomato is a fruit? The short answer: no.</a:t>
            </a:r>
          </a:p>
          <a:p>
            <a:r>
              <a:rPr lang="en-US" dirty="0"/>
              <a:t>The long answer: I used K-Means clustering to cluster all the fruits and vegetables based on retail price, yield, and cup equivalent price.</a:t>
            </a:r>
          </a:p>
          <a:p>
            <a:r>
              <a:rPr lang="en-US" dirty="0"/>
              <a:t>And then labeled the clusters to their majority (whether it was fruits or vegetables).</a:t>
            </a:r>
          </a:p>
          <a:p>
            <a:r>
              <a:rPr lang="en-US" dirty="0"/>
              <a:t>The model had an accuracy of 67% and, based on the p-value of 1, this is no better than randomly guessing if a product is a fruit or vegetable.</a:t>
            </a:r>
          </a:p>
          <a:p>
            <a:r>
              <a:rPr lang="en-US" dirty="0"/>
              <a:t>However, using this model without taking the uselessness into account,</a:t>
            </a:r>
          </a:p>
          <a:p>
            <a:r>
              <a:rPr lang="en-US" dirty="0"/>
              <a:t>Larger tomatoes are vegetables and cherry tomatoes are fruits.</a:t>
            </a:r>
            <a:endParaRPr lang="en-CA" dirty="0"/>
          </a:p>
        </p:txBody>
      </p:sp>
      <p:sp>
        <p:nvSpPr>
          <p:cNvPr id="4" name="Slide Number Placeholder 3"/>
          <p:cNvSpPr>
            <a:spLocks noGrp="1"/>
          </p:cNvSpPr>
          <p:nvPr>
            <p:ph type="sldNum" sz="quarter" idx="5"/>
          </p:nvPr>
        </p:nvSpPr>
        <p:spPr/>
        <p:txBody>
          <a:bodyPr/>
          <a:lstStyle/>
          <a:p>
            <a:fld id="{FF4F00E0-8C33-473A-9D7E-89D970A82883}" type="slidenum">
              <a:rPr lang="en-CA" smtClean="0"/>
              <a:t>7</a:t>
            </a:fld>
            <a:endParaRPr lang="en-CA"/>
          </a:p>
        </p:txBody>
      </p:sp>
    </p:spTree>
    <p:extLst>
      <p:ext uri="{BB962C8B-B14F-4D97-AF65-F5344CB8AC3E}">
        <p14:creationId xmlns:p14="http://schemas.microsoft.com/office/powerpoint/2010/main" val="345401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supervised will perform better!</a:t>
            </a:r>
          </a:p>
          <a:p>
            <a:r>
              <a:rPr lang="en-US" dirty="0"/>
              <a:t>Well it did. But still not good enough.</a:t>
            </a:r>
          </a:p>
          <a:p>
            <a:r>
              <a:rPr lang="en-US" dirty="0"/>
              <a:t>It had a similar accuracy but better p-value. </a:t>
            </a:r>
          </a:p>
          <a:p>
            <a:r>
              <a:rPr lang="en-US" dirty="0"/>
              <a:t>However, since the p-value is greater than 0.05, I couldn’t conclude that this model was any good.</a:t>
            </a:r>
            <a:endParaRPr lang="en-CA" dirty="0"/>
          </a:p>
        </p:txBody>
      </p:sp>
      <p:sp>
        <p:nvSpPr>
          <p:cNvPr id="4" name="Slide Number Placeholder 3"/>
          <p:cNvSpPr>
            <a:spLocks noGrp="1"/>
          </p:cNvSpPr>
          <p:nvPr>
            <p:ph type="sldNum" sz="quarter" idx="5"/>
          </p:nvPr>
        </p:nvSpPr>
        <p:spPr/>
        <p:txBody>
          <a:bodyPr/>
          <a:lstStyle/>
          <a:p>
            <a:fld id="{FF4F00E0-8C33-473A-9D7E-89D970A82883}" type="slidenum">
              <a:rPr lang="en-CA" smtClean="0"/>
              <a:t>8</a:t>
            </a:fld>
            <a:endParaRPr lang="en-CA"/>
          </a:p>
        </p:txBody>
      </p:sp>
    </p:spTree>
    <p:extLst>
      <p:ext uri="{BB962C8B-B14F-4D97-AF65-F5344CB8AC3E}">
        <p14:creationId xmlns:p14="http://schemas.microsoft.com/office/powerpoint/2010/main" val="1489592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quick conclusions and key takeaways I got:</a:t>
            </a:r>
          </a:p>
          <a:p>
            <a:r>
              <a:rPr lang="en-US" dirty="0"/>
              <a:t>Vegetables tend to be cheaper than fruit.</a:t>
            </a:r>
          </a:p>
          <a:p>
            <a:r>
              <a:rPr lang="en-US" dirty="0"/>
              <a:t>The cheapest form of fruit is juice</a:t>
            </a:r>
          </a:p>
          <a:p>
            <a:r>
              <a:rPr lang="en-US" dirty="0"/>
              <a:t>The cheapest form of vegetable is dried (although, I already suspected this)</a:t>
            </a:r>
          </a:p>
          <a:p>
            <a:r>
              <a:rPr lang="en-CA" dirty="0"/>
              <a:t>Cherry and grape tomatoes are fruits. Which makes sense because it is in the name </a:t>
            </a:r>
          </a:p>
          <a:p>
            <a:r>
              <a:rPr lang="en-CA" dirty="0"/>
              <a:t>Please note the sarcasm in my voice there</a:t>
            </a:r>
          </a:p>
          <a:p>
            <a:r>
              <a:rPr lang="en-CA" dirty="0"/>
              <a:t>And, if you were to give me the yield, retail price, and price per cup of a product, I wouldn’t be able to tell you if it a fruit or a vegetable. You might as well give it to a monkey and see if they eat it.</a:t>
            </a:r>
          </a:p>
          <a:p>
            <a:endParaRPr lang="en-CA" dirty="0"/>
          </a:p>
          <a:p>
            <a:r>
              <a:rPr lang="en-CA" dirty="0"/>
              <a:t>Thank you for listening. Remember, if you want to see my code or more visualizations, head to my Medium post.</a:t>
            </a:r>
          </a:p>
        </p:txBody>
      </p:sp>
      <p:sp>
        <p:nvSpPr>
          <p:cNvPr id="4" name="Slide Number Placeholder 3"/>
          <p:cNvSpPr>
            <a:spLocks noGrp="1"/>
          </p:cNvSpPr>
          <p:nvPr>
            <p:ph type="sldNum" sz="quarter" idx="5"/>
          </p:nvPr>
        </p:nvSpPr>
        <p:spPr/>
        <p:txBody>
          <a:bodyPr/>
          <a:lstStyle/>
          <a:p>
            <a:fld id="{FF4F00E0-8C33-473A-9D7E-89D970A82883}" type="slidenum">
              <a:rPr lang="en-CA" smtClean="0"/>
              <a:t>9</a:t>
            </a:fld>
            <a:endParaRPr lang="en-CA"/>
          </a:p>
        </p:txBody>
      </p:sp>
    </p:spTree>
    <p:extLst>
      <p:ext uri="{BB962C8B-B14F-4D97-AF65-F5344CB8AC3E}">
        <p14:creationId xmlns:p14="http://schemas.microsoft.com/office/powerpoint/2010/main" val="2726163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9573-C06B-5F0B-56FB-8AAB676798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298E732-035B-919B-1705-0DF58FBC2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B017FDD-C65E-BAE1-B391-F253A44BD384}"/>
              </a:ext>
            </a:extLst>
          </p:cNvPr>
          <p:cNvSpPr>
            <a:spLocks noGrp="1"/>
          </p:cNvSpPr>
          <p:nvPr>
            <p:ph type="dt" sz="half" idx="10"/>
          </p:nvPr>
        </p:nvSpPr>
        <p:spPr/>
        <p:txBody>
          <a:bodyPr/>
          <a:lstStyle/>
          <a:p>
            <a:fld id="{C08F1804-56B2-4EB5-88F0-91F515B5434B}" type="datetimeFigureOut">
              <a:rPr lang="en-CA" smtClean="0"/>
              <a:t>2024-02-12</a:t>
            </a:fld>
            <a:endParaRPr lang="en-CA"/>
          </a:p>
        </p:txBody>
      </p:sp>
      <p:sp>
        <p:nvSpPr>
          <p:cNvPr id="5" name="Footer Placeholder 4">
            <a:extLst>
              <a:ext uri="{FF2B5EF4-FFF2-40B4-BE49-F238E27FC236}">
                <a16:creationId xmlns:a16="http://schemas.microsoft.com/office/drawing/2014/main" id="{F6B17DCA-2549-9724-BFAC-91376ECF77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00325B2-5665-12C7-153F-60E5D1FB1D01}"/>
              </a:ext>
            </a:extLst>
          </p:cNvPr>
          <p:cNvSpPr>
            <a:spLocks noGrp="1"/>
          </p:cNvSpPr>
          <p:nvPr>
            <p:ph type="sldNum" sz="quarter" idx="12"/>
          </p:nvPr>
        </p:nvSpPr>
        <p:spPr/>
        <p:txBody>
          <a:bodyPr/>
          <a:lstStyle/>
          <a:p>
            <a:fld id="{133DA25E-19B4-48F6-8F5C-E2A7F17B27C8}" type="slidenum">
              <a:rPr lang="en-CA" smtClean="0"/>
              <a:t>‹#›</a:t>
            </a:fld>
            <a:endParaRPr lang="en-CA"/>
          </a:p>
        </p:txBody>
      </p:sp>
    </p:spTree>
    <p:extLst>
      <p:ext uri="{BB962C8B-B14F-4D97-AF65-F5344CB8AC3E}">
        <p14:creationId xmlns:p14="http://schemas.microsoft.com/office/powerpoint/2010/main" val="4151249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DBB1B-387A-82BF-9E32-A688D4AF4C7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80A2343-58AC-696E-7885-954A7634DE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0ED0E48-4C3D-EBF3-6BBA-D1EFBE30E608}"/>
              </a:ext>
            </a:extLst>
          </p:cNvPr>
          <p:cNvSpPr>
            <a:spLocks noGrp="1"/>
          </p:cNvSpPr>
          <p:nvPr>
            <p:ph type="dt" sz="half" idx="10"/>
          </p:nvPr>
        </p:nvSpPr>
        <p:spPr/>
        <p:txBody>
          <a:bodyPr/>
          <a:lstStyle/>
          <a:p>
            <a:fld id="{C08F1804-56B2-4EB5-88F0-91F515B5434B}" type="datetimeFigureOut">
              <a:rPr lang="en-CA" smtClean="0"/>
              <a:t>2024-02-12</a:t>
            </a:fld>
            <a:endParaRPr lang="en-CA"/>
          </a:p>
        </p:txBody>
      </p:sp>
      <p:sp>
        <p:nvSpPr>
          <p:cNvPr id="5" name="Footer Placeholder 4">
            <a:extLst>
              <a:ext uri="{FF2B5EF4-FFF2-40B4-BE49-F238E27FC236}">
                <a16:creationId xmlns:a16="http://schemas.microsoft.com/office/drawing/2014/main" id="{5AB1317E-BD39-20D1-CCCA-9444E7CFCFC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0F897D-C948-81F8-6B06-B43CEA464E5A}"/>
              </a:ext>
            </a:extLst>
          </p:cNvPr>
          <p:cNvSpPr>
            <a:spLocks noGrp="1"/>
          </p:cNvSpPr>
          <p:nvPr>
            <p:ph type="sldNum" sz="quarter" idx="12"/>
          </p:nvPr>
        </p:nvSpPr>
        <p:spPr/>
        <p:txBody>
          <a:bodyPr/>
          <a:lstStyle/>
          <a:p>
            <a:fld id="{133DA25E-19B4-48F6-8F5C-E2A7F17B27C8}" type="slidenum">
              <a:rPr lang="en-CA" smtClean="0"/>
              <a:t>‹#›</a:t>
            </a:fld>
            <a:endParaRPr lang="en-CA"/>
          </a:p>
        </p:txBody>
      </p:sp>
    </p:spTree>
    <p:extLst>
      <p:ext uri="{BB962C8B-B14F-4D97-AF65-F5344CB8AC3E}">
        <p14:creationId xmlns:p14="http://schemas.microsoft.com/office/powerpoint/2010/main" val="102636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D5E734-E5B8-0428-72E6-312D00B263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8CD73A4-FCAA-7025-7398-A22606012F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4685E2-8409-7A05-EB11-868F78D96966}"/>
              </a:ext>
            </a:extLst>
          </p:cNvPr>
          <p:cNvSpPr>
            <a:spLocks noGrp="1"/>
          </p:cNvSpPr>
          <p:nvPr>
            <p:ph type="dt" sz="half" idx="10"/>
          </p:nvPr>
        </p:nvSpPr>
        <p:spPr/>
        <p:txBody>
          <a:bodyPr/>
          <a:lstStyle/>
          <a:p>
            <a:fld id="{C08F1804-56B2-4EB5-88F0-91F515B5434B}" type="datetimeFigureOut">
              <a:rPr lang="en-CA" smtClean="0"/>
              <a:t>2024-02-12</a:t>
            </a:fld>
            <a:endParaRPr lang="en-CA"/>
          </a:p>
        </p:txBody>
      </p:sp>
      <p:sp>
        <p:nvSpPr>
          <p:cNvPr id="5" name="Footer Placeholder 4">
            <a:extLst>
              <a:ext uri="{FF2B5EF4-FFF2-40B4-BE49-F238E27FC236}">
                <a16:creationId xmlns:a16="http://schemas.microsoft.com/office/drawing/2014/main" id="{CC4C4240-880B-32EB-8F2A-E319240C080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7ECBBAC-FAC9-542E-C949-F1EE366D1422}"/>
              </a:ext>
            </a:extLst>
          </p:cNvPr>
          <p:cNvSpPr>
            <a:spLocks noGrp="1"/>
          </p:cNvSpPr>
          <p:nvPr>
            <p:ph type="sldNum" sz="quarter" idx="12"/>
          </p:nvPr>
        </p:nvSpPr>
        <p:spPr/>
        <p:txBody>
          <a:bodyPr/>
          <a:lstStyle/>
          <a:p>
            <a:fld id="{133DA25E-19B4-48F6-8F5C-E2A7F17B27C8}" type="slidenum">
              <a:rPr lang="en-CA" smtClean="0"/>
              <a:t>‹#›</a:t>
            </a:fld>
            <a:endParaRPr lang="en-CA"/>
          </a:p>
        </p:txBody>
      </p:sp>
    </p:spTree>
    <p:extLst>
      <p:ext uri="{BB962C8B-B14F-4D97-AF65-F5344CB8AC3E}">
        <p14:creationId xmlns:p14="http://schemas.microsoft.com/office/powerpoint/2010/main" val="2048154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EE5B-B7E6-F34A-B1EF-F03E658D777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AE3E466-E9D3-20FE-82D2-4B2D661031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3770F4B-68B7-4C57-CCAE-0B12C315A810}"/>
              </a:ext>
            </a:extLst>
          </p:cNvPr>
          <p:cNvSpPr>
            <a:spLocks noGrp="1"/>
          </p:cNvSpPr>
          <p:nvPr>
            <p:ph type="dt" sz="half" idx="10"/>
          </p:nvPr>
        </p:nvSpPr>
        <p:spPr/>
        <p:txBody>
          <a:bodyPr/>
          <a:lstStyle/>
          <a:p>
            <a:fld id="{C08F1804-56B2-4EB5-88F0-91F515B5434B}" type="datetimeFigureOut">
              <a:rPr lang="en-CA" smtClean="0"/>
              <a:t>2024-02-12</a:t>
            </a:fld>
            <a:endParaRPr lang="en-CA"/>
          </a:p>
        </p:txBody>
      </p:sp>
      <p:sp>
        <p:nvSpPr>
          <p:cNvPr id="5" name="Footer Placeholder 4">
            <a:extLst>
              <a:ext uri="{FF2B5EF4-FFF2-40B4-BE49-F238E27FC236}">
                <a16:creationId xmlns:a16="http://schemas.microsoft.com/office/drawing/2014/main" id="{81327D81-0AB7-A907-54F5-E5606DC647C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8A84996-B2CD-955E-B76E-98DEA4EC56B8}"/>
              </a:ext>
            </a:extLst>
          </p:cNvPr>
          <p:cNvSpPr>
            <a:spLocks noGrp="1"/>
          </p:cNvSpPr>
          <p:nvPr>
            <p:ph type="sldNum" sz="quarter" idx="12"/>
          </p:nvPr>
        </p:nvSpPr>
        <p:spPr/>
        <p:txBody>
          <a:bodyPr/>
          <a:lstStyle/>
          <a:p>
            <a:fld id="{133DA25E-19B4-48F6-8F5C-E2A7F17B27C8}" type="slidenum">
              <a:rPr lang="en-CA" smtClean="0"/>
              <a:t>‹#›</a:t>
            </a:fld>
            <a:endParaRPr lang="en-CA"/>
          </a:p>
        </p:txBody>
      </p:sp>
    </p:spTree>
    <p:extLst>
      <p:ext uri="{BB962C8B-B14F-4D97-AF65-F5344CB8AC3E}">
        <p14:creationId xmlns:p14="http://schemas.microsoft.com/office/powerpoint/2010/main" val="72810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B2A92-4892-F2A1-9CB8-2EAFD7F148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523C08B-2761-19ED-36FC-9C330848CFD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7F36C3-DA1D-A472-E7DB-09BE5B28FDE1}"/>
              </a:ext>
            </a:extLst>
          </p:cNvPr>
          <p:cNvSpPr>
            <a:spLocks noGrp="1"/>
          </p:cNvSpPr>
          <p:nvPr>
            <p:ph type="dt" sz="half" idx="10"/>
          </p:nvPr>
        </p:nvSpPr>
        <p:spPr/>
        <p:txBody>
          <a:bodyPr/>
          <a:lstStyle/>
          <a:p>
            <a:fld id="{C08F1804-56B2-4EB5-88F0-91F515B5434B}" type="datetimeFigureOut">
              <a:rPr lang="en-CA" smtClean="0"/>
              <a:t>2024-02-12</a:t>
            </a:fld>
            <a:endParaRPr lang="en-CA"/>
          </a:p>
        </p:txBody>
      </p:sp>
      <p:sp>
        <p:nvSpPr>
          <p:cNvPr id="5" name="Footer Placeholder 4">
            <a:extLst>
              <a:ext uri="{FF2B5EF4-FFF2-40B4-BE49-F238E27FC236}">
                <a16:creationId xmlns:a16="http://schemas.microsoft.com/office/drawing/2014/main" id="{3BE7B8CA-E2BE-B9C0-D87A-06BC3E8C6CE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D88B0CB-2ED0-6209-F91A-16583E9F8712}"/>
              </a:ext>
            </a:extLst>
          </p:cNvPr>
          <p:cNvSpPr>
            <a:spLocks noGrp="1"/>
          </p:cNvSpPr>
          <p:nvPr>
            <p:ph type="sldNum" sz="quarter" idx="12"/>
          </p:nvPr>
        </p:nvSpPr>
        <p:spPr/>
        <p:txBody>
          <a:bodyPr/>
          <a:lstStyle/>
          <a:p>
            <a:fld id="{133DA25E-19B4-48F6-8F5C-E2A7F17B27C8}" type="slidenum">
              <a:rPr lang="en-CA" smtClean="0"/>
              <a:t>‹#›</a:t>
            </a:fld>
            <a:endParaRPr lang="en-CA"/>
          </a:p>
        </p:txBody>
      </p:sp>
    </p:spTree>
    <p:extLst>
      <p:ext uri="{BB962C8B-B14F-4D97-AF65-F5344CB8AC3E}">
        <p14:creationId xmlns:p14="http://schemas.microsoft.com/office/powerpoint/2010/main" val="144272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0783-DD91-834C-33C3-E7CB6689647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E12CB2-F2FD-A225-EC61-97EAC9BAC5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1688F81-EDEA-AD4C-D962-3BFF26F2A3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A1AE25F-61FA-D386-D48A-A2FDE40A7B0F}"/>
              </a:ext>
            </a:extLst>
          </p:cNvPr>
          <p:cNvSpPr>
            <a:spLocks noGrp="1"/>
          </p:cNvSpPr>
          <p:nvPr>
            <p:ph type="dt" sz="half" idx="10"/>
          </p:nvPr>
        </p:nvSpPr>
        <p:spPr/>
        <p:txBody>
          <a:bodyPr/>
          <a:lstStyle/>
          <a:p>
            <a:fld id="{C08F1804-56B2-4EB5-88F0-91F515B5434B}" type="datetimeFigureOut">
              <a:rPr lang="en-CA" smtClean="0"/>
              <a:t>2024-02-12</a:t>
            </a:fld>
            <a:endParaRPr lang="en-CA"/>
          </a:p>
        </p:txBody>
      </p:sp>
      <p:sp>
        <p:nvSpPr>
          <p:cNvPr id="6" name="Footer Placeholder 5">
            <a:extLst>
              <a:ext uri="{FF2B5EF4-FFF2-40B4-BE49-F238E27FC236}">
                <a16:creationId xmlns:a16="http://schemas.microsoft.com/office/drawing/2014/main" id="{D560F4B8-210B-4111-EC0F-522D5E85438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3E1337F-80B4-E9C6-A6F2-7B5EFB950E6C}"/>
              </a:ext>
            </a:extLst>
          </p:cNvPr>
          <p:cNvSpPr>
            <a:spLocks noGrp="1"/>
          </p:cNvSpPr>
          <p:nvPr>
            <p:ph type="sldNum" sz="quarter" idx="12"/>
          </p:nvPr>
        </p:nvSpPr>
        <p:spPr/>
        <p:txBody>
          <a:bodyPr/>
          <a:lstStyle/>
          <a:p>
            <a:fld id="{133DA25E-19B4-48F6-8F5C-E2A7F17B27C8}" type="slidenum">
              <a:rPr lang="en-CA" smtClean="0"/>
              <a:t>‹#›</a:t>
            </a:fld>
            <a:endParaRPr lang="en-CA"/>
          </a:p>
        </p:txBody>
      </p:sp>
    </p:spTree>
    <p:extLst>
      <p:ext uri="{BB962C8B-B14F-4D97-AF65-F5344CB8AC3E}">
        <p14:creationId xmlns:p14="http://schemas.microsoft.com/office/powerpoint/2010/main" val="1585715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566D9-AB34-ACF8-6068-CF2E33F0A00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B70CA50-8577-A434-9CA9-372C284BF8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FAB005-3241-8012-BC60-AF51741DD6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A0782BD-53FB-2D13-D80C-770B908961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1DA1BF-EBBD-CEF2-B1A5-A240B221C8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4B6933D-EE46-6D0A-026E-FE1F70B1806E}"/>
              </a:ext>
            </a:extLst>
          </p:cNvPr>
          <p:cNvSpPr>
            <a:spLocks noGrp="1"/>
          </p:cNvSpPr>
          <p:nvPr>
            <p:ph type="dt" sz="half" idx="10"/>
          </p:nvPr>
        </p:nvSpPr>
        <p:spPr/>
        <p:txBody>
          <a:bodyPr/>
          <a:lstStyle/>
          <a:p>
            <a:fld id="{C08F1804-56B2-4EB5-88F0-91F515B5434B}" type="datetimeFigureOut">
              <a:rPr lang="en-CA" smtClean="0"/>
              <a:t>2024-02-12</a:t>
            </a:fld>
            <a:endParaRPr lang="en-CA"/>
          </a:p>
        </p:txBody>
      </p:sp>
      <p:sp>
        <p:nvSpPr>
          <p:cNvPr id="8" name="Footer Placeholder 7">
            <a:extLst>
              <a:ext uri="{FF2B5EF4-FFF2-40B4-BE49-F238E27FC236}">
                <a16:creationId xmlns:a16="http://schemas.microsoft.com/office/drawing/2014/main" id="{804301ED-5AA9-AF76-B593-63C51DF7F50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A4E5624-8AC5-C98F-3B39-2A8F92DD2046}"/>
              </a:ext>
            </a:extLst>
          </p:cNvPr>
          <p:cNvSpPr>
            <a:spLocks noGrp="1"/>
          </p:cNvSpPr>
          <p:nvPr>
            <p:ph type="sldNum" sz="quarter" idx="12"/>
          </p:nvPr>
        </p:nvSpPr>
        <p:spPr/>
        <p:txBody>
          <a:bodyPr/>
          <a:lstStyle/>
          <a:p>
            <a:fld id="{133DA25E-19B4-48F6-8F5C-E2A7F17B27C8}" type="slidenum">
              <a:rPr lang="en-CA" smtClean="0"/>
              <a:t>‹#›</a:t>
            </a:fld>
            <a:endParaRPr lang="en-CA"/>
          </a:p>
        </p:txBody>
      </p:sp>
    </p:spTree>
    <p:extLst>
      <p:ext uri="{BB962C8B-B14F-4D97-AF65-F5344CB8AC3E}">
        <p14:creationId xmlns:p14="http://schemas.microsoft.com/office/powerpoint/2010/main" val="1553175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B7028-E5CE-617F-6E81-F597B28E869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CB39AD1-5B05-36DA-1A79-7C3049216F25}"/>
              </a:ext>
            </a:extLst>
          </p:cNvPr>
          <p:cNvSpPr>
            <a:spLocks noGrp="1"/>
          </p:cNvSpPr>
          <p:nvPr>
            <p:ph type="dt" sz="half" idx="10"/>
          </p:nvPr>
        </p:nvSpPr>
        <p:spPr/>
        <p:txBody>
          <a:bodyPr/>
          <a:lstStyle/>
          <a:p>
            <a:fld id="{C08F1804-56B2-4EB5-88F0-91F515B5434B}" type="datetimeFigureOut">
              <a:rPr lang="en-CA" smtClean="0"/>
              <a:t>2024-02-12</a:t>
            </a:fld>
            <a:endParaRPr lang="en-CA"/>
          </a:p>
        </p:txBody>
      </p:sp>
      <p:sp>
        <p:nvSpPr>
          <p:cNvPr id="4" name="Footer Placeholder 3">
            <a:extLst>
              <a:ext uri="{FF2B5EF4-FFF2-40B4-BE49-F238E27FC236}">
                <a16:creationId xmlns:a16="http://schemas.microsoft.com/office/drawing/2014/main" id="{1EA6A17D-694F-DD5D-71C1-EAE6B200503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B0A143C-718B-4DC8-276E-ED4D7C3633D2}"/>
              </a:ext>
            </a:extLst>
          </p:cNvPr>
          <p:cNvSpPr>
            <a:spLocks noGrp="1"/>
          </p:cNvSpPr>
          <p:nvPr>
            <p:ph type="sldNum" sz="quarter" idx="12"/>
          </p:nvPr>
        </p:nvSpPr>
        <p:spPr/>
        <p:txBody>
          <a:bodyPr/>
          <a:lstStyle/>
          <a:p>
            <a:fld id="{133DA25E-19B4-48F6-8F5C-E2A7F17B27C8}" type="slidenum">
              <a:rPr lang="en-CA" smtClean="0"/>
              <a:t>‹#›</a:t>
            </a:fld>
            <a:endParaRPr lang="en-CA"/>
          </a:p>
        </p:txBody>
      </p:sp>
    </p:spTree>
    <p:extLst>
      <p:ext uri="{BB962C8B-B14F-4D97-AF65-F5344CB8AC3E}">
        <p14:creationId xmlns:p14="http://schemas.microsoft.com/office/powerpoint/2010/main" val="73291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1B675B-5400-D18D-9B4D-11820F5133AF}"/>
              </a:ext>
            </a:extLst>
          </p:cNvPr>
          <p:cNvSpPr>
            <a:spLocks noGrp="1"/>
          </p:cNvSpPr>
          <p:nvPr>
            <p:ph type="dt" sz="half" idx="10"/>
          </p:nvPr>
        </p:nvSpPr>
        <p:spPr/>
        <p:txBody>
          <a:bodyPr/>
          <a:lstStyle/>
          <a:p>
            <a:fld id="{C08F1804-56B2-4EB5-88F0-91F515B5434B}" type="datetimeFigureOut">
              <a:rPr lang="en-CA" smtClean="0"/>
              <a:t>2024-02-12</a:t>
            </a:fld>
            <a:endParaRPr lang="en-CA"/>
          </a:p>
        </p:txBody>
      </p:sp>
      <p:sp>
        <p:nvSpPr>
          <p:cNvPr id="3" name="Footer Placeholder 2">
            <a:extLst>
              <a:ext uri="{FF2B5EF4-FFF2-40B4-BE49-F238E27FC236}">
                <a16:creationId xmlns:a16="http://schemas.microsoft.com/office/drawing/2014/main" id="{54623162-FC05-21E5-660E-E4E0FFDC86D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A82BF6C-5346-7AEA-850D-DA9F08793D1F}"/>
              </a:ext>
            </a:extLst>
          </p:cNvPr>
          <p:cNvSpPr>
            <a:spLocks noGrp="1"/>
          </p:cNvSpPr>
          <p:nvPr>
            <p:ph type="sldNum" sz="quarter" idx="12"/>
          </p:nvPr>
        </p:nvSpPr>
        <p:spPr/>
        <p:txBody>
          <a:bodyPr/>
          <a:lstStyle/>
          <a:p>
            <a:fld id="{133DA25E-19B4-48F6-8F5C-E2A7F17B27C8}" type="slidenum">
              <a:rPr lang="en-CA" smtClean="0"/>
              <a:t>‹#›</a:t>
            </a:fld>
            <a:endParaRPr lang="en-CA"/>
          </a:p>
        </p:txBody>
      </p:sp>
    </p:spTree>
    <p:extLst>
      <p:ext uri="{BB962C8B-B14F-4D97-AF65-F5344CB8AC3E}">
        <p14:creationId xmlns:p14="http://schemas.microsoft.com/office/powerpoint/2010/main" val="2845190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905B-0D20-45FB-7E02-940F49E13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5AC25F8-94C2-AFEE-72A5-C5CCC94A2E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F951EFE-AD45-C8FF-A419-8BF7D8120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D97476-C64F-CB6C-5102-413248FA6489}"/>
              </a:ext>
            </a:extLst>
          </p:cNvPr>
          <p:cNvSpPr>
            <a:spLocks noGrp="1"/>
          </p:cNvSpPr>
          <p:nvPr>
            <p:ph type="dt" sz="half" idx="10"/>
          </p:nvPr>
        </p:nvSpPr>
        <p:spPr/>
        <p:txBody>
          <a:bodyPr/>
          <a:lstStyle/>
          <a:p>
            <a:fld id="{C08F1804-56B2-4EB5-88F0-91F515B5434B}" type="datetimeFigureOut">
              <a:rPr lang="en-CA" smtClean="0"/>
              <a:t>2024-02-12</a:t>
            </a:fld>
            <a:endParaRPr lang="en-CA"/>
          </a:p>
        </p:txBody>
      </p:sp>
      <p:sp>
        <p:nvSpPr>
          <p:cNvPr id="6" name="Footer Placeholder 5">
            <a:extLst>
              <a:ext uri="{FF2B5EF4-FFF2-40B4-BE49-F238E27FC236}">
                <a16:creationId xmlns:a16="http://schemas.microsoft.com/office/drawing/2014/main" id="{8B004EDD-D19D-1563-394E-FB3889E635E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439291A-AEE8-0D9E-655F-CC1C5D9F36F5}"/>
              </a:ext>
            </a:extLst>
          </p:cNvPr>
          <p:cNvSpPr>
            <a:spLocks noGrp="1"/>
          </p:cNvSpPr>
          <p:nvPr>
            <p:ph type="sldNum" sz="quarter" idx="12"/>
          </p:nvPr>
        </p:nvSpPr>
        <p:spPr/>
        <p:txBody>
          <a:bodyPr/>
          <a:lstStyle/>
          <a:p>
            <a:fld id="{133DA25E-19B4-48F6-8F5C-E2A7F17B27C8}" type="slidenum">
              <a:rPr lang="en-CA" smtClean="0"/>
              <a:t>‹#›</a:t>
            </a:fld>
            <a:endParaRPr lang="en-CA"/>
          </a:p>
        </p:txBody>
      </p:sp>
    </p:spTree>
    <p:extLst>
      <p:ext uri="{BB962C8B-B14F-4D97-AF65-F5344CB8AC3E}">
        <p14:creationId xmlns:p14="http://schemas.microsoft.com/office/powerpoint/2010/main" val="139021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311C-2D8D-BBB6-D151-1A36F7B721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F91C1CE-2A0B-2333-95DD-4B7397CE6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8F7DDCD-4E03-9F55-15B8-D99B51A59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F921C3-192D-F142-1B89-C79DBB59ADBD}"/>
              </a:ext>
            </a:extLst>
          </p:cNvPr>
          <p:cNvSpPr>
            <a:spLocks noGrp="1"/>
          </p:cNvSpPr>
          <p:nvPr>
            <p:ph type="dt" sz="half" idx="10"/>
          </p:nvPr>
        </p:nvSpPr>
        <p:spPr/>
        <p:txBody>
          <a:bodyPr/>
          <a:lstStyle/>
          <a:p>
            <a:fld id="{C08F1804-56B2-4EB5-88F0-91F515B5434B}" type="datetimeFigureOut">
              <a:rPr lang="en-CA" smtClean="0"/>
              <a:t>2024-02-12</a:t>
            </a:fld>
            <a:endParaRPr lang="en-CA"/>
          </a:p>
        </p:txBody>
      </p:sp>
      <p:sp>
        <p:nvSpPr>
          <p:cNvPr id="6" name="Footer Placeholder 5">
            <a:extLst>
              <a:ext uri="{FF2B5EF4-FFF2-40B4-BE49-F238E27FC236}">
                <a16:creationId xmlns:a16="http://schemas.microsoft.com/office/drawing/2014/main" id="{ED2BF6BE-3304-8805-5546-DA5FA11A479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FFC95AD-4257-FC2B-0548-749A7595107A}"/>
              </a:ext>
            </a:extLst>
          </p:cNvPr>
          <p:cNvSpPr>
            <a:spLocks noGrp="1"/>
          </p:cNvSpPr>
          <p:nvPr>
            <p:ph type="sldNum" sz="quarter" idx="12"/>
          </p:nvPr>
        </p:nvSpPr>
        <p:spPr/>
        <p:txBody>
          <a:bodyPr/>
          <a:lstStyle/>
          <a:p>
            <a:fld id="{133DA25E-19B4-48F6-8F5C-E2A7F17B27C8}" type="slidenum">
              <a:rPr lang="en-CA" smtClean="0"/>
              <a:t>‹#›</a:t>
            </a:fld>
            <a:endParaRPr lang="en-CA"/>
          </a:p>
        </p:txBody>
      </p:sp>
    </p:spTree>
    <p:extLst>
      <p:ext uri="{BB962C8B-B14F-4D97-AF65-F5344CB8AC3E}">
        <p14:creationId xmlns:p14="http://schemas.microsoft.com/office/powerpoint/2010/main" val="2809323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77B2A1-D614-6598-30D3-26785C65E9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39467DF-CD04-96B0-F27B-9AC92A618A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5902030-8E7C-2E72-ED6E-71FF2E6CCE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8F1804-56B2-4EB5-88F0-91F515B5434B}" type="datetimeFigureOut">
              <a:rPr lang="en-CA" smtClean="0"/>
              <a:t>2024-02-12</a:t>
            </a:fld>
            <a:endParaRPr lang="en-CA"/>
          </a:p>
        </p:txBody>
      </p:sp>
      <p:sp>
        <p:nvSpPr>
          <p:cNvPr id="5" name="Footer Placeholder 4">
            <a:extLst>
              <a:ext uri="{FF2B5EF4-FFF2-40B4-BE49-F238E27FC236}">
                <a16:creationId xmlns:a16="http://schemas.microsoft.com/office/drawing/2014/main" id="{313C0EE5-C4DC-843A-4D60-4058EED050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6AE03E08-71C3-ABF2-E471-1AD5BF73F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3DA25E-19B4-48F6-8F5C-E2A7F17B27C8}" type="slidenum">
              <a:rPr lang="en-CA" smtClean="0"/>
              <a:t>‹#›</a:t>
            </a:fld>
            <a:endParaRPr lang="en-CA"/>
          </a:p>
        </p:txBody>
      </p:sp>
    </p:spTree>
    <p:extLst>
      <p:ext uri="{BB962C8B-B14F-4D97-AF65-F5344CB8AC3E}">
        <p14:creationId xmlns:p14="http://schemas.microsoft.com/office/powerpoint/2010/main" val="1816417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BECCD-A29B-CD67-9C25-CBB96B81027C}"/>
              </a:ext>
            </a:extLst>
          </p:cNvPr>
          <p:cNvSpPr>
            <a:spLocks noGrp="1"/>
          </p:cNvSpPr>
          <p:nvPr>
            <p:ph type="ctrTitle"/>
          </p:nvPr>
        </p:nvSpPr>
        <p:spPr/>
        <p:txBody>
          <a:bodyPr/>
          <a:lstStyle/>
          <a:p>
            <a:r>
              <a:rPr lang="en-US" dirty="0"/>
              <a:t>Age Old Battle: </a:t>
            </a:r>
            <a:br>
              <a:rPr lang="en-US" dirty="0"/>
            </a:br>
            <a:r>
              <a:rPr lang="en-US" dirty="0"/>
              <a:t>Fruits vs Vegetables</a:t>
            </a:r>
            <a:endParaRPr lang="en-CA" dirty="0"/>
          </a:p>
        </p:txBody>
      </p:sp>
      <p:sp>
        <p:nvSpPr>
          <p:cNvPr id="3" name="Subtitle 2">
            <a:extLst>
              <a:ext uri="{FF2B5EF4-FFF2-40B4-BE49-F238E27FC236}">
                <a16:creationId xmlns:a16="http://schemas.microsoft.com/office/drawing/2014/main" id="{33ABA915-6E51-D196-BBDF-E13F497F72FC}"/>
              </a:ext>
            </a:extLst>
          </p:cNvPr>
          <p:cNvSpPr>
            <a:spLocks noGrp="1"/>
          </p:cNvSpPr>
          <p:nvPr>
            <p:ph type="subTitle" idx="1"/>
          </p:nvPr>
        </p:nvSpPr>
        <p:spPr/>
        <p:txBody>
          <a:bodyPr/>
          <a:lstStyle/>
          <a:p>
            <a:r>
              <a:rPr lang="en-US" dirty="0"/>
              <a:t>DATA 605 Project by Alister Salmon</a:t>
            </a:r>
          </a:p>
          <a:p>
            <a:r>
              <a:rPr lang="en-US" dirty="0"/>
              <a:t>February 10, 2024</a:t>
            </a:r>
            <a:endParaRPr lang="en-CA" dirty="0"/>
          </a:p>
        </p:txBody>
      </p:sp>
    </p:spTree>
    <p:extLst>
      <p:ext uri="{BB962C8B-B14F-4D97-AF65-F5344CB8AC3E}">
        <p14:creationId xmlns:p14="http://schemas.microsoft.com/office/powerpoint/2010/main" val="742681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7F1C-69C9-4A9E-632C-30C517700242}"/>
              </a:ext>
            </a:extLst>
          </p:cNvPr>
          <p:cNvSpPr>
            <a:spLocks noGrp="1"/>
          </p:cNvSpPr>
          <p:nvPr>
            <p:ph type="title"/>
          </p:nvPr>
        </p:nvSpPr>
        <p:spPr/>
        <p:txBody>
          <a:bodyPr/>
          <a:lstStyle/>
          <a:p>
            <a:r>
              <a:rPr lang="en-US" dirty="0"/>
              <a:t>Dataset</a:t>
            </a:r>
            <a:endParaRPr lang="en-CA" dirty="0"/>
          </a:p>
        </p:txBody>
      </p:sp>
      <p:sp>
        <p:nvSpPr>
          <p:cNvPr id="3" name="Content Placeholder 2">
            <a:extLst>
              <a:ext uri="{FF2B5EF4-FFF2-40B4-BE49-F238E27FC236}">
                <a16:creationId xmlns:a16="http://schemas.microsoft.com/office/drawing/2014/main" id="{D575E7B9-5F8E-A1E8-1C7C-738F43D24CAC}"/>
              </a:ext>
            </a:extLst>
          </p:cNvPr>
          <p:cNvSpPr>
            <a:spLocks noGrp="1"/>
          </p:cNvSpPr>
          <p:nvPr>
            <p:ph idx="1"/>
          </p:nvPr>
        </p:nvSpPr>
        <p:spPr/>
        <p:txBody>
          <a:bodyPr>
            <a:normAutofit/>
          </a:bodyPr>
          <a:lstStyle/>
          <a:p>
            <a:pPr marL="0" indent="0">
              <a:buNone/>
            </a:pPr>
            <a:r>
              <a:rPr lang="en-CA" sz="2400" dirty="0"/>
              <a:t>https://www.ers.usda.gov/data-products/fruit-and-vegetable-prices.aspx</a:t>
            </a:r>
          </a:p>
          <a:p>
            <a:pPr marL="0" indent="0">
              <a:buNone/>
            </a:pPr>
            <a:r>
              <a:rPr lang="en-CA" sz="2400" dirty="0"/>
              <a:t>Available through to Freedom of Information Act, 5 U.S.C. 552</a:t>
            </a:r>
          </a:p>
          <a:p>
            <a:pPr marL="0" indent="0">
              <a:buNone/>
            </a:pPr>
            <a:endParaRPr lang="en-CA" sz="2400" dirty="0"/>
          </a:p>
          <a:p>
            <a:pPr marL="0" indent="0">
              <a:buNone/>
            </a:pPr>
            <a:r>
              <a:rPr lang="en-CA" sz="2400" dirty="0"/>
              <a:t>Two datasets: ALL FRUITS – Avg prices, ALL Vegetables – Avg prices,</a:t>
            </a:r>
          </a:p>
          <a:p>
            <a:pPr marL="0" indent="0">
              <a:buNone/>
            </a:pPr>
            <a:r>
              <a:rPr lang="en-CA" sz="2400" dirty="0"/>
              <a:t>Features of each: Food, Form, </a:t>
            </a:r>
            <a:r>
              <a:rPr lang="en-CA" sz="2400" dirty="0" err="1"/>
              <a:t>RetailPrice</a:t>
            </a:r>
            <a:r>
              <a:rPr lang="en-CA" sz="2400" dirty="0"/>
              <a:t>, </a:t>
            </a:r>
            <a:r>
              <a:rPr lang="en-CA" sz="2400" dirty="0" err="1"/>
              <a:t>RetailPriceUnit</a:t>
            </a:r>
            <a:r>
              <a:rPr lang="en-CA" sz="2400" dirty="0"/>
              <a:t>, Yield, </a:t>
            </a:r>
            <a:r>
              <a:rPr lang="en-CA" sz="2400" dirty="0" err="1"/>
              <a:t>CupEquivalentSize</a:t>
            </a:r>
            <a:r>
              <a:rPr lang="en-CA" sz="2400" dirty="0"/>
              <a:t>, </a:t>
            </a:r>
            <a:r>
              <a:rPr lang="en-CA" sz="2400" dirty="0" err="1"/>
              <a:t>CupEquivalentUnit</a:t>
            </a:r>
            <a:r>
              <a:rPr lang="en-CA" sz="2400" dirty="0"/>
              <a:t>, </a:t>
            </a:r>
            <a:r>
              <a:rPr lang="en-CA" sz="2400" dirty="0" err="1"/>
              <a:t>CupEquivalentPrice</a:t>
            </a:r>
            <a:endParaRPr lang="en-CA" sz="2400" dirty="0"/>
          </a:p>
          <a:p>
            <a:pPr marL="0" indent="0">
              <a:buNone/>
            </a:pPr>
            <a:r>
              <a:rPr lang="en-CA" sz="2400" dirty="0"/>
              <a:t>Size: 62 fruits, 93 vegetables</a:t>
            </a:r>
          </a:p>
          <a:p>
            <a:pPr marL="0" indent="0">
              <a:buNone/>
            </a:pPr>
            <a:endParaRPr lang="en-CA" sz="2400" dirty="0"/>
          </a:p>
          <a:p>
            <a:pPr marL="0" indent="0">
              <a:buNone/>
            </a:pPr>
            <a:r>
              <a:rPr lang="en-CA" sz="2400" dirty="0"/>
              <a:t>No cleaning needed!</a:t>
            </a:r>
          </a:p>
        </p:txBody>
      </p:sp>
    </p:spTree>
    <p:extLst>
      <p:ext uri="{BB962C8B-B14F-4D97-AF65-F5344CB8AC3E}">
        <p14:creationId xmlns:p14="http://schemas.microsoft.com/office/powerpoint/2010/main" val="1532849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48DF-3B23-CF2D-D360-FC9DEE63D4B3}"/>
              </a:ext>
            </a:extLst>
          </p:cNvPr>
          <p:cNvSpPr>
            <a:spLocks noGrp="1"/>
          </p:cNvSpPr>
          <p:nvPr>
            <p:ph type="title"/>
          </p:nvPr>
        </p:nvSpPr>
        <p:spPr/>
        <p:txBody>
          <a:bodyPr/>
          <a:lstStyle/>
          <a:p>
            <a:r>
              <a:rPr lang="en-US" dirty="0"/>
              <a:t>Objectives</a:t>
            </a:r>
            <a:endParaRPr lang="en-CA" dirty="0"/>
          </a:p>
        </p:txBody>
      </p:sp>
      <p:sp>
        <p:nvSpPr>
          <p:cNvPr id="3" name="Content Placeholder 2">
            <a:extLst>
              <a:ext uri="{FF2B5EF4-FFF2-40B4-BE49-F238E27FC236}">
                <a16:creationId xmlns:a16="http://schemas.microsoft.com/office/drawing/2014/main" id="{8AA88090-3C9F-E347-BCB6-9D74C552D01C}"/>
              </a:ext>
            </a:extLst>
          </p:cNvPr>
          <p:cNvSpPr>
            <a:spLocks noGrp="1"/>
          </p:cNvSpPr>
          <p:nvPr>
            <p:ph idx="1"/>
          </p:nvPr>
        </p:nvSpPr>
        <p:spPr/>
        <p:txBody>
          <a:bodyPr/>
          <a:lstStyle/>
          <a:p>
            <a:r>
              <a:rPr lang="en-US" dirty="0"/>
              <a:t>Explore the distributions of yield and prices of fruits and vegetables</a:t>
            </a:r>
          </a:p>
          <a:p>
            <a:r>
              <a:rPr lang="en-US" dirty="0"/>
              <a:t>Compare the yield and price per cup of different forms of fruits and different forms of vegetables</a:t>
            </a:r>
          </a:p>
          <a:p>
            <a:r>
              <a:rPr lang="en-US" dirty="0"/>
              <a:t>Use unsupervised and supervised learning to predict fruit or vegetable based on retail price, yield, and price per cup</a:t>
            </a:r>
          </a:p>
          <a:p>
            <a:endParaRPr lang="en-US" dirty="0"/>
          </a:p>
          <a:p>
            <a:r>
              <a:rPr lang="en-CA" dirty="0"/>
              <a:t>Tool used: R, R, and maybe ggplot2</a:t>
            </a:r>
            <a:endParaRPr lang="en-US" dirty="0"/>
          </a:p>
        </p:txBody>
      </p:sp>
    </p:spTree>
    <p:extLst>
      <p:ext uri="{BB962C8B-B14F-4D97-AF65-F5344CB8AC3E}">
        <p14:creationId xmlns:p14="http://schemas.microsoft.com/office/powerpoint/2010/main" val="2007352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5978-D551-A1D7-6863-84C4202AE5BF}"/>
              </a:ext>
            </a:extLst>
          </p:cNvPr>
          <p:cNvSpPr>
            <a:spLocks noGrp="1"/>
          </p:cNvSpPr>
          <p:nvPr>
            <p:ph type="title"/>
          </p:nvPr>
        </p:nvSpPr>
        <p:spPr/>
        <p:txBody>
          <a:bodyPr/>
          <a:lstStyle/>
          <a:p>
            <a:r>
              <a:rPr lang="en-US" dirty="0"/>
              <a:t>Spilt Milk</a:t>
            </a:r>
            <a:endParaRPr lang="en-CA" dirty="0"/>
          </a:p>
        </p:txBody>
      </p:sp>
      <p:sp>
        <p:nvSpPr>
          <p:cNvPr id="12" name="Text Placeholder 11">
            <a:extLst>
              <a:ext uri="{FF2B5EF4-FFF2-40B4-BE49-F238E27FC236}">
                <a16:creationId xmlns:a16="http://schemas.microsoft.com/office/drawing/2014/main" id="{464F9224-96F0-DE94-B4A8-1D42112114E6}"/>
              </a:ext>
            </a:extLst>
          </p:cNvPr>
          <p:cNvSpPr>
            <a:spLocks noGrp="1"/>
          </p:cNvSpPr>
          <p:nvPr>
            <p:ph type="body" idx="1"/>
          </p:nvPr>
        </p:nvSpPr>
        <p:spPr/>
        <p:txBody>
          <a:bodyPr/>
          <a:lstStyle/>
          <a:p>
            <a:r>
              <a:rPr lang="en-US" dirty="0"/>
              <a:t>Fruits</a:t>
            </a:r>
            <a:endParaRPr lang="en-CA" dirty="0"/>
          </a:p>
        </p:txBody>
      </p:sp>
      <p:pic>
        <p:nvPicPr>
          <p:cNvPr id="9" name="Content Placeholder 8" descr="A graph of a diagram&#10;&#10;Description automatically generated with medium confidence">
            <a:extLst>
              <a:ext uri="{FF2B5EF4-FFF2-40B4-BE49-F238E27FC236}">
                <a16:creationId xmlns:a16="http://schemas.microsoft.com/office/drawing/2014/main" id="{74833F9C-D6DE-7C7F-D080-F4C68255AA9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2753724"/>
            <a:ext cx="5157787" cy="3187290"/>
          </a:xfrm>
        </p:spPr>
      </p:pic>
      <p:sp>
        <p:nvSpPr>
          <p:cNvPr id="13" name="Text Placeholder 12">
            <a:extLst>
              <a:ext uri="{FF2B5EF4-FFF2-40B4-BE49-F238E27FC236}">
                <a16:creationId xmlns:a16="http://schemas.microsoft.com/office/drawing/2014/main" id="{D2676833-B13F-BBBA-20DA-1C25B8A33C13}"/>
              </a:ext>
            </a:extLst>
          </p:cNvPr>
          <p:cNvSpPr>
            <a:spLocks noGrp="1"/>
          </p:cNvSpPr>
          <p:nvPr>
            <p:ph type="body" sz="quarter" idx="3"/>
          </p:nvPr>
        </p:nvSpPr>
        <p:spPr/>
        <p:txBody>
          <a:bodyPr/>
          <a:lstStyle/>
          <a:p>
            <a:r>
              <a:rPr lang="en-US" dirty="0"/>
              <a:t>Vegetables</a:t>
            </a:r>
            <a:endParaRPr lang="en-CA" dirty="0"/>
          </a:p>
        </p:txBody>
      </p:sp>
      <p:pic>
        <p:nvPicPr>
          <p:cNvPr id="19" name="Content Placeholder 18" descr="A graph of different colored squares&#10;&#10;Description automatically generated">
            <a:extLst>
              <a:ext uri="{FF2B5EF4-FFF2-40B4-BE49-F238E27FC236}">
                <a16:creationId xmlns:a16="http://schemas.microsoft.com/office/drawing/2014/main" id="{C8BEF5DD-AF7D-58B8-7997-8FCA0701EFDC}"/>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172200" y="2745876"/>
            <a:ext cx="5183188" cy="3202986"/>
          </a:xfrm>
        </p:spPr>
      </p:pic>
    </p:spTree>
    <p:extLst>
      <p:ext uri="{BB962C8B-B14F-4D97-AF65-F5344CB8AC3E}">
        <p14:creationId xmlns:p14="http://schemas.microsoft.com/office/powerpoint/2010/main" val="1176871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241A3-45DE-7BA2-14A7-AA2D042240B0}"/>
              </a:ext>
            </a:extLst>
          </p:cNvPr>
          <p:cNvSpPr>
            <a:spLocks noGrp="1"/>
          </p:cNvSpPr>
          <p:nvPr>
            <p:ph type="title"/>
          </p:nvPr>
        </p:nvSpPr>
        <p:spPr/>
        <p:txBody>
          <a:bodyPr/>
          <a:lstStyle/>
          <a:p>
            <a:r>
              <a:rPr lang="en-US" dirty="0"/>
              <a:t>Apples to Oranges</a:t>
            </a:r>
            <a:endParaRPr lang="en-CA" dirty="0"/>
          </a:p>
        </p:txBody>
      </p:sp>
      <p:pic>
        <p:nvPicPr>
          <p:cNvPr id="26" name="Content Placeholder 25" descr="A graph of a number of fruit&#10;&#10;Description automatically generated with medium confidence">
            <a:extLst>
              <a:ext uri="{FF2B5EF4-FFF2-40B4-BE49-F238E27FC236}">
                <a16:creationId xmlns:a16="http://schemas.microsoft.com/office/drawing/2014/main" id="{89D05F4F-8688-C118-3098-4724EF811F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75255" y="1825625"/>
            <a:ext cx="7041490" cy="4351338"/>
          </a:xfrm>
          <a:prstGeom prst="rect">
            <a:avLst/>
          </a:prstGeom>
        </p:spPr>
      </p:pic>
    </p:spTree>
    <p:extLst>
      <p:ext uri="{BB962C8B-B14F-4D97-AF65-F5344CB8AC3E}">
        <p14:creationId xmlns:p14="http://schemas.microsoft.com/office/powerpoint/2010/main" val="33753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B2554-03DD-1FB3-F6E9-5F2B135ADC49}"/>
              </a:ext>
            </a:extLst>
          </p:cNvPr>
          <p:cNvSpPr>
            <a:spLocks noGrp="1"/>
          </p:cNvSpPr>
          <p:nvPr>
            <p:ph type="title"/>
          </p:nvPr>
        </p:nvSpPr>
        <p:spPr/>
        <p:txBody>
          <a:bodyPr/>
          <a:lstStyle/>
          <a:p>
            <a:r>
              <a:rPr lang="en-US" dirty="0"/>
              <a:t>Carrots to Cabbages</a:t>
            </a:r>
            <a:endParaRPr lang="en-CA" dirty="0"/>
          </a:p>
        </p:txBody>
      </p:sp>
      <p:pic>
        <p:nvPicPr>
          <p:cNvPr id="5" name="Content Placeholder 4" descr="A graph of a number of vegetables&#10;&#10;Description automatically generated">
            <a:extLst>
              <a:ext uri="{FF2B5EF4-FFF2-40B4-BE49-F238E27FC236}">
                <a16:creationId xmlns:a16="http://schemas.microsoft.com/office/drawing/2014/main" id="{3BA94C0E-04CA-1EEC-0BC7-6EF39A1C54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75255" y="1825625"/>
            <a:ext cx="7041490" cy="4351338"/>
          </a:xfrm>
        </p:spPr>
      </p:pic>
    </p:spTree>
    <p:extLst>
      <p:ext uri="{BB962C8B-B14F-4D97-AF65-F5344CB8AC3E}">
        <p14:creationId xmlns:p14="http://schemas.microsoft.com/office/powerpoint/2010/main" val="706464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012A1-3977-F36C-EE8F-DA8B32DCA8C3}"/>
              </a:ext>
            </a:extLst>
          </p:cNvPr>
          <p:cNvSpPr>
            <a:spLocks noGrp="1"/>
          </p:cNvSpPr>
          <p:nvPr>
            <p:ph type="title"/>
          </p:nvPr>
        </p:nvSpPr>
        <p:spPr/>
        <p:txBody>
          <a:bodyPr/>
          <a:lstStyle/>
          <a:p>
            <a:r>
              <a:rPr lang="en-US" dirty="0"/>
              <a:t>Is Tomato A Fruit?</a:t>
            </a:r>
            <a:endParaRPr lang="en-CA" dirty="0"/>
          </a:p>
        </p:txBody>
      </p:sp>
      <p:pic>
        <p:nvPicPr>
          <p:cNvPr id="9" name="Content Placeholder 8" descr="A graph with yellow and purple squares&#10;&#10;Description automatically generated">
            <a:extLst>
              <a:ext uri="{FF2B5EF4-FFF2-40B4-BE49-F238E27FC236}">
                <a16:creationId xmlns:a16="http://schemas.microsoft.com/office/drawing/2014/main" id="{99BBC5A9-0D54-5596-07AF-B6C2F253757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682432"/>
            <a:ext cx="5702710" cy="5175568"/>
          </a:xfrm>
        </p:spPr>
      </p:pic>
      <p:pic>
        <p:nvPicPr>
          <p:cNvPr id="11" name="Picture 10" descr="A screenshot of a computer&#10;&#10;Description automatically generated">
            <a:extLst>
              <a:ext uri="{FF2B5EF4-FFF2-40B4-BE49-F238E27FC236}">
                <a16:creationId xmlns:a16="http://schemas.microsoft.com/office/drawing/2014/main" id="{5FD46987-2A80-4992-DE44-1B5D4BAC2F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9703" y="0"/>
            <a:ext cx="3342968" cy="4815101"/>
          </a:xfrm>
          <a:prstGeom prst="rect">
            <a:avLst/>
          </a:prstGeom>
        </p:spPr>
      </p:pic>
      <p:pic>
        <p:nvPicPr>
          <p:cNvPr id="13" name="Picture 12" descr="A close up of black text&#10;&#10;Description automatically generated">
            <a:extLst>
              <a:ext uri="{FF2B5EF4-FFF2-40B4-BE49-F238E27FC236}">
                <a16:creationId xmlns:a16="http://schemas.microsoft.com/office/drawing/2014/main" id="{731264AD-E3E1-0538-B024-4B6579582B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1291" y="5152103"/>
            <a:ext cx="5862329" cy="1705897"/>
          </a:xfrm>
          <a:prstGeom prst="rect">
            <a:avLst/>
          </a:prstGeom>
        </p:spPr>
      </p:pic>
      <p:sp>
        <p:nvSpPr>
          <p:cNvPr id="14" name="Rectangle 13">
            <a:extLst>
              <a:ext uri="{FF2B5EF4-FFF2-40B4-BE49-F238E27FC236}">
                <a16:creationId xmlns:a16="http://schemas.microsoft.com/office/drawing/2014/main" id="{128E1530-8F94-266A-39BE-749D2AF06F4C}"/>
              </a:ext>
            </a:extLst>
          </p:cNvPr>
          <p:cNvSpPr/>
          <p:nvPr/>
        </p:nvSpPr>
        <p:spPr>
          <a:xfrm>
            <a:off x="9999406" y="1248697"/>
            <a:ext cx="1354394" cy="21630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5" name="Rectangle 14">
            <a:extLst>
              <a:ext uri="{FF2B5EF4-FFF2-40B4-BE49-F238E27FC236}">
                <a16:creationId xmlns:a16="http://schemas.microsoft.com/office/drawing/2014/main" id="{F1A7F664-A293-FDB7-D681-3B61D50E2524}"/>
              </a:ext>
            </a:extLst>
          </p:cNvPr>
          <p:cNvSpPr/>
          <p:nvPr/>
        </p:nvSpPr>
        <p:spPr>
          <a:xfrm>
            <a:off x="9104671" y="1818968"/>
            <a:ext cx="1976284" cy="23684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6584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C108-040D-E5BC-46CB-E013FC2C3231}"/>
              </a:ext>
            </a:extLst>
          </p:cNvPr>
          <p:cNvSpPr>
            <a:spLocks noGrp="1"/>
          </p:cNvSpPr>
          <p:nvPr>
            <p:ph type="title"/>
          </p:nvPr>
        </p:nvSpPr>
        <p:spPr/>
        <p:txBody>
          <a:bodyPr/>
          <a:lstStyle/>
          <a:p>
            <a:r>
              <a:rPr lang="en-US" dirty="0"/>
              <a:t>The Regression of Fruits and Vegetables</a:t>
            </a:r>
            <a:endParaRPr lang="en-CA" dirty="0"/>
          </a:p>
        </p:txBody>
      </p:sp>
      <p:pic>
        <p:nvPicPr>
          <p:cNvPr id="11" name="Content Placeholder 10" descr="A screenshot of a computer&#10;&#10;Description automatically generated">
            <a:extLst>
              <a:ext uri="{FF2B5EF4-FFF2-40B4-BE49-F238E27FC236}">
                <a16:creationId xmlns:a16="http://schemas.microsoft.com/office/drawing/2014/main" id="{C1E42DD2-6F4C-0040-781E-F70A9B880E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70662" y="1599688"/>
            <a:ext cx="3650675" cy="5258312"/>
          </a:xfrm>
        </p:spPr>
      </p:pic>
      <p:sp>
        <p:nvSpPr>
          <p:cNvPr id="12" name="Rectangle 11">
            <a:extLst>
              <a:ext uri="{FF2B5EF4-FFF2-40B4-BE49-F238E27FC236}">
                <a16:creationId xmlns:a16="http://schemas.microsoft.com/office/drawing/2014/main" id="{359BA9AA-2F8E-22FB-8B41-66F27742499D}"/>
              </a:ext>
            </a:extLst>
          </p:cNvPr>
          <p:cNvSpPr/>
          <p:nvPr/>
        </p:nvSpPr>
        <p:spPr>
          <a:xfrm>
            <a:off x="5604387" y="3018503"/>
            <a:ext cx="1356852" cy="1868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DF3BC178-73DB-D132-9AD2-B2D687E5B3ED}"/>
              </a:ext>
            </a:extLst>
          </p:cNvPr>
          <p:cNvSpPr/>
          <p:nvPr/>
        </p:nvSpPr>
        <p:spPr>
          <a:xfrm>
            <a:off x="4644289" y="3637936"/>
            <a:ext cx="2520000" cy="1868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5249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EFB8B-6C88-460F-2A90-F7C85B6D6CFE}"/>
              </a:ext>
            </a:extLst>
          </p:cNvPr>
          <p:cNvSpPr>
            <a:spLocks noGrp="1"/>
          </p:cNvSpPr>
          <p:nvPr>
            <p:ph type="title"/>
          </p:nvPr>
        </p:nvSpPr>
        <p:spPr/>
        <p:txBody>
          <a:bodyPr/>
          <a:lstStyle/>
          <a:p>
            <a:r>
              <a:rPr lang="en-US" dirty="0"/>
              <a:t>Conclusion</a:t>
            </a:r>
            <a:endParaRPr lang="en-CA" dirty="0"/>
          </a:p>
        </p:txBody>
      </p:sp>
      <p:sp>
        <p:nvSpPr>
          <p:cNvPr id="3" name="Content Placeholder 2">
            <a:extLst>
              <a:ext uri="{FF2B5EF4-FFF2-40B4-BE49-F238E27FC236}">
                <a16:creationId xmlns:a16="http://schemas.microsoft.com/office/drawing/2014/main" id="{49F70A42-506C-B3D2-72B0-5754388F559C}"/>
              </a:ext>
            </a:extLst>
          </p:cNvPr>
          <p:cNvSpPr>
            <a:spLocks noGrp="1"/>
          </p:cNvSpPr>
          <p:nvPr>
            <p:ph idx="1"/>
          </p:nvPr>
        </p:nvSpPr>
        <p:spPr/>
        <p:txBody>
          <a:bodyPr/>
          <a:lstStyle/>
          <a:p>
            <a:r>
              <a:rPr lang="en-US" dirty="0"/>
              <a:t>Vegetables are cheaper than fruit</a:t>
            </a:r>
          </a:p>
          <a:p>
            <a:r>
              <a:rPr lang="en-US" dirty="0"/>
              <a:t>Cheapest form of fruit: juice</a:t>
            </a:r>
          </a:p>
          <a:p>
            <a:r>
              <a:rPr lang="en-US" dirty="0"/>
              <a:t>Cheapest form of vegetable: dried</a:t>
            </a:r>
          </a:p>
          <a:p>
            <a:r>
              <a:rPr lang="en-US" dirty="0"/>
              <a:t>K-Means says cherry tomatoes are fruits</a:t>
            </a:r>
          </a:p>
          <a:p>
            <a:r>
              <a:rPr lang="en-US" dirty="0"/>
              <a:t>Give me the yield, price, and price per cup of a product and I wouldn’t be able to tell you if it was a fruit or vegetable</a:t>
            </a:r>
            <a:endParaRPr lang="en-CA" dirty="0"/>
          </a:p>
        </p:txBody>
      </p:sp>
    </p:spTree>
    <p:extLst>
      <p:ext uri="{BB962C8B-B14F-4D97-AF65-F5344CB8AC3E}">
        <p14:creationId xmlns:p14="http://schemas.microsoft.com/office/powerpoint/2010/main" val="4262740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402</TotalTime>
  <Words>1094</Words>
  <Application>Microsoft Office PowerPoint</Application>
  <PresentationFormat>Widescreen</PresentationFormat>
  <Paragraphs>87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Age Old Battle:  Fruits vs Vegetables</vt:lpstr>
      <vt:lpstr>Dataset</vt:lpstr>
      <vt:lpstr>Objectives</vt:lpstr>
      <vt:lpstr>Spilt Milk</vt:lpstr>
      <vt:lpstr>Apples to Oranges</vt:lpstr>
      <vt:lpstr>Carrots to Cabbages</vt:lpstr>
      <vt:lpstr>Is Tomato A Fruit?</vt:lpstr>
      <vt:lpstr>The Regression of Fruits and Vegetables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Old Battle:  Fruits vs Vegetables</dc:title>
  <dc:creator>Alister Salmon</dc:creator>
  <cp:lastModifiedBy>Alister Salmon</cp:lastModifiedBy>
  <cp:revision>3</cp:revision>
  <dcterms:created xsi:type="dcterms:W3CDTF">2024-02-10T16:39:57Z</dcterms:created>
  <dcterms:modified xsi:type="dcterms:W3CDTF">2024-02-12T23:44:19Z</dcterms:modified>
</cp:coreProperties>
</file>