
<file path=[Content_Types].xml><?xml version="1.0" encoding="utf-8"?>
<Types xmlns="http://schemas.openxmlformats.org/package/2006/content-types">
  <Default Extension="1" ContentType="image/jpeg"/>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9A03F-FFF7-BE6D-3D9B-74987544C1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2103E8C-FBEE-F628-7C65-E37A000E11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16C5483-F91D-43B6-8E21-B5875E489614}"/>
              </a:ext>
            </a:extLst>
          </p:cNvPr>
          <p:cNvSpPr>
            <a:spLocks noGrp="1"/>
          </p:cNvSpPr>
          <p:nvPr>
            <p:ph type="dt" sz="half" idx="10"/>
          </p:nvPr>
        </p:nvSpPr>
        <p:spPr/>
        <p:txBody>
          <a:bodyPr/>
          <a:lstStyle/>
          <a:p>
            <a:fld id="{900BA0BC-2E13-4D9F-B7BA-1C790B95C83D}" type="datetimeFigureOut">
              <a:rPr lang="en-IN" smtClean="0"/>
              <a:t>27-07-2024</a:t>
            </a:fld>
            <a:endParaRPr lang="en-IN"/>
          </a:p>
        </p:txBody>
      </p:sp>
      <p:sp>
        <p:nvSpPr>
          <p:cNvPr id="5" name="Footer Placeholder 4">
            <a:extLst>
              <a:ext uri="{FF2B5EF4-FFF2-40B4-BE49-F238E27FC236}">
                <a16:creationId xmlns:a16="http://schemas.microsoft.com/office/drawing/2014/main" id="{D1015F31-6BB3-556A-7311-275F5423F2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8634ED-738A-81BB-7E0E-8C6B51FF70AB}"/>
              </a:ext>
            </a:extLst>
          </p:cNvPr>
          <p:cNvSpPr>
            <a:spLocks noGrp="1"/>
          </p:cNvSpPr>
          <p:nvPr>
            <p:ph type="sldNum" sz="quarter" idx="12"/>
          </p:nvPr>
        </p:nvSpPr>
        <p:spPr/>
        <p:txBody>
          <a:bodyPr/>
          <a:lstStyle/>
          <a:p>
            <a:fld id="{92B34D61-F66A-4694-8F63-85E6BCC88D7E}" type="slidenum">
              <a:rPr lang="en-IN" smtClean="0"/>
              <a:t>‹#›</a:t>
            </a:fld>
            <a:endParaRPr lang="en-IN"/>
          </a:p>
        </p:txBody>
      </p:sp>
    </p:spTree>
    <p:extLst>
      <p:ext uri="{BB962C8B-B14F-4D97-AF65-F5344CB8AC3E}">
        <p14:creationId xmlns:p14="http://schemas.microsoft.com/office/powerpoint/2010/main" val="3904396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BBA02-EEDA-9F86-8F02-CB67C9AAE55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3E7A0E3-BDE6-6C0C-26BB-7C12227587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1CECED-7694-D545-8FEA-3BB17BCE56E7}"/>
              </a:ext>
            </a:extLst>
          </p:cNvPr>
          <p:cNvSpPr>
            <a:spLocks noGrp="1"/>
          </p:cNvSpPr>
          <p:nvPr>
            <p:ph type="dt" sz="half" idx="10"/>
          </p:nvPr>
        </p:nvSpPr>
        <p:spPr/>
        <p:txBody>
          <a:bodyPr/>
          <a:lstStyle/>
          <a:p>
            <a:fld id="{900BA0BC-2E13-4D9F-B7BA-1C790B95C83D}" type="datetimeFigureOut">
              <a:rPr lang="en-IN" smtClean="0"/>
              <a:t>27-07-2024</a:t>
            </a:fld>
            <a:endParaRPr lang="en-IN"/>
          </a:p>
        </p:txBody>
      </p:sp>
      <p:sp>
        <p:nvSpPr>
          <p:cNvPr id="5" name="Footer Placeholder 4">
            <a:extLst>
              <a:ext uri="{FF2B5EF4-FFF2-40B4-BE49-F238E27FC236}">
                <a16:creationId xmlns:a16="http://schemas.microsoft.com/office/drawing/2014/main" id="{C771A177-8B3E-406D-76C9-4239CCD35E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05062F-3CAB-E2AE-48AF-89E2C6C178D9}"/>
              </a:ext>
            </a:extLst>
          </p:cNvPr>
          <p:cNvSpPr>
            <a:spLocks noGrp="1"/>
          </p:cNvSpPr>
          <p:nvPr>
            <p:ph type="sldNum" sz="quarter" idx="12"/>
          </p:nvPr>
        </p:nvSpPr>
        <p:spPr/>
        <p:txBody>
          <a:bodyPr/>
          <a:lstStyle/>
          <a:p>
            <a:fld id="{92B34D61-F66A-4694-8F63-85E6BCC88D7E}" type="slidenum">
              <a:rPr lang="en-IN" smtClean="0"/>
              <a:t>‹#›</a:t>
            </a:fld>
            <a:endParaRPr lang="en-IN"/>
          </a:p>
        </p:txBody>
      </p:sp>
    </p:spTree>
    <p:extLst>
      <p:ext uri="{BB962C8B-B14F-4D97-AF65-F5344CB8AC3E}">
        <p14:creationId xmlns:p14="http://schemas.microsoft.com/office/powerpoint/2010/main" val="2915163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695ACC-8B6D-1937-525A-0BC42711CAA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8E1B0C8-D213-DB95-496E-30276A0851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199992-658F-0363-D76C-0BD30F3D3F5D}"/>
              </a:ext>
            </a:extLst>
          </p:cNvPr>
          <p:cNvSpPr>
            <a:spLocks noGrp="1"/>
          </p:cNvSpPr>
          <p:nvPr>
            <p:ph type="dt" sz="half" idx="10"/>
          </p:nvPr>
        </p:nvSpPr>
        <p:spPr/>
        <p:txBody>
          <a:bodyPr/>
          <a:lstStyle/>
          <a:p>
            <a:fld id="{900BA0BC-2E13-4D9F-B7BA-1C790B95C83D}" type="datetimeFigureOut">
              <a:rPr lang="en-IN" smtClean="0"/>
              <a:t>27-07-2024</a:t>
            </a:fld>
            <a:endParaRPr lang="en-IN"/>
          </a:p>
        </p:txBody>
      </p:sp>
      <p:sp>
        <p:nvSpPr>
          <p:cNvPr id="5" name="Footer Placeholder 4">
            <a:extLst>
              <a:ext uri="{FF2B5EF4-FFF2-40B4-BE49-F238E27FC236}">
                <a16:creationId xmlns:a16="http://schemas.microsoft.com/office/drawing/2014/main" id="{6C250033-90A9-4BBA-9183-6B0EDA5042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51588E-76BD-A643-78C9-034D58BDF58D}"/>
              </a:ext>
            </a:extLst>
          </p:cNvPr>
          <p:cNvSpPr>
            <a:spLocks noGrp="1"/>
          </p:cNvSpPr>
          <p:nvPr>
            <p:ph type="sldNum" sz="quarter" idx="12"/>
          </p:nvPr>
        </p:nvSpPr>
        <p:spPr/>
        <p:txBody>
          <a:bodyPr/>
          <a:lstStyle/>
          <a:p>
            <a:fld id="{92B34D61-F66A-4694-8F63-85E6BCC88D7E}" type="slidenum">
              <a:rPr lang="en-IN" smtClean="0"/>
              <a:t>‹#›</a:t>
            </a:fld>
            <a:endParaRPr lang="en-IN"/>
          </a:p>
        </p:txBody>
      </p:sp>
    </p:spTree>
    <p:extLst>
      <p:ext uri="{BB962C8B-B14F-4D97-AF65-F5344CB8AC3E}">
        <p14:creationId xmlns:p14="http://schemas.microsoft.com/office/powerpoint/2010/main" val="466155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5AA9B-502B-B349-E4C0-955529EFBAC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D7F4759-C106-48D8-81C7-54FD6A8CA0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EA8874-54EF-48FB-B9A0-FC7D1E294374}"/>
              </a:ext>
            </a:extLst>
          </p:cNvPr>
          <p:cNvSpPr>
            <a:spLocks noGrp="1"/>
          </p:cNvSpPr>
          <p:nvPr>
            <p:ph type="dt" sz="half" idx="10"/>
          </p:nvPr>
        </p:nvSpPr>
        <p:spPr/>
        <p:txBody>
          <a:bodyPr/>
          <a:lstStyle/>
          <a:p>
            <a:fld id="{900BA0BC-2E13-4D9F-B7BA-1C790B95C83D}" type="datetimeFigureOut">
              <a:rPr lang="en-IN" smtClean="0"/>
              <a:t>27-07-2024</a:t>
            </a:fld>
            <a:endParaRPr lang="en-IN"/>
          </a:p>
        </p:txBody>
      </p:sp>
      <p:sp>
        <p:nvSpPr>
          <p:cNvPr id="5" name="Footer Placeholder 4">
            <a:extLst>
              <a:ext uri="{FF2B5EF4-FFF2-40B4-BE49-F238E27FC236}">
                <a16:creationId xmlns:a16="http://schemas.microsoft.com/office/drawing/2014/main" id="{E5C320A6-7AFB-A5F9-2C79-A70F328289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40B075-38DC-EC76-AFB8-BF9215B3CF9E}"/>
              </a:ext>
            </a:extLst>
          </p:cNvPr>
          <p:cNvSpPr>
            <a:spLocks noGrp="1"/>
          </p:cNvSpPr>
          <p:nvPr>
            <p:ph type="sldNum" sz="quarter" idx="12"/>
          </p:nvPr>
        </p:nvSpPr>
        <p:spPr/>
        <p:txBody>
          <a:bodyPr/>
          <a:lstStyle/>
          <a:p>
            <a:fld id="{92B34D61-F66A-4694-8F63-85E6BCC88D7E}" type="slidenum">
              <a:rPr lang="en-IN" smtClean="0"/>
              <a:t>‹#›</a:t>
            </a:fld>
            <a:endParaRPr lang="en-IN"/>
          </a:p>
        </p:txBody>
      </p:sp>
    </p:spTree>
    <p:extLst>
      <p:ext uri="{BB962C8B-B14F-4D97-AF65-F5344CB8AC3E}">
        <p14:creationId xmlns:p14="http://schemas.microsoft.com/office/powerpoint/2010/main" val="343139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F62CF-4720-0C1A-226F-F5D7DE4731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48B0DCC-2667-623E-CC91-404DB3B09B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A6CF10-4E8D-9F24-E734-8C976B9CAA82}"/>
              </a:ext>
            </a:extLst>
          </p:cNvPr>
          <p:cNvSpPr>
            <a:spLocks noGrp="1"/>
          </p:cNvSpPr>
          <p:nvPr>
            <p:ph type="dt" sz="half" idx="10"/>
          </p:nvPr>
        </p:nvSpPr>
        <p:spPr/>
        <p:txBody>
          <a:bodyPr/>
          <a:lstStyle/>
          <a:p>
            <a:fld id="{900BA0BC-2E13-4D9F-B7BA-1C790B95C83D}" type="datetimeFigureOut">
              <a:rPr lang="en-IN" smtClean="0"/>
              <a:t>27-07-2024</a:t>
            </a:fld>
            <a:endParaRPr lang="en-IN"/>
          </a:p>
        </p:txBody>
      </p:sp>
      <p:sp>
        <p:nvSpPr>
          <p:cNvPr id="5" name="Footer Placeholder 4">
            <a:extLst>
              <a:ext uri="{FF2B5EF4-FFF2-40B4-BE49-F238E27FC236}">
                <a16:creationId xmlns:a16="http://schemas.microsoft.com/office/drawing/2014/main" id="{C8CE296A-4F46-36DF-B655-FC4151CB08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4E47E6-ED6A-C2C2-CBFF-39BB14A8930E}"/>
              </a:ext>
            </a:extLst>
          </p:cNvPr>
          <p:cNvSpPr>
            <a:spLocks noGrp="1"/>
          </p:cNvSpPr>
          <p:nvPr>
            <p:ph type="sldNum" sz="quarter" idx="12"/>
          </p:nvPr>
        </p:nvSpPr>
        <p:spPr/>
        <p:txBody>
          <a:bodyPr/>
          <a:lstStyle/>
          <a:p>
            <a:fld id="{92B34D61-F66A-4694-8F63-85E6BCC88D7E}" type="slidenum">
              <a:rPr lang="en-IN" smtClean="0"/>
              <a:t>‹#›</a:t>
            </a:fld>
            <a:endParaRPr lang="en-IN"/>
          </a:p>
        </p:txBody>
      </p:sp>
    </p:spTree>
    <p:extLst>
      <p:ext uri="{BB962C8B-B14F-4D97-AF65-F5344CB8AC3E}">
        <p14:creationId xmlns:p14="http://schemas.microsoft.com/office/powerpoint/2010/main" val="3108577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A5D39-2AED-422D-A944-EA922C856F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1098834-E73F-1486-1F5B-1F98AB70DD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4AD8959-32AC-2232-00B5-9AFB9BA78B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90C0419-FF15-B01C-9361-6744EC5FC362}"/>
              </a:ext>
            </a:extLst>
          </p:cNvPr>
          <p:cNvSpPr>
            <a:spLocks noGrp="1"/>
          </p:cNvSpPr>
          <p:nvPr>
            <p:ph type="dt" sz="half" idx="10"/>
          </p:nvPr>
        </p:nvSpPr>
        <p:spPr/>
        <p:txBody>
          <a:bodyPr/>
          <a:lstStyle/>
          <a:p>
            <a:fld id="{900BA0BC-2E13-4D9F-B7BA-1C790B95C83D}" type="datetimeFigureOut">
              <a:rPr lang="en-IN" smtClean="0"/>
              <a:t>27-07-2024</a:t>
            </a:fld>
            <a:endParaRPr lang="en-IN"/>
          </a:p>
        </p:txBody>
      </p:sp>
      <p:sp>
        <p:nvSpPr>
          <p:cNvPr id="6" name="Footer Placeholder 5">
            <a:extLst>
              <a:ext uri="{FF2B5EF4-FFF2-40B4-BE49-F238E27FC236}">
                <a16:creationId xmlns:a16="http://schemas.microsoft.com/office/drawing/2014/main" id="{F1B95D3E-8293-A4C4-3979-C79A7DB96B0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330546-070C-E2F1-3BAB-27EB5EFA1422}"/>
              </a:ext>
            </a:extLst>
          </p:cNvPr>
          <p:cNvSpPr>
            <a:spLocks noGrp="1"/>
          </p:cNvSpPr>
          <p:nvPr>
            <p:ph type="sldNum" sz="quarter" idx="12"/>
          </p:nvPr>
        </p:nvSpPr>
        <p:spPr/>
        <p:txBody>
          <a:bodyPr/>
          <a:lstStyle/>
          <a:p>
            <a:fld id="{92B34D61-F66A-4694-8F63-85E6BCC88D7E}" type="slidenum">
              <a:rPr lang="en-IN" smtClean="0"/>
              <a:t>‹#›</a:t>
            </a:fld>
            <a:endParaRPr lang="en-IN"/>
          </a:p>
        </p:txBody>
      </p:sp>
    </p:spTree>
    <p:extLst>
      <p:ext uri="{BB962C8B-B14F-4D97-AF65-F5344CB8AC3E}">
        <p14:creationId xmlns:p14="http://schemas.microsoft.com/office/powerpoint/2010/main" val="3621068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BFF4A-79B8-9C36-AE56-B73A6023C9B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5F770F-1DE6-023B-E8FD-7ED0D461F0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1F702D-0C83-D7FB-89BC-0970204B89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034C8EE-EADD-B794-F7D4-8C8D642060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A8E8C1-A05D-9F60-54D4-EED930ADDC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0C56E5A-D367-3B67-247D-B2D6811CBE13}"/>
              </a:ext>
            </a:extLst>
          </p:cNvPr>
          <p:cNvSpPr>
            <a:spLocks noGrp="1"/>
          </p:cNvSpPr>
          <p:nvPr>
            <p:ph type="dt" sz="half" idx="10"/>
          </p:nvPr>
        </p:nvSpPr>
        <p:spPr/>
        <p:txBody>
          <a:bodyPr/>
          <a:lstStyle/>
          <a:p>
            <a:fld id="{900BA0BC-2E13-4D9F-B7BA-1C790B95C83D}" type="datetimeFigureOut">
              <a:rPr lang="en-IN" smtClean="0"/>
              <a:t>27-07-2024</a:t>
            </a:fld>
            <a:endParaRPr lang="en-IN"/>
          </a:p>
        </p:txBody>
      </p:sp>
      <p:sp>
        <p:nvSpPr>
          <p:cNvPr id="8" name="Footer Placeholder 7">
            <a:extLst>
              <a:ext uri="{FF2B5EF4-FFF2-40B4-BE49-F238E27FC236}">
                <a16:creationId xmlns:a16="http://schemas.microsoft.com/office/drawing/2014/main" id="{57BA73AD-4BB3-BE87-F3CC-EFE41AF7A80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D326EC5-637E-CE39-B397-CCF73D4783F2}"/>
              </a:ext>
            </a:extLst>
          </p:cNvPr>
          <p:cNvSpPr>
            <a:spLocks noGrp="1"/>
          </p:cNvSpPr>
          <p:nvPr>
            <p:ph type="sldNum" sz="quarter" idx="12"/>
          </p:nvPr>
        </p:nvSpPr>
        <p:spPr/>
        <p:txBody>
          <a:bodyPr/>
          <a:lstStyle/>
          <a:p>
            <a:fld id="{92B34D61-F66A-4694-8F63-85E6BCC88D7E}" type="slidenum">
              <a:rPr lang="en-IN" smtClean="0"/>
              <a:t>‹#›</a:t>
            </a:fld>
            <a:endParaRPr lang="en-IN"/>
          </a:p>
        </p:txBody>
      </p:sp>
    </p:spTree>
    <p:extLst>
      <p:ext uri="{BB962C8B-B14F-4D97-AF65-F5344CB8AC3E}">
        <p14:creationId xmlns:p14="http://schemas.microsoft.com/office/powerpoint/2010/main" val="2637428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DC02C-6710-0FF5-C8B7-F1974F9171E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33B3C85-5B4B-A4C2-C8EC-417B6A914933}"/>
              </a:ext>
            </a:extLst>
          </p:cNvPr>
          <p:cNvSpPr>
            <a:spLocks noGrp="1"/>
          </p:cNvSpPr>
          <p:nvPr>
            <p:ph type="dt" sz="half" idx="10"/>
          </p:nvPr>
        </p:nvSpPr>
        <p:spPr/>
        <p:txBody>
          <a:bodyPr/>
          <a:lstStyle/>
          <a:p>
            <a:fld id="{900BA0BC-2E13-4D9F-B7BA-1C790B95C83D}" type="datetimeFigureOut">
              <a:rPr lang="en-IN" smtClean="0"/>
              <a:t>27-07-2024</a:t>
            </a:fld>
            <a:endParaRPr lang="en-IN"/>
          </a:p>
        </p:txBody>
      </p:sp>
      <p:sp>
        <p:nvSpPr>
          <p:cNvPr id="4" name="Footer Placeholder 3">
            <a:extLst>
              <a:ext uri="{FF2B5EF4-FFF2-40B4-BE49-F238E27FC236}">
                <a16:creationId xmlns:a16="http://schemas.microsoft.com/office/drawing/2014/main" id="{E61DF727-2D47-CB15-5191-ED053039A2D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EFE2643-7F70-892F-79EF-9950F500FAE5}"/>
              </a:ext>
            </a:extLst>
          </p:cNvPr>
          <p:cNvSpPr>
            <a:spLocks noGrp="1"/>
          </p:cNvSpPr>
          <p:nvPr>
            <p:ph type="sldNum" sz="quarter" idx="12"/>
          </p:nvPr>
        </p:nvSpPr>
        <p:spPr/>
        <p:txBody>
          <a:bodyPr/>
          <a:lstStyle/>
          <a:p>
            <a:fld id="{92B34D61-F66A-4694-8F63-85E6BCC88D7E}" type="slidenum">
              <a:rPr lang="en-IN" smtClean="0"/>
              <a:t>‹#›</a:t>
            </a:fld>
            <a:endParaRPr lang="en-IN"/>
          </a:p>
        </p:txBody>
      </p:sp>
    </p:spTree>
    <p:extLst>
      <p:ext uri="{BB962C8B-B14F-4D97-AF65-F5344CB8AC3E}">
        <p14:creationId xmlns:p14="http://schemas.microsoft.com/office/powerpoint/2010/main" val="4058321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1CA14F-FE40-36DF-6FC9-8171E7946CF4}"/>
              </a:ext>
            </a:extLst>
          </p:cNvPr>
          <p:cNvSpPr>
            <a:spLocks noGrp="1"/>
          </p:cNvSpPr>
          <p:nvPr>
            <p:ph type="dt" sz="half" idx="10"/>
          </p:nvPr>
        </p:nvSpPr>
        <p:spPr/>
        <p:txBody>
          <a:bodyPr/>
          <a:lstStyle/>
          <a:p>
            <a:fld id="{900BA0BC-2E13-4D9F-B7BA-1C790B95C83D}" type="datetimeFigureOut">
              <a:rPr lang="en-IN" smtClean="0"/>
              <a:t>27-07-2024</a:t>
            </a:fld>
            <a:endParaRPr lang="en-IN"/>
          </a:p>
        </p:txBody>
      </p:sp>
      <p:sp>
        <p:nvSpPr>
          <p:cNvPr id="3" name="Footer Placeholder 2">
            <a:extLst>
              <a:ext uri="{FF2B5EF4-FFF2-40B4-BE49-F238E27FC236}">
                <a16:creationId xmlns:a16="http://schemas.microsoft.com/office/drawing/2014/main" id="{27F76290-F830-6B38-0AF5-AD45D6C3CD8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10401C2-5CAD-F984-44ED-ACC06F6C08F4}"/>
              </a:ext>
            </a:extLst>
          </p:cNvPr>
          <p:cNvSpPr>
            <a:spLocks noGrp="1"/>
          </p:cNvSpPr>
          <p:nvPr>
            <p:ph type="sldNum" sz="quarter" idx="12"/>
          </p:nvPr>
        </p:nvSpPr>
        <p:spPr/>
        <p:txBody>
          <a:bodyPr/>
          <a:lstStyle/>
          <a:p>
            <a:fld id="{92B34D61-F66A-4694-8F63-85E6BCC88D7E}" type="slidenum">
              <a:rPr lang="en-IN" smtClean="0"/>
              <a:t>‹#›</a:t>
            </a:fld>
            <a:endParaRPr lang="en-IN"/>
          </a:p>
        </p:txBody>
      </p:sp>
    </p:spTree>
    <p:extLst>
      <p:ext uri="{BB962C8B-B14F-4D97-AF65-F5344CB8AC3E}">
        <p14:creationId xmlns:p14="http://schemas.microsoft.com/office/powerpoint/2010/main" val="4171214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9A796-0ECD-168F-D92F-DC5FD84F23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DB6D4EC-2082-099B-C887-F45A2849AB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4B022A6-0903-1D9F-23C3-0D42C0A54D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E0BCFB-1C7E-E1C9-1F0B-A4104F0727EA}"/>
              </a:ext>
            </a:extLst>
          </p:cNvPr>
          <p:cNvSpPr>
            <a:spLocks noGrp="1"/>
          </p:cNvSpPr>
          <p:nvPr>
            <p:ph type="dt" sz="half" idx="10"/>
          </p:nvPr>
        </p:nvSpPr>
        <p:spPr/>
        <p:txBody>
          <a:bodyPr/>
          <a:lstStyle/>
          <a:p>
            <a:fld id="{900BA0BC-2E13-4D9F-B7BA-1C790B95C83D}" type="datetimeFigureOut">
              <a:rPr lang="en-IN" smtClean="0"/>
              <a:t>27-07-2024</a:t>
            </a:fld>
            <a:endParaRPr lang="en-IN"/>
          </a:p>
        </p:txBody>
      </p:sp>
      <p:sp>
        <p:nvSpPr>
          <p:cNvPr id="6" name="Footer Placeholder 5">
            <a:extLst>
              <a:ext uri="{FF2B5EF4-FFF2-40B4-BE49-F238E27FC236}">
                <a16:creationId xmlns:a16="http://schemas.microsoft.com/office/drawing/2014/main" id="{FF1EF334-5D3F-3CA9-E85B-C4F07C8C10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1CBB10-4AB9-E946-859B-09351312964F}"/>
              </a:ext>
            </a:extLst>
          </p:cNvPr>
          <p:cNvSpPr>
            <a:spLocks noGrp="1"/>
          </p:cNvSpPr>
          <p:nvPr>
            <p:ph type="sldNum" sz="quarter" idx="12"/>
          </p:nvPr>
        </p:nvSpPr>
        <p:spPr/>
        <p:txBody>
          <a:bodyPr/>
          <a:lstStyle/>
          <a:p>
            <a:fld id="{92B34D61-F66A-4694-8F63-85E6BCC88D7E}" type="slidenum">
              <a:rPr lang="en-IN" smtClean="0"/>
              <a:t>‹#›</a:t>
            </a:fld>
            <a:endParaRPr lang="en-IN"/>
          </a:p>
        </p:txBody>
      </p:sp>
    </p:spTree>
    <p:extLst>
      <p:ext uri="{BB962C8B-B14F-4D97-AF65-F5344CB8AC3E}">
        <p14:creationId xmlns:p14="http://schemas.microsoft.com/office/powerpoint/2010/main" val="3719944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15D7A-BC70-F6C7-0B9E-DBCCA32A15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EAAFFD0-8447-3D74-B231-AF57BF7B1A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53C776D-1FD6-6482-0030-481037051C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515C66-8945-82F0-0790-4AF8CF31847F}"/>
              </a:ext>
            </a:extLst>
          </p:cNvPr>
          <p:cNvSpPr>
            <a:spLocks noGrp="1"/>
          </p:cNvSpPr>
          <p:nvPr>
            <p:ph type="dt" sz="half" idx="10"/>
          </p:nvPr>
        </p:nvSpPr>
        <p:spPr/>
        <p:txBody>
          <a:bodyPr/>
          <a:lstStyle/>
          <a:p>
            <a:fld id="{900BA0BC-2E13-4D9F-B7BA-1C790B95C83D}" type="datetimeFigureOut">
              <a:rPr lang="en-IN" smtClean="0"/>
              <a:t>27-07-2024</a:t>
            </a:fld>
            <a:endParaRPr lang="en-IN"/>
          </a:p>
        </p:txBody>
      </p:sp>
      <p:sp>
        <p:nvSpPr>
          <p:cNvPr id="6" name="Footer Placeholder 5">
            <a:extLst>
              <a:ext uri="{FF2B5EF4-FFF2-40B4-BE49-F238E27FC236}">
                <a16:creationId xmlns:a16="http://schemas.microsoft.com/office/drawing/2014/main" id="{49A35357-CC20-F360-BF3A-09B25A141C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BB99F8-6BA2-EEB1-9431-1E0C9A10311D}"/>
              </a:ext>
            </a:extLst>
          </p:cNvPr>
          <p:cNvSpPr>
            <a:spLocks noGrp="1"/>
          </p:cNvSpPr>
          <p:nvPr>
            <p:ph type="sldNum" sz="quarter" idx="12"/>
          </p:nvPr>
        </p:nvSpPr>
        <p:spPr/>
        <p:txBody>
          <a:bodyPr/>
          <a:lstStyle/>
          <a:p>
            <a:fld id="{92B34D61-F66A-4694-8F63-85E6BCC88D7E}" type="slidenum">
              <a:rPr lang="en-IN" smtClean="0"/>
              <a:t>‹#›</a:t>
            </a:fld>
            <a:endParaRPr lang="en-IN"/>
          </a:p>
        </p:txBody>
      </p:sp>
    </p:spTree>
    <p:extLst>
      <p:ext uri="{BB962C8B-B14F-4D97-AF65-F5344CB8AC3E}">
        <p14:creationId xmlns:p14="http://schemas.microsoft.com/office/powerpoint/2010/main" val="859302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92F8EF-A81F-8D43-076A-FF4D46A699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A99AA51-56F1-3FDC-EBA9-6EE96E7042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3CD841-3C2E-02A7-38D1-1D3459E3DB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0BA0BC-2E13-4D9F-B7BA-1C790B95C83D}" type="datetimeFigureOut">
              <a:rPr lang="en-IN" smtClean="0"/>
              <a:t>27-07-2024</a:t>
            </a:fld>
            <a:endParaRPr lang="en-IN"/>
          </a:p>
        </p:txBody>
      </p:sp>
      <p:sp>
        <p:nvSpPr>
          <p:cNvPr id="5" name="Footer Placeholder 4">
            <a:extLst>
              <a:ext uri="{FF2B5EF4-FFF2-40B4-BE49-F238E27FC236}">
                <a16:creationId xmlns:a16="http://schemas.microsoft.com/office/drawing/2014/main" id="{1AC23F48-4C0D-979A-C49C-CD1B841ED9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17A8B8C-65E1-1784-0A99-1AFD05E574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B34D61-F66A-4694-8F63-85E6BCC88D7E}" type="slidenum">
              <a:rPr lang="en-IN" smtClean="0"/>
              <a:t>‹#›</a:t>
            </a:fld>
            <a:endParaRPr lang="en-IN"/>
          </a:p>
        </p:txBody>
      </p:sp>
    </p:spTree>
    <p:extLst>
      <p:ext uri="{BB962C8B-B14F-4D97-AF65-F5344CB8AC3E}">
        <p14:creationId xmlns:p14="http://schemas.microsoft.com/office/powerpoint/2010/main" val="886581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rawpixel.com/image/380346/aerial-view-business-data-analysis-graph" TargetMode="External"/><Relationship Id="rId2" Type="http://schemas.openxmlformats.org/officeDocument/2006/relationships/image" Target="../media/image1.1"/><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croll: Horizontal 3">
            <a:extLst>
              <a:ext uri="{FF2B5EF4-FFF2-40B4-BE49-F238E27FC236}">
                <a16:creationId xmlns:a16="http://schemas.microsoft.com/office/drawing/2014/main" id="{326FF31B-8EC0-6F44-48E1-107A4BC7635C}"/>
              </a:ext>
            </a:extLst>
          </p:cNvPr>
          <p:cNvSpPr/>
          <p:nvPr/>
        </p:nvSpPr>
        <p:spPr>
          <a:xfrm>
            <a:off x="437534" y="1543665"/>
            <a:ext cx="4866967" cy="3392129"/>
          </a:xfrm>
          <a:prstGeom prst="horizontalScroll">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A61FD2B2-D161-6041-EF5A-8278272D6F69}"/>
              </a:ext>
            </a:extLst>
          </p:cNvPr>
          <p:cNvSpPr txBox="1"/>
          <p:nvPr/>
        </p:nvSpPr>
        <p:spPr>
          <a:xfrm>
            <a:off x="924231" y="2275538"/>
            <a:ext cx="4306529" cy="584775"/>
          </a:xfrm>
          <a:prstGeom prst="rect">
            <a:avLst/>
          </a:prstGeom>
          <a:noFill/>
        </p:spPr>
        <p:txBody>
          <a:bodyPr wrap="square">
            <a:spAutoFit/>
          </a:bodyPr>
          <a:lstStyle/>
          <a:p>
            <a:r>
              <a:rPr lang="en-IN" sz="3200" dirty="0">
                <a:solidFill>
                  <a:srgbClr val="C00000"/>
                </a:solidFill>
              </a:rPr>
              <a:t>Flight Fare Data Analysis </a:t>
            </a:r>
          </a:p>
        </p:txBody>
      </p:sp>
      <p:sp>
        <p:nvSpPr>
          <p:cNvPr id="6" name="TextBox 5">
            <a:extLst>
              <a:ext uri="{FF2B5EF4-FFF2-40B4-BE49-F238E27FC236}">
                <a16:creationId xmlns:a16="http://schemas.microsoft.com/office/drawing/2014/main" id="{99DD7AB7-AE0B-1573-55C4-7906AC3046FB}"/>
              </a:ext>
            </a:extLst>
          </p:cNvPr>
          <p:cNvSpPr txBox="1"/>
          <p:nvPr/>
        </p:nvSpPr>
        <p:spPr>
          <a:xfrm>
            <a:off x="1347018" y="2855519"/>
            <a:ext cx="2957050" cy="584775"/>
          </a:xfrm>
          <a:prstGeom prst="rect">
            <a:avLst/>
          </a:prstGeom>
          <a:noFill/>
        </p:spPr>
        <p:txBody>
          <a:bodyPr wrap="square" rtlCol="0">
            <a:spAutoFit/>
          </a:bodyPr>
          <a:lstStyle/>
          <a:p>
            <a:r>
              <a:rPr lang="en-US" sz="3200" dirty="0">
                <a:solidFill>
                  <a:srgbClr val="002060"/>
                </a:solidFill>
              </a:rPr>
              <a:t>Arnab Samanta</a:t>
            </a:r>
            <a:endParaRPr lang="en-IN" sz="3200" dirty="0">
              <a:solidFill>
                <a:srgbClr val="002060"/>
              </a:solidFill>
            </a:endParaRPr>
          </a:p>
        </p:txBody>
      </p:sp>
      <p:sp>
        <p:nvSpPr>
          <p:cNvPr id="7" name="TextBox 6">
            <a:extLst>
              <a:ext uri="{FF2B5EF4-FFF2-40B4-BE49-F238E27FC236}">
                <a16:creationId xmlns:a16="http://schemas.microsoft.com/office/drawing/2014/main" id="{9B53F83A-B99D-D626-8E1E-AE8650F986CB}"/>
              </a:ext>
            </a:extLst>
          </p:cNvPr>
          <p:cNvSpPr txBox="1"/>
          <p:nvPr/>
        </p:nvSpPr>
        <p:spPr>
          <a:xfrm>
            <a:off x="1347018" y="3430707"/>
            <a:ext cx="2546556" cy="584775"/>
          </a:xfrm>
          <a:prstGeom prst="rect">
            <a:avLst/>
          </a:prstGeom>
          <a:noFill/>
        </p:spPr>
        <p:txBody>
          <a:bodyPr wrap="square" rtlCol="0">
            <a:spAutoFit/>
          </a:bodyPr>
          <a:lstStyle/>
          <a:p>
            <a:r>
              <a:rPr lang="en-US" sz="3200" dirty="0">
                <a:solidFill>
                  <a:srgbClr val="00B050"/>
                </a:solidFill>
              </a:rPr>
              <a:t>22-07-2024</a:t>
            </a:r>
            <a:endParaRPr lang="en-IN" sz="3200" dirty="0">
              <a:solidFill>
                <a:srgbClr val="00B050"/>
              </a:solidFill>
            </a:endParaRPr>
          </a:p>
        </p:txBody>
      </p:sp>
      <p:pic>
        <p:nvPicPr>
          <p:cNvPr id="8" name="Picture 7">
            <a:extLst>
              <a:ext uri="{FF2B5EF4-FFF2-40B4-BE49-F238E27FC236}">
                <a16:creationId xmlns:a16="http://schemas.microsoft.com/office/drawing/2014/main" id="{D00F77CC-0EE2-5A50-0F8A-D29C47CA422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213985" y="934064"/>
            <a:ext cx="5235277" cy="419837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19818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C4021D89-B030-4FAC-93D2-69F0815B8A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387" y="265470"/>
            <a:ext cx="11325225" cy="495084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8FA0D4D-C4E5-E759-81C8-0BAE4ABCF208}"/>
              </a:ext>
            </a:extLst>
          </p:cNvPr>
          <p:cNvSpPr txBox="1"/>
          <p:nvPr/>
        </p:nvSpPr>
        <p:spPr>
          <a:xfrm>
            <a:off x="206477" y="5673213"/>
            <a:ext cx="11985523" cy="923330"/>
          </a:xfrm>
          <a:prstGeom prst="rect">
            <a:avLst/>
          </a:prstGeom>
          <a:noFill/>
        </p:spPr>
        <p:txBody>
          <a:bodyPr wrap="square" rtlCol="0">
            <a:spAutoFit/>
          </a:bodyPr>
          <a:lstStyle/>
          <a:p>
            <a:r>
              <a:rPr lang="en-US" b="0" i="0" dirty="0">
                <a:effectLst/>
                <a:highlight>
                  <a:srgbClr val="FFFFFF"/>
                </a:highlight>
                <a:latin typeface="system-ui"/>
              </a:rPr>
              <a:t>Most flights in economy have either 1 stop or no stops . A smaller number of flights have 2 stops. Flights with 2 stop tend to be the most expensive .Flights with 1 stops are cheaper than 2 stop flights but still pricier than direct flights in business class. Economy class 0 stop flights are cheaper compared to other.</a:t>
            </a:r>
            <a:endParaRPr lang="en-IN" dirty="0"/>
          </a:p>
        </p:txBody>
      </p:sp>
    </p:spTree>
    <p:extLst>
      <p:ext uri="{BB962C8B-B14F-4D97-AF65-F5344CB8AC3E}">
        <p14:creationId xmlns:p14="http://schemas.microsoft.com/office/powerpoint/2010/main" val="2888554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58C128C4-D8F2-AFCB-BC46-6189CEEC19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
            <a:ext cx="10943303" cy="584036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99AD7B5-2EE3-67F5-7526-1263AAF7B46E}"/>
              </a:ext>
            </a:extLst>
          </p:cNvPr>
          <p:cNvSpPr txBox="1"/>
          <p:nvPr/>
        </p:nvSpPr>
        <p:spPr>
          <a:xfrm>
            <a:off x="481780" y="6164826"/>
            <a:ext cx="10638503" cy="369332"/>
          </a:xfrm>
          <a:prstGeom prst="rect">
            <a:avLst/>
          </a:prstGeom>
          <a:noFill/>
        </p:spPr>
        <p:txBody>
          <a:bodyPr wrap="square" rtlCol="0">
            <a:spAutoFit/>
          </a:bodyPr>
          <a:lstStyle/>
          <a:p>
            <a:r>
              <a:rPr lang="en-US" b="0" i="0" dirty="0">
                <a:effectLst/>
                <a:highlight>
                  <a:srgbClr val="FFFFFF"/>
                </a:highlight>
                <a:latin typeface="system-ui"/>
              </a:rPr>
              <a:t>Chennai to Bangalore flights are most expensive flights compare to other source city to destination city flights</a:t>
            </a:r>
            <a:endParaRPr lang="en-IN" dirty="0"/>
          </a:p>
        </p:txBody>
      </p:sp>
    </p:spTree>
    <p:extLst>
      <p:ext uri="{BB962C8B-B14F-4D97-AF65-F5344CB8AC3E}">
        <p14:creationId xmlns:p14="http://schemas.microsoft.com/office/powerpoint/2010/main" val="1288552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16DB7EB3-7F1B-FD91-1222-4164F2E50C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780" y="137959"/>
            <a:ext cx="11100619" cy="504666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DD015C4-8426-17F4-8028-DD14CB675F3D}"/>
              </a:ext>
            </a:extLst>
          </p:cNvPr>
          <p:cNvSpPr txBox="1"/>
          <p:nvPr/>
        </p:nvSpPr>
        <p:spPr>
          <a:xfrm>
            <a:off x="408038" y="5380672"/>
            <a:ext cx="11636478" cy="1477328"/>
          </a:xfrm>
          <a:prstGeom prst="rect">
            <a:avLst/>
          </a:prstGeom>
          <a:noFill/>
        </p:spPr>
        <p:txBody>
          <a:bodyPr wrap="square" rtlCol="0">
            <a:spAutoFit/>
          </a:bodyPr>
          <a:lstStyle/>
          <a:p>
            <a:r>
              <a:rPr lang="en-US" b="0" i="0" dirty="0">
                <a:effectLst/>
                <a:highlight>
                  <a:srgbClr val="FFFFFF"/>
                </a:highlight>
                <a:latin typeface="system-ui"/>
              </a:rPr>
              <a:t>The graph comparing departure times with total prices shows that morning flights tend to be the most expensive, followed by evening , night, early morning flights in business class. Afternoon and late night flights have a lower price in business class. The graph comparing arrival times with total prices reveals evening flights are associated with higher prices, followed by night arrivals Early morning</a:t>
            </a:r>
            <a:r>
              <a:rPr lang="en-US" dirty="0">
                <a:highlight>
                  <a:srgbClr val="FFFFFF"/>
                </a:highlight>
                <a:latin typeface="system-ui"/>
              </a:rPr>
              <a:t> </a:t>
            </a:r>
            <a:r>
              <a:rPr lang="en-US" b="0" i="0" dirty="0">
                <a:effectLst/>
                <a:highlight>
                  <a:srgbClr val="FFFFFF"/>
                </a:highlight>
                <a:latin typeface="system-ui"/>
              </a:rPr>
              <a:t>arrivals are the least expensive in business class. Economy class flights of late night arrival are cheap.</a:t>
            </a:r>
            <a:endParaRPr lang="en-IN" dirty="0"/>
          </a:p>
        </p:txBody>
      </p:sp>
    </p:spTree>
    <p:extLst>
      <p:ext uri="{BB962C8B-B14F-4D97-AF65-F5344CB8AC3E}">
        <p14:creationId xmlns:p14="http://schemas.microsoft.com/office/powerpoint/2010/main" val="294137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E4EDD185-071D-945E-AE2D-87FF096882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967" y="74049"/>
            <a:ext cx="11503743" cy="567782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7373E99-5145-FD71-45C5-BF727356B573}"/>
              </a:ext>
            </a:extLst>
          </p:cNvPr>
          <p:cNvSpPr txBox="1"/>
          <p:nvPr/>
        </p:nvSpPr>
        <p:spPr>
          <a:xfrm>
            <a:off x="393290" y="5987845"/>
            <a:ext cx="11700387" cy="646331"/>
          </a:xfrm>
          <a:prstGeom prst="rect">
            <a:avLst/>
          </a:prstGeom>
          <a:noFill/>
        </p:spPr>
        <p:txBody>
          <a:bodyPr wrap="square" rtlCol="0">
            <a:spAutoFit/>
          </a:bodyPr>
          <a:lstStyle/>
          <a:p>
            <a:r>
              <a:rPr lang="en-US" b="0" i="0" dirty="0">
                <a:effectLst/>
                <a:highlight>
                  <a:srgbClr val="FFFFFF"/>
                </a:highlight>
                <a:latin typeface="system-ui"/>
              </a:rPr>
              <a:t>When there are many days left before departure, prices are low in that time. However, prices are increases as the departure date gets very close</a:t>
            </a:r>
            <a:endParaRPr lang="en-IN" dirty="0"/>
          </a:p>
        </p:txBody>
      </p:sp>
    </p:spTree>
    <p:extLst>
      <p:ext uri="{BB962C8B-B14F-4D97-AF65-F5344CB8AC3E}">
        <p14:creationId xmlns:p14="http://schemas.microsoft.com/office/powerpoint/2010/main" val="491003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CC3050-75F6-DAF3-CFB2-D6453591BF89}"/>
              </a:ext>
            </a:extLst>
          </p:cNvPr>
          <p:cNvSpPr txBox="1"/>
          <p:nvPr/>
        </p:nvSpPr>
        <p:spPr>
          <a:xfrm>
            <a:off x="376084" y="5447071"/>
            <a:ext cx="11793794" cy="923330"/>
          </a:xfrm>
          <a:prstGeom prst="rect">
            <a:avLst/>
          </a:prstGeom>
          <a:noFill/>
        </p:spPr>
        <p:txBody>
          <a:bodyPr wrap="square" rtlCol="0">
            <a:spAutoFit/>
          </a:bodyPr>
          <a:lstStyle/>
          <a:p>
            <a:r>
              <a:rPr lang="en-US" b="0" i="0" dirty="0">
                <a:effectLst/>
                <a:highlight>
                  <a:srgbClr val="FFFFFF"/>
                </a:highlight>
                <a:latin typeface="system-ui"/>
              </a:rPr>
              <a:t>Ticket prices tend to be lower for shorter economy class flights. For budget-conscious travelers, Economy class remains a more viable option, especially for longer durations where the price increase is more moderate. Business travelers or those seeking premium services might expect a peak in prices around mid-range duration and should plan accordingly.</a:t>
            </a:r>
            <a:endParaRPr lang="en-IN" dirty="0"/>
          </a:p>
        </p:txBody>
      </p:sp>
      <p:pic>
        <p:nvPicPr>
          <p:cNvPr id="1026" name="Picture 2">
            <a:extLst>
              <a:ext uri="{FF2B5EF4-FFF2-40B4-BE49-F238E27FC236}">
                <a16:creationId xmlns:a16="http://schemas.microsoft.com/office/drawing/2014/main" id="{880F7FE1-74C3-9784-0FB6-D1544D0FF7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084" y="147484"/>
            <a:ext cx="11439832" cy="4995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155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386E279-CA34-6906-BCF4-7EB022948939}"/>
              </a:ext>
            </a:extLst>
          </p:cNvPr>
          <p:cNvSpPr txBox="1">
            <a:spLocks/>
          </p:cNvSpPr>
          <p:nvPr/>
        </p:nvSpPr>
        <p:spPr>
          <a:xfrm>
            <a:off x="277761" y="287797"/>
            <a:ext cx="5110316" cy="88357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accent1">
                    <a:lumMod val="50000"/>
                  </a:schemeClr>
                </a:solidFill>
              </a:rPr>
              <a:t>Findings</a:t>
            </a:r>
            <a:endParaRPr lang="en-IN" dirty="0">
              <a:solidFill>
                <a:schemeClr val="accent1">
                  <a:lumMod val="50000"/>
                </a:schemeClr>
              </a:solidFill>
            </a:endParaRPr>
          </a:p>
        </p:txBody>
      </p:sp>
      <p:sp>
        <p:nvSpPr>
          <p:cNvPr id="5" name="Content Placeholder 2">
            <a:extLst>
              <a:ext uri="{FF2B5EF4-FFF2-40B4-BE49-F238E27FC236}">
                <a16:creationId xmlns:a16="http://schemas.microsoft.com/office/drawing/2014/main" id="{37E5A7BB-52BC-4253-1D53-D97D923C1666}"/>
              </a:ext>
            </a:extLst>
          </p:cNvPr>
          <p:cNvSpPr txBox="1">
            <a:spLocks/>
          </p:cNvSpPr>
          <p:nvPr/>
        </p:nvSpPr>
        <p:spPr>
          <a:xfrm>
            <a:off x="277761" y="1208042"/>
            <a:ext cx="11877368" cy="5343827"/>
          </a:xfrm>
          <a:prstGeom prst="rect">
            <a:avLst/>
          </a:prstGeom>
        </p:spPr>
        <p:txBody>
          <a:bodyPr>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600" b="0" i="0" dirty="0">
                <a:solidFill>
                  <a:srgbClr val="00B050"/>
                </a:solidFill>
                <a:effectLst/>
                <a:highlight>
                  <a:srgbClr val="FFFFFF"/>
                </a:highlight>
                <a:latin typeface="system-ui"/>
              </a:rPr>
              <a:t>The distribution of flight prices indicating that most flights are priced lower, there are a few flights with significantly higher prices.</a:t>
            </a:r>
            <a:endParaRPr lang="en-IN" sz="2600" dirty="0">
              <a:solidFill>
                <a:srgbClr val="00B050"/>
              </a:solidFill>
            </a:endParaRPr>
          </a:p>
          <a:p>
            <a:r>
              <a:rPr lang="en-US" sz="2600" b="0" i="0" dirty="0">
                <a:solidFill>
                  <a:srgbClr val="00B050"/>
                </a:solidFill>
                <a:effectLst/>
                <a:highlight>
                  <a:srgbClr val="FFFFFF"/>
                </a:highlight>
                <a:latin typeface="system-ui"/>
              </a:rPr>
              <a:t>Vistara has the highest number of flights in economy class making it the most frequent airline in the dataset. Vistara and Air India have the highest average flight prices on business class suggesting a focus on premium pricing strategies. Economy class flights are cheaper compare to business class.</a:t>
            </a:r>
            <a:endParaRPr lang="en-IN" sz="2600" dirty="0">
              <a:solidFill>
                <a:srgbClr val="00B050"/>
              </a:solidFill>
            </a:endParaRPr>
          </a:p>
          <a:p>
            <a:r>
              <a:rPr lang="en-US" sz="2600" b="0" i="0" dirty="0">
                <a:solidFill>
                  <a:srgbClr val="00B050"/>
                </a:solidFill>
                <a:effectLst/>
                <a:highlight>
                  <a:srgbClr val="FFFFFF"/>
                </a:highlight>
                <a:latin typeface="system-ui"/>
              </a:rPr>
              <a:t>Some airlines have significantly longer flights on economy class while others are much shorter (e.g., GO-FIRST with 8 and Indigo with 5 unit of time).</a:t>
            </a:r>
            <a:endParaRPr lang="en-IN" sz="2600" dirty="0">
              <a:solidFill>
                <a:srgbClr val="00B050"/>
              </a:solidFill>
            </a:endParaRPr>
          </a:p>
          <a:p>
            <a:r>
              <a:rPr lang="en-US" sz="2600" b="0" i="0" dirty="0">
                <a:solidFill>
                  <a:srgbClr val="00B050"/>
                </a:solidFill>
                <a:effectLst/>
                <a:highlight>
                  <a:srgbClr val="FFFFFF"/>
                </a:highlight>
                <a:latin typeface="system-ui"/>
              </a:rPr>
              <a:t>Economy class has a significantly higher number of flights (204,792) compared to Business class (93,128).But Business class has a higher average price (52,446) than Economy class (6529).</a:t>
            </a:r>
            <a:endParaRPr lang="en-IN" sz="2600" dirty="0">
              <a:solidFill>
                <a:srgbClr val="00B050"/>
              </a:solidFill>
            </a:endParaRPr>
          </a:p>
          <a:p>
            <a:r>
              <a:rPr lang="en-US" sz="2600" b="0" i="0" dirty="0">
                <a:solidFill>
                  <a:srgbClr val="00B050"/>
                </a:solidFill>
                <a:effectLst/>
                <a:highlight>
                  <a:srgbClr val="FFFFFF"/>
                </a:highlight>
                <a:latin typeface="system-ui"/>
              </a:rPr>
              <a:t>Most flights in economy have either 1 stop or no stops . A smaller number of flights have 2 stops. Flights with 2 stop tend to be the most expensive .Flights with 1 stops are cheaper than 2 stop flights but still pricier than direct flights in business class. Economy class 0 stop flights are cheaper compared to other.</a:t>
            </a:r>
            <a:endParaRPr lang="en-US" sz="2600" dirty="0">
              <a:solidFill>
                <a:srgbClr val="00B050"/>
              </a:solidFill>
            </a:endParaRPr>
          </a:p>
          <a:p>
            <a:r>
              <a:rPr lang="en-US" sz="2900" dirty="0">
                <a:solidFill>
                  <a:srgbClr val="00B050"/>
                </a:solidFill>
              </a:rPr>
              <a:t>Chennai to Bangalore flights are most expensive flights compare to other source city to destination city flights.</a:t>
            </a:r>
          </a:p>
          <a:p>
            <a:r>
              <a:rPr lang="en-US" sz="2600" b="0" i="0" dirty="0">
                <a:solidFill>
                  <a:srgbClr val="00B050"/>
                </a:solidFill>
                <a:effectLst/>
                <a:highlight>
                  <a:srgbClr val="FFFFFF"/>
                </a:highlight>
                <a:latin typeface="system-ui"/>
              </a:rPr>
              <a:t>The graph comparing departure times with total prices shows that morning flights tend to be the most expensive, followed by evening , night, early morning flights in business class. Afternoon and late night flights have a lower price in business class. The graph comparing arrival times with total prices reveals evening flights are associated with higher prices, followed by night arrivals Early morning</a:t>
            </a:r>
            <a:r>
              <a:rPr lang="en-US" sz="2600" dirty="0">
                <a:solidFill>
                  <a:srgbClr val="00B050"/>
                </a:solidFill>
                <a:highlight>
                  <a:srgbClr val="FFFFFF"/>
                </a:highlight>
                <a:latin typeface="system-ui"/>
              </a:rPr>
              <a:t> </a:t>
            </a:r>
            <a:r>
              <a:rPr lang="en-US" sz="2600" b="0" i="0" dirty="0">
                <a:solidFill>
                  <a:srgbClr val="00B050"/>
                </a:solidFill>
                <a:effectLst/>
                <a:highlight>
                  <a:srgbClr val="FFFFFF"/>
                </a:highlight>
                <a:latin typeface="system-ui"/>
              </a:rPr>
              <a:t>arrivals are the least expensive in business class. Economy class flights are cheap</a:t>
            </a:r>
            <a:r>
              <a:rPr lang="en-US" sz="2600" b="0" i="0" dirty="0">
                <a:effectLst/>
                <a:highlight>
                  <a:srgbClr val="FFFFFF"/>
                </a:highlight>
                <a:latin typeface="system-ui"/>
              </a:rPr>
              <a:t>.</a:t>
            </a:r>
            <a:endParaRPr lang="en-IN" sz="2600" dirty="0"/>
          </a:p>
          <a:p>
            <a:r>
              <a:rPr lang="en-US" sz="2600" dirty="0">
                <a:solidFill>
                  <a:srgbClr val="00B050"/>
                </a:solidFill>
              </a:rPr>
              <a:t>When there are many days left before departure, prices are low in that time. However, prices are increases as the departure date gets very close.</a:t>
            </a:r>
          </a:p>
          <a:p>
            <a:endParaRPr lang="en-IN" sz="1600" dirty="0"/>
          </a:p>
          <a:p>
            <a:r>
              <a:rPr lang="en-US" sz="2600" b="0" i="0" dirty="0">
                <a:solidFill>
                  <a:srgbClr val="00B050"/>
                </a:solidFill>
                <a:effectLst/>
                <a:highlight>
                  <a:srgbClr val="FFFFFF"/>
                </a:highlight>
                <a:latin typeface="system-ui"/>
              </a:rPr>
              <a:t>Ticket prices tend to be lower for shorter economy class flights.</a:t>
            </a:r>
            <a:r>
              <a:rPr lang="en-US" sz="1600" b="0" i="0" dirty="0">
                <a:effectLst/>
                <a:highlight>
                  <a:srgbClr val="FFFFFF"/>
                </a:highlight>
                <a:latin typeface="system-ui"/>
              </a:rPr>
              <a:t> </a:t>
            </a:r>
            <a:r>
              <a:rPr lang="en-US" sz="2600" b="0" i="0" dirty="0">
                <a:solidFill>
                  <a:srgbClr val="00B050"/>
                </a:solidFill>
                <a:effectLst/>
                <a:highlight>
                  <a:srgbClr val="FFFFFF"/>
                </a:highlight>
                <a:latin typeface="system-ui"/>
              </a:rPr>
              <a:t>For budget-conscious travelers, Economy class remains a more viable option, especially for longer durations where the price increase is more moderate. Business travelers or those seeking premium services might expect a peak in prices around mid-range duration and should plan accordingly.</a:t>
            </a:r>
            <a:endParaRPr lang="en-IN" sz="2600" dirty="0">
              <a:solidFill>
                <a:srgbClr val="00B050"/>
              </a:solidFill>
            </a:endParaRPr>
          </a:p>
          <a:p>
            <a:endParaRPr lang="en-IN" sz="1600" dirty="0"/>
          </a:p>
          <a:p>
            <a:endParaRPr lang="en-IN" sz="1100" dirty="0"/>
          </a:p>
          <a:p>
            <a:endParaRPr lang="en-US" sz="1600" dirty="0"/>
          </a:p>
          <a:p>
            <a:endParaRPr lang="en-IN" sz="1600" dirty="0"/>
          </a:p>
          <a:p>
            <a:endParaRPr lang="en-IN" sz="1600" dirty="0"/>
          </a:p>
          <a:p>
            <a:endParaRPr lang="en-US" sz="1800" dirty="0"/>
          </a:p>
          <a:p>
            <a:endParaRPr lang="en-IN" dirty="0"/>
          </a:p>
        </p:txBody>
      </p:sp>
      <p:cxnSp>
        <p:nvCxnSpPr>
          <p:cNvPr id="6" name="Straight Connector 5">
            <a:extLst>
              <a:ext uri="{FF2B5EF4-FFF2-40B4-BE49-F238E27FC236}">
                <a16:creationId xmlns:a16="http://schemas.microsoft.com/office/drawing/2014/main" id="{FC6227AD-AC76-D90A-AFB7-0BD6C73E0E3D}"/>
              </a:ext>
            </a:extLst>
          </p:cNvPr>
          <p:cNvCxnSpPr>
            <a:cxnSpLocks/>
          </p:cNvCxnSpPr>
          <p:nvPr/>
        </p:nvCxnSpPr>
        <p:spPr>
          <a:xfrm>
            <a:off x="363794" y="1101213"/>
            <a:ext cx="1179133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2292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8FEC7-F7B6-BF30-A2E0-8746C35415E1}"/>
              </a:ext>
            </a:extLst>
          </p:cNvPr>
          <p:cNvSpPr txBox="1">
            <a:spLocks/>
          </p:cNvSpPr>
          <p:nvPr/>
        </p:nvSpPr>
        <p:spPr>
          <a:xfrm>
            <a:off x="838200" y="365126"/>
            <a:ext cx="10026445" cy="90323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solidFill>
                  <a:srgbClr val="C00000"/>
                </a:solidFill>
              </a:rPr>
              <a:t>Conclusion</a:t>
            </a:r>
            <a:endParaRPr lang="en-IN" dirty="0">
              <a:solidFill>
                <a:srgbClr val="C00000"/>
              </a:solidFill>
            </a:endParaRPr>
          </a:p>
        </p:txBody>
      </p:sp>
      <p:sp>
        <p:nvSpPr>
          <p:cNvPr id="3" name="Content Placeholder 2">
            <a:extLst>
              <a:ext uri="{FF2B5EF4-FFF2-40B4-BE49-F238E27FC236}">
                <a16:creationId xmlns:a16="http://schemas.microsoft.com/office/drawing/2014/main" id="{FA8D0939-6DFC-FCF6-37A6-BE0562F536DD}"/>
              </a:ext>
            </a:extLst>
          </p:cNvPr>
          <p:cNvSpPr txBox="1">
            <a:spLocks/>
          </p:cNvSpPr>
          <p:nvPr/>
        </p:nvSpPr>
        <p:spPr>
          <a:xfrm>
            <a:off x="593622" y="1432334"/>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q"/>
            </a:pPr>
            <a:r>
              <a:rPr lang="en-US" dirty="0">
                <a:solidFill>
                  <a:srgbClr val="FF0066"/>
                </a:solidFill>
              </a:rPr>
              <a:t>For cost savings, book economy class flights well in advance and prefer those with no stops or a single stop, as shorter flights are cheaper. Business class flights are pricier, especially for morning and evening departures, with better deals or lower price found in the early morning or late-night arrivals. For premium routes like Chennai to Bangalore, expect higher prices. Overall, economy class offers more affordability, while business class emphasizes premium pricing and varied costs based on departure and arrival times.</a:t>
            </a:r>
            <a:endParaRPr lang="en-IN" dirty="0">
              <a:solidFill>
                <a:srgbClr val="FF0066"/>
              </a:solidFill>
            </a:endParaRPr>
          </a:p>
        </p:txBody>
      </p:sp>
      <p:cxnSp>
        <p:nvCxnSpPr>
          <p:cNvPr id="4" name="Straight Connector 3">
            <a:extLst>
              <a:ext uri="{FF2B5EF4-FFF2-40B4-BE49-F238E27FC236}">
                <a16:creationId xmlns:a16="http://schemas.microsoft.com/office/drawing/2014/main" id="{54408170-B054-2B3E-073A-0AD77182AABF}"/>
              </a:ext>
            </a:extLst>
          </p:cNvPr>
          <p:cNvCxnSpPr>
            <a:cxnSpLocks/>
          </p:cNvCxnSpPr>
          <p:nvPr/>
        </p:nvCxnSpPr>
        <p:spPr>
          <a:xfrm>
            <a:off x="727587" y="1150374"/>
            <a:ext cx="1055001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2940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952FBE9-8596-1809-A133-002111FA9FF1}"/>
              </a:ext>
            </a:extLst>
          </p:cNvPr>
          <p:cNvSpPr>
            <a:spLocks noGrp="1"/>
          </p:cNvSpPr>
          <p:nvPr>
            <p:ph type="title"/>
          </p:nvPr>
        </p:nvSpPr>
        <p:spPr>
          <a:xfrm>
            <a:off x="838200" y="365125"/>
            <a:ext cx="10515600" cy="1325563"/>
          </a:xfrm>
        </p:spPr>
        <p:txBody>
          <a:bodyPr/>
          <a:lstStyle/>
          <a:p>
            <a:pPr algn="ctr"/>
            <a:r>
              <a:rPr lang="en-US" u="sng" dirty="0">
                <a:solidFill>
                  <a:srgbClr val="00B0F0"/>
                </a:solidFill>
              </a:rPr>
              <a:t>OUTLINE									</a:t>
            </a:r>
            <a:endParaRPr lang="en-IN" u="sng" dirty="0">
              <a:solidFill>
                <a:srgbClr val="00B0F0"/>
              </a:solidFill>
            </a:endParaRPr>
          </a:p>
        </p:txBody>
      </p:sp>
      <p:pic>
        <p:nvPicPr>
          <p:cNvPr id="5" name="Content Placeholder 4" descr="Open book with solid fill">
            <a:extLst>
              <a:ext uri="{FF2B5EF4-FFF2-40B4-BE49-F238E27FC236}">
                <a16:creationId xmlns:a16="http://schemas.microsoft.com/office/drawing/2014/main" id="{DFBBBE18-89A1-3B26-302C-E1706A94890A}"/>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838200" y="1700112"/>
            <a:ext cx="3682182" cy="3231654"/>
          </a:xfrm>
        </p:spPr>
      </p:pic>
      <p:sp>
        <p:nvSpPr>
          <p:cNvPr id="6" name="Rectangle: Rounded Corners 5">
            <a:extLst>
              <a:ext uri="{FF2B5EF4-FFF2-40B4-BE49-F238E27FC236}">
                <a16:creationId xmlns:a16="http://schemas.microsoft.com/office/drawing/2014/main" id="{C219BA7C-5CBD-4E5D-AF9E-BE112B81347E}"/>
              </a:ext>
            </a:extLst>
          </p:cNvPr>
          <p:cNvSpPr/>
          <p:nvPr/>
        </p:nvSpPr>
        <p:spPr>
          <a:xfrm>
            <a:off x="5745725" y="1690688"/>
            <a:ext cx="4332339" cy="3354137"/>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C969291A-6268-6831-D233-A66FD4E034B0}"/>
              </a:ext>
            </a:extLst>
          </p:cNvPr>
          <p:cNvSpPr txBox="1"/>
          <p:nvPr/>
        </p:nvSpPr>
        <p:spPr>
          <a:xfrm>
            <a:off x="5901812" y="1813173"/>
            <a:ext cx="4471220" cy="3231654"/>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00B050"/>
                </a:solidFill>
              </a:rPr>
              <a:t>Introduction</a:t>
            </a:r>
          </a:p>
          <a:p>
            <a:pPr marL="285750" indent="-285750">
              <a:buFont typeface="Arial" panose="020B0604020202020204" pitchFamily="34" charset="0"/>
              <a:buChar char="•"/>
            </a:pPr>
            <a:r>
              <a:rPr lang="en-US" sz="2800" dirty="0">
                <a:solidFill>
                  <a:srgbClr val="00B050"/>
                </a:solidFill>
              </a:rPr>
              <a:t>Methodology</a:t>
            </a:r>
          </a:p>
          <a:p>
            <a:pPr marL="285750" indent="-285750">
              <a:buFont typeface="Arial" panose="020B0604020202020204" pitchFamily="34" charset="0"/>
              <a:buChar char="•"/>
            </a:pPr>
            <a:r>
              <a:rPr lang="en-US" sz="2800" dirty="0">
                <a:solidFill>
                  <a:srgbClr val="00B050"/>
                </a:solidFill>
              </a:rPr>
              <a:t>Results</a:t>
            </a:r>
          </a:p>
          <a:p>
            <a:pPr marL="742950" lvl="1" indent="-285750">
              <a:buFont typeface="Arial" panose="020B0604020202020204" pitchFamily="34" charset="0"/>
              <a:buChar char="•"/>
            </a:pPr>
            <a:r>
              <a:rPr lang="en-US" sz="2800" dirty="0">
                <a:solidFill>
                  <a:srgbClr val="00B050"/>
                </a:solidFill>
              </a:rPr>
              <a:t>Visualization-charts</a:t>
            </a:r>
          </a:p>
          <a:p>
            <a:pPr marL="285750" indent="-285750">
              <a:buFont typeface="Arial" panose="020B0604020202020204" pitchFamily="34" charset="0"/>
              <a:buChar char="•"/>
            </a:pPr>
            <a:r>
              <a:rPr lang="en-US" sz="2800" dirty="0">
                <a:solidFill>
                  <a:srgbClr val="00B050"/>
                </a:solidFill>
              </a:rPr>
              <a:t>Findings</a:t>
            </a:r>
          </a:p>
          <a:p>
            <a:pPr marL="285750" indent="-285750">
              <a:buFont typeface="Arial" panose="020B0604020202020204" pitchFamily="34" charset="0"/>
              <a:buChar char="•"/>
            </a:pPr>
            <a:r>
              <a:rPr lang="en-US" sz="2800" dirty="0">
                <a:solidFill>
                  <a:srgbClr val="00B050"/>
                </a:solidFill>
              </a:rPr>
              <a:t>Conclusion</a:t>
            </a:r>
          </a:p>
          <a:p>
            <a:pPr marL="742950" lvl="1" indent="-285750">
              <a:buFont typeface="Arial" panose="020B0604020202020204" pitchFamily="34" charset="0"/>
              <a:buChar char="•"/>
            </a:pPr>
            <a:endParaRPr lang="en-US" dirty="0"/>
          </a:p>
          <a:p>
            <a:endParaRPr lang="en-IN" dirty="0"/>
          </a:p>
        </p:txBody>
      </p:sp>
    </p:spTree>
    <p:extLst>
      <p:ext uri="{BB962C8B-B14F-4D97-AF65-F5344CB8AC3E}">
        <p14:creationId xmlns:p14="http://schemas.microsoft.com/office/powerpoint/2010/main" val="510724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9C46E83-3367-20EB-B8B3-3E6DFCEC8FEF}"/>
              </a:ext>
            </a:extLst>
          </p:cNvPr>
          <p:cNvSpPr>
            <a:spLocks noGrp="1"/>
          </p:cNvSpPr>
          <p:nvPr>
            <p:ph type="title"/>
          </p:nvPr>
        </p:nvSpPr>
        <p:spPr>
          <a:xfrm>
            <a:off x="383459" y="406349"/>
            <a:ext cx="10515600" cy="1325563"/>
          </a:xfrm>
        </p:spPr>
        <p:txBody>
          <a:bodyPr/>
          <a:lstStyle/>
          <a:p>
            <a:r>
              <a:rPr lang="en-US" dirty="0">
                <a:solidFill>
                  <a:srgbClr val="7030A0"/>
                </a:solidFill>
              </a:rPr>
              <a:t>Introduction</a:t>
            </a:r>
            <a:endParaRPr lang="en-IN" dirty="0">
              <a:solidFill>
                <a:srgbClr val="7030A0"/>
              </a:solidFill>
            </a:endParaRPr>
          </a:p>
        </p:txBody>
      </p:sp>
      <p:cxnSp>
        <p:nvCxnSpPr>
          <p:cNvPr id="5" name="Straight Connector 4">
            <a:extLst>
              <a:ext uri="{FF2B5EF4-FFF2-40B4-BE49-F238E27FC236}">
                <a16:creationId xmlns:a16="http://schemas.microsoft.com/office/drawing/2014/main" id="{FDF4F293-51D0-8271-BAAE-CCEA4B548CD0}"/>
              </a:ext>
            </a:extLst>
          </p:cNvPr>
          <p:cNvCxnSpPr/>
          <p:nvPr/>
        </p:nvCxnSpPr>
        <p:spPr>
          <a:xfrm>
            <a:off x="383459" y="1553496"/>
            <a:ext cx="10609006"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pic>
        <p:nvPicPr>
          <p:cNvPr id="6" name="Content Placeholder 4" descr="List with solid fill">
            <a:extLst>
              <a:ext uri="{FF2B5EF4-FFF2-40B4-BE49-F238E27FC236}">
                <a16:creationId xmlns:a16="http://schemas.microsoft.com/office/drawing/2014/main" id="{FD4818BC-E16A-CD0A-A6AA-4FF97D8F5A5B}"/>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8804768" y="1890662"/>
            <a:ext cx="3485556" cy="3394177"/>
          </a:xfrm>
        </p:spPr>
      </p:pic>
      <p:sp>
        <p:nvSpPr>
          <p:cNvPr id="7" name="TextBox 6">
            <a:extLst>
              <a:ext uri="{FF2B5EF4-FFF2-40B4-BE49-F238E27FC236}">
                <a16:creationId xmlns:a16="http://schemas.microsoft.com/office/drawing/2014/main" id="{2A25B582-372F-C1C3-2FC8-216D946C622B}"/>
              </a:ext>
            </a:extLst>
          </p:cNvPr>
          <p:cNvSpPr txBox="1"/>
          <p:nvPr/>
        </p:nvSpPr>
        <p:spPr>
          <a:xfrm>
            <a:off x="383459" y="2059394"/>
            <a:ext cx="8327922" cy="2739211"/>
          </a:xfrm>
          <a:prstGeom prst="rect">
            <a:avLst/>
          </a:prstGeom>
          <a:noFill/>
        </p:spPr>
        <p:txBody>
          <a:bodyPr wrap="square" rtlCol="0">
            <a:spAutoFit/>
          </a:bodyPr>
          <a:lstStyle/>
          <a:p>
            <a:r>
              <a:rPr lang="en-US" dirty="0">
                <a:solidFill>
                  <a:srgbClr val="0070C0"/>
                </a:solidFill>
              </a:rPr>
              <a:t> </a:t>
            </a:r>
            <a:r>
              <a:rPr lang="en-US" sz="2800" dirty="0">
                <a:solidFill>
                  <a:schemeClr val="accent4">
                    <a:lumMod val="50000"/>
                  </a:schemeClr>
                </a:solidFill>
              </a:rPr>
              <a:t>About: </a:t>
            </a:r>
            <a:r>
              <a:rPr lang="en-IN" sz="2400" dirty="0">
                <a:solidFill>
                  <a:schemeClr val="accent4">
                    <a:lumMod val="50000"/>
                  </a:schemeClr>
                </a:solidFill>
              </a:rPr>
              <a:t>Flight Fare Data Analysis </a:t>
            </a:r>
          </a:p>
          <a:p>
            <a:pPr marL="742950" lvl="1" indent="-285750">
              <a:buFont typeface="Arial" panose="020B0604020202020204" pitchFamily="34" charset="0"/>
              <a:buChar char="•"/>
            </a:pPr>
            <a:endParaRPr lang="en-IN" sz="2000" dirty="0">
              <a:solidFill>
                <a:schemeClr val="accent1">
                  <a:lumMod val="50000"/>
                </a:schemeClr>
              </a:solidFill>
            </a:endParaRPr>
          </a:p>
          <a:p>
            <a:r>
              <a:rPr lang="en-IN" sz="2800" dirty="0">
                <a:solidFill>
                  <a:schemeClr val="accent4">
                    <a:lumMod val="50000"/>
                  </a:schemeClr>
                </a:solidFill>
              </a:rPr>
              <a:t>Objective:</a:t>
            </a:r>
          </a:p>
          <a:p>
            <a:pPr marL="457200" indent="-457200">
              <a:buFont typeface="Arial" panose="020B0604020202020204" pitchFamily="34" charset="0"/>
              <a:buChar char="•"/>
            </a:pPr>
            <a:r>
              <a:rPr lang="en-US" sz="2400" dirty="0">
                <a:solidFill>
                  <a:schemeClr val="accent4">
                    <a:lumMod val="50000"/>
                  </a:schemeClr>
                </a:solidFill>
              </a:rPr>
              <a:t>Factors that  impact flight ticket price</a:t>
            </a:r>
          </a:p>
          <a:p>
            <a:pPr marL="342900" indent="-342900">
              <a:buFont typeface="Arial" panose="020B0604020202020204" pitchFamily="34" charset="0"/>
              <a:buChar char="•"/>
            </a:pPr>
            <a:r>
              <a:rPr lang="en-US" sz="2400" dirty="0">
                <a:solidFill>
                  <a:schemeClr val="accent4">
                    <a:lumMod val="50000"/>
                  </a:schemeClr>
                </a:solidFill>
              </a:rPr>
              <a:t>  Check if specific city pairs with consistently high or low prices</a:t>
            </a:r>
          </a:p>
          <a:p>
            <a:pPr marL="457200" indent="-457200">
              <a:buFont typeface="Arial" panose="020B0604020202020204" pitchFamily="34" charset="0"/>
              <a:buChar char="•"/>
            </a:pPr>
            <a:r>
              <a:rPr lang="en-US" sz="2400" dirty="0">
                <a:solidFill>
                  <a:schemeClr val="accent4">
                    <a:lumMod val="50000"/>
                  </a:schemeClr>
                </a:solidFill>
              </a:rPr>
              <a:t>Check  is there any optimal time for ticket booking.</a:t>
            </a:r>
          </a:p>
          <a:p>
            <a:r>
              <a:rPr lang="en-US" sz="2400" dirty="0">
                <a:solidFill>
                  <a:schemeClr val="accent4">
                    <a:lumMod val="50000"/>
                  </a:schemeClr>
                </a:solidFill>
              </a:rPr>
              <a:t>  </a:t>
            </a:r>
            <a:endParaRPr lang="en-IN" sz="2400" dirty="0">
              <a:solidFill>
                <a:schemeClr val="accent4">
                  <a:lumMod val="50000"/>
                </a:schemeClr>
              </a:solidFill>
            </a:endParaRPr>
          </a:p>
        </p:txBody>
      </p:sp>
    </p:spTree>
    <p:extLst>
      <p:ext uri="{BB962C8B-B14F-4D97-AF65-F5344CB8AC3E}">
        <p14:creationId xmlns:p14="http://schemas.microsoft.com/office/powerpoint/2010/main" val="2068684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19D89E1-4E44-FF19-5DB7-6B3B5C242399}"/>
              </a:ext>
            </a:extLst>
          </p:cNvPr>
          <p:cNvSpPr>
            <a:spLocks noGrp="1"/>
          </p:cNvSpPr>
          <p:nvPr>
            <p:ph type="title"/>
          </p:nvPr>
        </p:nvSpPr>
        <p:spPr>
          <a:xfrm>
            <a:off x="612058" y="178312"/>
            <a:ext cx="10515600" cy="1325563"/>
          </a:xfrm>
        </p:spPr>
        <p:txBody>
          <a:bodyPr/>
          <a:lstStyle/>
          <a:p>
            <a:pPr algn="ctr"/>
            <a:r>
              <a:rPr lang="en-US" u="sng" dirty="0">
                <a:solidFill>
                  <a:schemeClr val="accent6">
                    <a:lumMod val="50000"/>
                  </a:schemeClr>
                </a:solidFill>
              </a:rPr>
              <a:t>Methodology</a:t>
            </a:r>
            <a:endParaRPr lang="en-IN" u="sng" dirty="0">
              <a:solidFill>
                <a:schemeClr val="accent6">
                  <a:lumMod val="50000"/>
                </a:schemeClr>
              </a:solidFill>
            </a:endParaRPr>
          </a:p>
        </p:txBody>
      </p:sp>
      <p:pic>
        <p:nvPicPr>
          <p:cNvPr id="5" name="Content Placeholder 4" descr="Bullseye with solid fill">
            <a:extLst>
              <a:ext uri="{FF2B5EF4-FFF2-40B4-BE49-F238E27FC236}">
                <a16:creationId xmlns:a16="http://schemas.microsoft.com/office/drawing/2014/main" id="{22CFED28-016B-F5A5-E9B9-574EA8D5774B}"/>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326923" y="1503875"/>
            <a:ext cx="3431892" cy="3667432"/>
          </a:xfrm>
        </p:spPr>
      </p:pic>
      <p:sp>
        <p:nvSpPr>
          <p:cNvPr id="6" name="TextBox 5">
            <a:extLst>
              <a:ext uri="{FF2B5EF4-FFF2-40B4-BE49-F238E27FC236}">
                <a16:creationId xmlns:a16="http://schemas.microsoft.com/office/drawing/2014/main" id="{82FC817D-C731-A6B4-BF51-EFB2FF56C466}"/>
              </a:ext>
            </a:extLst>
          </p:cNvPr>
          <p:cNvSpPr txBox="1"/>
          <p:nvPr/>
        </p:nvSpPr>
        <p:spPr>
          <a:xfrm>
            <a:off x="3959943" y="1138590"/>
            <a:ext cx="7728154" cy="4062651"/>
          </a:xfrm>
          <a:prstGeom prst="rect">
            <a:avLst/>
          </a:prstGeom>
          <a:noFill/>
        </p:spPr>
        <p:txBody>
          <a:bodyPr wrap="square" rtlCol="0">
            <a:spAutoFit/>
          </a:bodyPr>
          <a:lstStyle/>
          <a:p>
            <a:endParaRPr lang="en-US" sz="2400" dirty="0">
              <a:solidFill>
                <a:schemeClr val="accent1">
                  <a:lumMod val="50000"/>
                </a:schemeClr>
              </a:solidFill>
            </a:endParaRPr>
          </a:p>
          <a:p>
            <a:pPr marL="285750" indent="-285750">
              <a:buFont typeface="Wingdings" panose="05000000000000000000" pitchFamily="2" charset="2"/>
              <a:buChar char="q"/>
            </a:pPr>
            <a:r>
              <a:rPr lang="en-US" sz="2400" dirty="0">
                <a:solidFill>
                  <a:schemeClr val="accent1">
                    <a:lumMod val="50000"/>
                  </a:schemeClr>
                </a:solidFill>
              </a:rPr>
              <a:t>Data Collection</a:t>
            </a:r>
          </a:p>
          <a:p>
            <a:pPr marL="800100" lvl="1" indent="-342900">
              <a:buFont typeface="Arial" panose="020B0604020202020204" pitchFamily="34" charset="0"/>
              <a:buChar char="•"/>
            </a:pPr>
            <a:r>
              <a:rPr lang="en-US" sz="2400" dirty="0">
                <a:solidFill>
                  <a:schemeClr val="accent1">
                    <a:lumMod val="50000"/>
                  </a:schemeClr>
                </a:solidFill>
              </a:rPr>
              <a:t>Link: </a:t>
            </a:r>
            <a:r>
              <a:rPr lang="en-US" sz="2400" dirty="0">
                <a:solidFill>
                  <a:schemeClr val="accent1">
                    <a:lumMod val="50000"/>
                  </a:schemeClr>
                </a:solidFill>
                <a:highlight>
                  <a:srgbClr val="FFFF00"/>
                </a:highlight>
              </a:rPr>
              <a:t>https://drive.google.com/file/d/1n9FqH3D1-nvviwvktEZeW4cgEPacGuRe/view?usp=drive_link</a:t>
            </a:r>
          </a:p>
          <a:p>
            <a:pPr marL="285750" indent="-285750">
              <a:buFont typeface="Wingdings" panose="05000000000000000000" pitchFamily="2" charset="2"/>
              <a:buChar char="q"/>
            </a:pPr>
            <a:r>
              <a:rPr lang="en-US" sz="2400" dirty="0">
                <a:solidFill>
                  <a:schemeClr val="accent1">
                    <a:lumMod val="50000"/>
                  </a:schemeClr>
                </a:solidFill>
              </a:rPr>
              <a:t>Data Pre-processing</a:t>
            </a:r>
          </a:p>
          <a:p>
            <a:pPr marL="742950" lvl="1" indent="-285750">
              <a:buFont typeface="Arial" panose="020B0604020202020204" pitchFamily="34" charset="0"/>
              <a:buChar char="•"/>
            </a:pPr>
            <a:r>
              <a:rPr lang="en-US" dirty="0">
                <a:solidFill>
                  <a:srgbClr val="002060"/>
                </a:solidFill>
              </a:rPr>
              <a:t>Data Profiling</a:t>
            </a:r>
          </a:p>
          <a:p>
            <a:pPr marL="742950" lvl="1" indent="-285750">
              <a:buFont typeface="Arial" panose="020B0604020202020204" pitchFamily="34" charset="0"/>
              <a:buChar char="•"/>
            </a:pPr>
            <a:r>
              <a:rPr lang="en-US" dirty="0">
                <a:solidFill>
                  <a:srgbClr val="002060"/>
                </a:solidFill>
              </a:rPr>
              <a:t>Data Cleaning</a:t>
            </a:r>
          </a:p>
          <a:p>
            <a:pPr marL="742950" lvl="1" indent="-285750">
              <a:buFont typeface="Arial" panose="020B0604020202020204" pitchFamily="34" charset="0"/>
              <a:buChar char="•"/>
            </a:pPr>
            <a:r>
              <a:rPr lang="en-US" dirty="0">
                <a:solidFill>
                  <a:srgbClr val="002060"/>
                </a:solidFill>
              </a:rPr>
              <a:t>Data Consistency</a:t>
            </a:r>
          </a:p>
          <a:p>
            <a:pPr marL="742950" lvl="1" indent="-285750">
              <a:buFont typeface="Arial" panose="020B0604020202020204" pitchFamily="34" charset="0"/>
              <a:buChar char="•"/>
            </a:pPr>
            <a:r>
              <a:rPr lang="en-US" dirty="0">
                <a:solidFill>
                  <a:srgbClr val="002060"/>
                </a:solidFill>
              </a:rPr>
              <a:t>Data Formatting</a:t>
            </a:r>
          </a:p>
          <a:p>
            <a:pPr marL="742950" lvl="1" indent="-285750">
              <a:buFont typeface="Arial" panose="020B0604020202020204" pitchFamily="34" charset="0"/>
              <a:buChar char="•"/>
            </a:pPr>
            <a:r>
              <a:rPr lang="en-US" dirty="0">
                <a:solidFill>
                  <a:srgbClr val="002060"/>
                </a:solidFill>
              </a:rPr>
              <a:t>Outlier Detection &amp; Removal</a:t>
            </a:r>
          </a:p>
          <a:p>
            <a:pPr marL="285750" indent="-285750">
              <a:buFont typeface="Wingdings" panose="05000000000000000000" pitchFamily="2" charset="2"/>
              <a:buChar char="q"/>
            </a:pPr>
            <a:endParaRPr lang="en-US" sz="2400" dirty="0">
              <a:solidFill>
                <a:schemeClr val="accent1">
                  <a:lumMod val="50000"/>
                </a:schemeClr>
              </a:solidFill>
            </a:endParaRPr>
          </a:p>
          <a:p>
            <a:pPr marL="285750" indent="-285750">
              <a:buFont typeface="Wingdings" panose="05000000000000000000" pitchFamily="2" charset="2"/>
              <a:buChar char="q"/>
            </a:pPr>
            <a:r>
              <a:rPr lang="en-US" sz="2400" dirty="0">
                <a:solidFill>
                  <a:schemeClr val="accent1">
                    <a:lumMod val="50000"/>
                  </a:schemeClr>
                </a:solidFill>
              </a:rPr>
              <a:t>Exploratory Data Analysis</a:t>
            </a:r>
            <a:endParaRPr lang="en-IN" sz="2400" dirty="0">
              <a:solidFill>
                <a:schemeClr val="accent1">
                  <a:lumMod val="50000"/>
                </a:schemeClr>
              </a:solidFill>
            </a:endParaRPr>
          </a:p>
        </p:txBody>
      </p:sp>
    </p:spTree>
    <p:extLst>
      <p:ext uri="{BB962C8B-B14F-4D97-AF65-F5344CB8AC3E}">
        <p14:creationId xmlns:p14="http://schemas.microsoft.com/office/powerpoint/2010/main" val="1819450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1F8FD97-1FDC-48FC-44B0-539CD10FA14B}"/>
              </a:ext>
            </a:extLst>
          </p:cNvPr>
          <p:cNvSpPr>
            <a:spLocks noGrp="1"/>
          </p:cNvSpPr>
          <p:nvPr>
            <p:ph type="title"/>
          </p:nvPr>
        </p:nvSpPr>
        <p:spPr>
          <a:xfrm>
            <a:off x="838200" y="365125"/>
            <a:ext cx="10515600" cy="1325563"/>
          </a:xfrm>
        </p:spPr>
        <p:txBody>
          <a:bodyPr/>
          <a:lstStyle/>
          <a:p>
            <a:r>
              <a:rPr lang="en-US" dirty="0">
                <a:solidFill>
                  <a:srgbClr val="00B050"/>
                </a:solidFill>
              </a:rPr>
              <a:t>Results</a:t>
            </a:r>
            <a:endParaRPr lang="en-IN" dirty="0">
              <a:solidFill>
                <a:srgbClr val="00B050"/>
              </a:solidFill>
            </a:endParaRPr>
          </a:p>
        </p:txBody>
      </p:sp>
      <p:sp>
        <p:nvSpPr>
          <p:cNvPr id="5" name="Content Placeholder 2">
            <a:extLst>
              <a:ext uri="{FF2B5EF4-FFF2-40B4-BE49-F238E27FC236}">
                <a16:creationId xmlns:a16="http://schemas.microsoft.com/office/drawing/2014/main" id="{043166CE-7369-4FBC-FDBE-E81E585C9DA7}"/>
              </a:ext>
            </a:extLst>
          </p:cNvPr>
          <p:cNvSpPr>
            <a:spLocks noGrp="1"/>
          </p:cNvSpPr>
          <p:nvPr>
            <p:ph idx="1"/>
          </p:nvPr>
        </p:nvSpPr>
        <p:spPr>
          <a:xfrm>
            <a:off x="117987" y="1766632"/>
            <a:ext cx="11975690" cy="4351338"/>
          </a:xfrm>
        </p:spPr>
        <p:txBody>
          <a:bodyPr/>
          <a:lstStyle/>
          <a:p>
            <a:r>
              <a:rPr lang="en-US" dirty="0"/>
              <a:t>Visualization (charts)</a:t>
            </a:r>
          </a:p>
          <a:p>
            <a:pPr lvl="1"/>
            <a:r>
              <a:rPr lang="en-US" dirty="0">
                <a:solidFill>
                  <a:srgbClr val="002060"/>
                </a:solidFill>
                <a:highlight>
                  <a:srgbClr val="FFFFFF"/>
                </a:highlight>
              </a:rPr>
              <a:t>Distribution of flight price  </a:t>
            </a:r>
            <a:r>
              <a:rPr lang="en-US" i="0" dirty="0">
                <a:solidFill>
                  <a:srgbClr val="002060"/>
                </a:solidFill>
                <a:effectLst/>
                <a:highlight>
                  <a:srgbClr val="FFFFFF"/>
                </a:highlight>
              </a:rPr>
              <a:t> -                                                                                          page 6</a:t>
            </a:r>
            <a:endParaRPr lang="en-US" i="0" dirty="0">
              <a:solidFill>
                <a:srgbClr val="002060"/>
              </a:solidFill>
              <a:effectLst/>
              <a:highlight>
                <a:srgbClr val="FFFFFF"/>
              </a:highlight>
              <a:latin typeface="system-ui"/>
            </a:endParaRPr>
          </a:p>
          <a:p>
            <a:pPr lvl="1"/>
            <a:r>
              <a:rPr lang="en-IN" dirty="0">
                <a:solidFill>
                  <a:srgbClr val="002060"/>
                </a:solidFill>
                <a:highlight>
                  <a:srgbClr val="FFFFFF"/>
                </a:highlight>
                <a:latin typeface="system-ui"/>
              </a:rPr>
              <a:t>Number of flights and average flight price per airline</a:t>
            </a:r>
            <a:r>
              <a:rPr lang="en-US" i="0" dirty="0">
                <a:solidFill>
                  <a:srgbClr val="002060"/>
                </a:solidFill>
                <a:effectLst/>
                <a:highlight>
                  <a:srgbClr val="FFFFFF"/>
                </a:highlight>
              </a:rPr>
              <a:t>  -                                           page </a:t>
            </a:r>
            <a:r>
              <a:rPr lang="en-US" dirty="0">
                <a:solidFill>
                  <a:srgbClr val="002060"/>
                </a:solidFill>
                <a:highlight>
                  <a:srgbClr val="FFFFFF"/>
                </a:highlight>
              </a:rPr>
              <a:t>7</a:t>
            </a:r>
            <a:endParaRPr lang="en-IN" i="0" dirty="0">
              <a:solidFill>
                <a:srgbClr val="002060"/>
              </a:solidFill>
              <a:effectLst/>
              <a:highlight>
                <a:srgbClr val="FFFFFF"/>
              </a:highlight>
              <a:latin typeface="system-ui"/>
            </a:endParaRPr>
          </a:p>
          <a:p>
            <a:pPr lvl="1"/>
            <a:r>
              <a:rPr lang="en-US" i="0" dirty="0">
                <a:solidFill>
                  <a:srgbClr val="002060"/>
                </a:solidFill>
                <a:effectLst/>
                <a:highlight>
                  <a:srgbClr val="FFFFFF"/>
                </a:highlight>
              </a:rPr>
              <a:t>Average flight duration per airline-                                                                               page </a:t>
            </a:r>
            <a:r>
              <a:rPr lang="en-US" dirty="0">
                <a:solidFill>
                  <a:srgbClr val="002060"/>
                </a:solidFill>
                <a:highlight>
                  <a:srgbClr val="FFFFFF"/>
                </a:highlight>
              </a:rPr>
              <a:t>8</a:t>
            </a:r>
            <a:endParaRPr lang="en-US" i="0" dirty="0">
              <a:solidFill>
                <a:srgbClr val="002060"/>
              </a:solidFill>
              <a:effectLst/>
              <a:latin typeface="var(--jp-content-font-family)"/>
            </a:endParaRPr>
          </a:p>
          <a:p>
            <a:pPr lvl="1"/>
            <a:r>
              <a:rPr lang="en-US" i="0" dirty="0">
                <a:solidFill>
                  <a:srgbClr val="002060"/>
                </a:solidFill>
                <a:effectLst/>
                <a:highlight>
                  <a:srgbClr val="FFFFFF"/>
                </a:highlight>
              </a:rPr>
              <a:t>Number of flights and flight price per class -                                                               page 9</a:t>
            </a:r>
            <a:endParaRPr lang="en-US" dirty="0">
              <a:solidFill>
                <a:srgbClr val="002060"/>
              </a:solidFill>
            </a:endParaRPr>
          </a:p>
          <a:p>
            <a:pPr lvl="1"/>
            <a:r>
              <a:rPr lang="en-US" i="0" dirty="0">
                <a:solidFill>
                  <a:srgbClr val="002060"/>
                </a:solidFill>
                <a:effectLst/>
                <a:highlight>
                  <a:srgbClr val="FFFFFF"/>
                </a:highlight>
              </a:rPr>
              <a:t>Number of stops per flight  and average flight price per number of stops </a:t>
            </a:r>
            <a:r>
              <a:rPr lang="en-IN" dirty="0">
                <a:solidFill>
                  <a:srgbClr val="002060"/>
                </a:solidFill>
              </a:rPr>
              <a:t>-</a:t>
            </a:r>
            <a:r>
              <a:rPr lang="en-US" i="0" dirty="0">
                <a:solidFill>
                  <a:srgbClr val="002060"/>
                </a:solidFill>
                <a:effectLst/>
                <a:highlight>
                  <a:srgbClr val="FFFFFF"/>
                </a:highlight>
              </a:rPr>
              <a:t>          page 10</a:t>
            </a:r>
            <a:endParaRPr lang="en-IN" dirty="0">
              <a:solidFill>
                <a:srgbClr val="002060"/>
              </a:solidFill>
            </a:endParaRPr>
          </a:p>
          <a:p>
            <a:pPr lvl="1"/>
            <a:r>
              <a:rPr lang="en-US" dirty="0">
                <a:solidFill>
                  <a:srgbClr val="002060"/>
                </a:solidFill>
              </a:rPr>
              <a:t>Price change with change in source to destination   -                                                </a:t>
            </a:r>
            <a:r>
              <a:rPr lang="en-US" i="0" dirty="0">
                <a:solidFill>
                  <a:srgbClr val="002060"/>
                </a:solidFill>
                <a:effectLst/>
                <a:highlight>
                  <a:srgbClr val="FFFFFF"/>
                </a:highlight>
              </a:rPr>
              <a:t>page 11</a:t>
            </a:r>
            <a:endParaRPr lang="en-IN" dirty="0">
              <a:solidFill>
                <a:srgbClr val="002060"/>
              </a:solidFill>
            </a:endParaRPr>
          </a:p>
          <a:p>
            <a:pPr lvl="1"/>
            <a:r>
              <a:rPr lang="en-US" dirty="0">
                <a:solidFill>
                  <a:srgbClr val="002060"/>
                </a:solidFill>
              </a:rPr>
              <a:t>Departure time, arrival time v/s flight price  -                                                             </a:t>
            </a:r>
            <a:r>
              <a:rPr lang="en-US" i="0" dirty="0">
                <a:solidFill>
                  <a:srgbClr val="002060"/>
                </a:solidFill>
                <a:effectLst/>
                <a:highlight>
                  <a:srgbClr val="FFFFFF"/>
                </a:highlight>
              </a:rPr>
              <a:t>page 12</a:t>
            </a:r>
            <a:endParaRPr lang="en-US" dirty="0">
              <a:solidFill>
                <a:srgbClr val="002060"/>
              </a:solidFill>
            </a:endParaRPr>
          </a:p>
          <a:p>
            <a:pPr lvl="1"/>
            <a:r>
              <a:rPr lang="en-IN" dirty="0">
                <a:solidFill>
                  <a:schemeClr val="accent1">
                    <a:lumMod val="50000"/>
                  </a:schemeClr>
                </a:solidFill>
              </a:rPr>
              <a:t>Days left for departure v/s flight price-                                                                         page13</a:t>
            </a:r>
          </a:p>
          <a:p>
            <a:pPr lvl="1"/>
            <a:r>
              <a:rPr lang="en-IN" dirty="0">
                <a:solidFill>
                  <a:schemeClr val="accent1">
                    <a:lumMod val="50000"/>
                  </a:schemeClr>
                </a:solidFill>
              </a:rPr>
              <a:t>Flight duration v/s price-                                                                                                  page14</a:t>
            </a:r>
          </a:p>
        </p:txBody>
      </p:sp>
      <p:cxnSp>
        <p:nvCxnSpPr>
          <p:cNvPr id="6" name="Straight Connector 5">
            <a:extLst>
              <a:ext uri="{FF2B5EF4-FFF2-40B4-BE49-F238E27FC236}">
                <a16:creationId xmlns:a16="http://schemas.microsoft.com/office/drawing/2014/main" id="{DD139457-8084-43CC-D2A3-19AEE1F29CCC}"/>
              </a:ext>
            </a:extLst>
          </p:cNvPr>
          <p:cNvCxnSpPr/>
          <p:nvPr/>
        </p:nvCxnSpPr>
        <p:spPr>
          <a:xfrm>
            <a:off x="838200" y="1406013"/>
            <a:ext cx="1062621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7666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1F5B2286-A81B-A94E-2C83-D7571F3D00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9922" y="68826"/>
            <a:ext cx="9252155" cy="52864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0DCE098-B559-80F4-145B-96F0FBAFB4A5}"/>
              </a:ext>
            </a:extLst>
          </p:cNvPr>
          <p:cNvSpPr txBox="1"/>
          <p:nvPr/>
        </p:nvSpPr>
        <p:spPr>
          <a:xfrm>
            <a:off x="609600" y="5742039"/>
            <a:ext cx="11267768" cy="646331"/>
          </a:xfrm>
          <a:prstGeom prst="rect">
            <a:avLst/>
          </a:prstGeom>
          <a:noFill/>
        </p:spPr>
        <p:txBody>
          <a:bodyPr wrap="square" rtlCol="0">
            <a:spAutoFit/>
          </a:bodyPr>
          <a:lstStyle/>
          <a:p>
            <a:r>
              <a:rPr lang="en-US" b="0" i="0" dirty="0">
                <a:effectLst/>
                <a:highlight>
                  <a:srgbClr val="FFFFFF"/>
                </a:highlight>
                <a:latin typeface="system-ui"/>
              </a:rPr>
              <a:t>The distribution of flight prices indicating that most flights are priced lower, there are a few flights with significantly higher prices.</a:t>
            </a:r>
            <a:endParaRPr lang="en-IN" dirty="0"/>
          </a:p>
        </p:txBody>
      </p:sp>
    </p:spTree>
    <p:extLst>
      <p:ext uri="{BB962C8B-B14F-4D97-AF65-F5344CB8AC3E}">
        <p14:creationId xmlns:p14="http://schemas.microsoft.com/office/powerpoint/2010/main" val="2799659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9FB69C95-64E0-5AC2-75E5-895E82E564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387" y="275303"/>
            <a:ext cx="11325225" cy="503457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95695FC-8641-5371-FF2E-F8CFF4E7584F}"/>
              </a:ext>
            </a:extLst>
          </p:cNvPr>
          <p:cNvSpPr txBox="1"/>
          <p:nvPr/>
        </p:nvSpPr>
        <p:spPr>
          <a:xfrm>
            <a:off x="294968" y="5486400"/>
            <a:ext cx="11965858" cy="923330"/>
          </a:xfrm>
          <a:prstGeom prst="rect">
            <a:avLst/>
          </a:prstGeom>
          <a:noFill/>
        </p:spPr>
        <p:txBody>
          <a:bodyPr wrap="square" rtlCol="0">
            <a:spAutoFit/>
          </a:bodyPr>
          <a:lstStyle/>
          <a:p>
            <a:r>
              <a:rPr lang="en-US" b="0" i="0" dirty="0">
                <a:effectLst/>
                <a:highlight>
                  <a:srgbClr val="FFFFFF"/>
                </a:highlight>
                <a:latin typeface="system-ui"/>
              </a:rPr>
              <a:t>Vistara has the highest number of flights in economy class making it the most frequent airline in the dataset. Vistara and Air India have the highest average flight prices on business class suggesting a focus on premium pricing strategies. Economy class flights are cheaper compare to business class.</a:t>
            </a:r>
            <a:endParaRPr lang="en-IN" dirty="0"/>
          </a:p>
        </p:txBody>
      </p:sp>
    </p:spTree>
    <p:extLst>
      <p:ext uri="{BB962C8B-B14F-4D97-AF65-F5344CB8AC3E}">
        <p14:creationId xmlns:p14="http://schemas.microsoft.com/office/powerpoint/2010/main" val="3910474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AAEBCBA1-3697-7816-87AF-2AE91170F2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0807" y="226142"/>
            <a:ext cx="9496425" cy="48281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A189F64-5779-3FFD-8B7C-F501FA92CEBA}"/>
              </a:ext>
            </a:extLst>
          </p:cNvPr>
          <p:cNvSpPr txBox="1"/>
          <p:nvPr/>
        </p:nvSpPr>
        <p:spPr>
          <a:xfrm>
            <a:off x="491612" y="5535561"/>
            <a:ext cx="11434917" cy="646331"/>
          </a:xfrm>
          <a:prstGeom prst="rect">
            <a:avLst/>
          </a:prstGeom>
          <a:noFill/>
        </p:spPr>
        <p:txBody>
          <a:bodyPr wrap="square" rtlCol="0">
            <a:spAutoFit/>
          </a:bodyPr>
          <a:lstStyle/>
          <a:p>
            <a:r>
              <a:rPr lang="en-US" b="0" i="0" dirty="0">
                <a:effectLst/>
                <a:highlight>
                  <a:srgbClr val="FFFFFF"/>
                </a:highlight>
                <a:latin typeface="system-ui"/>
              </a:rPr>
              <a:t>Some airlines have significantly longer flights on economy class while others are much shorter (e.g., GO-FIRST with 8 and Indigo with 5 unit of time).</a:t>
            </a:r>
            <a:endParaRPr lang="en-IN" dirty="0"/>
          </a:p>
        </p:txBody>
      </p:sp>
    </p:spTree>
    <p:extLst>
      <p:ext uri="{BB962C8B-B14F-4D97-AF65-F5344CB8AC3E}">
        <p14:creationId xmlns:p14="http://schemas.microsoft.com/office/powerpoint/2010/main" val="268123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8DBC1D2A-EFB8-04B5-EA32-D6ACB8A7C3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387" y="294661"/>
            <a:ext cx="11325225" cy="454281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220A80D-79F3-AD0D-90F4-42BAD850A68D}"/>
              </a:ext>
            </a:extLst>
          </p:cNvPr>
          <p:cNvSpPr txBox="1"/>
          <p:nvPr/>
        </p:nvSpPr>
        <p:spPr>
          <a:xfrm>
            <a:off x="363793" y="5407742"/>
            <a:ext cx="11641394" cy="646331"/>
          </a:xfrm>
          <a:prstGeom prst="rect">
            <a:avLst/>
          </a:prstGeom>
          <a:noFill/>
        </p:spPr>
        <p:txBody>
          <a:bodyPr wrap="square" rtlCol="0">
            <a:spAutoFit/>
          </a:bodyPr>
          <a:lstStyle/>
          <a:p>
            <a:r>
              <a:rPr lang="en-US" b="0" i="0" dirty="0">
                <a:effectLst/>
                <a:highlight>
                  <a:srgbClr val="FFFFFF"/>
                </a:highlight>
                <a:latin typeface="system-ui"/>
              </a:rPr>
              <a:t>Economy class has a significantly higher number of flights (204,792) compared to Business class (93,128).But Business class has a higher average price (52,446) than Economy class (6529).</a:t>
            </a:r>
            <a:endParaRPr lang="en-IN" dirty="0"/>
          </a:p>
        </p:txBody>
      </p:sp>
    </p:spTree>
    <p:extLst>
      <p:ext uri="{BB962C8B-B14F-4D97-AF65-F5344CB8AC3E}">
        <p14:creationId xmlns:p14="http://schemas.microsoft.com/office/powerpoint/2010/main" val="41406527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1080</Words>
  <Application>Microsoft Office PowerPoint</Application>
  <PresentationFormat>Widescreen</PresentationFormat>
  <Paragraphs>68</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system-ui</vt:lpstr>
      <vt:lpstr>var(--jp-content-font-family)</vt:lpstr>
      <vt:lpstr>Wingdings</vt:lpstr>
      <vt:lpstr>Office Theme</vt:lpstr>
      <vt:lpstr>PowerPoint Presentation</vt:lpstr>
      <vt:lpstr>OUTLINE         </vt:lpstr>
      <vt:lpstr>Introduction</vt:lpstr>
      <vt:lpstr>Methodology</vt:lpstr>
      <vt:lpstr>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ARNAB SAMANTA</dc:creator>
  <cp:lastModifiedBy>ARNAB SAMANTA</cp:lastModifiedBy>
  <cp:revision>2</cp:revision>
  <dcterms:created xsi:type="dcterms:W3CDTF">2024-07-26T17:24:02Z</dcterms:created>
  <dcterms:modified xsi:type="dcterms:W3CDTF">2024-07-27T03:57:01Z</dcterms:modified>
</cp:coreProperties>
</file>