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3" r:id="rId2"/>
    <p:sldId id="264" r:id="rId3"/>
    <p:sldId id="265" r:id="rId4"/>
    <p:sldId id="266" r:id="rId5"/>
    <p:sldId id="267" r:id="rId6"/>
    <p:sldId id="256" r:id="rId7"/>
    <p:sldId id="257" r:id="rId8"/>
    <p:sldId id="258" r:id="rId9"/>
    <p:sldId id="259" r:id="rId10"/>
    <p:sldId id="260" r:id="rId11"/>
    <p:sldId id="261" r:id="rId12"/>
    <p:sldId id="262"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7D824-2173-4B88-98CF-E7098941D44A}" type="datetimeFigureOut">
              <a:rPr lang="en-IN" smtClean="0"/>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3ACC8-A590-421D-A4F0-859B09EA07DD}" type="slidenum">
              <a:rPr lang="en-IN" smtClean="0"/>
              <a:t>‹#›</a:t>
            </a:fld>
            <a:endParaRPr lang="en-IN"/>
          </a:p>
        </p:txBody>
      </p:sp>
    </p:spTree>
    <p:extLst>
      <p:ext uri="{BB962C8B-B14F-4D97-AF65-F5344CB8AC3E}">
        <p14:creationId xmlns:p14="http://schemas.microsoft.com/office/powerpoint/2010/main" val="40010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43ACC8-A590-421D-A4F0-859B09EA07DD}" type="slidenum">
              <a:rPr lang="en-IN" smtClean="0"/>
              <a:t>4</a:t>
            </a:fld>
            <a:endParaRPr lang="en-IN"/>
          </a:p>
        </p:txBody>
      </p:sp>
    </p:spTree>
    <p:extLst>
      <p:ext uri="{BB962C8B-B14F-4D97-AF65-F5344CB8AC3E}">
        <p14:creationId xmlns:p14="http://schemas.microsoft.com/office/powerpoint/2010/main" val="3360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94C7-6209-FB52-E959-0343726BD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515510-55D5-9A32-151C-2759A00CD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2DBB48-BC95-3D4C-A6B7-56D3817097AF}"/>
              </a:ext>
            </a:extLst>
          </p:cNvPr>
          <p:cNvSpPr>
            <a:spLocks noGrp="1"/>
          </p:cNvSpPr>
          <p:nvPr>
            <p:ph type="dt" sz="half" idx="10"/>
          </p:nvPr>
        </p:nvSpPr>
        <p:spPr/>
        <p:txBody>
          <a:bodyPr/>
          <a:lstStyle/>
          <a:p>
            <a:fld id="{C5272B80-9B1D-47CF-885B-A62F893FC726}" type="datetimeFigureOut">
              <a:rPr lang="en-IN" smtClean="0"/>
              <a:t>17-07-2024</a:t>
            </a:fld>
            <a:endParaRPr lang="en-IN"/>
          </a:p>
        </p:txBody>
      </p:sp>
      <p:sp>
        <p:nvSpPr>
          <p:cNvPr id="5" name="Footer Placeholder 4">
            <a:extLst>
              <a:ext uri="{FF2B5EF4-FFF2-40B4-BE49-F238E27FC236}">
                <a16:creationId xmlns:a16="http://schemas.microsoft.com/office/drawing/2014/main" id="{57FAF14F-28EB-B775-C8FF-0365D8E97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747563-952E-3D03-9D42-8983E9BE1E6A}"/>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391112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EA99-CCC4-131B-3087-F131F4B0F8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C7A6D6-CF85-F7E6-944C-3402276B2F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F6C32F-AB60-1237-F0D4-302AF270CF86}"/>
              </a:ext>
            </a:extLst>
          </p:cNvPr>
          <p:cNvSpPr>
            <a:spLocks noGrp="1"/>
          </p:cNvSpPr>
          <p:nvPr>
            <p:ph type="dt" sz="half" idx="10"/>
          </p:nvPr>
        </p:nvSpPr>
        <p:spPr/>
        <p:txBody>
          <a:bodyPr/>
          <a:lstStyle/>
          <a:p>
            <a:fld id="{C5272B80-9B1D-47CF-885B-A62F893FC726}" type="datetimeFigureOut">
              <a:rPr lang="en-IN" smtClean="0"/>
              <a:t>17-07-2024</a:t>
            </a:fld>
            <a:endParaRPr lang="en-IN"/>
          </a:p>
        </p:txBody>
      </p:sp>
      <p:sp>
        <p:nvSpPr>
          <p:cNvPr id="5" name="Footer Placeholder 4">
            <a:extLst>
              <a:ext uri="{FF2B5EF4-FFF2-40B4-BE49-F238E27FC236}">
                <a16:creationId xmlns:a16="http://schemas.microsoft.com/office/drawing/2014/main" id="{3BEC1B29-8998-5E4C-3B98-1EBD7EFB9B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40798F-8134-1712-2963-7DF72F6F71CB}"/>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269097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11B3E2-E465-16A1-8F5C-B3A51E1A3F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711FC7-F90E-9CBA-B467-AE54480C46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A2458-D409-218F-9359-08FE39294DD9}"/>
              </a:ext>
            </a:extLst>
          </p:cNvPr>
          <p:cNvSpPr>
            <a:spLocks noGrp="1"/>
          </p:cNvSpPr>
          <p:nvPr>
            <p:ph type="dt" sz="half" idx="10"/>
          </p:nvPr>
        </p:nvSpPr>
        <p:spPr/>
        <p:txBody>
          <a:bodyPr/>
          <a:lstStyle/>
          <a:p>
            <a:fld id="{C5272B80-9B1D-47CF-885B-A62F893FC726}" type="datetimeFigureOut">
              <a:rPr lang="en-IN" smtClean="0"/>
              <a:t>17-07-2024</a:t>
            </a:fld>
            <a:endParaRPr lang="en-IN"/>
          </a:p>
        </p:txBody>
      </p:sp>
      <p:sp>
        <p:nvSpPr>
          <p:cNvPr id="5" name="Footer Placeholder 4">
            <a:extLst>
              <a:ext uri="{FF2B5EF4-FFF2-40B4-BE49-F238E27FC236}">
                <a16:creationId xmlns:a16="http://schemas.microsoft.com/office/drawing/2014/main" id="{AE22FD74-98B9-41E1-FA39-79DD4D10F5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A95A0F-6B0E-4462-76EA-159B2B89355F}"/>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64727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A794-A654-6157-63F1-57C1D4B928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DB0583-E735-DA7E-0C93-F6106BEFC9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2C881-6CF7-EBAA-B580-0C79B0F77B98}"/>
              </a:ext>
            </a:extLst>
          </p:cNvPr>
          <p:cNvSpPr>
            <a:spLocks noGrp="1"/>
          </p:cNvSpPr>
          <p:nvPr>
            <p:ph type="dt" sz="half" idx="10"/>
          </p:nvPr>
        </p:nvSpPr>
        <p:spPr/>
        <p:txBody>
          <a:bodyPr/>
          <a:lstStyle/>
          <a:p>
            <a:fld id="{C5272B80-9B1D-47CF-885B-A62F893FC726}" type="datetimeFigureOut">
              <a:rPr lang="en-IN" smtClean="0"/>
              <a:t>17-07-2024</a:t>
            </a:fld>
            <a:endParaRPr lang="en-IN"/>
          </a:p>
        </p:txBody>
      </p:sp>
      <p:sp>
        <p:nvSpPr>
          <p:cNvPr id="5" name="Footer Placeholder 4">
            <a:extLst>
              <a:ext uri="{FF2B5EF4-FFF2-40B4-BE49-F238E27FC236}">
                <a16:creationId xmlns:a16="http://schemas.microsoft.com/office/drawing/2014/main" id="{42486BF7-9AB7-AE8D-5DFA-10DB7E43AB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4B267-5195-577C-2F9A-871E6FCEDE5C}"/>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81033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40CF-745F-B2E4-6756-474C2CE065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8B759D-58B2-04DC-C7EF-930FCAF0D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33541-AF57-272E-1F5A-668231B4DE03}"/>
              </a:ext>
            </a:extLst>
          </p:cNvPr>
          <p:cNvSpPr>
            <a:spLocks noGrp="1"/>
          </p:cNvSpPr>
          <p:nvPr>
            <p:ph type="dt" sz="half" idx="10"/>
          </p:nvPr>
        </p:nvSpPr>
        <p:spPr/>
        <p:txBody>
          <a:bodyPr/>
          <a:lstStyle/>
          <a:p>
            <a:fld id="{C5272B80-9B1D-47CF-885B-A62F893FC726}" type="datetimeFigureOut">
              <a:rPr lang="en-IN" smtClean="0"/>
              <a:t>17-07-2024</a:t>
            </a:fld>
            <a:endParaRPr lang="en-IN"/>
          </a:p>
        </p:txBody>
      </p:sp>
      <p:sp>
        <p:nvSpPr>
          <p:cNvPr id="5" name="Footer Placeholder 4">
            <a:extLst>
              <a:ext uri="{FF2B5EF4-FFF2-40B4-BE49-F238E27FC236}">
                <a16:creationId xmlns:a16="http://schemas.microsoft.com/office/drawing/2014/main" id="{76312437-4DAC-D340-9AD6-73C3C5B91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2D96AB-813A-4A3E-61AC-1EDFEF8A4722}"/>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170495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8428-1228-C420-ABD9-95CAC8C67E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3065F4-35FA-9BB0-7CFC-FE44EB3A70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BDF4CD-198D-A561-BFA9-4412E8F252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F2BF9F-3212-5E1B-0B3E-F845694B8B8A}"/>
              </a:ext>
            </a:extLst>
          </p:cNvPr>
          <p:cNvSpPr>
            <a:spLocks noGrp="1"/>
          </p:cNvSpPr>
          <p:nvPr>
            <p:ph type="dt" sz="half" idx="10"/>
          </p:nvPr>
        </p:nvSpPr>
        <p:spPr/>
        <p:txBody>
          <a:bodyPr/>
          <a:lstStyle/>
          <a:p>
            <a:fld id="{C5272B80-9B1D-47CF-885B-A62F893FC726}" type="datetimeFigureOut">
              <a:rPr lang="en-IN" smtClean="0"/>
              <a:t>17-07-2024</a:t>
            </a:fld>
            <a:endParaRPr lang="en-IN"/>
          </a:p>
        </p:txBody>
      </p:sp>
      <p:sp>
        <p:nvSpPr>
          <p:cNvPr id="6" name="Footer Placeholder 5">
            <a:extLst>
              <a:ext uri="{FF2B5EF4-FFF2-40B4-BE49-F238E27FC236}">
                <a16:creationId xmlns:a16="http://schemas.microsoft.com/office/drawing/2014/main" id="{C114E85A-04F4-3300-1333-472215B196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8884EA-0ABE-3DA5-DAD1-AAF3F6D6B060}"/>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203745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2D1D-AC53-62C6-CBE7-05A951C529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4FCDAA-A94D-AC4A-723C-A3560D2EC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182EA-2ECF-0328-3998-CA231A95F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FE807F-59C0-74A8-56B5-0F8E1A1F4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D70235-04F9-6E25-11C3-341E663A06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26E7DC-6D9D-32C9-D0B8-BB35CABA62FE}"/>
              </a:ext>
            </a:extLst>
          </p:cNvPr>
          <p:cNvSpPr>
            <a:spLocks noGrp="1"/>
          </p:cNvSpPr>
          <p:nvPr>
            <p:ph type="dt" sz="half" idx="10"/>
          </p:nvPr>
        </p:nvSpPr>
        <p:spPr/>
        <p:txBody>
          <a:bodyPr/>
          <a:lstStyle/>
          <a:p>
            <a:fld id="{C5272B80-9B1D-47CF-885B-A62F893FC726}" type="datetimeFigureOut">
              <a:rPr lang="en-IN" smtClean="0"/>
              <a:t>17-07-2024</a:t>
            </a:fld>
            <a:endParaRPr lang="en-IN"/>
          </a:p>
        </p:txBody>
      </p:sp>
      <p:sp>
        <p:nvSpPr>
          <p:cNvPr id="8" name="Footer Placeholder 7">
            <a:extLst>
              <a:ext uri="{FF2B5EF4-FFF2-40B4-BE49-F238E27FC236}">
                <a16:creationId xmlns:a16="http://schemas.microsoft.com/office/drawing/2014/main" id="{B419B8F9-DD10-2D5C-BE38-2717CE463B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67CBBC-15FF-C945-0D57-EDB64E7BEE8D}"/>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245898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B65E-E22F-8356-EB37-32365C6066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14265C-9EA9-4B3D-DA44-E403516D0AE4}"/>
              </a:ext>
            </a:extLst>
          </p:cNvPr>
          <p:cNvSpPr>
            <a:spLocks noGrp="1"/>
          </p:cNvSpPr>
          <p:nvPr>
            <p:ph type="dt" sz="half" idx="10"/>
          </p:nvPr>
        </p:nvSpPr>
        <p:spPr/>
        <p:txBody>
          <a:bodyPr/>
          <a:lstStyle/>
          <a:p>
            <a:fld id="{C5272B80-9B1D-47CF-885B-A62F893FC726}" type="datetimeFigureOut">
              <a:rPr lang="en-IN" smtClean="0"/>
              <a:t>17-07-2024</a:t>
            </a:fld>
            <a:endParaRPr lang="en-IN"/>
          </a:p>
        </p:txBody>
      </p:sp>
      <p:sp>
        <p:nvSpPr>
          <p:cNvPr id="4" name="Footer Placeholder 3">
            <a:extLst>
              <a:ext uri="{FF2B5EF4-FFF2-40B4-BE49-F238E27FC236}">
                <a16:creationId xmlns:a16="http://schemas.microsoft.com/office/drawing/2014/main" id="{467D0596-61A9-728B-ADF0-49B464F8E7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ED4922-1C34-B847-07E3-D359D6515431}"/>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361844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1147C0-D5D5-F925-2B54-F395628A7DBD}"/>
              </a:ext>
            </a:extLst>
          </p:cNvPr>
          <p:cNvSpPr>
            <a:spLocks noGrp="1"/>
          </p:cNvSpPr>
          <p:nvPr>
            <p:ph type="dt" sz="half" idx="10"/>
          </p:nvPr>
        </p:nvSpPr>
        <p:spPr/>
        <p:txBody>
          <a:bodyPr/>
          <a:lstStyle/>
          <a:p>
            <a:fld id="{C5272B80-9B1D-47CF-885B-A62F893FC726}" type="datetimeFigureOut">
              <a:rPr lang="en-IN" smtClean="0"/>
              <a:t>17-07-2024</a:t>
            </a:fld>
            <a:endParaRPr lang="en-IN"/>
          </a:p>
        </p:txBody>
      </p:sp>
      <p:sp>
        <p:nvSpPr>
          <p:cNvPr id="3" name="Footer Placeholder 2">
            <a:extLst>
              <a:ext uri="{FF2B5EF4-FFF2-40B4-BE49-F238E27FC236}">
                <a16:creationId xmlns:a16="http://schemas.microsoft.com/office/drawing/2014/main" id="{50B5F41E-1FD3-D5D7-3315-1902E57165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38DA32-C710-DBEA-A918-298C83572721}"/>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57487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2F23-C56A-9B5D-877A-7290A8CBB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19A9B9-56BC-E685-F7DC-F5610F329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A19A8E-4D88-C159-9D4B-EAEAA146E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50DDB-F58A-0282-094A-05995EF7EF55}"/>
              </a:ext>
            </a:extLst>
          </p:cNvPr>
          <p:cNvSpPr>
            <a:spLocks noGrp="1"/>
          </p:cNvSpPr>
          <p:nvPr>
            <p:ph type="dt" sz="half" idx="10"/>
          </p:nvPr>
        </p:nvSpPr>
        <p:spPr/>
        <p:txBody>
          <a:bodyPr/>
          <a:lstStyle/>
          <a:p>
            <a:fld id="{C5272B80-9B1D-47CF-885B-A62F893FC726}" type="datetimeFigureOut">
              <a:rPr lang="en-IN" smtClean="0"/>
              <a:t>17-07-2024</a:t>
            </a:fld>
            <a:endParaRPr lang="en-IN"/>
          </a:p>
        </p:txBody>
      </p:sp>
      <p:sp>
        <p:nvSpPr>
          <p:cNvPr id="6" name="Footer Placeholder 5">
            <a:extLst>
              <a:ext uri="{FF2B5EF4-FFF2-40B4-BE49-F238E27FC236}">
                <a16:creationId xmlns:a16="http://schemas.microsoft.com/office/drawing/2014/main" id="{69A4AEEB-E512-8866-BA28-9549AEC4C3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6DBD9-09E8-F2AB-050A-407AC99C293A}"/>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1755345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668-BB36-008B-7251-39B23F651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EECE27-5443-EE12-AB9F-968E21BBD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75A74D-60A6-B0BE-5932-59DD39AA3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7453E-1C14-3BDF-340D-A6BEB0EB1384}"/>
              </a:ext>
            </a:extLst>
          </p:cNvPr>
          <p:cNvSpPr>
            <a:spLocks noGrp="1"/>
          </p:cNvSpPr>
          <p:nvPr>
            <p:ph type="dt" sz="half" idx="10"/>
          </p:nvPr>
        </p:nvSpPr>
        <p:spPr/>
        <p:txBody>
          <a:bodyPr/>
          <a:lstStyle/>
          <a:p>
            <a:fld id="{C5272B80-9B1D-47CF-885B-A62F893FC726}" type="datetimeFigureOut">
              <a:rPr lang="en-IN" smtClean="0"/>
              <a:t>17-07-2024</a:t>
            </a:fld>
            <a:endParaRPr lang="en-IN"/>
          </a:p>
        </p:txBody>
      </p:sp>
      <p:sp>
        <p:nvSpPr>
          <p:cNvPr id="6" name="Footer Placeholder 5">
            <a:extLst>
              <a:ext uri="{FF2B5EF4-FFF2-40B4-BE49-F238E27FC236}">
                <a16:creationId xmlns:a16="http://schemas.microsoft.com/office/drawing/2014/main" id="{BCAC4370-3CC1-FA09-F439-99EE85821B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BB71BA-79C6-230D-FD87-D0CF3ED35BB3}"/>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167228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3BF0C-E7FC-186B-2E35-3CD8EEF02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98019B-C5EF-FB0C-0B08-F7E1A848D0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F384C-985E-5F2A-C3F7-A58FB3CED8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72B80-9B1D-47CF-885B-A62F893FC726}" type="datetimeFigureOut">
              <a:rPr lang="en-IN" smtClean="0"/>
              <a:t>17-07-2024</a:t>
            </a:fld>
            <a:endParaRPr lang="en-IN"/>
          </a:p>
        </p:txBody>
      </p:sp>
      <p:sp>
        <p:nvSpPr>
          <p:cNvPr id="5" name="Footer Placeholder 4">
            <a:extLst>
              <a:ext uri="{FF2B5EF4-FFF2-40B4-BE49-F238E27FC236}">
                <a16:creationId xmlns:a16="http://schemas.microsoft.com/office/drawing/2014/main" id="{A2151E27-179E-BEC0-52D2-91FC054F0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9F721C-26F6-B1B9-BC9F-DC612BF8A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2297-7E8D-4556-A2FB-D30B091376A1}" type="slidenum">
              <a:rPr lang="en-IN" smtClean="0"/>
              <a:t>‹#›</a:t>
            </a:fld>
            <a:endParaRPr lang="en-IN"/>
          </a:p>
        </p:txBody>
      </p:sp>
    </p:spTree>
    <p:extLst>
      <p:ext uri="{BB962C8B-B14F-4D97-AF65-F5344CB8AC3E}">
        <p14:creationId xmlns:p14="http://schemas.microsoft.com/office/powerpoint/2010/main" val="2168528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drive.google.com/file/d/1mGY1doT8RRTgIS0eZsiexHOjUIel9pvo/view?usp=drive_link" TargetMode="Externa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64F4D8-7009-0F5E-4D80-8EB669A223C7}"/>
              </a:ext>
            </a:extLst>
          </p:cNvPr>
          <p:cNvSpPr txBox="1"/>
          <p:nvPr/>
        </p:nvSpPr>
        <p:spPr>
          <a:xfrm>
            <a:off x="6570406" y="1699997"/>
            <a:ext cx="4994787" cy="1200329"/>
          </a:xfrm>
          <a:prstGeom prst="rect">
            <a:avLst/>
          </a:prstGeom>
          <a:noFill/>
        </p:spPr>
        <p:txBody>
          <a:bodyPr wrap="square" rtlCol="0">
            <a:spAutoFit/>
          </a:bodyPr>
          <a:lstStyle/>
          <a:p>
            <a:r>
              <a:rPr lang="en-IN" sz="3600" dirty="0">
                <a:solidFill>
                  <a:schemeClr val="accent1">
                    <a:lumMod val="50000"/>
                  </a:schemeClr>
                </a:solidFill>
              </a:rPr>
              <a:t>Diwali Sales Data Analysis Using Python</a:t>
            </a:r>
          </a:p>
        </p:txBody>
      </p:sp>
      <p:sp>
        <p:nvSpPr>
          <p:cNvPr id="3" name="TextBox 2">
            <a:extLst>
              <a:ext uri="{FF2B5EF4-FFF2-40B4-BE49-F238E27FC236}">
                <a16:creationId xmlns:a16="http://schemas.microsoft.com/office/drawing/2014/main" id="{E2BA8BED-97E1-FDE6-610C-7D85175BFBF9}"/>
              </a:ext>
            </a:extLst>
          </p:cNvPr>
          <p:cNvSpPr txBox="1"/>
          <p:nvPr/>
        </p:nvSpPr>
        <p:spPr>
          <a:xfrm>
            <a:off x="6609737" y="3136612"/>
            <a:ext cx="3362633" cy="584775"/>
          </a:xfrm>
          <a:prstGeom prst="rect">
            <a:avLst/>
          </a:prstGeom>
          <a:noFill/>
        </p:spPr>
        <p:txBody>
          <a:bodyPr wrap="square" rtlCol="0">
            <a:spAutoFit/>
          </a:bodyPr>
          <a:lstStyle/>
          <a:p>
            <a:r>
              <a:rPr lang="en-US" sz="3200" dirty="0">
                <a:solidFill>
                  <a:srgbClr val="002060"/>
                </a:solidFill>
              </a:rPr>
              <a:t>Arnab Samanta</a:t>
            </a:r>
            <a:endParaRPr lang="en-IN" sz="3200" dirty="0">
              <a:solidFill>
                <a:srgbClr val="002060"/>
              </a:solidFill>
            </a:endParaRPr>
          </a:p>
        </p:txBody>
      </p:sp>
      <p:sp>
        <p:nvSpPr>
          <p:cNvPr id="4" name="TextBox 3">
            <a:extLst>
              <a:ext uri="{FF2B5EF4-FFF2-40B4-BE49-F238E27FC236}">
                <a16:creationId xmlns:a16="http://schemas.microsoft.com/office/drawing/2014/main" id="{0B509036-E3B5-BA0B-50AF-0D795E79B1B4}"/>
              </a:ext>
            </a:extLst>
          </p:cNvPr>
          <p:cNvSpPr txBox="1"/>
          <p:nvPr/>
        </p:nvSpPr>
        <p:spPr>
          <a:xfrm>
            <a:off x="6609737" y="3970503"/>
            <a:ext cx="2753032" cy="584775"/>
          </a:xfrm>
          <a:prstGeom prst="rect">
            <a:avLst/>
          </a:prstGeom>
          <a:noFill/>
        </p:spPr>
        <p:txBody>
          <a:bodyPr wrap="square" rtlCol="0">
            <a:spAutoFit/>
          </a:bodyPr>
          <a:lstStyle/>
          <a:p>
            <a:r>
              <a:rPr lang="en-US" sz="3200" dirty="0">
                <a:solidFill>
                  <a:srgbClr val="002060"/>
                </a:solidFill>
              </a:rPr>
              <a:t>17-07-2024</a:t>
            </a:r>
            <a:endParaRPr lang="en-IN" sz="3200" dirty="0">
              <a:solidFill>
                <a:srgbClr val="002060"/>
              </a:solidFill>
            </a:endParaRPr>
          </a:p>
        </p:txBody>
      </p:sp>
      <p:pic>
        <p:nvPicPr>
          <p:cNvPr id="6" name="Picture 5">
            <a:extLst>
              <a:ext uri="{FF2B5EF4-FFF2-40B4-BE49-F238E27FC236}">
                <a16:creationId xmlns:a16="http://schemas.microsoft.com/office/drawing/2014/main" id="{ED540CB2-75BF-474E-C5F1-D4521B8CB4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5820" y="855405"/>
            <a:ext cx="6178908" cy="4599889"/>
          </a:xfrm>
          <a:prstGeom prst="rect">
            <a:avLst/>
          </a:prstGeom>
        </p:spPr>
      </p:pic>
    </p:spTree>
    <p:extLst>
      <p:ext uri="{BB962C8B-B14F-4D97-AF65-F5344CB8AC3E}">
        <p14:creationId xmlns:p14="http://schemas.microsoft.com/office/powerpoint/2010/main" val="367194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218AF1F-09F1-437D-9FC9-AA5864647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55" y="613800"/>
            <a:ext cx="11572567" cy="58656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FC5A44-8B05-8242-52FD-FE61814F015C}"/>
              </a:ext>
            </a:extLst>
          </p:cNvPr>
          <p:cNvSpPr txBox="1"/>
          <p:nvPr/>
        </p:nvSpPr>
        <p:spPr>
          <a:xfrm>
            <a:off x="3435197" y="57126"/>
            <a:ext cx="4892725" cy="369332"/>
          </a:xfrm>
          <a:prstGeom prst="rect">
            <a:avLst/>
          </a:prstGeom>
          <a:noFill/>
        </p:spPr>
        <p:txBody>
          <a:bodyPr wrap="square" rtlCol="0">
            <a:spAutoFit/>
          </a:bodyPr>
          <a:lstStyle/>
          <a:p>
            <a:pPr algn="ctr"/>
            <a:r>
              <a:rPr lang="en-IN" i="0" u="sng" dirty="0">
                <a:solidFill>
                  <a:schemeClr val="accent1"/>
                </a:solidFill>
                <a:effectLst/>
                <a:highlight>
                  <a:srgbClr val="FFFFFF"/>
                </a:highlight>
                <a:latin typeface="system-ui"/>
              </a:rPr>
              <a:t>Product Category Wise Sales Analysis</a:t>
            </a:r>
          </a:p>
        </p:txBody>
      </p:sp>
    </p:spTree>
    <p:extLst>
      <p:ext uri="{BB962C8B-B14F-4D97-AF65-F5344CB8AC3E}">
        <p14:creationId xmlns:p14="http://schemas.microsoft.com/office/powerpoint/2010/main" val="33455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363092E-658A-49E7-1462-0EB183DDE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98" y="1014620"/>
            <a:ext cx="11100606" cy="52780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60FD567-C573-A71E-D715-60758D94C558}"/>
              </a:ext>
            </a:extLst>
          </p:cNvPr>
          <p:cNvSpPr txBox="1"/>
          <p:nvPr/>
        </p:nvSpPr>
        <p:spPr>
          <a:xfrm>
            <a:off x="3582452" y="34413"/>
            <a:ext cx="4133798" cy="400110"/>
          </a:xfrm>
          <a:prstGeom prst="rect">
            <a:avLst/>
          </a:prstGeom>
          <a:noFill/>
        </p:spPr>
        <p:txBody>
          <a:bodyPr wrap="square" rtlCol="0">
            <a:spAutoFit/>
          </a:bodyPr>
          <a:lstStyle/>
          <a:p>
            <a:pPr algn="ctr"/>
            <a:r>
              <a:rPr lang="en-US" sz="2000" u="sng" dirty="0">
                <a:solidFill>
                  <a:srgbClr val="FF0000"/>
                </a:solidFill>
              </a:rPr>
              <a:t>Product ID Wise Sales Analysis</a:t>
            </a:r>
            <a:endParaRPr lang="en-IN" dirty="0"/>
          </a:p>
        </p:txBody>
      </p:sp>
    </p:spTree>
    <p:extLst>
      <p:ext uri="{BB962C8B-B14F-4D97-AF65-F5344CB8AC3E}">
        <p14:creationId xmlns:p14="http://schemas.microsoft.com/office/powerpoint/2010/main" val="403782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856901B-E120-9409-92DA-68A1A39C1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2" y="996674"/>
            <a:ext cx="11747116" cy="51779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BC46C6A-FB59-845A-29CB-14B825284642}"/>
              </a:ext>
            </a:extLst>
          </p:cNvPr>
          <p:cNvSpPr txBox="1"/>
          <p:nvPr/>
        </p:nvSpPr>
        <p:spPr>
          <a:xfrm>
            <a:off x="4887848" y="68826"/>
            <a:ext cx="4031226" cy="646331"/>
          </a:xfrm>
          <a:prstGeom prst="rect">
            <a:avLst/>
          </a:prstGeom>
          <a:noFill/>
        </p:spPr>
        <p:txBody>
          <a:bodyPr wrap="square" rtlCol="0">
            <a:spAutoFit/>
          </a:bodyPr>
          <a:lstStyle/>
          <a:p>
            <a:r>
              <a:rPr lang="en-US" i="0" u="sng" dirty="0">
                <a:effectLst/>
                <a:highlight>
                  <a:srgbClr val="FFFFFF"/>
                </a:highlight>
                <a:latin typeface="system-ui"/>
              </a:rPr>
              <a:t>State Wise Sales Analysis</a:t>
            </a:r>
          </a:p>
          <a:p>
            <a:endParaRPr lang="en-IN" dirty="0"/>
          </a:p>
        </p:txBody>
      </p:sp>
    </p:spTree>
    <p:extLst>
      <p:ext uri="{BB962C8B-B14F-4D97-AF65-F5344CB8AC3E}">
        <p14:creationId xmlns:p14="http://schemas.microsoft.com/office/powerpoint/2010/main" val="996353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5038-4191-62FE-4218-D738BD2959B2}"/>
              </a:ext>
            </a:extLst>
          </p:cNvPr>
          <p:cNvSpPr>
            <a:spLocks noGrp="1"/>
          </p:cNvSpPr>
          <p:nvPr>
            <p:ph type="title"/>
          </p:nvPr>
        </p:nvSpPr>
        <p:spPr>
          <a:xfrm>
            <a:off x="924232" y="77122"/>
            <a:ext cx="9409471" cy="1328888"/>
          </a:xfrm>
        </p:spPr>
        <p:txBody>
          <a:bodyPr/>
          <a:lstStyle/>
          <a:p>
            <a:r>
              <a:rPr lang="en-US" dirty="0">
                <a:solidFill>
                  <a:srgbClr val="002060"/>
                </a:solidFill>
              </a:rPr>
              <a:t>Discussion</a:t>
            </a:r>
            <a:endParaRPr lang="en-IN" dirty="0">
              <a:solidFill>
                <a:srgbClr val="002060"/>
              </a:solidFill>
            </a:endParaRPr>
          </a:p>
        </p:txBody>
      </p:sp>
      <p:sp>
        <p:nvSpPr>
          <p:cNvPr id="3" name="Content Placeholder 2">
            <a:extLst>
              <a:ext uri="{FF2B5EF4-FFF2-40B4-BE49-F238E27FC236}">
                <a16:creationId xmlns:a16="http://schemas.microsoft.com/office/drawing/2014/main" id="{51BBECA2-708B-C1C0-4840-FF2806131BE0}"/>
              </a:ext>
            </a:extLst>
          </p:cNvPr>
          <p:cNvSpPr>
            <a:spLocks noGrp="1"/>
          </p:cNvSpPr>
          <p:nvPr>
            <p:ph idx="1"/>
          </p:nvPr>
        </p:nvSpPr>
        <p:spPr/>
        <p:txBody>
          <a:bodyPr>
            <a:normAutofit/>
          </a:bodyPr>
          <a:lstStyle/>
          <a:p>
            <a:r>
              <a:rPr lang="en-US" dirty="0">
                <a:solidFill>
                  <a:srgbClr val="002060"/>
                </a:solidFill>
              </a:rPr>
              <a:t>Findings:</a:t>
            </a:r>
          </a:p>
          <a:p>
            <a:pPr lvl="1"/>
            <a:r>
              <a:rPr lang="en-US" sz="2000" i="0" dirty="0">
                <a:solidFill>
                  <a:srgbClr val="002060"/>
                </a:solidFill>
                <a:effectLst/>
                <a:highlight>
                  <a:srgbClr val="FFFFFF"/>
                </a:highlight>
                <a:latin typeface="system-ui"/>
              </a:rPr>
              <a:t>Female Generally Places More Order Compare to Male</a:t>
            </a:r>
          </a:p>
          <a:p>
            <a:pPr lvl="1"/>
            <a:r>
              <a:rPr lang="en-US" sz="2000" i="0" dirty="0">
                <a:solidFill>
                  <a:srgbClr val="002060"/>
                </a:solidFill>
                <a:effectLst/>
                <a:highlight>
                  <a:srgbClr val="FFFFFF"/>
                </a:highlight>
                <a:latin typeface="system-ui"/>
              </a:rPr>
              <a:t>Unmarried Females Are Spending More Compare To Married Females And Males</a:t>
            </a:r>
          </a:p>
          <a:p>
            <a:pPr lvl="1"/>
            <a:r>
              <a:rPr lang="en-US" sz="2000" dirty="0">
                <a:solidFill>
                  <a:srgbClr val="002060"/>
                </a:solidFill>
                <a:highlight>
                  <a:srgbClr val="FFFFFF"/>
                </a:highlight>
                <a:latin typeface="system-ui"/>
              </a:rPr>
              <a:t>26-35 Age Group People Buy More  Compare To Other Age Groups</a:t>
            </a:r>
          </a:p>
          <a:p>
            <a:pPr lvl="1"/>
            <a:r>
              <a:rPr lang="en-US" sz="2000" dirty="0">
                <a:solidFill>
                  <a:srgbClr val="002060"/>
                </a:solidFill>
                <a:highlight>
                  <a:srgbClr val="FFFFFF"/>
                </a:highlight>
                <a:latin typeface="system-ui"/>
              </a:rPr>
              <a:t>IT Sector's People Order More And Pay More Amount Than Other Occupations</a:t>
            </a:r>
          </a:p>
          <a:p>
            <a:pPr lvl="1"/>
            <a:r>
              <a:rPr lang="en-IN" sz="2000" dirty="0">
                <a:solidFill>
                  <a:srgbClr val="002060"/>
                </a:solidFill>
                <a:highlight>
                  <a:srgbClr val="FFFFFF"/>
                </a:highlight>
                <a:latin typeface="system-ui"/>
              </a:rPr>
              <a:t>The Food category generates the highest revenue despite a lower order count, compared to Clothing &amp; Apparel, which leads in order count but not in total amount spent.</a:t>
            </a:r>
          </a:p>
          <a:p>
            <a:pPr lvl="1">
              <a:spcAft>
                <a:spcPts val="800"/>
              </a:spcAft>
              <a:buSzPts val="1000"/>
              <a:tabLst>
                <a:tab pos="457200" algn="l"/>
              </a:tabLst>
            </a:pPr>
            <a:r>
              <a:rPr lang="en-IN" sz="2000" dirty="0">
                <a:solidFill>
                  <a:srgbClr val="002060"/>
                </a:solidFill>
                <a:highlight>
                  <a:srgbClr val="FFFFFF"/>
                </a:highlight>
                <a:latin typeface="system-ui"/>
              </a:rPr>
              <a:t>Product ID P00265242 is the top performer in both order count and total amount spent.</a:t>
            </a:r>
          </a:p>
          <a:p>
            <a:pPr lvl="1"/>
            <a:r>
              <a:rPr lang="en-US" sz="2000" dirty="0">
                <a:solidFill>
                  <a:srgbClr val="002060"/>
                </a:solidFill>
              </a:rPr>
              <a:t>Uttar Pradesh and Maharashtra are the top states in terms of order count and total amount spent.</a:t>
            </a:r>
            <a:endParaRPr lang="en-IN" sz="2000" dirty="0">
              <a:solidFill>
                <a:srgbClr val="002060"/>
              </a:solidFill>
            </a:endParaRPr>
          </a:p>
          <a:p>
            <a:endParaRPr lang="en-IN" dirty="0"/>
          </a:p>
        </p:txBody>
      </p:sp>
      <p:cxnSp>
        <p:nvCxnSpPr>
          <p:cNvPr id="5" name="Straight Connector 4">
            <a:extLst>
              <a:ext uri="{FF2B5EF4-FFF2-40B4-BE49-F238E27FC236}">
                <a16:creationId xmlns:a16="http://schemas.microsoft.com/office/drawing/2014/main" id="{B49C256C-A4AC-B774-F09E-B941013A4B50}"/>
              </a:ext>
            </a:extLst>
          </p:cNvPr>
          <p:cNvCxnSpPr/>
          <p:nvPr/>
        </p:nvCxnSpPr>
        <p:spPr>
          <a:xfrm>
            <a:off x="924232" y="1543665"/>
            <a:ext cx="104295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82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96A9-1CBF-4529-7477-A945EB45202F}"/>
              </a:ext>
            </a:extLst>
          </p:cNvPr>
          <p:cNvSpPr>
            <a:spLocks noGrp="1"/>
          </p:cNvSpPr>
          <p:nvPr>
            <p:ph type="title"/>
          </p:nvPr>
        </p:nvSpPr>
        <p:spPr>
          <a:xfrm>
            <a:off x="533400" y="82601"/>
            <a:ext cx="2081981" cy="598436"/>
          </a:xfrm>
        </p:spPr>
        <p:txBody>
          <a:bodyPr>
            <a:normAutofit/>
          </a:bodyPr>
          <a:lstStyle/>
          <a:p>
            <a:r>
              <a:rPr lang="en-US" sz="3200" dirty="0">
                <a:solidFill>
                  <a:srgbClr val="002060"/>
                </a:solidFill>
              </a:rPr>
              <a:t>Conclusion:</a:t>
            </a:r>
            <a:endParaRPr lang="en-IN" sz="3200" dirty="0">
              <a:solidFill>
                <a:srgbClr val="002060"/>
              </a:solidFill>
            </a:endParaRPr>
          </a:p>
        </p:txBody>
      </p:sp>
      <p:cxnSp>
        <p:nvCxnSpPr>
          <p:cNvPr id="5" name="Straight Connector 4">
            <a:extLst>
              <a:ext uri="{FF2B5EF4-FFF2-40B4-BE49-F238E27FC236}">
                <a16:creationId xmlns:a16="http://schemas.microsoft.com/office/drawing/2014/main" id="{B2A45858-113D-5AD0-4175-7718FFB905EF}"/>
              </a:ext>
            </a:extLst>
          </p:cNvPr>
          <p:cNvCxnSpPr/>
          <p:nvPr/>
        </p:nvCxnSpPr>
        <p:spPr>
          <a:xfrm>
            <a:off x="383458" y="786581"/>
            <a:ext cx="113464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1509358-F3AB-9A08-98C3-BB1A8CC4E79B}"/>
              </a:ext>
            </a:extLst>
          </p:cNvPr>
          <p:cNvSpPr txBox="1"/>
          <p:nvPr/>
        </p:nvSpPr>
        <p:spPr>
          <a:xfrm>
            <a:off x="383457" y="1002891"/>
            <a:ext cx="11611897" cy="5217197"/>
          </a:xfrm>
          <a:prstGeom prst="rect">
            <a:avLst/>
          </a:prstGeom>
          <a:noFill/>
        </p:spPr>
        <p:txBody>
          <a:bodyPr wrap="square" rtlCol="0">
            <a:spAutoFit/>
          </a:bodyPr>
          <a:lstStyle/>
          <a:p>
            <a:pPr marL="285750" lvl="0" indent="-285750">
              <a:lnSpc>
                <a:spcPct val="107000"/>
              </a:lnSpc>
              <a:spcAft>
                <a:spcPts val="800"/>
              </a:spcAft>
              <a:buSzPts val="1000"/>
              <a:buFont typeface="Wingdings" panose="05000000000000000000" pitchFamily="2" charset="2"/>
              <a:buChar char="Ø"/>
              <a:tabLst>
                <a:tab pos="457200" algn="l"/>
              </a:tabLst>
            </a:pPr>
            <a:r>
              <a:rPr lang="en-IN" sz="1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Young adults aged (26-35) women shop the most compared to other age groups.</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Unmarried women spend more than married women and men. This shows different spending habits based on marital status.</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People in the IT sector shop more and spend more per purchase compared to others. This could be due to higher salaries or preferences.</a:t>
            </a:r>
            <a:r>
              <a:rPr lang="en-US" dirty="0">
                <a:solidFill>
                  <a:srgbClr val="002060"/>
                </a:solidFill>
              </a:rPr>
              <a:t> Client can increase this by offering tech-related products or exclusive deals  to this audience.</a:t>
            </a:r>
            <a:endParaRPr lang="en-IN" sz="1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1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Food items bring in more money per purchase despite fewer orders. Clothes are ordered more often but don't bring in as much money per sale. Client</a:t>
            </a:r>
            <a:r>
              <a:rPr lang="en-US" dirty="0">
                <a:solidFill>
                  <a:srgbClr val="002060"/>
                </a:solidFill>
              </a:rPr>
              <a:t> should optimize product mix and pricing strategies across categories to maximize revenue and profitability.</a:t>
            </a:r>
            <a:endParaRPr lang="en-IN" sz="1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Product ID P00265242 is the top performer in both order count and total amount spent, indicating high consumer demand and spending.</a:t>
            </a:r>
            <a:r>
              <a:rPr lang="en-US" dirty="0">
                <a:solidFill>
                  <a:srgbClr val="002060"/>
                </a:solidFill>
              </a:rPr>
              <a:t> Client should analyze its success factors and replicate strategies for other products to get similar results.</a:t>
            </a:r>
            <a:endParaRPr lang="en-IN" sz="1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SzPts val="1000"/>
              <a:buFont typeface="Wingdings" panose="05000000000000000000" pitchFamily="2" charset="2"/>
              <a:buChar char="Ø"/>
              <a:tabLst>
                <a:tab pos="457200" algn="l"/>
              </a:tabLst>
            </a:pPr>
            <a:r>
              <a:rPr lang="en-IN" kern="100" dirty="0">
                <a:solidFill>
                  <a:srgbClr val="002060"/>
                </a:solidFill>
                <a:latin typeface="Calibri" panose="020F0502020204030204" pitchFamily="34" charset="0"/>
                <a:ea typeface="Calibri" panose="020F0502020204030204" pitchFamily="34" charset="0"/>
                <a:cs typeface="Times New Roman" panose="02020603050405020304" pitchFamily="18" charset="0"/>
              </a:rPr>
              <a:t>We can see a</a:t>
            </a:r>
            <a:r>
              <a:rPr lang="en-IN" sz="1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strong buying habits in Uttar Pradesh and Maharashtra,</a:t>
            </a:r>
            <a:r>
              <a:rPr lang="en-IN"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indicating strong consumer markets</a:t>
            </a:r>
            <a:r>
              <a:rPr lang="en-IN" sz="1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p>
            <a:pPr marL="285750" lvl="0" indent="-285750">
              <a:lnSpc>
                <a:spcPct val="107000"/>
              </a:lnSpc>
              <a:spcAft>
                <a:spcPts val="800"/>
              </a:spcAft>
              <a:buSzPts val="1000"/>
              <a:buFont typeface="Wingdings" panose="05000000000000000000" pitchFamily="2" charset="2"/>
              <a:buChar char="Ø"/>
              <a:tabLst>
                <a:tab pos="457200" algn="l"/>
              </a:tabLst>
            </a:pPr>
            <a:endParaRPr lang="en-IN" sz="1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 Understanding these trends helps businesses cater better to their customers. They can focus on products and strategies that appeal most to different age groups, genders, job sectors, and regions to maximize sales and customer satisfaction</a:t>
            </a:r>
            <a:endParaRPr lang="en-IN" dirty="0"/>
          </a:p>
        </p:txBody>
      </p:sp>
    </p:spTree>
    <p:extLst>
      <p:ext uri="{BB962C8B-B14F-4D97-AF65-F5344CB8AC3E}">
        <p14:creationId xmlns:p14="http://schemas.microsoft.com/office/powerpoint/2010/main" val="265405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C7E7-12FF-5CCE-9BBF-523DA5FE520C}"/>
              </a:ext>
            </a:extLst>
          </p:cNvPr>
          <p:cNvSpPr>
            <a:spLocks noGrp="1"/>
          </p:cNvSpPr>
          <p:nvPr>
            <p:ph type="title"/>
          </p:nvPr>
        </p:nvSpPr>
        <p:spPr/>
        <p:txBody>
          <a:bodyPr/>
          <a:lstStyle/>
          <a:p>
            <a:r>
              <a:rPr lang="en-US" u="sng" dirty="0">
                <a:solidFill>
                  <a:srgbClr val="FF0000"/>
                </a:solidFill>
              </a:rPr>
              <a:t>OUTLINE</a:t>
            </a:r>
            <a:endParaRPr lang="en-IN" u="sng" dirty="0">
              <a:solidFill>
                <a:srgbClr val="FF0000"/>
              </a:solidFill>
            </a:endParaRPr>
          </a:p>
        </p:txBody>
      </p:sp>
      <p:pic>
        <p:nvPicPr>
          <p:cNvPr id="5" name="Content Placeholder 4" descr="Open book with solid fill">
            <a:extLst>
              <a:ext uri="{FF2B5EF4-FFF2-40B4-BE49-F238E27FC236}">
                <a16:creationId xmlns:a16="http://schemas.microsoft.com/office/drawing/2014/main" id="{393C801A-A245-56C7-D88D-5193F69B5D6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202128" y="1238865"/>
            <a:ext cx="3682182" cy="3755922"/>
          </a:xfrm>
        </p:spPr>
      </p:pic>
      <p:sp>
        <p:nvSpPr>
          <p:cNvPr id="6" name="TextBox 5">
            <a:extLst>
              <a:ext uri="{FF2B5EF4-FFF2-40B4-BE49-F238E27FC236}">
                <a16:creationId xmlns:a16="http://schemas.microsoft.com/office/drawing/2014/main" id="{541CE469-A0E7-8F10-B5DA-28BBE902FE89}"/>
              </a:ext>
            </a:extLst>
          </p:cNvPr>
          <p:cNvSpPr txBox="1"/>
          <p:nvPr/>
        </p:nvSpPr>
        <p:spPr>
          <a:xfrm>
            <a:off x="838200" y="1690688"/>
            <a:ext cx="5122606" cy="3662541"/>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accent1">
                    <a:lumMod val="50000"/>
                  </a:schemeClr>
                </a:solidFill>
              </a:rPr>
              <a:t>Introduction</a:t>
            </a:r>
          </a:p>
          <a:p>
            <a:pPr marL="285750" indent="-285750">
              <a:buFont typeface="Arial" panose="020B0604020202020204" pitchFamily="34" charset="0"/>
              <a:buChar char="•"/>
            </a:pPr>
            <a:r>
              <a:rPr lang="en-US" sz="2800" dirty="0">
                <a:solidFill>
                  <a:schemeClr val="accent1">
                    <a:lumMod val="50000"/>
                  </a:schemeClr>
                </a:solidFill>
              </a:rPr>
              <a:t>Methodology</a:t>
            </a:r>
          </a:p>
          <a:p>
            <a:pPr marL="285750" indent="-285750">
              <a:buFont typeface="Arial" panose="020B0604020202020204" pitchFamily="34" charset="0"/>
              <a:buChar char="•"/>
            </a:pPr>
            <a:r>
              <a:rPr lang="en-US" sz="2800" dirty="0">
                <a:solidFill>
                  <a:schemeClr val="accent1">
                    <a:lumMod val="50000"/>
                  </a:schemeClr>
                </a:solidFill>
              </a:rPr>
              <a:t>Results</a:t>
            </a:r>
          </a:p>
          <a:p>
            <a:pPr marL="742950" lvl="1" indent="-285750">
              <a:buFont typeface="Arial" panose="020B0604020202020204" pitchFamily="34" charset="0"/>
              <a:buChar char="•"/>
            </a:pPr>
            <a:r>
              <a:rPr lang="en-US" sz="2800" dirty="0">
                <a:solidFill>
                  <a:schemeClr val="accent1">
                    <a:lumMod val="50000"/>
                  </a:schemeClr>
                </a:solidFill>
              </a:rPr>
              <a:t>Visualization-charts</a:t>
            </a:r>
          </a:p>
          <a:p>
            <a:pPr marL="285750" indent="-285750">
              <a:buFont typeface="Arial" panose="020B0604020202020204" pitchFamily="34" charset="0"/>
              <a:buChar char="•"/>
            </a:pPr>
            <a:r>
              <a:rPr lang="en-US" sz="2800" dirty="0">
                <a:solidFill>
                  <a:schemeClr val="accent1">
                    <a:lumMod val="50000"/>
                  </a:schemeClr>
                </a:solidFill>
              </a:rPr>
              <a:t>Discussion</a:t>
            </a:r>
          </a:p>
          <a:p>
            <a:pPr marL="742950" lvl="1" indent="-285750">
              <a:buFont typeface="Arial" panose="020B0604020202020204" pitchFamily="34" charset="0"/>
              <a:buChar char="•"/>
            </a:pPr>
            <a:r>
              <a:rPr lang="en-US" sz="2800" dirty="0">
                <a:solidFill>
                  <a:schemeClr val="accent1">
                    <a:lumMod val="50000"/>
                  </a:schemeClr>
                </a:solidFill>
              </a:rPr>
              <a:t>Findings</a:t>
            </a:r>
          </a:p>
          <a:p>
            <a:pPr marL="285750" indent="-285750">
              <a:buFont typeface="Arial" panose="020B0604020202020204" pitchFamily="34" charset="0"/>
              <a:buChar char="•"/>
            </a:pPr>
            <a:r>
              <a:rPr lang="en-US" sz="2800" dirty="0">
                <a:solidFill>
                  <a:schemeClr val="accent1">
                    <a:lumMod val="50000"/>
                  </a:schemeClr>
                </a:solidFill>
              </a:rPr>
              <a:t>Conclusion</a:t>
            </a:r>
          </a:p>
          <a:p>
            <a:pPr marL="742950" lvl="1"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58070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8937-EF68-FE80-64A5-DC2C09E5B699}"/>
              </a:ext>
            </a:extLst>
          </p:cNvPr>
          <p:cNvSpPr>
            <a:spLocks noGrp="1"/>
          </p:cNvSpPr>
          <p:nvPr>
            <p:ph type="title"/>
          </p:nvPr>
        </p:nvSpPr>
        <p:spPr/>
        <p:txBody>
          <a:bodyPr/>
          <a:lstStyle/>
          <a:p>
            <a:pPr algn="ctr"/>
            <a:r>
              <a:rPr lang="en-US" u="sng" dirty="0">
                <a:solidFill>
                  <a:srgbClr val="002060"/>
                </a:solidFill>
              </a:rPr>
              <a:t>Introduction</a:t>
            </a:r>
            <a:endParaRPr lang="en-IN" u="sng" dirty="0">
              <a:solidFill>
                <a:srgbClr val="002060"/>
              </a:solidFill>
            </a:endParaRPr>
          </a:p>
        </p:txBody>
      </p:sp>
      <p:pic>
        <p:nvPicPr>
          <p:cNvPr id="5" name="Content Placeholder 4" descr="List with solid fill">
            <a:extLst>
              <a:ext uri="{FF2B5EF4-FFF2-40B4-BE49-F238E27FC236}">
                <a16:creationId xmlns:a16="http://schemas.microsoft.com/office/drawing/2014/main" id="{8F2060BF-3725-0D70-CA97-D67C74881B4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37651" y="1759540"/>
            <a:ext cx="4365522" cy="3815351"/>
          </a:xfrm>
        </p:spPr>
      </p:pic>
      <p:sp>
        <p:nvSpPr>
          <p:cNvPr id="6" name="TextBox 5">
            <a:extLst>
              <a:ext uri="{FF2B5EF4-FFF2-40B4-BE49-F238E27FC236}">
                <a16:creationId xmlns:a16="http://schemas.microsoft.com/office/drawing/2014/main" id="{9CE8D2FB-46F6-CF41-8F7C-A7BD661ABDEB}"/>
              </a:ext>
            </a:extLst>
          </p:cNvPr>
          <p:cNvSpPr txBox="1"/>
          <p:nvPr/>
        </p:nvSpPr>
        <p:spPr>
          <a:xfrm>
            <a:off x="4650657" y="2172928"/>
            <a:ext cx="7167717" cy="2739211"/>
          </a:xfrm>
          <a:prstGeom prst="rect">
            <a:avLst/>
          </a:prstGeom>
          <a:noFill/>
        </p:spPr>
        <p:txBody>
          <a:bodyPr wrap="square" rtlCol="0">
            <a:spAutoFit/>
          </a:bodyPr>
          <a:lstStyle/>
          <a:p>
            <a:r>
              <a:rPr lang="en-US" dirty="0">
                <a:solidFill>
                  <a:srgbClr val="0070C0"/>
                </a:solidFill>
              </a:rPr>
              <a:t> </a:t>
            </a:r>
            <a:r>
              <a:rPr lang="en-US" sz="2800" dirty="0">
                <a:solidFill>
                  <a:srgbClr val="002060"/>
                </a:solidFill>
              </a:rPr>
              <a:t>About:</a:t>
            </a:r>
          </a:p>
          <a:p>
            <a:pPr marL="742950" lvl="1" indent="-285750">
              <a:buFont typeface="Arial" panose="020B0604020202020204" pitchFamily="34" charset="0"/>
              <a:buChar char="•"/>
            </a:pPr>
            <a:r>
              <a:rPr lang="en-IN" sz="2400" dirty="0">
                <a:solidFill>
                  <a:schemeClr val="accent1">
                    <a:lumMod val="50000"/>
                  </a:schemeClr>
                </a:solidFill>
              </a:rPr>
              <a:t>Diwali Sales Data Analysis </a:t>
            </a:r>
          </a:p>
          <a:p>
            <a:pPr marL="742950" lvl="1" indent="-285750">
              <a:buFont typeface="Arial" panose="020B0604020202020204" pitchFamily="34" charset="0"/>
              <a:buChar char="•"/>
            </a:pPr>
            <a:endParaRPr lang="en-IN" sz="2000" dirty="0">
              <a:solidFill>
                <a:schemeClr val="accent1">
                  <a:lumMod val="50000"/>
                </a:schemeClr>
              </a:solidFill>
            </a:endParaRPr>
          </a:p>
          <a:p>
            <a:r>
              <a:rPr lang="en-IN" sz="2800" dirty="0">
                <a:solidFill>
                  <a:srgbClr val="002060"/>
                </a:solidFill>
              </a:rPr>
              <a:t>Objective:</a:t>
            </a:r>
          </a:p>
          <a:p>
            <a:pPr marL="742950" lvl="1" indent="-285750">
              <a:buFont typeface="Arial" panose="020B0604020202020204" pitchFamily="34" charset="0"/>
              <a:buChar char="•"/>
            </a:pPr>
            <a:r>
              <a:rPr lang="en-IN" sz="2400" dirty="0">
                <a:solidFill>
                  <a:srgbClr val="002060"/>
                </a:solidFill>
              </a:rPr>
              <a:t>Analyse The Sales Data</a:t>
            </a:r>
          </a:p>
          <a:p>
            <a:pPr marL="742950" lvl="1" indent="-285750">
              <a:buFont typeface="Arial" panose="020B0604020202020204" pitchFamily="34" charset="0"/>
              <a:buChar char="•"/>
            </a:pPr>
            <a:r>
              <a:rPr lang="en-IN" sz="2400" dirty="0">
                <a:solidFill>
                  <a:srgbClr val="002060"/>
                </a:solidFill>
              </a:rPr>
              <a:t>Make Some Insightful Comments On Sales By Observing The Data</a:t>
            </a:r>
          </a:p>
        </p:txBody>
      </p:sp>
    </p:spTree>
    <p:extLst>
      <p:ext uri="{BB962C8B-B14F-4D97-AF65-F5344CB8AC3E}">
        <p14:creationId xmlns:p14="http://schemas.microsoft.com/office/powerpoint/2010/main" val="100030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1BCE-13AA-FDE8-32EC-96F58222D01E}"/>
              </a:ext>
            </a:extLst>
          </p:cNvPr>
          <p:cNvSpPr>
            <a:spLocks noGrp="1"/>
          </p:cNvSpPr>
          <p:nvPr>
            <p:ph type="title"/>
          </p:nvPr>
        </p:nvSpPr>
        <p:spPr>
          <a:xfrm>
            <a:off x="612058" y="178312"/>
            <a:ext cx="10515600" cy="1325563"/>
          </a:xfrm>
        </p:spPr>
        <p:txBody>
          <a:bodyPr/>
          <a:lstStyle/>
          <a:p>
            <a:pPr algn="ctr"/>
            <a:r>
              <a:rPr lang="en-US" u="sng" dirty="0">
                <a:solidFill>
                  <a:srgbClr val="C00000"/>
                </a:solidFill>
              </a:rPr>
              <a:t>Methodology</a:t>
            </a:r>
            <a:endParaRPr lang="en-IN" u="sng" dirty="0">
              <a:solidFill>
                <a:srgbClr val="C00000"/>
              </a:solidFill>
            </a:endParaRPr>
          </a:p>
        </p:txBody>
      </p:sp>
      <p:pic>
        <p:nvPicPr>
          <p:cNvPr id="5" name="Content Placeholder 4" descr="Bullseye with solid fill">
            <a:extLst>
              <a:ext uri="{FF2B5EF4-FFF2-40B4-BE49-F238E27FC236}">
                <a16:creationId xmlns:a16="http://schemas.microsoft.com/office/drawing/2014/main" id="{8B83BE73-507F-B33E-0C14-24E6D781CA17}"/>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8642555" y="1595284"/>
            <a:ext cx="3431892" cy="3667432"/>
          </a:xfrm>
        </p:spPr>
      </p:pic>
      <p:sp>
        <p:nvSpPr>
          <p:cNvPr id="6" name="TextBox 5">
            <a:extLst>
              <a:ext uri="{FF2B5EF4-FFF2-40B4-BE49-F238E27FC236}">
                <a16:creationId xmlns:a16="http://schemas.microsoft.com/office/drawing/2014/main" id="{56318C1D-B23B-1B80-3D3D-9E4E98B6ABBA}"/>
              </a:ext>
            </a:extLst>
          </p:cNvPr>
          <p:cNvSpPr txBox="1"/>
          <p:nvPr/>
        </p:nvSpPr>
        <p:spPr>
          <a:xfrm>
            <a:off x="540775" y="1217248"/>
            <a:ext cx="8377084" cy="5170646"/>
          </a:xfrm>
          <a:prstGeom prst="rect">
            <a:avLst/>
          </a:prstGeom>
          <a:noFill/>
        </p:spPr>
        <p:txBody>
          <a:bodyPr wrap="square" rtlCol="0">
            <a:spAutoFit/>
          </a:bodyPr>
          <a:lstStyle/>
          <a:p>
            <a:pPr marL="285750" indent="-285750">
              <a:buFont typeface="Wingdings" panose="05000000000000000000" pitchFamily="2" charset="2"/>
              <a:buChar char="q"/>
            </a:pPr>
            <a:r>
              <a:rPr lang="en-US" sz="2400" dirty="0">
                <a:solidFill>
                  <a:schemeClr val="accent1">
                    <a:lumMod val="50000"/>
                  </a:schemeClr>
                </a:solidFill>
              </a:rPr>
              <a:t>Business Problem Understanding</a:t>
            </a:r>
          </a:p>
          <a:p>
            <a:pPr marL="285750" indent="-285750">
              <a:buFont typeface="Wingdings" panose="05000000000000000000" pitchFamily="2" charset="2"/>
              <a:buChar char="q"/>
            </a:pPr>
            <a:r>
              <a:rPr lang="en-US" sz="2400" dirty="0">
                <a:solidFill>
                  <a:schemeClr val="accent1">
                    <a:lumMod val="50000"/>
                  </a:schemeClr>
                </a:solidFill>
              </a:rPr>
              <a:t>Data Collection</a:t>
            </a:r>
          </a:p>
          <a:p>
            <a:pPr marL="800100" lvl="1" indent="-342900">
              <a:buFont typeface="Arial" panose="020B0604020202020204" pitchFamily="34" charset="0"/>
              <a:buChar char="•"/>
            </a:pPr>
            <a:r>
              <a:rPr lang="en-US" sz="2400" dirty="0">
                <a:solidFill>
                  <a:schemeClr val="accent1">
                    <a:lumMod val="50000"/>
                  </a:schemeClr>
                </a:solidFill>
              </a:rPr>
              <a:t>Client has provided historical data in csv file</a:t>
            </a:r>
          </a:p>
          <a:p>
            <a:pPr marL="800100" lvl="1" indent="-342900">
              <a:buFont typeface="Arial" panose="020B0604020202020204" pitchFamily="34" charset="0"/>
              <a:buChar char="•"/>
            </a:pPr>
            <a:r>
              <a:rPr lang="en-US" sz="2400" dirty="0">
                <a:solidFill>
                  <a:schemeClr val="accent1">
                    <a:lumMod val="50000"/>
                  </a:schemeClr>
                </a:solidFill>
              </a:rPr>
              <a:t>Link: </a:t>
            </a:r>
            <a:r>
              <a:rPr lang="en-US" sz="2400" dirty="0">
                <a:solidFill>
                  <a:schemeClr val="accent1">
                    <a:lumMod val="50000"/>
                  </a:schemeClr>
                </a:solidFill>
                <a:hlinkClick r:id="rId5"/>
              </a:rPr>
              <a:t>https://drive.google.com/file/d/1mGY1doT8RRTgIS0eZsiexHOjUIel9pvo/view?usp=drive_link</a:t>
            </a:r>
            <a:endParaRPr lang="en-US" sz="2400" dirty="0">
              <a:solidFill>
                <a:schemeClr val="accent1">
                  <a:lumMod val="50000"/>
                </a:schemeClr>
              </a:solidFill>
            </a:endParaRPr>
          </a:p>
          <a:p>
            <a:pPr marL="800100" lvl="1" indent="-342900">
              <a:buFont typeface="Arial" panose="020B0604020202020204" pitchFamily="34" charset="0"/>
              <a:buChar char="•"/>
            </a:pPr>
            <a:endParaRPr lang="en-US" sz="2400" dirty="0">
              <a:solidFill>
                <a:schemeClr val="accent1">
                  <a:lumMod val="50000"/>
                </a:schemeClr>
              </a:solidFill>
            </a:endParaRPr>
          </a:p>
          <a:p>
            <a:pPr marL="285750" indent="-285750">
              <a:buFont typeface="Wingdings" panose="05000000000000000000" pitchFamily="2" charset="2"/>
              <a:buChar char="q"/>
            </a:pPr>
            <a:r>
              <a:rPr lang="en-US" sz="2400" dirty="0">
                <a:solidFill>
                  <a:schemeClr val="accent1">
                    <a:lumMod val="50000"/>
                  </a:schemeClr>
                </a:solidFill>
              </a:rPr>
              <a:t>Data Pre-processing</a:t>
            </a:r>
          </a:p>
          <a:p>
            <a:pPr marL="742950" lvl="1" indent="-285750">
              <a:buFont typeface="Arial" panose="020B0604020202020204" pitchFamily="34" charset="0"/>
              <a:buChar char="•"/>
            </a:pPr>
            <a:r>
              <a:rPr lang="en-US" dirty="0">
                <a:solidFill>
                  <a:srgbClr val="002060"/>
                </a:solidFill>
              </a:rPr>
              <a:t>Data Profiling</a:t>
            </a:r>
          </a:p>
          <a:p>
            <a:pPr marL="742950" lvl="1" indent="-285750">
              <a:buFont typeface="Arial" panose="020B0604020202020204" pitchFamily="34" charset="0"/>
              <a:buChar char="•"/>
            </a:pPr>
            <a:r>
              <a:rPr lang="en-US" dirty="0">
                <a:solidFill>
                  <a:srgbClr val="002060"/>
                </a:solidFill>
              </a:rPr>
              <a:t>Data Cleaning</a:t>
            </a:r>
          </a:p>
          <a:p>
            <a:pPr marL="742950" lvl="1" indent="-285750">
              <a:buFont typeface="Arial" panose="020B0604020202020204" pitchFamily="34" charset="0"/>
              <a:buChar char="•"/>
            </a:pPr>
            <a:r>
              <a:rPr lang="en-US" dirty="0">
                <a:solidFill>
                  <a:srgbClr val="002060"/>
                </a:solidFill>
              </a:rPr>
              <a:t>Data Consistency</a:t>
            </a:r>
          </a:p>
          <a:p>
            <a:pPr marL="742950" lvl="1" indent="-285750">
              <a:buFont typeface="Arial" panose="020B0604020202020204" pitchFamily="34" charset="0"/>
              <a:buChar char="•"/>
            </a:pPr>
            <a:r>
              <a:rPr lang="en-US" dirty="0">
                <a:solidFill>
                  <a:srgbClr val="002060"/>
                </a:solidFill>
              </a:rPr>
              <a:t>Data Formatting</a:t>
            </a:r>
          </a:p>
          <a:p>
            <a:pPr marL="742950" lvl="1" indent="-285750">
              <a:buFont typeface="Arial" panose="020B0604020202020204" pitchFamily="34" charset="0"/>
              <a:buChar char="•"/>
            </a:pPr>
            <a:r>
              <a:rPr lang="en-US" dirty="0">
                <a:solidFill>
                  <a:srgbClr val="002060"/>
                </a:solidFill>
              </a:rPr>
              <a:t>Outlier Detection &amp; Removal</a:t>
            </a:r>
          </a:p>
          <a:p>
            <a:pPr marL="285750" indent="-285750">
              <a:buFont typeface="Wingdings" panose="05000000000000000000" pitchFamily="2" charset="2"/>
              <a:buChar char="q"/>
            </a:pPr>
            <a:endParaRPr lang="en-US" sz="2400" dirty="0">
              <a:solidFill>
                <a:schemeClr val="accent1">
                  <a:lumMod val="50000"/>
                </a:schemeClr>
              </a:solidFill>
            </a:endParaRPr>
          </a:p>
          <a:p>
            <a:pPr marL="285750" indent="-285750">
              <a:buFont typeface="Wingdings" panose="05000000000000000000" pitchFamily="2" charset="2"/>
              <a:buChar char="q"/>
            </a:pPr>
            <a:r>
              <a:rPr lang="en-US" sz="2400" dirty="0">
                <a:solidFill>
                  <a:schemeClr val="accent1">
                    <a:lumMod val="50000"/>
                  </a:schemeClr>
                </a:solidFill>
              </a:rPr>
              <a:t>Exploratory Data Analysis</a:t>
            </a:r>
            <a:endParaRPr lang="en-IN" sz="2400" dirty="0">
              <a:solidFill>
                <a:schemeClr val="accent1">
                  <a:lumMod val="50000"/>
                </a:schemeClr>
              </a:solidFill>
            </a:endParaRPr>
          </a:p>
        </p:txBody>
      </p:sp>
    </p:spTree>
    <p:extLst>
      <p:ext uri="{BB962C8B-B14F-4D97-AF65-F5344CB8AC3E}">
        <p14:creationId xmlns:p14="http://schemas.microsoft.com/office/powerpoint/2010/main" val="203155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B3EE-24F9-05F2-A49F-488B7C8DF20A}"/>
              </a:ext>
            </a:extLst>
          </p:cNvPr>
          <p:cNvSpPr>
            <a:spLocks noGrp="1"/>
          </p:cNvSpPr>
          <p:nvPr>
            <p:ph type="title"/>
          </p:nvPr>
        </p:nvSpPr>
        <p:spPr/>
        <p:txBody>
          <a:bodyPr/>
          <a:lstStyle/>
          <a:p>
            <a:r>
              <a:rPr lang="en-US" dirty="0">
                <a:solidFill>
                  <a:srgbClr val="002060"/>
                </a:solidFill>
              </a:rPr>
              <a:t>Results</a:t>
            </a:r>
            <a:endParaRPr lang="en-IN" dirty="0">
              <a:solidFill>
                <a:srgbClr val="002060"/>
              </a:solidFill>
            </a:endParaRPr>
          </a:p>
        </p:txBody>
      </p:sp>
      <p:sp>
        <p:nvSpPr>
          <p:cNvPr id="3" name="Content Placeholder 2">
            <a:extLst>
              <a:ext uri="{FF2B5EF4-FFF2-40B4-BE49-F238E27FC236}">
                <a16:creationId xmlns:a16="http://schemas.microsoft.com/office/drawing/2014/main" id="{918B3812-61B9-7B58-D02D-B507A8ECDB02}"/>
              </a:ext>
            </a:extLst>
          </p:cNvPr>
          <p:cNvSpPr>
            <a:spLocks noGrp="1"/>
          </p:cNvSpPr>
          <p:nvPr>
            <p:ph idx="1"/>
          </p:nvPr>
        </p:nvSpPr>
        <p:spPr>
          <a:xfrm>
            <a:off x="838200" y="1825625"/>
            <a:ext cx="10515600" cy="4351338"/>
          </a:xfrm>
        </p:spPr>
        <p:txBody>
          <a:bodyPr/>
          <a:lstStyle/>
          <a:p>
            <a:r>
              <a:rPr lang="en-US" dirty="0"/>
              <a:t>Visualization (charts)</a:t>
            </a:r>
          </a:p>
          <a:p>
            <a:pPr lvl="1"/>
            <a:r>
              <a:rPr lang="en-US" i="0" dirty="0">
                <a:solidFill>
                  <a:srgbClr val="002060"/>
                </a:solidFill>
                <a:effectLst/>
                <a:highlight>
                  <a:srgbClr val="FFFFFF"/>
                </a:highlight>
              </a:rPr>
              <a:t>Gender wise Sales  Analysis -                           page 6</a:t>
            </a:r>
            <a:endParaRPr lang="en-US" i="0" dirty="0">
              <a:solidFill>
                <a:srgbClr val="002060"/>
              </a:solidFill>
              <a:effectLst/>
              <a:highlight>
                <a:srgbClr val="FFFFFF"/>
              </a:highlight>
              <a:latin typeface="system-ui"/>
            </a:endParaRPr>
          </a:p>
          <a:p>
            <a:pPr lvl="1"/>
            <a:r>
              <a:rPr lang="en-IN" i="0" dirty="0">
                <a:solidFill>
                  <a:srgbClr val="002060"/>
                </a:solidFill>
                <a:effectLst/>
                <a:highlight>
                  <a:srgbClr val="FFFFFF"/>
                </a:highlight>
                <a:latin typeface="system-ui"/>
              </a:rPr>
              <a:t>Marriage Status Wise Sales Analysis</a:t>
            </a:r>
            <a:r>
              <a:rPr lang="en-US" i="0" dirty="0">
                <a:solidFill>
                  <a:srgbClr val="002060"/>
                </a:solidFill>
                <a:effectLst/>
                <a:highlight>
                  <a:srgbClr val="FFFFFF"/>
                </a:highlight>
              </a:rPr>
              <a:t>  -           page </a:t>
            </a:r>
            <a:r>
              <a:rPr lang="en-US" dirty="0">
                <a:solidFill>
                  <a:srgbClr val="002060"/>
                </a:solidFill>
                <a:highlight>
                  <a:srgbClr val="FFFFFF"/>
                </a:highlight>
              </a:rPr>
              <a:t>7</a:t>
            </a:r>
            <a:endParaRPr lang="en-IN" i="0" dirty="0">
              <a:solidFill>
                <a:srgbClr val="002060"/>
              </a:solidFill>
              <a:effectLst/>
              <a:highlight>
                <a:srgbClr val="FFFFFF"/>
              </a:highlight>
              <a:latin typeface="system-ui"/>
            </a:endParaRPr>
          </a:p>
          <a:p>
            <a:pPr lvl="1"/>
            <a:r>
              <a:rPr lang="en-US" i="0" dirty="0">
                <a:solidFill>
                  <a:srgbClr val="002060"/>
                </a:solidFill>
                <a:effectLst/>
                <a:latin typeface="var(--jp-content-font-family)"/>
              </a:rPr>
              <a:t>Age Group Wise </a:t>
            </a:r>
            <a:r>
              <a:rPr lang="en-US" dirty="0">
                <a:solidFill>
                  <a:srgbClr val="002060"/>
                </a:solidFill>
                <a:latin typeface="var(--jp-content-font-family)"/>
              </a:rPr>
              <a:t>Sales</a:t>
            </a:r>
            <a:r>
              <a:rPr lang="en-US" i="0" dirty="0">
                <a:solidFill>
                  <a:srgbClr val="002060"/>
                </a:solidFill>
                <a:effectLst/>
                <a:latin typeface="var(--jp-content-font-family)"/>
              </a:rPr>
              <a:t> Analysis</a:t>
            </a:r>
            <a:r>
              <a:rPr lang="en-US" i="0" dirty="0">
                <a:solidFill>
                  <a:srgbClr val="002060"/>
                </a:solidFill>
                <a:effectLst/>
                <a:highlight>
                  <a:srgbClr val="FFFFFF"/>
                </a:highlight>
              </a:rPr>
              <a:t> -                     page </a:t>
            </a:r>
            <a:r>
              <a:rPr lang="en-US" dirty="0">
                <a:solidFill>
                  <a:srgbClr val="002060"/>
                </a:solidFill>
                <a:highlight>
                  <a:srgbClr val="FFFFFF"/>
                </a:highlight>
              </a:rPr>
              <a:t>8</a:t>
            </a:r>
            <a:endParaRPr lang="en-US" i="0" dirty="0">
              <a:solidFill>
                <a:srgbClr val="002060"/>
              </a:solidFill>
              <a:effectLst/>
              <a:latin typeface="var(--jp-content-font-family)"/>
            </a:endParaRPr>
          </a:p>
          <a:p>
            <a:pPr lvl="1"/>
            <a:r>
              <a:rPr lang="en-US" dirty="0">
                <a:solidFill>
                  <a:srgbClr val="002060"/>
                </a:solidFill>
              </a:rPr>
              <a:t>Occupation Wise Sales Analysis</a:t>
            </a:r>
            <a:r>
              <a:rPr lang="en-US" i="0" dirty="0">
                <a:solidFill>
                  <a:srgbClr val="002060"/>
                </a:solidFill>
                <a:effectLst/>
                <a:highlight>
                  <a:srgbClr val="FFFFFF"/>
                </a:highlight>
              </a:rPr>
              <a:t> -                    page 9</a:t>
            </a:r>
            <a:endParaRPr lang="en-US" dirty="0">
              <a:solidFill>
                <a:srgbClr val="002060"/>
              </a:solidFill>
            </a:endParaRPr>
          </a:p>
          <a:p>
            <a:pPr lvl="1"/>
            <a:r>
              <a:rPr lang="en-IN" dirty="0">
                <a:solidFill>
                  <a:srgbClr val="002060"/>
                </a:solidFill>
              </a:rPr>
              <a:t>Product Category Wise Sales Analysis -</a:t>
            </a:r>
            <a:r>
              <a:rPr lang="en-US" i="0" dirty="0">
                <a:solidFill>
                  <a:srgbClr val="002060"/>
                </a:solidFill>
                <a:effectLst/>
                <a:highlight>
                  <a:srgbClr val="FFFFFF"/>
                </a:highlight>
              </a:rPr>
              <a:t>          page 10</a:t>
            </a:r>
            <a:endParaRPr lang="en-IN" dirty="0">
              <a:solidFill>
                <a:srgbClr val="002060"/>
              </a:solidFill>
            </a:endParaRPr>
          </a:p>
          <a:p>
            <a:pPr lvl="1"/>
            <a:r>
              <a:rPr lang="en-US" dirty="0">
                <a:solidFill>
                  <a:srgbClr val="002060"/>
                </a:solidFill>
              </a:rPr>
              <a:t>Product ID Wise Sales Analysis -                      </a:t>
            </a:r>
            <a:r>
              <a:rPr lang="en-US" i="0" dirty="0">
                <a:solidFill>
                  <a:srgbClr val="002060"/>
                </a:solidFill>
                <a:effectLst/>
                <a:highlight>
                  <a:srgbClr val="FFFFFF"/>
                </a:highlight>
              </a:rPr>
              <a:t>page 11</a:t>
            </a:r>
            <a:endParaRPr lang="en-IN" dirty="0">
              <a:solidFill>
                <a:srgbClr val="002060"/>
              </a:solidFill>
            </a:endParaRPr>
          </a:p>
          <a:p>
            <a:pPr lvl="1"/>
            <a:r>
              <a:rPr lang="en-US" dirty="0">
                <a:solidFill>
                  <a:srgbClr val="002060"/>
                </a:solidFill>
              </a:rPr>
              <a:t>State Wise Sales Analysis  -                               </a:t>
            </a:r>
            <a:r>
              <a:rPr lang="en-US" i="0" dirty="0">
                <a:solidFill>
                  <a:srgbClr val="002060"/>
                </a:solidFill>
                <a:effectLst/>
                <a:highlight>
                  <a:srgbClr val="FFFFFF"/>
                </a:highlight>
              </a:rPr>
              <a:t>page 12</a:t>
            </a:r>
            <a:endParaRPr lang="en-US" dirty="0">
              <a:solidFill>
                <a:srgbClr val="002060"/>
              </a:solidFill>
            </a:endParaRPr>
          </a:p>
          <a:p>
            <a:endParaRPr lang="en-IN" dirty="0"/>
          </a:p>
        </p:txBody>
      </p:sp>
      <p:cxnSp>
        <p:nvCxnSpPr>
          <p:cNvPr id="5" name="Straight Connector 4">
            <a:extLst>
              <a:ext uri="{FF2B5EF4-FFF2-40B4-BE49-F238E27FC236}">
                <a16:creationId xmlns:a16="http://schemas.microsoft.com/office/drawing/2014/main" id="{268784B9-A74A-6DFD-C6FD-95AD196EED88}"/>
              </a:ext>
            </a:extLst>
          </p:cNvPr>
          <p:cNvCxnSpPr/>
          <p:nvPr/>
        </p:nvCxnSpPr>
        <p:spPr>
          <a:xfrm>
            <a:off x="838200" y="1406013"/>
            <a:ext cx="106262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82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BA7B6C2-1F62-A70C-EDCE-8AA3A3B03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26" y="939802"/>
            <a:ext cx="10245213" cy="4695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EFF195-4228-5FE4-CBC0-9A51A985B8E3}"/>
              </a:ext>
            </a:extLst>
          </p:cNvPr>
          <p:cNvSpPr txBox="1"/>
          <p:nvPr/>
        </p:nvSpPr>
        <p:spPr>
          <a:xfrm>
            <a:off x="2180305" y="92162"/>
            <a:ext cx="7398774" cy="369332"/>
          </a:xfrm>
          <a:prstGeom prst="rect">
            <a:avLst/>
          </a:prstGeom>
          <a:noFill/>
        </p:spPr>
        <p:txBody>
          <a:bodyPr wrap="square" rtlCol="0">
            <a:spAutoFit/>
          </a:bodyPr>
          <a:lstStyle/>
          <a:p>
            <a:pPr algn="ctr"/>
            <a:r>
              <a:rPr lang="en-US" i="0" u="sng" dirty="0">
                <a:solidFill>
                  <a:schemeClr val="accent5">
                    <a:lumMod val="50000"/>
                  </a:schemeClr>
                </a:solidFill>
                <a:effectLst/>
                <a:highlight>
                  <a:srgbClr val="FFFFFF"/>
                </a:highlight>
              </a:rPr>
              <a:t>Gender wise Sales  Analysis</a:t>
            </a:r>
            <a:endParaRPr lang="en-US" i="0" dirty="0">
              <a:solidFill>
                <a:schemeClr val="accent5">
                  <a:lumMod val="50000"/>
                </a:schemeClr>
              </a:solidFill>
              <a:effectLst/>
              <a:highlight>
                <a:srgbClr val="FFFFFF"/>
              </a:highlight>
              <a:latin typeface="system-ui"/>
            </a:endParaRPr>
          </a:p>
        </p:txBody>
      </p:sp>
    </p:spTree>
    <p:extLst>
      <p:ext uri="{BB962C8B-B14F-4D97-AF65-F5344CB8AC3E}">
        <p14:creationId xmlns:p14="http://schemas.microsoft.com/office/powerpoint/2010/main" val="101767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4432ABB-B28A-8C23-5572-28D297543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7" y="820737"/>
            <a:ext cx="10785986" cy="55309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A2804B7-26BA-B6F2-F4EA-F5B79E4C84E8}"/>
              </a:ext>
            </a:extLst>
          </p:cNvPr>
          <p:cNvSpPr txBox="1"/>
          <p:nvPr/>
        </p:nvSpPr>
        <p:spPr>
          <a:xfrm>
            <a:off x="4208207" y="144910"/>
            <a:ext cx="3903406" cy="646331"/>
          </a:xfrm>
          <a:prstGeom prst="rect">
            <a:avLst/>
          </a:prstGeom>
          <a:noFill/>
        </p:spPr>
        <p:txBody>
          <a:bodyPr wrap="square" rtlCol="0">
            <a:spAutoFit/>
          </a:bodyPr>
          <a:lstStyle/>
          <a:p>
            <a:r>
              <a:rPr lang="en-IN" b="1" i="0" u="sng" dirty="0">
                <a:solidFill>
                  <a:schemeClr val="accent4">
                    <a:lumMod val="50000"/>
                  </a:schemeClr>
                </a:solidFill>
                <a:effectLst/>
                <a:highlight>
                  <a:srgbClr val="FFFFFF"/>
                </a:highlight>
                <a:latin typeface="system-ui"/>
              </a:rPr>
              <a:t>Marriage Status Wise Sales Analysis</a:t>
            </a:r>
            <a:endParaRPr lang="en-IN" b="1" i="0" dirty="0">
              <a:solidFill>
                <a:schemeClr val="accent4">
                  <a:lumMod val="50000"/>
                </a:schemeClr>
              </a:solidFill>
              <a:effectLst/>
              <a:highlight>
                <a:srgbClr val="FFFFFF"/>
              </a:highlight>
              <a:latin typeface="system-ui"/>
            </a:endParaRPr>
          </a:p>
          <a:p>
            <a:endParaRPr lang="en-IN" dirty="0"/>
          </a:p>
        </p:txBody>
      </p:sp>
    </p:spTree>
    <p:extLst>
      <p:ext uri="{BB962C8B-B14F-4D97-AF65-F5344CB8AC3E}">
        <p14:creationId xmlns:p14="http://schemas.microsoft.com/office/powerpoint/2010/main" val="209499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E09D349-6D7D-8B67-72C7-2B6B6372B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089" y="935137"/>
            <a:ext cx="10953821" cy="4685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DE9A13-182C-2550-FD08-37F2D44E891F}"/>
              </a:ext>
            </a:extLst>
          </p:cNvPr>
          <p:cNvSpPr txBox="1"/>
          <p:nvPr/>
        </p:nvSpPr>
        <p:spPr>
          <a:xfrm>
            <a:off x="4483509" y="72127"/>
            <a:ext cx="3352801" cy="369332"/>
          </a:xfrm>
          <a:prstGeom prst="rect">
            <a:avLst/>
          </a:prstGeom>
          <a:noFill/>
        </p:spPr>
        <p:txBody>
          <a:bodyPr wrap="square" rtlCol="0">
            <a:spAutoFit/>
          </a:bodyPr>
          <a:lstStyle/>
          <a:p>
            <a:r>
              <a:rPr lang="en-US" i="0" u="sng" dirty="0">
                <a:effectLst/>
                <a:latin typeface="var(--jp-content-font-family)"/>
              </a:rPr>
              <a:t>Age Group Wise </a:t>
            </a:r>
            <a:r>
              <a:rPr lang="en-US" u="sng" dirty="0">
                <a:latin typeface="var(--jp-content-font-family)"/>
              </a:rPr>
              <a:t>Sales</a:t>
            </a:r>
            <a:r>
              <a:rPr lang="en-US" i="0" u="sng" dirty="0">
                <a:effectLst/>
                <a:latin typeface="var(--jp-content-font-family)"/>
              </a:rPr>
              <a:t> Analysis</a:t>
            </a:r>
          </a:p>
        </p:txBody>
      </p:sp>
    </p:spTree>
    <p:extLst>
      <p:ext uri="{BB962C8B-B14F-4D97-AF65-F5344CB8AC3E}">
        <p14:creationId xmlns:p14="http://schemas.microsoft.com/office/powerpoint/2010/main" val="261140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3D51EF6-09FA-4B97-F5A4-3ABE350B8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48" y="835742"/>
            <a:ext cx="11246585" cy="55748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D38388-26BE-37D1-DA20-8C01370A99CA}"/>
              </a:ext>
            </a:extLst>
          </p:cNvPr>
          <p:cNvSpPr txBox="1"/>
          <p:nvPr/>
        </p:nvSpPr>
        <p:spPr>
          <a:xfrm>
            <a:off x="4385187" y="102676"/>
            <a:ext cx="4758813" cy="369332"/>
          </a:xfrm>
          <a:prstGeom prst="rect">
            <a:avLst/>
          </a:prstGeom>
          <a:noFill/>
        </p:spPr>
        <p:txBody>
          <a:bodyPr wrap="square" rtlCol="0">
            <a:spAutoFit/>
          </a:bodyPr>
          <a:lstStyle/>
          <a:p>
            <a:pPr algn="l"/>
            <a:r>
              <a:rPr lang="en-US" i="0" u="sng" dirty="0">
                <a:solidFill>
                  <a:schemeClr val="accent1">
                    <a:lumMod val="75000"/>
                  </a:schemeClr>
                </a:solidFill>
                <a:effectLst/>
                <a:highlight>
                  <a:srgbClr val="FFFFFF"/>
                </a:highlight>
                <a:latin typeface="system-ui"/>
              </a:rPr>
              <a:t>Occupation Wise </a:t>
            </a:r>
            <a:r>
              <a:rPr lang="en-US" u="sng" dirty="0">
                <a:solidFill>
                  <a:schemeClr val="accent1">
                    <a:lumMod val="75000"/>
                  </a:schemeClr>
                </a:solidFill>
                <a:highlight>
                  <a:srgbClr val="FFFFFF"/>
                </a:highlight>
                <a:latin typeface="system-ui"/>
              </a:rPr>
              <a:t>Sales</a:t>
            </a:r>
            <a:r>
              <a:rPr lang="en-US" i="0" u="sng" dirty="0">
                <a:solidFill>
                  <a:schemeClr val="accent1">
                    <a:lumMod val="75000"/>
                  </a:schemeClr>
                </a:solidFill>
                <a:effectLst/>
                <a:highlight>
                  <a:srgbClr val="FFFFFF"/>
                </a:highlight>
                <a:latin typeface="system-ui"/>
              </a:rPr>
              <a:t> Analysis</a:t>
            </a:r>
          </a:p>
        </p:txBody>
      </p:sp>
    </p:spTree>
    <p:extLst>
      <p:ext uri="{BB962C8B-B14F-4D97-AF65-F5344CB8AC3E}">
        <p14:creationId xmlns:p14="http://schemas.microsoft.com/office/powerpoint/2010/main" val="1799214796"/>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516</Words>
  <Application>Microsoft Office PowerPoint</Application>
  <PresentationFormat>Widescreen</PresentationFormat>
  <Paragraphs>67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system-ui</vt:lpstr>
      <vt:lpstr>var(--jp-content-font-family)</vt:lpstr>
      <vt:lpstr>Wingdings</vt:lpstr>
      <vt:lpstr>Office Theme</vt:lpstr>
      <vt:lpstr>PowerPoint Presentation</vt:lpstr>
      <vt:lpstr>OUTLINE</vt:lpstr>
      <vt:lpstr>Introduction</vt:lpstr>
      <vt:lpstr>Methodology</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ARNAB SAMANTA</dc:creator>
  <cp:lastModifiedBy>ARNAB SAMANTA</cp:lastModifiedBy>
  <cp:revision>8</cp:revision>
  <dcterms:created xsi:type="dcterms:W3CDTF">2024-07-14T15:29:00Z</dcterms:created>
  <dcterms:modified xsi:type="dcterms:W3CDTF">2024-07-17T04:38:24Z</dcterms:modified>
</cp:coreProperties>
</file>