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5" r:id="rId2"/>
    <p:sldId id="266" r:id="rId3"/>
    <p:sldId id="267" r:id="rId4"/>
    <p:sldId id="268" r:id="rId5"/>
    <p:sldId id="269" r:id="rId6"/>
    <p:sldId id="256" r:id="rId7"/>
    <p:sldId id="257" r:id="rId8"/>
    <p:sldId id="260" r:id="rId9"/>
    <p:sldId id="258" r:id="rId10"/>
    <p:sldId id="259" r:id="rId11"/>
    <p:sldId id="261" r:id="rId12"/>
    <p:sldId id="262" r:id="rId13"/>
    <p:sldId id="263" r:id="rId14"/>
    <p:sldId id="264"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9C2DCC-B875-401C-A73E-4296988A959F}" type="datetimeFigureOut">
              <a:rPr lang="en-IN" smtClean="0"/>
              <a:t>22-07-2024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9DCDA-C7BF-4437-8E6C-EB0BB89C66E1}" type="slidenum">
              <a:rPr lang="en-IN" smtClean="0"/>
              <a:t>‹#›</a:t>
            </a:fld>
            <a:endParaRPr lang="en-IN"/>
          </a:p>
        </p:txBody>
      </p:sp>
    </p:spTree>
    <p:extLst>
      <p:ext uri="{BB962C8B-B14F-4D97-AF65-F5344CB8AC3E}">
        <p14:creationId xmlns:p14="http://schemas.microsoft.com/office/powerpoint/2010/main" val="976829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29DCDA-C7BF-4437-8E6C-EB0BB89C66E1}" type="slidenum">
              <a:rPr lang="en-IN" smtClean="0"/>
              <a:t>11</a:t>
            </a:fld>
            <a:endParaRPr lang="en-IN"/>
          </a:p>
        </p:txBody>
      </p:sp>
    </p:spTree>
    <p:extLst>
      <p:ext uri="{BB962C8B-B14F-4D97-AF65-F5344CB8AC3E}">
        <p14:creationId xmlns:p14="http://schemas.microsoft.com/office/powerpoint/2010/main" val="1096820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0394-E642-17D1-B96D-0E2EB9DE8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B554DA-3B60-F7A8-F505-738CA040A0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722ABE-944C-A839-09B0-2FC96DE052C7}"/>
              </a:ext>
            </a:extLst>
          </p:cNvPr>
          <p:cNvSpPr>
            <a:spLocks noGrp="1"/>
          </p:cNvSpPr>
          <p:nvPr>
            <p:ph type="dt" sz="half" idx="10"/>
          </p:nvPr>
        </p:nvSpPr>
        <p:spPr/>
        <p:txBody>
          <a:bodyPr/>
          <a:lstStyle/>
          <a:p>
            <a:fld id="{9A2F6834-AE77-46AA-98D3-9C1035891A6C}" type="datetimeFigureOut">
              <a:rPr lang="en-IN" smtClean="0"/>
              <a:t>22-07-2024</a:t>
            </a:fld>
            <a:endParaRPr lang="en-IN"/>
          </a:p>
        </p:txBody>
      </p:sp>
      <p:sp>
        <p:nvSpPr>
          <p:cNvPr id="5" name="Footer Placeholder 4">
            <a:extLst>
              <a:ext uri="{FF2B5EF4-FFF2-40B4-BE49-F238E27FC236}">
                <a16:creationId xmlns:a16="http://schemas.microsoft.com/office/drawing/2014/main" id="{B06B35CC-4169-12FC-931E-98961B48A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ECA5C4-828D-C37F-7098-C57A8F6279F6}"/>
              </a:ext>
            </a:extLst>
          </p:cNvPr>
          <p:cNvSpPr>
            <a:spLocks noGrp="1"/>
          </p:cNvSpPr>
          <p:nvPr>
            <p:ph type="sldNum" sz="quarter" idx="12"/>
          </p:nvPr>
        </p:nvSpPr>
        <p:spPr/>
        <p:txBody>
          <a:bodyPr/>
          <a:lstStyle/>
          <a:p>
            <a:fld id="{C9864899-2445-4E10-B2F0-F750F030A21F}" type="slidenum">
              <a:rPr lang="en-IN" smtClean="0"/>
              <a:t>‹#›</a:t>
            </a:fld>
            <a:endParaRPr lang="en-IN"/>
          </a:p>
        </p:txBody>
      </p:sp>
    </p:spTree>
    <p:extLst>
      <p:ext uri="{BB962C8B-B14F-4D97-AF65-F5344CB8AC3E}">
        <p14:creationId xmlns:p14="http://schemas.microsoft.com/office/powerpoint/2010/main" val="2926197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5EEB-E96C-A1E0-B45E-8149FB30A5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933AC5-A605-C77E-01AD-30A7384B98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C9E7A2-428B-5E77-3683-02EB014A194E}"/>
              </a:ext>
            </a:extLst>
          </p:cNvPr>
          <p:cNvSpPr>
            <a:spLocks noGrp="1"/>
          </p:cNvSpPr>
          <p:nvPr>
            <p:ph type="dt" sz="half" idx="10"/>
          </p:nvPr>
        </p:nvSpPr>
        <p:spPr/>
        <p:txBody>
          <a:bodyPr/>
          <a:lstStyle/>
          <a:p>
            <a:fld id="{9A2F6834-AE77-46AA-98D3-9C1035891A6C}" type="datetimeFigureOut">
              <a:rPr lang="en-IN" smtClean="0"/>
              <a:t>22-07-2024</a:t>
            </a:fld>
            <a:endParaRPr lang="en-IN"/>
          </a:p>
        </p:txBody>
      </p:sp>
      <p:sp>
        <p:nvSpPr>
          <p:cNvPr id="5" name="Footer Placeholder 4">
            <a:extLst>
              <a:ext uri="{FF2B5EF4-FFF2-40B4-BE49-F238E27FC236}">
                <a16:creationId xmlns:a16="http://schemas.microsoft.com/office/drawing/2014/main" id="{5CE795E4-F4BB-A935-0FCD-104B07F173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D65F02-8899-36B5-F457-E3E3D6C5035C}"/>
              </a:ext>
            </a:extLst>
          </p:cNvPr>
          <p:cNvSpPr>
            <a:spLocks noGrp="1"/>
          </p:cNvSpPr>
          <p:nvPr>
            <p:ph type="sldNum" sz="quarter" idx="12"/>
          </p:nvPr>
        </p:nvSpPr>
        <p:spPr/>
        <p:txBody>
          <a:bodyPr/>
          <a:lstStyle/>
          <a:p>
            <a:fld id="{C9864899-2445-4E10-B2F0-F750F030A21F}" type="slidenum">
              <a:rPr lang="en-IN" smtClean="0"/>
              <a:t>‹#›</a:t>
            </a:fld>
            <a:endParaRPr lang="en-IN"/>
          </a:p>
        </p:txBody>
      </p:sp>
    </p:spTree>
    <p:extLst>
      <p:ext uri="{BB962C8B-B14F-4D97-AF65-F5344CB8AC3E}">
        <p14:creationId xmlns:p14="http://schemas.microsoft.com/office/powerpoint/2010/main" val="2499509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A73302-40E8-870F-6ABB-29C15CFB91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34B1FD-B73E-4232-5AA6-1F2D7C73E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1AFF1A-4D4B-C75A-24FC-4C12BF4FA11F}"/>
              </a:ext>
            </a:extLst>
          </p:cNvPr>
          <p:cNvSpPr>
            <a:spLocks noGrp="1"/>
          </p:cNvSpPr>
          <p:nvPr>
            <p:ph type="dt" sz="half" idx="10"/>
          </p:nvPr>
        </p:nvSpPr>
        <p:spPr/>
        <p:txBody>
          <a:bodyPr/>
          <a:lstStyle/>
          <a:p>
            <a:fld id="{9A2F6834-AE77-46AA-98D3-9C1035891A6C}" type="datetimeFigureOut">
              <a:rPr lang="en-IN" smtClean="0"/>
              <a:t>22-07-2024</a:t>
            </a:fld>
            <a:endParaRPr lang="en-IN"/>
          </a:p>
        </p:txBody>
      </p:sp>
      <p:sp>
        <p:nvSpPr>
          <p:cNvPr id="5" name="Footer Placeholder 4">
            <a:extLst>
              <a:ext uri="{FF2B5EF4-FFF2-40B4-BE49-F238E27FC236}">
                <a16:creationId xmlns:a16="http://schemas.microsoft.com/office/drawing/2014/main" id="{7BA307F0-CE15-E785-C793-11CA33D1E7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A15806-6A45-B09D-7835-37C95419C162}"/>
              </a:ext>
            </a:extLst>
          </p:cNvPr>
          <p:cNvSpPr>
            <a:spLocks noGrp="1"/>
          </p:cNvSpPr>
          <p:nvPr>
            <p:ph type="sldNum" sz="quarter" idx="12"/>
          </p:nvPr>
        </p:nvSpPr>
        <p:spPr/>
        <p:txBody>
          <a:bodyPr/>
          <a:lstStyle/>
          <a:p>
            <a:fld id="{C9864899-2445-4E10-B2F0-F750F030A21F}" type="slidenum">
              <a:rPr lang="en-IN" smtClean="0"/>
              <a:t>‹#›</a:t>
            </a:fld>
            <a:endParaRPr lang="en-IN"/>
          </a:p>
        </p:txBody>
      </p:sp>
    </p:spTree>
    <p:extLst>
      <p:ext uri="{BB962C8B-B14F-4D97-AF65-F5344CB8AC3E}">
        <p14:creationId xmlns:p14="http://schemas.microsoft.com/office/powerpoint/2010/main" val="148523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7AD2-D3D8-4EE2-8822-1DABF20258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4CB687-BC61-78E3-0DBE-C6C0B803B9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792F9E-4081-CA08-0EC7-FD0E02CC659D}"/>
              </a:ext>
            </a:extLst>
          </p:cNvPr>
          <p:cNvSpPr>
            <a:spLocks noGrp="1"/>
          </p:cNvSpPr>
          <p:nvPr>
            <p:ph type="dt" sz="half" idx="10"/>
          </p:nvPr>
        </p:nvSpPr>
        <p:spPr/>
        <p:txBody>
          <a:bodyPr/>
          <a:lstStyle/>
          <a:p>
            <a:fld id="{9A2F6834-AE77-46AA-98D3-9C1035891A6C}" type="datetimeFigureOut">
              <a:rPr lang="en-IN" smtClean="0"/>
              <a:t>22-07-2024</a:t>
            </a:fld>
            <a:endParaRPr lang="en-IN"/>
          </a:p>
        </p:txBody>
      </p:sp>
      <p:sp>
        <p:nvSpPr>
          <p:cNvPr id="5" name="Footer Placeholder 4">
            <a:extLst>
              <a:ext uri="{FF2B5EF4-FFF2-40B4-BE49-F238E27FC236}">
                <a16:creationId xmlns:a16="http://schemas.microsoft.com/office/drawing/2014/main" id="{CAD96DD3-21F7-B3C1-A397-C398F1FACE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3A97E5-7BF3-4F41-641D-5010BAA87D7B}"/>
              </a:ext>
            </a:extLst>
          </p:cNvPr>
          <p:cNvSpPr>
            <a:spLocks noGrp="1"/>
          </p:cNvSpPr>
          <p:nvPr>
            <p:ph type="sldNum" sz="quarter" idx="12"/>
          </p:nvPr>
        </p:nvSpPr>
        <p:spPr/>
        <p:txBody>
          <a:bodyPr/>
          <a:lstStyle/>
          <a:p>
            <a:fld id="{C9864899-2445-4E10-B2F0-F750F030A21F}" type="slidenum">
              <a:rPr lang="en-IN" smtClean="0"/>
              <a:t>‹#›</a:t>
            </a:fld>
            <a:endParaRPr lang="en-IN"/>
          </a:p>
        </p:txBody>
      </p:sp>
    </p:spTree>
    <p:extLst>
      <p:ext uri="{BB962C8B-B14F-4D97-AF65-F5344CB8AC3E}">
        <p14:creationId xmlns:p14="http://schemas.microsoft.com/office/powerpoint/2010/main" val="376232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8F6E-A147-473B-596C-792701B022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E92229-E3F4-E6C6-92BB-7545C57D82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99D647-09EC-8F35-537C-E6CA669406BF}"/>
              </a:ext>
            </a:extLst>
          </p:cNvPr>
          <p:cNvSpPr>
            <a:spLocks noGrp="1"/>
          </p:cNvSpPr>
          <p:nvPr>
            <p:ph type="dt" sz="half" idx="10"/>
          </p:nvPr>
        </p:nvSpPr>
        <p:spPr/>
        <p:txBody>
          <a:bodyPr/>
          <a:lstStyle/>
          <a:p>
            <a:fld id="{9A2F6834-AE77-46AA-98D3-9C1035891A6C}" type="datetimeFigureOut">
              <a:rPr lang="en-IN" smtClean="0"/>
              <a:t>22-07-2024</a:t>
            </a:fld>
            <a:endParaRPr lang="en-IN"/>
          </a:p>
        </p:txBody>
      </p:sp>
      <p:sp>
        <p:nvSpPr>
          <p:cNvPr id="5" name="Footer Placeholder 4">
            <a:extLst>
              <a:ext uri="{FF2B5EF4-FFF2-40B4-BE49-F238E27FC236}">
                <a16:creationId xmlns:a16="http://schemas.microsoft.com/office/drawing/2014/main" id="{57F3F074-DDB4-0FE3-C5AA-651FB3855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1BD908-533D-05DE-E8CD-440C47151C68}"/>
              </a:ext>
            </a:extLst>
          </p:cNvPr>
          <p:cNvSpPr>
            <a:spLocks noGrp="1"/>
          </p:cNvSpPr>
          <p:nvPr>
            <p:ph type="sldNum" sz="quarter" idx="12"/>
          </p:nvPr>
        </p:nvSpPr>
        <p:spPr/>
        <p:txBody>
          <a:bodyPr/>
          <a:lstStyle/>
          <a:p>
            <a:fld id="{C9864899-2445-4E10-B2F0-F750F030A21F}" type="slidenum">
              <a:rPr lang="en-IN" smtClean="0"/>
              <a:t>‹#›</a:t>
            </a:fld>
            <a:endParaRPr lang="en-IN"/>
          </a:p>
        </p:txBody>
      </p:sp>
    </p:spTree>
    <p:extLst>
      <p:ext uri="{BB962C8B-B14F-4D97-AF65-F5344CB8AC3E}">
        <p14:creationId xmlns:p14="http://schemas.microsoft.com/office/powerpoint/2010/main" val="1085499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9320-7493-98E4-BB5F-4924D3E19B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E5D09B-496A-D532-A24A-33C02F880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A8284C-E0FF-E18C-B859-9E23EA2DE6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6AEF0D-C830-F176-0C9F-F5E9364B7137}"/>
              </a:ext>
            </a:extLst>
          </p:cNvPr>
          <p:cNvSpPr>
            <a:spLocks noGrp="1"/>
          </p:cNvSpPr>
          <p:nvPr>
            <p:ph type="dt" sz="half" idx="10"/>
          </p:nvPr>
        </p:nvSpPr>
        <p:spPr/>
        <p:txBody>
          <a:bodyPr/>
          <a:lstStyle/>
          <a:p>
            <a:fld id="{9A2F6834-AE77-46AA-98D3-9C1035891A6C}" type="datetimeFigureOut">
              <a:rPr lang="en-IN" smtClean="0"/>
              <a:t>22-07-2024</a:t>
            </a:fld>
            <a:endParaRPr lang="en-IN"/>
          </a:p>
        </p:txBody>
      </p:sp>
      <p:sp>
        <p:nvSpPr>
          <p:cNvPr id="6" name="Footer Placeholder 5">
            <a:extLst>
              <a:ext uri="{FF2B5EF4-FFF2-40B4-BE49-F238E27FC236}">
                <a16:creationId xmlns:a16="http://schemas.microsoft.com/office/drawing/2014/main" id="{5B615D57-5286-A198-88E8-ADB35C630F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4E32F5-B8B9-3F63-0D48-A65D26E9C912}"/>
              </a:ext>
            </a:extLst>
          </p:cNvPr>
          <p:cNvSpPr>
            <a:spLocks noGrp="1"/>
          </p:cNvSpPr>
          <p:nvPr>
            <p:ph type="sldNum" sz="quarter" idx="12"/>
          </p:nvPr>
        </p:nvSpPr>
        <p:spPr/>
        <p:txBody>
          <a:bodyPr/>
          <a:lstStyle/>
          <a:p>
            <a:fld id="{C9864899-2445-4E10-B2F0-F750F030A21F}" type="slidenum">
              <a:rPr lang="en-IN" smtClean="0"/>
              <a:t>‹#›</a:t>
            </a:fld>
            <a:endParaRPr lang="en-IN"/>
          </a:p>
        </p:txBody>
      </p:sp>
    </p:spTree>
    <p:extLst>
      <p:ext uri="{BB962C8B-B14F-4D97-AF65-F5344CB8AC3E}">
        <p14:creationId xmlns:p14="http://schemas.microsoft.com/office/powerpoint/2010/main" val="53791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CA202-A135-DA8B-79DA-7E2E89D3A2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6DA051-04FD-A017-2B17-0604F5989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D7DF77-D2CD-CF26-D349-7130F99133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019379-4DC8-38DC-55AD-437B6BF8CA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DE3623-A653-6BB6-0C0F-A02BCB15A1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23D9EC-F0A9-8BD2-6C69-EE57BDADB9C9}"/>
              </a:ext>
            </a:extLst>
          </p:cNvPr>
          <p:cNvSpPr>
            <a:spLocks noGrp="1"/>
          </p:cNvSpPr>
          <p:nvPr>
            <p:ph type="dt" sz="half" idx="10"/>
          </p:nvPr>
        </p:nvSpPr>
        <p:spPr/>
        <p:txBody>
          <a:bodyPr/>
          <a:lstStyle/>
          <a:p>
            <a:fld id="{9A2F6834-AE77-46AA-98D3-9C1035891A6C}" type="datetimeFigureOut">
              <a:rPr lang="en-IN" smtClean="0"/>
              <a:t>22-07-2024</a:t>
            </a:fld>
            <a:endParaRPr lang="en-IN"/>
          </a:p>
        </p:txBody>
      </p:sp>
      <p:sp>
        <p:nvSpPr>
          <p:cNvPr id="8" name="Footer Placeholder 7">
            <a:extLst>
              <a:ext uri="{FF2B5EF4-FFF2-40B4-BE49-F238E27FC236}">
                <a16:creationId xmlns:a16="http://schemas.microsoft.com/office/drawing/2014/main" id="{C3138143-BD00-3CBB-D060-E31AE44BEB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673A49-C3F8-D447-1BE4-9E2CE919BD3D}"/>
              </a:ext>
            </a:extLst>
          </p:cNvPr>
          <p:cNvSpPr>
            <a:spLocks noGrp="1"/>
          </p:cNvSpPr>
          <p:nvPr>
            <p:ph type="sldNum" sz="quarter" idx="12"/>
          </p:nvPr>
        </p:nvSpPr>
        <p:spPr/>
        <p:txBody>
          <a:bodyPr/>
          <a:lstStyle/>
          <a:p>
            <a:fld id="{C9864899-2445-4E10-B2F0-F750F030A21F}" type="slidenum">
              <a:rPr lang="en-IN" smtClean="0"/>
              <a:t>‹#›</a:t>
            </a:fld>
            <a:endParaRPr lang="en-IN"/>
          </a:p>
        </p:txBody>
      </p:sp>
    </p:spTree>
    <p:extLst>
      <p:ext uri="{BB962C8B-B14F-4D97-AF65-F5344CB8AC3E}">
        <p14:creationId xmlns:p14="http://schemas.microsoft.com/office/powerpoint/2010/main" val="1431873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9AFF-14F4-37DF-3DEF-7259E0152B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9E4EBE-53D9-59F2-FBDA-E1FEAD735624}"/>
              </a:ext>
            </a:extLst>
          </p:cNvPr>
          <p:cNvSpPr>
            <a:spLocks noGrp="1"/>
          </p:cNvSpPr>
          <p:nvPr>
            <p:ph type="dt" sz="half" idx="10"/>
          </p:nvPr>
        </p:nvSpPr>
        <p:spPr/>
        <p:txBody>
          <a:bodyPr/>
          <a:lstStyle/>
          <a:p>
            <a:fld id="{9A2F6834-AE77-46AA-98D3-9C1035891A6C}" type="datetimeFigureOut">
              <a:rPr lang="en-IN" smtClean="0"/>
              <a:t>22-07-2024</a:t>
            </a:fld>
            <a:endParaRPr lang="en-IN"/>
          </a:p>
        </p:txBody>
      </p:sp>
      <p:sp>
        <p:nvSpPr>
          <p:cNvPr id="4" name="Footer Placeholder 3">
            <a:extLst>
              <a:ext uri="{FF2B5EF4-FFF2-40B4-BE49-F238E27FC236}">
                <a16:creationId xmlns:a16="http://schemas.microsoft.com/office/drawing/2014/main" id="{4A4E26F2-C14D-0DE4-09AE-9C4C318049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8A3CCC-92A8-2538-2A57-D9DFB7AC495C}"/>
              </a:ext>
            </a:extLst>
          </p:cNvPr>
          <p:cNvSpPr>
            <a:spLocks noGrp="1"/>
          </p:cNvSpPr>
          <p:nvPr>
            <p:ph type="sldNum" sz="quarter" idx="12"/>
          </p:nvPr>
        </p:nvSpPr>
        <p:spPr/>
        <p:txBody>
          <a:bodyPr/>
          <a:lstStyle/>
          <a:p>
            <a:fld id="{C9864899-2445-4E10-B2F0-F750F030A21F}" type="slidenum">
              <a:rPr lang="en-IN" smtClean="0"/>
              <a:t>‹#›</a:t>
            </a:fld>
            <a:endParaRPr lang="en-IN"/>
          </a:p>
        </p:txBody>
      </p:sp>
    </p:spTree>
    <p:extLst>
      <p:ext uri="{BB962C8B-B14F-4D97-AF65-F5344CB8AC3E}">
        <p14:creationId xmlns:p14="http://schemas.microsoft.com/office/powerpoint/2010/main" val="270278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EA18ED-0A18-038E-04C4-FE69AE948E3D}"/>
              </a:ext>
            </a:extLst>
          </p:cNvPr>
          <p:cNvSpPr>
            <a:spLocks noGrp="1"/>
          </p:cNvSpPr>
          <p:nvPr>
            <p:ph type="dt" sz="half" idx="10"/>
          </p:nvPr>
        </p:nvSpPr>
        <p:spPr/>
        <p:txBody>
          <a:bodyPr/>
          <a:lstStyle/>
          <a:p>
            <a:fld id="{9A2F6834-AE77-46AA-98D3-9C1035891A6C}" type="datetimeFigureOut">
              <a:rPr lang="en-IN" smtClean="0"/>
              <a:t>22-07-2024</a:t>
            </a:fld>
            <a:endParaRPr lang="en-IN"/>
          </a:p>
        </p:txBody>
      </p:sp>
      <p:sp>
        <p:nvSpPr>
          <p:cNvPr id="3" name="Footer Placeholder 2">
            <a:extLst>
              <a:ext uri="{FF2B5EF4-FFF2-40B4-BE49-F238E27FC236}">
                <a16:creationId xmlns:a16="http://schemas.microsoft.com/office/drawing/2014/main" id="{AF6C9A4C-F94C-2F54-686E-DA390249C6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0A36DC-ECFC-3613-7B37-E11D74A7BD78}"/>
              </a:ext>
            </a:extLst>
          </p:cNvPr>
          <p:cNvSpPr>
            <a:spLocks noGrp="1"/>
          </p:cNvSpPr>
          <p:nvPr>
            <p:ph type="sldNum" sz="quarter" idx="12"/>
          </p:nvPr>
        </p:nvSpPr>
        <p:spPr/>
        <p:txBody>
          <a:bodyPr/>
          <a:lstStyle/>
          <a:p>
            <a:fld id="{C9864899-2445-4E10-B2F0-F750F030A21F}" type="slidenum">
              <a:rPr lang="en-IN" smtClean="0"/>
              <a:t>‹#›</a:t>
            </a:fld>
            <a:endParaRPr lang="en-IN"/>
          </a:p>
        </p:txBody>
      </p:sp>
    </p:spTree>
    <p:extLst>
      <p:ext uri="{BB962C8B-B14F-4D97-AF65-F5344CB8AC3E}">
        <p14:creationId xmlns:p14="http://schemas.microsoft.com/office/powerpoint/2010/main" val="339585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950B-064C-4A13-60FF-9D0969463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2504F0-59FA-B747-FD57-4F8BC640AF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B144A7-A0E3-BEEE-CD66-873BB7AFC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F047E-68FC-08AF-DE2E-485B26B64CF7}"/>
              </a:ext>
            </a:extLst>
          </p:cNvPr>
          <p:cNvSpPr>
            <a:spLocks noGrp="1"/>
          </p:cNvSpPr>
          <p:nvPr>
            <p:ph type="dt" sz="half" idx="10"/>
          </p:nvPr>
        </p:nvSpPr>
        <p:spPr/>
        <p:txBody>
          <a:bodyPr/>
          <a:lstStyle/>
          <a:p>
            <a:fld id="{9A2F6834-AE77-46AA-98D3-9C1035891A6C}" type="datetimeFigureOut">
              <a:rPr lang="en-IN" smtClean="0"/>
              <a:t>22-07-2024</a:t>
            </a:fld>
            <a:endParaRPr lang="en-IN"/>
          </a:p>
        </p:txBody>
      </p:sp>
      <p:sp>
        <p:nvSpPr>
          <p:cNvPr id="6" name="Footer Placeholder 5">
            <a:extLst>
              <a:ext uri="{FF2B5EF4-FFF2-40B4-BE49-F238E27FC236}">
                <a16:creationId xmlns:a16="http://schemas.microsoft.com/office/drawing/2014/main" id="{14497A47-680C-CDF2-53D9-48DD1B9801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6A5B9A-493C-11E0-9941-3DC38D1FE1D9}"/>
              </a:ext>
            </a:extLst>
          </p:cNvPr>
          <p:cNvSpPr>
            <a:spLocks noGrp="1"/>
          </p:cNvSpPr>
          <p:nvPr>
            <p:ph type="sldNum" sz="quarter" idx="12"/>
          </p:nvPr>
        </p:nvSpPr>
        <p:spPr/>
        <p:txBody>
          <a:bodyPr/>
          <a:lstStyle/>
          <a:p>
            <a:fld id="{C9864899-2445-4E10-B2F0-F750F030A21F}" type="slidenum">
              <a:rPr lang="en-IN" smtClean="0"/>
              <a:t>‹#›</a:t>
            </a:fld>
            <a:endParaRPr lang="en-IN"/>
          </a:p>
        </p:txBody>
      </p:sp>
    </p:spTree>
    <p:extLst>
      <p:ext uri="{BB962C8B-B14F-4D97-AF65-F5344CB8AC3E}">
        <p14:creationId xmlns:p14="http://schemas.microsoft.com/office/powerpoint/2010/main" val="3551863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E179-205E-68C7-4EE2-7C503FCD0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605639-E56D-22FD-10B2-9B3D411C2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B23C3F-4923-C84F-BABE-375B7E49F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BD7CF4-68A3-3E77-47DC-7ACFD7CBDBCF}"/>
              </a:ext>
            </a:extLst>
          </p:cNvPr>
          <p:cNvSpPr>
            <a:spLocks noGrp="1"/>
          </p:cNvSpPr>
          <p:nvPr>
            <p:ph type="dt" sz="half" idx="10"/>
          </p:nvPr>
        </p:nvSpPr>
        <p:spPr/>
        <p:txBody>
          <a:bodyPr/>
          <a:lstStyle/>
          <a:p>
            <a:fld id="{9A2F6834-AE77-46AA-98D3-9C1035891A6C}" type="datetimeFigureOut">
              <a:rPr lang="en-IN" smtClean="0"/>
              <a:t>22-07-2024</a:t>
            </a:fld>
            <a:endParaRPr lang="en-IN"/>
          </a:p>
        </p:txBody>
      </p:sp>
      <p:sp>
        <p:nvSpPr>
          <p:cNvPr id="6" name="Footer Placeholder 5">
            <a:extLst>
              <a:ext uri="{FF2B5EF4-FFF2-40B4-BE49-F238E27FC236}">
                <a16:creationId xmlns:a16="http://schemas.microsoft.com/office/drawing/2014/main" id="{2E303768-0ECA-0A49-41C1-ED0CA722EE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406C5C-78A6-2040-506C-0B397B2024DB}"/>
              </a:ext>
            </a:extLst>
          </p:cNvPr>
          <p:cNvSpPr>
            <a:spLocks noGrp="1"/>
          </p:cNvSpPr>
          <p:nvPr>
            <p:ph type="sldNum" sz="quarter" idx="12"/>
          </p:nvPr>
        </p:nvSpPr>
        <p:spPr/>
        <p:txBody>
          <a:bodyPr/>
          <a:lstStyle/>
          <a:p>
            <a:fld id="{C9864899-2445-4E10-B2F0-F750F030A21F}" type="slidenum">
              <a:rPr lang="en-IN" smtClean="0"/>
              <a:t>‹#›</a:t>
            </a:fld>
            <a:endParaRPr lang="en-IN"/>
          </a:p>
        </p:txBody>
      </p:sp>
    </p:spTree>
    <p:extLst>
      <p:ext uri="{BB962C8B-B14F-4D97-AF65-F5344CB8AC3E}">
        <p14:creationId xmlns:p14="http://schemas.microsoft.com/office/powerpoint/2010/main" val="3590964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90A220-37E3-99B7-2EBC-B6402C4D83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6E2C39-93B9-1EF6-7FEA-3442349BFF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14FCF-5BD2-D366-4BA6-AF7DD5CE2B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F6834-AE77-46AA-98D3-9C1035891A6C}" type="datetimeFigureOut">
              <a:rPr lang="en-IN" smtClean="0"/>
              <a:t>22-07-2024</a:t>
            </a:fld>
            <a:endParaRPr lang="en-IN"/>
          </a:p>
        </p:txBody>
      </p:sp>
      <p:sp>
        <p:nvSpPr>
          <p:cNvPr id="5" name="Footer Placeholder 4">
            <a:extLst>
              <a:ext uri="{FF2B5EF4-FFF2-40B4-BE49-F238E27FC236}">
                <a16:creationId xmlns:a16="http://schemas.microsoft.com/office/drawing/2014/main" id="{213B18F2-976C-D54B-3E84-29F96EC8E3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15A4D2-D92C-47AD-4FA5-26B6252907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64899-2445-4E10-B2F0-F750F030A21F}" type="slidenum">
              <a:rPr lang="en-IN" smtClean="0"/>
              <a:t>‹#›</a:t>
            </a:fld>
            <a:endParaRPr lang="en-IN"/>
          </a:p>
        </p:txBody>
      </p:sp>
    </p:spTree>
    <p:extLst>
      <p:ext uri="{BB962C8B-B14F-4D97-AF65-F5344CB8AC3E}">
        <p14:creationId xmlns:p14="http://schemas.microsoft.com/office/powerpoint/2010/main" val="187384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awpixel.com/image/380346/aerial-view-business-data-analysis-graph" TargetMode="External"/><Relationship Id="rId2" Type="http://schemas.openxmlformats.org/officeDocument/2006/relationships/image" Target="../media/image1.1"/><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croll: Horizontal 9">
            <a:extLst>
              <a:ext uri="{FF2B5EF4-FFF2-40B4-BE49-F238E27FC236}">
                <a16:creationId xmlns:a16="http://schemas.microsoft.com/office/drawing/2014/main" id="{024F4A4C-65D2-2CEC-B7D8-E83486853483}"/>
              </a:ext>
            </a:extLst>
          </p:cNvPr>
          <p:cNvSpPr/>
          <p:nvPr/>
        </p:nvSpPr>
        <p:spPr>
          <a:xfrm>
            <a:off x="437534" y="1543665"/>
            <a:ext cx="4866967" cy="3392129"/>
          </a:xfrm>
          <a:prstGeom prst="horizontalScroll">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5A42E1C-DDDB-C823-D74F-13D4EAACA47B}"/>
              </a:ext>
            </a:extLst>
          </p:cNvPr>
          <p:cNvSpPr txBox="1"/>
          <p:nvPr/>
        </p:nvSpPr>
        <p:spPr>
          <a:xfrm>
            <a:off x="924231" y="2275538"/>
            <a:ext cx="4306529" cy="584775"/>
          </a:xfrm>
          <a:prstGeom prst="rect">
            <a:avLst/>
          </a:prstGeom>
          <a:noFill/>
        </p:spPr>
        <p:txBody>
          <a:bodyPr wrap="square">
            <a:spAutoFit/>
          </a:bodyPr>
          <a:lstStyle/>
          <a:p>
            <a:r>
              <a:rPr lang="en-IN" sz="3200" dirty="0">
                <a:solidFill>
                  <a:srgbClr val="C00000"/>
                </a:solidFill>
              </a:rPr>
              <a:t>Flight Fare Data Analysis </a:t>
            </a:r>
          </a:p>
        </p:txBody>
      </p:sp>
      <p:sp>
        <p:nvSpPr>
          <p:cNvPr id="7" name="TextBox 6">
            <a:extLst>
              <a:ext uri="{FF2B5EF4-FFF2-40B4-BE49-F238E27FC236}">
                <a16:creationId xmlns:a16="http://schemas.microsoft.com/office/drawing/2014/main" id="{4482AE9F-9DBF-0505-121C-FBA7E4526609}"/>
              </a:ext>
            </a:extLst>
          </p:cNvPr>
          <p:cNvSpPr txBox="1"/>
          <p:nvPr/>
        </p:nvSpPr>
        <p:spPr>
          <a:xfrm>
            <a:off x="1347018" y="2855519"/>
            <a:ext cx="2957050" cy="584775"/>
          </a:xfrm>
          <a:prstGeom prst="rect">
            <a:avLst/>
          </a:prstGeom>
          <a:noFill/>
        </p:spPr>
        <p:txBody>
          <a:bodyPr wrap="square" rtlCol="0">
            <a:spAutoFit/>
          </a:bodyPr>
          <a:lstStyle/>
          <a:p>
            <a:r>
              <a:rPr lang="en-US" sz="3200" dirty="0">
                <a:solidFill>
                  <a:srgbClr val="002060"/>
                </a:solidFill>
              </a:rPr>
              <a:t>Arnab Samanta</a:t>
            </a:r>
            <a:endParaRPr lang="en-IN" sz="3200" dirty="0">
              <a:solidFill>
                <a:srgbClr val="002060"/>
              </a:solidFill>
            </a:endParaRPr>
          </a:p>
        </p:txBody>
      </p:sp>
      <p:sp>
        <p:nvSpPr>
          <p:cNvPr id="8" name="TextBox 7">
            <a:extLst>
              <a:ext uri="{FF2B5EF4-FFF2-40B4-BE49-F238E27FC236}">
                <a16:creationId xmlns:a16="http://schemas.microsoft.com/office/drawing/2014/main" id="{2145E697-7458-F37F-8DC4-674F28C58ACB}"/>
              </a:ext>
            </a:extLst>
          </p:cNvPr>
          <p:cNvSpPr txBox="1"/>
          <p:nvPr/>
        </p:nvSpPr>
        <p:spPr>
          <a:xfrm>
            <a:off x="1347018" y="3430707"/>
            <a:ext cx="2546556" cy="584775"/>
          </a:xfrm>
          <a:prstGeom prst="rect">
            <a:avLst/>
          </a:prstGeom>
          <a:noFill/>
        </p:spPr>
        <p:txBody>
          <a:bodyPr wrap="square" rtlCol="0">
            <a:spAutoFit/>
          </a:bodyPr>
          <a:lstStyle/>
          <a:p>
            <a:r>
              <a:rPr lang="en-US" sz="3200" dirty="0">
                <a:solidFill>
                  <a:srgbClr val="00B050"/>
                </a:solidFill>
              </a:rPr>
              <a:t>22-07-2024</a:t>
            </a:r>
            <a:endParaRPr lang="en-IN" sz="3200" dirty="0">
              <a:solidFill>
                <a:srgbClr val="00B050"/>
              </a:solidFill>
            </a:endParaRPr>
          </a:p>
        </p:txBody>
      </p:sp>
      <p:pic>
        <p:nvPicPr>
          <p:cNvPr id="12" name="Picture 11">
            <a:extLst>
              <a:ext uri="{FF2B5EF4-FFF2-40B4-BE49-F238E27FC236}">
                <a16:creationId xmlns:a16="http://schemas.microsoft.com/office/drawing/2014/main" id="{8874DF59-D5E1-D44A-93BB-CFDCB41FF36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13985" y="934064"/>
            <a:ext cx="5235277" cy="41983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066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A0D66D4-B670-E84B-758D-6D8DFDC8A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587" y="569966"/>
            <a:ext cx="10559462" cy="48672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19D48D-6459-B0D7-2CA6-7482A13F68EB}"/>
              </a:ext>
            </a:extLst>
          </p:cNvPr>
          <p:cNvSpPr txBox="1"/>
          <p:nvPr/>
        </p:nvSpPr>
        <p:spPr>
          <a:xfrm>
            <a:off x="727587" y="5702949"/>
            <a:ext cx="11198942" cy="646331"/>
          </a:xfrm>
          <a:prstGeom prst="rect">
            <a:avLst/>
          </a:prstGeom>
          <a:noFill/>
        </p:spPr>
        <p:txBody>
          <a:bodyPr wrap="square" rtlCol="0">
            <a:spAutoFit/>
          </a:bodyPr>
          <a:lstStyle/>
          <a:p>
            <a:r>
              <a:rPr lang="en-US" dirty="0"/>
              <a:t>Most flights have either 1 stop or no stops. A smaller number of flights have 2 stops. Flights with 1 stop tend to be the most expensive .Flights with 2 stops are cheaper than one-stop flights but still pricier than direct flights.</a:t>
            </a:r>
            <a:endParaRPr lang="en-IN" dirty="0"/>
          </a:p>
        </p:txBody>
      </p:sp>
    </p:spTree>
    <p:extLst>
      <p:ext uri="{BB962C8B-B14F-4D97-AF65-F5344CB8AC3E}">
        <p14:creationId xmlns:p14="http://schemas.microsoft.com/office/powerpoint/2010/main" val="3532038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8D5B4C6-DD0F-A377-8ECC-D0A54354D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440" y="400819"/>
            <a:ext cx="11122127"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637D764-64A4-2803-055E-59CFD481BEDB}"/>
              </a:ext>
            </a:extLst>
          </p:cNvPr>
          <p:cNvSpPr txBox="1"/>
          <p:nvPr/>
        </p:nvSpPr>
        <p:spPr>
          <a:xfrm>
            <a:off x="963560" y="5899354"/>
            <a:ext cx="8514736" cy="369332"/>
          </a:xfrm>
          <a:prstGeom prst="rect">
            <a:avLst/>
          </a:prstGeom>
          <a:noFill/>
        </p:spPr>
        <p:txBody>
          <a:bodyPr wrap="square" rtlCol="0">
            <a:spAutoFit/>
          </a:bodyPr>
          <a:lstStyle/>
          <a:p>
            <a:r>
              <a:rPr lang="en-US" dirty="0">
                <a:solidFill>
                  <a:srgbClr val="FF0000"/>
                </a:solidFill>
              </a:rPr>
              <a:t>Chennai to Bangalore flights are most expensive flights compare to other flights</a:t>
            </a:r>
            <a:endParaRPr lang="en-IN" dirty="0">
              <a:solidFill>
                <a:srgbClr val="FF0000"/>
              </a:solidFill>
            </a:endParaRPr>
          </a:p>
        </p:txBody>
      </p:sp>
    </p:spTree>
    <p:extLst>
      <p:ext uri="{BB962C8B-B14F-4D97-AF65-F5344CB8AC3E}">
        <p14:creationId xmlns:p14="http://schemas.microsoft.com/office/powerpoint/2010/main" val="289396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2396E45-57BF-4BA1-49DF-9CF147436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48" y="717754"/>
            <a:ext cx="11277600" cy="47883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A2336E4-87A4-4917-054B-811AA120DCD5}"/>
              </a:ext>
            </a:extLst>
          </p:cNvPr>
          <p:cNvSpPr txBox="1"/>
          <p:nvPr/>
        </p:nvSpPr>
        <p:spPr>
          <a:xfrm>
            <a:off x="167148" y="5624052"/>
            <a:ext cx="11906866" cy="1077218"/>
          </a:xfrm>
          <a:prstGeom prst="rect">
            <a:avLst/>
          </a:prstGeom>
          <a:noFill/>
        </p:spPr>
        <p:txBody>
          <a:bodyPr wrap="square" rtlCol="0">
            <a:spAutoFit/>
          </a:bodyPr>
          <a:lstStyle/>
          <a:p>
            <a:r>
              <a:rPr lang="en-US" sz="1600" dirty="0"/>
              <a:t>The graph comparing departure times with total prices shows that night  flights tend to be the most expensive, followed by morning ,evening , early morning flights .Afternoon and late night flights have a lower price.</a:t>
            </a:r>
          </a:p>
          <a:p>
            <a:r>
              <a:rPr lang="en-US" sz="1600" dirty="0"/>
              <a:t>The graph comparing arrival times with total prices reveals  evening flights are associated with higher prices, followed by morning arrivals. Late night arrivals are the least expensive.</a:t>
            </a:r>
            <a:endParaRPr lang="en-IN" sz="1600" dirty="0"/>
          </a:p>
        </p:txBody>
      </p:sp>
    </p:spTree>
    <p:extLst>
      <p:ext uri="{BB962C8B-B14F-4D97-AF65-F5344CB8AC3E}">
        <p14:creationId xmlns:p14="http://schemas.microsoft.com/office/powerpoint/2010/main" val="3622117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DF40F186-321B-D34C-C476-350A48683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45" y="656458"/>
            <a:ext cx="9026013" cy="4568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D8DC9E-A7A9-D026-6C51-FA1F173AA77C}"/>
              </a:ext>
            </a:extLst>
          </p:cNvPr>
          <p:cNvSpPr txBox="1"/>
          <p:nvPr/>
        </p:nvSpPr>
        <p:spPr>
          <a:xfrm>
            <a:off x="757084" y="5878376"/>
            <a:ext cx="10982631" cy="646331"/>
          </a:xfrm>
          <a:prstGeom prst="rect">
            <a:avLst/>
          </a:prstGeom>
          <a:noFill/>
        </p:spPr>
        <p:txBody>
          <a:bodyPr wrap="square" rtlCol="0">
            <a:spAutoFit/>
          </a:bodyPr>
          <a:lstStyle/>
          <a:p>
            <a:r>
              <a:rPr lang="en-US" dirty="0"/>
              <a:t>When there are many days left before departure, prices are low in that time. However, prices are increases as the departure date gets very close.</a:t>
            </a:r>
            <a:endParaRPr lang="en-IN" dirty="0"/>
          </a:p>
        </p:txBody>
      </p:sp>
    </p:spTree>
    <p:extLst>
      <p:ext uri="{BB962C8B-B14F-4D97-AF65-F5344CB8AC3E}">
        <p14:creationId xmlns:p14="http://schemas.microsoft.com/office/powerpoint/2010/main" val="3023337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0FA903A7-E5BF-65A2-EE35-01266A241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798" y="587630"/>
            <a:ext cx="835342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5893D83-1870-76ED-4267-A4CDC3AB2BAC}"/>
              </a:ext>
            </a:extLst>
          </p:cNvPr>
          <p:cNvSpPr txBox="1"/>
          <p:nvPr/>
        </p:nvSpPr>
        <p:spPr>
          <a:xfrm>
            <a:off x="727587" y="5808705"/>
            <a:ext cx="11208775" cy="646331"/>
          </a:xfrm>
          <a:prstGeom prst="rect">
            <a:avLst/>
          </a:prstGeom>
          <a:noFill/>
        </p:spPr>
        <p:txBody>
          <a:bodyPr wrap="square" rtlCol="0">
            <a:spAutoFit/>
          </a:bodyPr>
          <a:lstStyle/>
          <a:p>
            <a:r>
              <a:rPr lang="en-US" dirty="0"/>
              <a:t>Most flights have shorter durations, clustered near the lower left corner. Ticket prices tend to be lower for shorter</a:t>
            </a:r>
          </a:p>
          <a:p>
            <a:r>
              <a:rPr lang="en-US" dirty="0"/>
              <a:t>flights. A few outliers have longer durations and higher prices.</a:t>
            </a:r>
            <a:endParaRPr lang="en-IN" dirty="0"/>
          </a:p>
        </p:txBody>
      </p:sp>
    </p:spTree>
    <p:extLst>
      <p:ext uri="{BB962C8B-B14F-4D97-AF65-F5344CB8AC3E}">
        <p14:creationId xmlns:p14="http://schemas.microsoft.com/office/powerpoint/2010/main" val="2092512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4350-BB61-0112-CE9F-E6F2B9366C14}"/>
              </a:ext>
            </a:extLst>
          </p:cNvPr>
          <p:cNvSpPr>
            <a:spLocks noGrp="1"/>
          </p:cNvSpPr>
          <p:nvPr>
            <p:ph type="title"/>
          </p:nvPr>
        </p:nvSpPr>
        <p:spPr>
          <a:xfrm>
            <a:off x="838200" y="365126"/>
            <a:ext cx="5110316" cy="883572"/>
          </a:xfrm>
        </p:spPr>
        <p:txBody>
          <a:bodyPr/>
          <a:lstStyle/>
          <a:p>
            <a:r>
              <a:rPr lang="en-US" dirty="0">
                <a:solidFill>
                  <a:schemeClr val="accent1">
                    <a:lumMod val="50000"/>
                  </a:schemeClr>
                </a:solidFill>
              </a:rPr>
              <a:t>Findings</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id="{7FF586A8-968E-E8DF-6D93-BD35381EE5F3}"/>
              </a:ext>
            </a:extLst>
          </p:cNvPr>
          <p:cNvSpPr>
            <a:spLocks noGrp="1"/>
          </p:cNvSpPr>
          <p:nvPr>
            <p:ph idx="1"/>
          </p:nvPr>
        </p:nvSpPr>
        <p:spPr>
          <a:xfrm>
            <a:off x="830826" y="1514168"/>
            <a:ext cx="11046542" cy="5343827"/>
          </a:xfrm>
        </p:spPr>
        <p:txBody>
          <a:bodyPr>
            <a:normAutofit fontScale="62500" lnSpcReduction="20000"/>
          </a:bodyPr>
          <a:lstStyle/>
          <a:p>
            <a:r>
              <a:rPr lang="en-US" sz="2900" dirty="0">
                <a:solidFill>
                  <a:srgbClr val="00B050"/>
                </a:solidFill>
              </a:rPr>
              <a:t>The distribution of flight prices is heavily right-skewed, indicating that while most flights are priced lower, there are a few flights with significantly higher prices.</a:t>
            </a:r>
          </a:p>
          <a:p>
            <a:r>
              <a:rPr lang="en-US" sz="2900" dirty="0">
                <a:solidFill>
                  <a:srgbClr val="00B050"/>
                </a:solidFill>
              </a:rPr>
              <a:t>Vistara has the highest number of flights at 127,741, making it the most frequent airline in the dataset. Vistara and Air India have the highest average flight prices at 30,324 and 23,506 units respectively, suggesting a focus on premium pricing strategies.</a:t>
            </a:r>
            <a:endParaRPr lang="en-IN" sz="2900" dirty="0">
              <a:solidFill>
                <a:srgbClr val="00B050"/>
              </a:solidFill>
            </a:endParaRPr>
          </a:p>
          <a:p>
            <a:r>
              <a:rPr lang="en-US" sz="2900" dirty="0">
                <a:solidFill>
                  <a:srgbClr val="00B050"/>
                </a:solidFill>
              </a:rPr>
              <a:t>Some airlines have significantly longer flights (e.g., Air _ India with 930 minutes) while others are much shorter (e.g., GO-FIRST with 525 and Indigo with 347 minutes).</a:t>
            </a:r>
          </a:p>
          <a:p>
            <a:r>
              <a:rPr lang="en-US" sz="2900" dirty="0">
                <a:solidFill>
                  <a:srgbClr val="00B050"/>
                </a:solidFill>
              </a:rPr>
              <a:t>Economy class has a significantly higher number of flights (206,677) compared to Business class (93,364).But Business class has a higher average price (52,471) than Economy class (6572).</a:t>
            </a:r>
          </a:p>
          <a:p>
            <a:r>
              <a:rPr lang="en-US" sz="2900" dirty="0">
                <a:solidFill>
                  <a:srgbClr val="00B050"/>
                </a:solidFill>
              </a:rPr>
              <a:t>Most flights have either 1 stop or no stops. A smaller number of flights have 2 stops. Flights with 1 stop tend to be the most expensive .Flights with 2 stops are cheaper than one-stop flights but still pricier than direct flights.</a:t>
            </a:r>
          </a:p>
          <a:p>
            <a:r>
              <a:rPr lang="en-US" sz="2900" dirty="0">
                <a:solidFill>
                  <a:srgbClr val="00B050"/>
                </a:solidFill>
              </a:rPr>
              <a:t>Chennai to Bangalore flights are most expensive flights compare to other source city to destination city flights.</a:t>
            </a:r>
          </a:p>
          <a:p>
            <a:r>
              <a:rPr lang="en-US" sz="2900" dirty="0">
                <a:solidFill>
                  <a:srgbClr val="00B050"/>
                </a:solidFill>
              </a:rPr>
              <a:t>The graph comparing departure times with total prices shows that night  flights tend to be the most expensive, followed by morning ,evening , early morning flights .Afternoon and late night flights have a lower price . The graph comparing arrival times with total prices reveals  evening flights are associated with higher prices, followed by morning arrivals. Late night arrivals are the least expensive.</a:t>
            </a:r>
          </a:p>
          <a:p>
            <a:r>
              <a:rPr lang="en-US" sz="2900" dirty="0">
                <a:solidFill>
                  <a:srgbClr val="00B050"/>
                </a:solidFill>
              </a:rPr>
              <a:t>When there are many days left before departure, prices are low in that time. However, prices are increases as the departure date gets very close.</a:t>
            </a:r>
          </a:p>
          <a:p>
            <a:r>
              <a:rPr lang="en-US" sz="2900" dirty="0">
                <a:solidFill>
                  <a:srgbClr val="00B050"/>
                </a:solidFill>
              </a:rPr>
              <a:t>Most flights have shorter durations, clustered near the lower left corner. Ticket prices tend to be lower for shorter flights. A few outliers have longer durations and higher prices.</a:t>
            </a:r>
            <a:endParaRPr lang="en-IN" sz="2900" dirty="0">
              <a:solidFill>
                <a:srgbClr val="00B050"/>
              </a:solidFill>
            </a:endParaRPr>
          </a:p>
          <a:p>
            <a:endParaRPr lang="en-IN" sz="1600" dirty="0"/>
          </a:p>
          <a:p>
            <a:endParaRPr lang="en-IN" sz="1600" dirty="0"/>
          </a:p>
          <a:p>
            <a:endParaRPr lang="en-IN" sz="1100" dirty="0"/>
          </a:p>
          <a:p>
            <a:endParaRPr lang="en-US" sz="1600" dirty="0"/>
          </a:p>
          <a:p>
            <a:endParaRPr lang="en-IN" sz="1600" dirty="0"/>
          </a:p>
          <a:p>
            <a:endParaRPr lang="en-IN" sz="1600" dirty="0"/>
          </a:p>
          <a:p>
            <a:endParaRPr lang="en-US" sz="1800" dirty="0"/>
          </a:p>
          <a:p>
            <a:endParaRPr lang="en-IN" dirty="0"/>
          </a:p>
        </p:txBody>
      </p:sp>
      <p:cxnSp>
        <p:nvCxnSpPr>
          <p:cNvPr id="5" name="Straight Connector 4">
            <a:extLst>
              <a:ext uri="{FF2B5EF4-FFF2-40B4-BE49-F238E27FC236}">
                <a16:creationId xmlns:a16="http://schemas.microsoft.com/office/drawing/2014/main" id="{C2ADAC7A-D6EA-0BDF-2548-F983038526FD}"/>
              </a:ext>
            </a:extLst>
          </p:cNvPr>
          <p:cNvCxnSpPr/>
          <p:nvPr/>
        </p:nvCxnSpPr>
        <p:spPr>
          <a:xfrm>
            <a:off x="924232" y="1101213"/>
            <a:ext cx="1042219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187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2412-E698-F839-DB9B-513C387314E6}"/>
              </a:ext>
            </a:extLst>
          </p:cNvPr>
          <p:cNvSpPr>
            <a:spLocks noGrp="1"/>
          </p:cNvSpPr>
          <p:nvPr>
            <p:ph type="title"/>
          </p:nvPr>
        </p:nvSpPr>
        <p:spPr>
          <a:xfrm>
            <a:off x="838200" y="365126"/>
            <a:ext cx="10026445" cy="903236"/>
          </a:xfrm>
        </p:spPr>
        <p:txBody>
          <a:bodyPr/>
          <a:lstStyle/>
          <a:p>
            <a:r>
              <a:rPr lang="en-US" dirty="0">
                <a:solidFill>
                  <a:srgbClr val="C00000"/>
                </a:solidFill>
              </a:rPr>
              <a:t>Conclusion</a:t>
            </a:r>
            <a:endParaRPr lang="en-IN" dirty="0">
              <a:solidFill>
                <a:srgbClr val="C00000"/>
              </a:solidFill>
            </a:endParaRPr>
          </a:p>
        </p:txBody>
      </p:sp>
      <p:sp>
        <p:nvSpPr>
          <p:cNvPr id="3" name="Content Placeholder 2">
            <a:extLst>
              <a:ext uri="{FF2B5EF4-FFF2-40B4-BE49-F238E27FC236}">
                <a16:creationId xmlns:a16="http://schemas.microsoft.com/office/drawing/2014/main" id="{E4C1AF48-0D30-7435-20BC-DBC1A37B5A4A}"/>
              </a:ext>
            </a:extLst>
          </p:cNvPr>
          <p:cNvSpPr>
            <a:spLocks noGrp="1"/>
          </p:cNvSpPr>
          <p:nvPr>
            <p:ph idx="1"/>
          </p:nvPr>
        </p:nvSpPr>
        <p:spPr>
          <a:xfrm>
            <a:off x="593622" y="1432334"/>
            <a:ext cx="10515600" cy="4351338"/>
          </a:xfrm>
        </p:spPr>
        <p:txBody>
          <a:bodyPr/>
          <a:lstStyle/>
          <a:p>
            <a:pPr>
              <a:buFont typeface="Wingdings" panose="05000000000000000000" pitchFamily="2" charset="2"/>
              <a:buChar char="q"/>
            </a:pPr>
            <a:r>
              <a:rPr lang="en-US" dirty="0">
                <a:solidFill>
                  <a:srgbClr val="CC00CC"/>
                </a:solidFill>
              </a:rPr>
              <a:t>Flight prices vary widely based on airlines and flight characteristics. Vistara and Air India offer more premium options with higher average prices. Economy class is more budget-friendly but has more availability compared to pricier Business class flights. Direct flights and those with fewer stops are generally cheaper than multi-stop options. Booking earlier usually means lower prices, while last-minute bookings can be more expensive. Consider flight timings too—afternoon, early morning and late night flights are cheaper. Shorter flights are generally cheaper, but keep an eye out for occasional higher-priced longer flights.</a:t>
            </a:r>
            <a:endParaRPr lang="en-IN" dirty="0">
              <a:solidFill>
                <a:srgbClr val="CC00CC"/>
              </a:solidFill>
            </a:endParaRPr>
          </a:p>
        </p:txBody>
      </p:sp>
      <p:cxnSp>
        <p:nvCxnSpPr>
          <p:cNvPr id="5" name="Straight Connector 4">
            <a:extLst>
              <a:ext uri="{FF2B5EF4-FFF2-40B4-BE49-F238E27FC236}">
                <a16:creationId xmlns:a16="http://schemas.microsoft.com/office/drawing/2014/main" id="{76D564B4-2F97-56A1-B772-6AC421F7129E}"/>
              </a:ext>
            </a:extLst>
          </p:cNvPr>
          <p:cNvCxnSpPr>
            <a:cxnSpLocks/>
          </p:cNvCxnSpPr>
          <p:nvPr/>
        </p:nvCxnSpPr>
        <p:spPr>
          <a:xfrm>
            <a:off x="727587" y="1150374"/>
            <a:ext cx="105500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17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789B0C-6A1E-EEC4-AE43-E556B9D2CC77}"/>
              </a:ext>
            </a:extLst>
          </p:cNvPr>
          <p:cNvSpPr>
            <a:spLocks noGrp="1"/>
          </p:cNvSpPr>
          <p:nvPr>
            <p:ph type="title"/>
          </p:nvPr>
        </p:nvSpPr>
        <p:spPr>
          <a:xfrm>
            <a:off x="838200" y="365125"/>
            <a:ext cx="10515600" cy="1325563"/>
          </a:xfrm>
        </p:spPr>
        <p:txBody>
          <a:bodyPr/>
          <a:lstStyle/>
          <a:p>
            <a:pPr algn="ctr"/>
            <a:r>
              <a:rPr lang="en-US" u="sng" dirty="0">
                <a:solidFill>
                  <a:srgbClr val="00B0F0"/>
                </a:solidFill>
              </a:rPr>
              <a:t>OUTLINE									</a:t>
            </a:r>
            <a:endParaRPr lang="en-IN" u="sng" dirty="0">
              <a:solidFill>
                <a:srgbClr val="00B0F0"/>
              </a:solidFill>
            </a:endParaRPr>
          </a:p>
        </p:txBody>
      </p:sp>
      <p:pic>
        <p:nvPicPr>
          <p:cNvPr id="5" name="Content Placeholder 4" descr="Open book with solid fill">
            <a:extLst>
              <a:ext uri="{FF2B5EF4-FFF2-40B4-BE49-F238E27FC236}">
                <a16:creationId xmlns:a16="http://schemas.microsoft.com/office/drawing/2014/main" id="{F756CACD-7998-3D22-D976-C4F6896BF56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38200" y="1700112"/>
            <a:ext cx="3682182" cy="3231654"/>
          </a:xfrm>
        </p:spPr>
      </p:pic>
      <p:sp>
        <p:nvSpPr>
          <p:cNvPr id="7" name="Rectangle: Rounded Corners 6">
            <a:extLst>
              <a:ext uri="{FF2B5EF4-FFF2-40B4-BE49-F238E27FC236}">
                <a16:creationId xmlns:a16="http://schemas.microsoft.com/office/drawing/2014/main" id="{9DB9ADCB-ABA3-9417-5DB8-9988CFB7B4CD}"/>
              </a:ext>
            </a:extLst>
          </p:cNvPr>
          <p:cNvSpPr/>
          <p:nvPr/>
        </p:nvSpPr>
        <p:spPr>
          <a:xfrm>
            <a:off x="5745725" y="1690688"/>
            <a:ext cx="4332339" cy="3354137"/>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CCE21EE-1682-4DA6-3407-10F8EF26AE1B}"/>
              </a:ext>
            </a:extLst>
          </p:cNvPr>
          <p:cNvSpPr txBox="1"/>
          <p:nvPr/>
        </p:nvSpPr>
        <p:spPr>
          <a:xfrm>
            <a:off x="5901812" y="1813173"/>
            <a:ext cx="4471220" cy="3231654"/>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00B050"/>
                </a:solidFill>
              </a:rPr>
              <a:t>Introduction</a:t>
            </a:r>
          </a:p>
          <a:p>
            <a:pPr marL="285750" indent="-285750">
              <a:buFont typeface="Arial" panose="020B0604020202020204" pitchFamily="34" charset="0"/>
              <a:buChar char="•"/>
            </a:pPr>
            <a:r>
              <a:rPr lang="en-US" sz="2800" dirty="0">
                <a:solidFill>
                  <a:srgbClr val="00B050"/>
                </a:solidFill>
              </a:rPr>
              <a:t>Methodology</a:t>
            </a:r>
          </a:p>
          <a:p>
            <a:pPr marL="285750" indent="-285750">
              <a:buFont typeface="Arial" panose="020B0604020202020204" pitchFamily="34" charset="0"/>
              <a:buChar char="•"/>
            </a:pPr>
            <a:r>
              <a:rPr lang="en-US" sz="2800" dirty="0">
                <a:solidFill>
                  <a:srgbClr val="00B050"/>
                </a:solidFill>
              </a:rPr>
              <a:t>Results</a:t>
            </a:r>
          </a:p>
          <a:p>
            <a:pPr marL="742950" lvl="1" indent="-285750">
              <a:buFont typeface="Arial" panose="020B0604020202020204" pitchFamily="34" charset="0"/>
              <a:buChar char="•"/>
            </a:pPr>
            <a:r>
              <a:rPr lang="en-US" sz="2800" dirty="0">
                <a:solidFill>
                  <a:srgbClr val="00B050"/>
                </a:solidFill>
              </a:rPr>
              <a:t>Visualization-charts</a:t>
            </a:r>
          </a:p>
          <a:p>
            <a:pPr marL="285750" indent="-285750">
              <a:buFont typeface="Arial" panose="020B0604020202020204" pitchFamily="34" charset="0"/>
              <a:buChar char="•"/>
            </a:pPr>
            <a:r>
              <a:rPr lang="en-US" sz="2800" dirty="0">
                <a:solidFill>
                  <a:srgbClr val="00B050"/>
                </a:solidFill>
              </a:rPr>
              <a:t>Findings</a:t>
            </a:r>
          </a:p>
          <a:p>
            <a:pPr marL="285750" indent="-285750">
              <a:buFont typeface="Arial" panose="020B0604020202020204" pitchFamily="34" charset="0"/>
              <a:buChar char="•"/>
            </a:pPr>
            <a:r>
              <a:rPr lang="en-US" sz="2800" dirty="0">
                <a:solidFill>
                  <a:srgbClr val="00B050"/>
                </a:solidFill>
              </a:rPr>
              <a:t>Conclusion</a:t>
            </a:r>
          </a:p>
          <a:p>
            <a:pPr marL="742950" lvl="1"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56981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E861-0347-DEF3-43E0-2AB10B072372}"/>
              </a:ext>
            </a:extLst>
          </p:cNvPr>
          <p:cNvSpPr>
            <a:spLocks noGrp="1"/>
          </p:cNvSpPr>
          <p:nvPr>
            <p:ph type="title"/>
          </p:nvPr>
        </p:nvSpPr>
        <p:spPr>
          <a:xfrm>
            <a:off x="383459" y="406349"/>
            <a:ext cx="10515600" cy="1325563"/>
          </a:xfrm>
        </p:spPr>
        <p:txBody>
          <a:bodyPr/>
          <a:lstStyle/>
          <a:p>
            <a:r>
              <a:rPr lang="en-US" dirty="0">
                <a:solidFill>
                  <a:srgbClr val="7030A0"/>
                </a:solidFill>
              </a:rPr>
              <a:t>Introduction</a:t>
            </a:r>
            <a:endParaRPr lang="en-IN" dirty="0">
              <a:solidFill>
                <a:srgbClr val="7030A0"/>
              </a:solidFill>
            </a:endParaRPr>
          </a:p>
        </p:txBody>
      </p:sp>
      <p:cxnSp>
        <p:nvCxnSpPr>
          <p:cNvPr id="5" name="Straight Connector 4">
            <a:extLst>
              <a:ext uri="{FF2B5EF4-FFF2-40B4-BE49-F238E27FC236}">
                <a16:creationId xmlns:a16="http://schemas.microsoft.com/office/drawing/2014/main" id="{7DD7AE7B-DD9E-DC4E-AFF4-86DE3FE8888D}"/>
              </a:ext>
            </a:extLst>
          </p:cNvPr>
          <p:cNvCxnSpPr/>
          <p:nvPr/>
        </p:nvCxnSpPr>
        <p:spPr>
          <a:xfrm>
            <a:off x="383459" y="1553496"/>
            <a:ext cx="1060900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Content Placeholder 4" descr="List with solid fill">
            <a:extLst>
              <a:ext uri="{FF2B5EF4-FFF2-40B4-BE49-F238E27FC236}">
                <a16:creationId xmlns:a16="http://schemas.microsoft.com/office/drawing/2014/main" id="{65B10869-2CF7-DD53-C0BE-B4F37D07BAA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804768" y="1890662"/>
            <a:ext cx="3485556" cy="3394177"/>
          </a:xfrm>
        </p:spPr>
      </p:pic>
      <p:sp>
        <p:nvSpPr>
          <p:cNvPr id="8" name="TextBox 7">
            <a:extLst>
              <a:ext uri="{FF2B5EF4-FFF2-40B4-BE49-F238E27FC236}">
                <a16:creationId xmlns:a16="http://schemas.microsoft.com/office/drawing/2014/main" id="{C594D66F-CCB3-FB12-DBF3-B887495E6CE8}"/>
              </a:ext>
            </a:extLst>
          </p:cNvPr>
          <p:cNvSpPr txBox="1"/>
          <p:nvPr/>
        </p:nvSpPr>
        <p:spPr>
          <a:xfrm>
            <a:off x="383459" y="2059394"/>
            <a:ext cx="8327922" cy="2739211"/>
          </a:xfrm>
          <a:prstGeom prst="rect">
            <a:avLst/>
          </a:prstGeom>
          <a:noFill/>
        </p:spPr>
        <p:txBody>
          <a:bodyPr wrap="square" rtlCol="0">
            <a:spAutoFit/>
          </a:bodyPr>
          <a:lstStyle/>
          <a:p>
            <a:r>
              <a:rPr lang="en-US" dirty="0">
                <a:solidFill>
                  <a:srgbClr val="0070C0"/>
                </a:solidFill>
              </a:rPr>
              <a:t> </a:t>
            </a:r>
            <a:r>
              <a:rPr lang="en-US" sz="2800" dirty="0">
                <a:solidFill>
                  <a:schemeClr val="accent4">
                    <a:lumMod val="50000"/>
                  </a:schemeClr>
                </a:solidFill>
              </a:rPr>
              <a:t>About: </a:t>
            </a:r>
            <a:r>
              <a:rPr lang="en-IN" sz="2400" dirty="0">
                <a:solidFill>
                  <a:schemeClr val="accent4">
                    <a:lumMod val="50000"/>
                  </a:schemeClr>
                </a:solidFill>
              </a:rPr>
              <a:t>Flight Fare Data Analysis </a:t>
            </a:r>
          </a:p>
          <a:p>
            <a:pPr marL="742950" lvl="1" indent="-285750">
              <a:buFont typeface="Arial" panose="020B0604020202020204" pitchFamily="34" charset="0"/>
              <a:buChar char="•"/>
            </a:pPr>
            <a:endParaRPr lang="en-IN" sz="2000" dirty="0">
              <a:solidFill>
                <a:schemeClr val="accent1">
                  <a:lumMod val="50000"/>
                </a:schemeClr>
              </a:solidFill>
            </a:endParaRPr>
          </a:p>
          <a:p>
            <a:r>
              <a:rPr lang="en-IN" sz="2800" dirty="0">
                <a:solidFill>
                  <a:schemeClr val="accent4">
                    <a:lumMod val="50000"/>
                  </a:schemeClr>
                </a:solidFill>
              </a:rPr>
              <a:t>Objective:</a:t>
            </a:r>
          </a:p>
          <a:p>
            <a:pPr marL="457200" indent="-457200">
              <a:buFont typeface="Arial" panose="020B0604020202020204" pitchFamily="34" charset="0"/>
              <a:buChar char="•"/>
            </a:pPr>
            <a:r>
              <a:rPr lang="en-US" sz="2400" dirty="0">
                <a:solidFill>
                  <a:schemeClr val="accent4">
                    <a:lumMod val="50000"/>
                  </a:schemeClr>
                </a:solidFill>
              </a:rPr>
              <a:t>Factors that  impact flight ticket price</a:t>
            </a:r>
          </a:p>
          <a:p>
            <a:pPr marL="342900" indent="-342900">
              <a:buFont typeface="Arial" panose="020B0604020202020204" pitchFamily="34" charset="0"/>
              <a:buChar char="•"/>
            </a:pPr>
            <a:r>
              <a:rPr lang="en-US" sz="2400" dirty="0">
                <a:solidFill>
                  <a:schemeClr val="accent4">
                    <a:lumMod val="50000"/>
                  </a:schemeClr>
                </a:solidFill>
              </a:rPr>
              <a:t>  Check if specific city pairs with consistently high or low prices</a:t>
            </a:r>
          </a:p>
          <a:p>
            <a:pPr marL="457200" indent="-457200">
              <a:buFont typeface="Arial" panose="020B0604020202020204" pitchFamily="34" charset="0"/>
              <a:buChar char="•"/>
            </a:pPr>
            <a:r>
              <a:rPr lang="en-US" sz="2400" dirty="0">
                <a:solidFill>
                  <a:schemeClr val="accent4">
                    <a:lumMod val="50000"/>
                  </a:schemeClr>
                </a:solidFill>
              </a:rPr>
              <a:t>Check  is there any optimal time for ticket booking.</a:t>
            </a:r>
          </a:p>
          <a:p>
            <a:r>
              <a:rPr lang="en-US" sz="2400" dirty="0">
                <a:solidFill>
                  <a:schemeClr val="accent4">
                    <a:lumMod val="50000"/>
                  </a:schemeClr>
                </a:solidFill>
              </a:rPr>
              <a:t>  </a:t>
            </a:r>
            <a:endParaRPr lang="en-IN" sz="2400" dirty="0">
              <a:solidFill>
                <a:schemeClr val="accent4">
                  <a:lumMod val="50000"/>
                </a:schemeClr>
              </a:solidFill>
            </a:endParaRPr>
          </a:p>
        </p:txBody>
      </p:sp>
    </p:spTree>
    <p:extLst>
      <p:ext uri="{BB962C8B-B14F-4D97-AF65-F5344CB8AC3E}">
        <p14:creationId xmlns:p14="http://schemas.microsoft.com/office/powerpoint/2010/main" val="2814670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0664F6-C2B2-1C7D-D693-84D6E15A1F7D}"/>
              </a:ext>
            </a:extLst>
          </p:cNvPr>
          <p:cNvSpPr>
            <a:spLocks noGrp="1"/>
          </p:cNvSpPr>
          <p:nvPr>
            <p:ph type="title"/>
          </p:nvPr>
        </p:nvSpPr>
        <p:spPr>
          <a:xfrm>
            <a:off x="612058" y="178312"/>
            <a:ext cx="10515600" cy="1325563"/>
          </a:xfrm>
        </p:spPr>
        <p:txBody>
          <a:bodyPr/>
          <a:lstStyle/>
          <a:p>
            <a:pPr algn="ctr"/>
            <a:r>
              <a:rPr lang="en-US" u="sng" dirty="0">
                <a:solidFill>
                  <a:schemeClr val="accent6">
                    <a:lumMod val="50000"/>
                  </a:schemeClr>
                </a:solidFill>
              </a:rPr>
              <a:t>Methodology</a:t>
            </a:r>
            <a:endParaRPr lang="en-IN" u="sng" dirty="0">
              <a:solidFill>
                <a:schemeClr val="accent6">
                  <a:lumMod val="50000"/>
                </a:schemeClr>
              </a:solidFill>
            </a:endParaRPr>
          </a:p>
        </p:txBody>
      </p:sp>
      <p:pic>
        <p:nvPicPr>
          <p:cNvPr id="5" name="Content Placeholder 4" descr="Bullseye with solid fill">
            <a:extLst>
              <a:ext uri="{FF2B5EF4-FFF2-40B4-BE49-F238E27FC236}">
                <a16:creationId xmlns:a16="http://schemas.microsoft.com/office/drawing/2014/main" id="{C87BE5C9-64DE-075A-1B72-55E15A617DC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26923" y="1503875"/>
            <a:ext cx="3431892" cy="3667432"/>
          </a:xfrm>
        </p:spPr>
      </p:pic>
      <p:sp>
        <p:nvSpPr>
          <p:cNvPr id="6" name="TextBox 5">
            <a:extLst>
              <a:ext uri="{FF2B5EF4-FFF2-40B4-BE49-F238E27FC236}">
                <a16:creationId xmlns:a16="http://schemas.microsoft.com/office/drawing/2014/main" id="{A0FA3BB2-F773-E4C3-3ADC-3B2B07DFDE2A}"/>
              </a:ext>
            </a:extLst>
          </p:cNvPr>
          <p:cNvSpPr txBox="1"/>
          <p:nvPr/>
        </p:nvSpPr>
        <p:spPr>
          <a:xfrm>
            <a:off x="3959943" y="1138590"/>
            <a:ext cx="7728154" cy="4062651"/>
          </a:xfrm>
          <a:prstGeom prst="rect">
            <a:avLst/>
          </a:prstGeom>
          <a:noFill/>
        </p:spPr>
        <p:txBody>
          <a:bodyPr wrap="square" rtlCol="0">
            <a:spAutoFit/>
          </a:bodyPr>
          <a:lstStyle/>
          <a:p>
            <a:endParaRPr lang="en-US" sz="2400" dirty="0">
              <a:solidFill>
                <a:schemeClr val="accent1">
                  <a:lumMod val="50000"/>
                </a:schemeClr>
              </a:solidFill>
            </a:endParaRPr>
          </a:p>
          <a:p>
            <a:pPr marL="285750" indent="-285750">
              <a:buFont typeface="Wingdings" panose="05000000000000000000" pitchFamily="2" charset="2"/>
              <a:buChar char="q"/>
            </a:pPr>
            <a:r>
              <a:rPr lang="en-US" sz="2400" dirty="0">
                <a:solidFill>
                  <a:schemeClr val="accent1">
                    <a:lumMod val="50000"/>
                  </a:schemeClr>
                </a:solidFill>
              </a:rPr>
              <a:t>Data Collection</a:t>
            </a:r>
          </a:p>
          <a:p>
            <a:pPr marL="800100" lvl="1" indent="-342900">
              <a:buFont typeface="Arial" panose="020B0604020202020204" pitchFamily="34" charset="0"/>
              <a:buChar char="•"/>
            </a:pPr>
            <a:r>
              <a:rPr lang="en-US" sz="2400" dirty="0">
                <a:solidFill>
                  <a:schemeClr val="accent1">
                    <a:lumMod val="50000"/>
                  </a:schemeClr>
                </a:solidFill>
              </a:rPr>
              <a:t>Link: </a:t>
            </a:r>
            <a:r>
              <a:rPr lang="en-US" sz="2400" dirty="0">
                <a:solidFill>
                  <a:schemeClr val="accent1">
                    <a:lumMod val="50000"/>
                  </a:schemeClr>
                </a:solidFill>
                <a:highlight>
                  <a:srgbClr val="FFFF00"/>
                </a:highlight>
              </a:rPr>
              <a:t>https://drive.google.com/file/d/1n9FqH3D1-nvviwvktEZeW4cgEPacGuRe/view?usp=drive_link</a:t>
            </a:r>
          </a:p>
          <a:p>
            <a:pPr marL="285750" indent="-285750">
              <a:buFont typeface="Wingdings" panose="05000000000000000000" pitchFamily="2" charset="2"/>
              <a:buChar char="q"/>
            </a:pPr>
            <a:r>
              <a:rPr lang="en-US" sz="2400" dirty="0">
                <a:solidFill>
                  <a:schemeClr val="accent1">
                    <a:lumMod val="50000"/>
                  </a:schemeClr>
                </a:solidFill>
              </a:rPr>
              <a:t>Data Pre-processing</a:t>
            </a:r>
          </a:p>
          <a:p>
            <a:pPr marL="742950" lvl="1" indent="-285750">
              <a:buFont typeface="Arial" panose="020B0604020202020204" pitchFamily="34" charset="0"/>
              <a:buChar char="•"/>
            </a:pPr>
            <a:r>
              <a:rPr lang="en-US" dirty="0">
                <a:solidFill>
                  <a:srgbClr val="002060"/>
                </a:solidFill>
              </a:rPr>
              <a:t>Data Profiling</a:t>
            </a:r>
          </a:p>
          <a:p>
            <a:pPr marL="742950" lvl="1" indent="-285750">
              <a:buFont typeface="Arial" panose="020B0604020202020204" pitchFamily="34" charset="0"/>
              <a:buChar char="•"/>
            </a:pPr>
            <a:r>
              <a:rPr lang="en-US" dirty="0">
                <a:solidFill>
                  <a:srgbClr val="002060"/>
                </a:solidFill>
              </a:rPr>
              <a:t>Data Cleaning</a:t>
            </a:r>
          </a:p>
          <a:p>
            <a:pPr marL="742950" lvl="1" indent="-285750">
              <a:buFont typeface="Arial" panose="020B0604020202020204" pitchFamily="34" charset="0"/>
              <a:buChar char="•"/>
            </a:pPr>
            <a:r>
              <a:rPr lang="en-US" dirty="0">
                <a:solidFill>
                  <a:srgbClr val="002060"/>
                </a:solidFill>
              </a:rPr>
              <a:t>Data Consistency</a:t>
            </a:r>
          </a:p>
          <a:p>
            <a:pPr marL="742950" lvl="1" indent="-285750">
              <a:buFont typeface="Arial" panose="020B0604020202020204" pitchFamily="34" charset="0"/>
              <a:buChar char="•"/>
            </a:pPr>
            <a:r>
              <a:rPr lang="en-US" dirty="0">
                <a:solidFill>
                  <a:srgbClr val="002060"/>
                </a:solidFill>
              </a:rPr>
              <a:t>Data Formatting</a:t>
            </a:r>
          </a:p>
          <a:p>
            <a:pPr marL="742950" lvl="1" indent="-285750">
              <a:buFont typeface="Arial" panose="020B0604020202020204" pitchFamily="34" charset="0"/>
              <a:buChar char="•"/>
            </a:pPr>
            <a:r>
              <a:rPr lang="en-US" dirty="0">
                <a:solidFill>
                  <a:srgbClr val="002060"/>
                </a:solidFill>
              </a:rPr>
              <a:t>Outlier Detection &amp; Removal</a:t>
            </a:r>
          </a:p>
          <a:p>
            <a:pPr marL="285750" indent="-285750">
              <a:buFont typeface="Wingdings" panose="05000000000000000000" pitchFamily="2" charset="2"/>
              <a:buChar char="q"/>
            </a:pPr>
            <a:endParaRPr lang="en-US" sz="2400" dirty="0">
              <a:solidFill>
                <a:schemeClr val="accent1">
                  <a:lumMod val="50000"/>
                </a:schemeClr>
              </a:solidFill>
            </a:endParaRPr>
          </a:p>
          <a:p>
            <a:pPr marL="285750" indent="-285750">
              <a:buFont typeface="Wingdings" panose="05000000000000000000" pitchFamily="2" charset="2"/>
              <a:buChar char="q"/>
            </a:pPr>
            <a:r>
              <a:rPr lang="en-US" sz="2400" dirty="0">
                <a:solidFill>
                  <a:schemeClr val="accent1">
                    <a:lumMod val="50000"/>
                  </a:schemeClr>
                </a:solidFill>
              </a:rPr>
              <a:t>Exploratory Data Analysis</a:t>
            </a:r>
            <a:endParaRPr lang="en-IN" sz="2400" dirty="0">
              <a:solidFill>
                <a:schemeClr val="accent1">
                  <a:lumMod val="50000"/>
                </a:schemeClr>
              </a:solidFill>
            </a:endParaRPr>
          </a:p>
        </p:txBody>
      </p:sp>
    </p:spTree>
    <p:extLst>
      <p:ext uri="{BB962C8B-B14F-4D97-AF65-F5344CB8AC3E}">
        <p14:creationId xmlns:p14="http://schemas.microsoft.com/office/powerpoint/2010/main" val="1350281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3078F0-C569-7940-DE6B-CA6DF492B7DA}"/>
              </a:ext>
            </a:extLst>
          </p:cNvPr>
          <p:cNvSpPr>
            <a:spLocks noGrp="1"/>
          </p:cNvSpPr>
          <p:nvPr>
            <p:ph type="title"/>
          </p:nvPr>
        </p:nvSpPr>
        <p:spPr>
          <a:xfrm>
            <a:off x="838200" y="365125"/>
            <a:ext cx="10515600" cy="1325563"/>
          </a:xfrm>
        </p:spPr>
        <p:txBody>
          <a:bodyPr/>
          <a:lstStyle/>
          <a:p>
            <a:r>
              <a:rPr lang="en-US" dirty="0">
                <a:solidFill>
                  <a:srgbClr val="00B050"/>
                </a:solidFill>
              </a:rPr>
              <a:t>Results</a:t>
            </a:r>
            <a:endParaRPr lang="en-IN" dirty="0">
              <a:solidFill>
                <a:srgbClr val="00B050"/>
              </a:solidFill>
            </a:endParaRPr>
          </a:p>
        </p:txBody>
      </p:sp>
      <p:sp>
        <p:nvSpPr>
          <p:cNvPr id="5" name="Content Placeholder 2">
            <a:extLst>
              <a:ext uri="{FF2B5EF4-FFF2-40B4-BE49-F238E27FC236}">
                <a16:creationId xmlns:a16="http://schemas.microsoft.com/office/drawing/2014/main" id="{CFA965AB-FA0C-28DF-27E9-D4F200082FD5}"/>
              </a:ext>
            </a:extLst>
          </p:cNvPr>
          <p:cNvSpPr>
            <a:spLocks noGrp="1"/>
          </p:cNvSpPr>
          <p:nvPr>
            <p:ph idx="1"/>
          </p:nvPr>
        </p:nvSpPr>
        <p:spPr>
          <a:xfrm>
            <a:off x="117987" y="1766632"/>
            <a:ext cx="11975690" cy="4351338"/>
          </a:xfrm>
        </p:spPr>
        <p:txBody>
          <a:bodyPr/>
          <a:lstStyle/>
          <a:p>
            <a:r>
              <a:rPr lang="en-US" dirty="0"/>
              <a:t>Visualization (charts)</a:t>
            </a:r>
          </a:p>
          <a:p>
            <a:pPr lvl="1"/>
            <a:r>
              <a:rPr lang="en-US" dirty="0">
                <a:solidFill>
                  <a:srgbClr val="002060"/>
                </a:solidFill>
                <a:highlight>
                  <a:srgbClr val="FFFFFF"/>
                </a:highlight>
              </a:rPr>
              <a:t>Distribution of flight price  </a:t>
            </a:r>
            <a:r>
              <a:rPr lang="en-US" i="0" dirty="0">
                <a:solidFill>
                  <a:srgbClr val="002060"/>
                </a:solidFill>
                <a:effectLst/>
                <a:highlight>
                  <a:srgbClr val="FFFFFF"/>
                </a:highlight>
              </a:rPr>
              <a:t> -                                                                                          page 6</a:t>
            </a:r>
            <a:endParaRPr lang="en-US" i="0" dirty="0">
              <a:solidFill>
                <a:srgbClr val="002060"/>
              </a:solidFill>
              <a:effectLst/>
              <a:highlight>
                <a:srgbClr val="FFFFFF"/>
              </a:highlight>
              <a:latin typeface="system-ui"/>
            </a:endParaRPr>
          </a:p>
          <a:p>
            <a:pPr lvl="1"/>
            <a:r>
              <a:rPr lang="en-IN" dirty="0">
                <a:solidFill>
                  <a:srgbClr val="002060"/>
                </a:solidFill>
                <a:highlight>
                  <a:srgbClr val="FFFFFF"/>
                </a:highlight>
                <a:latin typeface="system-ui"/>
              </a:rPr>
              <a:t>Number of flights and average flight price per airline</a:t>
            </a:r>
            <a:r>
              <a:rPr lang="en-US" i="0" dirty="0">
                <a:solidFill>
                  <a:srgbClr val="002060"/>
                </a:solidFill>
                <a:effectLst/>
                <a:highlight>
                  <a:srgbClr val="FFFFFF"/>
                </a:highlight>
              </a:rPr>
              <a:t>  -                                           page </a:t>
            </a:r>
            <a:r>
              <a:rPr lang="en-US" dirty="0">
                <a:solidFill>
                  <a:srgbClr val="002060"/>
                </a:solidFill>
                <a:highlight>
                  <a:srgbClr val="FFFFFF"/>
                </a:highlight>
              </a:rPr>
              <a:t>7</a:t>
            </a:r>
            <a:endParaRPr lang="en-IN" i="0" dirty="0">
              <a:solidFill>
                <a:srgbClr val="002060"/>
              </a:solidFill>
              <a:effectLst/>
              <a:highlight>
                <a:srgbClr val="FFFFFF"/>
              </a:highlight>
              <a:latin typeface="system-ui"/>
            </a:endParaRPr>
          </a:p>
          <a:p>
            <a:pPr lvl="1"/>
            <a:r>
              <a:rPr lang="en-US" i="0" dirty="0">
                <a:solidFill>
                  <a:srgbClr val="002060"/>
                </a:solidFill>
                <a:effectLst/>
                <a:highlight>
                  <a:srgbClr val="FFFFFF"/>
                </a:highlight>
              </a:rPr>
              <a:t>Average flight duration per airline-                                                                               page </a:t>
            </a:r>
            <a:r>
              <a:rPr lang="en-US" dirty="0">
                <a:solidFill>
                  <a:srgbClr val="002060"/>
                </a:solidFill>
                <a:highlight>
                  <a:srgbClr val="FFFFFF"/>
                </a:highlight>
              </a:rPr>
              <a:t>8</a:t>
            </a:r>
            <a:endParaRPr lang="en-US" i="0" dirty="0">
              <a:solidFill>
                <a:srgbClr val="002060"/>
              </a:solidFill>
              <a:effectLst/>
              <a:latin typeface="var(--jp-content-font-family)"/>
            </a:endParaRPr>
          </a:p>
          <a:p>
            <a:pPr lvl="1"/>
            <a:r>
              <a:rPr lang="en-US" i="0" dirty="0">
                <a:solidFill>
                  <a:srgbClr val="002060"/>
                </a:solidFill>
                <a:effectLst/>
                <a:highlight>
                  <a:srgbClr val="FFFFFF"/>
                </a:highlight>
              </a:rPr>
              <a:t>Number of flights and flight price per class -                                                               page 9</a:t>
            </a:r>
            <a:endParaRPr lang="en-US" dirty="0">
              <a:solidFill>
                <a:srgbClr val="002060"/>
              </a:solidFill>
            </a:endParaRPr>
          </a:p>
          <a:p>
            <a:pPr lvl="1"/>
            <a:r>
              <a:rPr lang="en-US" i="0" dirty="0">
                <a:solidFill>
                  <a:srgbClr val="002060"/>
                </a:solidFill>
                <a:effectLst/>
                <a:highlight>
                  <a:srgbClr val="FFFFFF"/>
                </a:highlight>
              </a:rPr>
              <a:t>Number of stops per flight  and average flight price per number of stops </a:t>
            </a:r>
            <a:r>
              <a:rPr lang="en-IN" dirty="0">
                <a:solidFill>
                  <a:srgbClr val="002060"/>
                </a:solidFill>
              </a:rPr>
              <a:t>-</a:t>
            </a:r>
            <a:r>
              <a:rPr lang="en-US" i="0" dirty="0">
                <a:solidFill>
                  <a:srgbClr val="002060"/>
                </a:solidFill>
                <a:effectLst/>
                <a:highlight>
                  <a:srgbClr val="FFFFFF"/>
                </a:highlight>
              </a:rPr>
              <a:t>          page 10</a:t>
            </a:r>
            <a:endParaRPr lang="en-IN" dirty="0">
              <a:solidFill>
                <a:srgbClr val="002060"/>
              </a:solidFill>
            </a:endParaRPr>
          </a:p>
          <a:p>
            <a:pPr lvl="1"/>
            <a:r>
              <a:rPr lang="en-US" dirty="0">
                <a:solidFill>
                  <a:srgbClr val="002060"/>
                </a:solidFill>
              </a:rPr>
              <a:t>Price change with change in source to destination   -                                                </a:t>
            </a:r>
            <a:r>
              <a:rPr lang="en-US" i="0" dirty="0">
                <a:solidFill>
                  <a:srgbClr val="002060"/>
                </a:solidFill>
                <a:effectLst/>
                <a:highlight>
                  <a:srgbClr val="FFFFFF"/>
                </a:highlight>
              </a:rPr>
              <a:t>page 11</a:t>
            </a:r>
            <a:endParaRPr lang="en-IN" dirty="0">
              <a:solidFill>
                <a:srgbClr val="002060"/>
              </a:solidFill>
            </a:endParaRPr>
          </a:p>
          <a:p>
            <a:pPr lvl="1"/>
            <a:r>
              <a:rPr lang="en-US" dirty="0">
                <a:solidFill>
                  <a:srgbClr val="002060"/>
                </a:solidFill>
              </a:rPr>
              <a:t>Departure time, arrival time v/s flight price  -                                                             </a:t>
            </a:r>
            <a:r>
              <a:rPr lang="en-US" i="0" dirty="0">
                <a:solidFill>
                  <a:srgbClr val="002060"/>
                </a:solidFill>
                <a:effectLst/>
                <a:highlight>
                  <a:srgbClr val="FFFFFF"/>
                </a:highlight>
              </a:rPr>
              <a:t>page 12</a:t>
            </a:r>
            <a:endParaRPr lang="en-US" dirty="0">
              <a:solidFill>
                <a:srgbClr val="002060"/>
              </a:solidFill>
            </a:endParaRPr>
          </a:p>
          <a:p>
            <a:pPr lvl="1"/>
            <a:r>
              <a:rPr lang="en-IN" dirty="0">
                <a:solidFill>
                  <a:schemeClr val="accent1">
                    <a:lumMod val="50000"/>
                  </a:schemeClr>
                </a:solidFill>
              </a:rPr>
              <a:t>Days left for departure v/s flight price-                                                                         page13</a:t>
            </a:r>
          </a:p>
          <a:p>
            <a:pPr lvl="1"/>
            <a:r>
              <a:rPr lang="en-IN" dirty="0">
                <a:solidFill>
                  <a:schemeClr val="accent1">
                    <a:lumMod val="50000"/>
                  </a:schemeClr>
                </a:solidFill>
              </a:rPr>
              <a:t>Flight duration v/s price-                                                                                                  page14</a:t>
            </a:r>
          </a:p>
        </p:txBody>
      </p:sp>
      <p:cxnSp>
        <p:nvCxnSpPr>
          <p:cNvPr id="6" name="Straight Connector 5">
            <a:extLst>
              <a:ext uri="{FF2B5EF4-FFF2-40B4-BE49-F238E27FC236}">
                <a16:creationId xmlns:a16="http://schemas.microsoft.com/office/drawing/2014/main" id="{A570D739-4F14-6356-A5DD-CB592A9B8925}"/>
              </a:ext>
            </a:extLst>
          </p:cNvPr>
          <p:cNvCxnSpPr/>
          <p:nvPr/>
        </p:nvCxnSpPr>
        <p:spPr>
          <a:xfrm>
            <a:off x="838200" y="1406013"/>
            <a:ext cx="106262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757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50FDE13-52EA-89D4-D52B-645C58FA6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666" y="619433"/>
            <a:ext cx="8910184" cy="50242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0133F45-B197-B0EE-396F-3F666CBA6218}"/>
              </a:ext>
            </a:extLst>
          </p:cNvPr>
          <p:cNvSpPr txBox="1"/>
          <p:nvPr/>
        </p:nvSpPr>
        <p:spPr>
          <a:xfrm>
            <a:off x="1229031" y="5915401"/>
            <a:ext cx="10284542" cy="646331"/>
          </a:xfrm>
          <a:prstGeom prst="rect">
            <a:avLst/>
          </a:prstGeom>
          <a:noFill/>
        </p:spPr>
        <p:txBody>
          <a:bodyPr wrap="square" rtlCol="0">
            <a:spAutoFit/>
          </a:bodyPr>
          <a:lstStyle/>
          <a:p>
            <a:r>
              <a:rPr lang="en-US" dirty="0"/>
              <a:t>The distribution of flight prices is heavily right-skewed, indicating that while most flights are priced lower, there are a few flights with significantly higher prices.</a:t>
            </a:r>
            <a:endParaRPr lang="en-IN" dirty="0"/>
          </a:p>
        </p:txBody>
      </p:sp>
    </p:spTree>
    <p:extLst>
      <p:ext uri="{BB962C8B-B14F-4D97-AF65-F5344CB8AC3E}">
        <p14:creationId xmlns:p14="http://schemas.microsoft.com/office/powerpoint/2010/main" val="340052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82C1CA6-7CF3-7837-E41B-F5E8BDD14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995" y="629264"/>
            <a:ext cx="10362431" cy="43720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D7AAB06-AA18-ABF5-C444-1F85CD5D25AC}"/>
              </a:ext>
            </a:extLst>
          </p:cNvPr>
          <p:cNvSpPr txBox="1"/>
          <p:nvPr/>
        </p:nvSpPr>
        <p:spPr>
          <a:xfrm>
            <a:off x="452284" y="5397909"/>
            <a:ext cx="11572568" cy="923330"/>
          </a:xfrm>
          <a:prstGeom prst="rect">
            <a:avLst/>
          </a:prstGeom>
          <a:noFill/>
        </p:spPr>
        <p:txBody>
          <a:bodyPr wrap="square" rtlCol="0">
            <a:spAutoFit/>
          </a:bodyPr>
          <a:lstStyle/>
          <a:p>
            <a:r>
              <a:rPr lang="en-US" dirty="0"/>
              <a:t>Vistara has the highest number of flights at 127,741, making it the most frequent airline in the dataset. Vistara and Air India have the highest average flight prices at 30,324 and 23,506 units respectively, suggesting a focus on premium pricing strategies.</a:t>
            </a:r>
            <a:endParaRPr lang="en-IN" dirty="0"/>
          </a:p>
        </p:txBody>
      </p:sp>
    </p:spTree>
    <p:extLst>
      <p:ext uri="{BB962C8B-B14F-4D97-AF65-F5344CB8AC3E}">
        <p14:creationId xmlns:p14="http://schemas.microsoft.com/office/powerpoint/2010/main" val="228415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6AB0C57-5A5B-156E-6AC0-B3BB9B255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16" y="820533"/>
            <a:ext cx="10540181" cy="44704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C05CA3D-5A31-4C85-1D01-1D0185893D1F}"/>
              </a:ext>
            </a:extLst>
          </p:cNvPr>
          <p:cNvSpPr txBox="1"/>
          <p:nvPr/>
        </p:nvSpPr>
        <p:spPr>
          <a:xfrm>
            <a:off x="530942" y="5663381"/>
            <a:ext cx="11385755" cy="646331"/>
          </a:xfrm>
          <a:prstGeom prst="rect">
            <a:avLst/>
          </a:prstGeom>
          <a:noFill/>
        </p:spPr>
        <p:txBody>
          <a:bodyPr wrap="square" rtlCol="0">
            <a:spAutoFit/>
          </a:bodyPr>
          <a:lstStyle/>
          <a:p>
            <a:r>
              <a:rPr lang="en-US" dirty="0"/>
              <a:t>Some airlines have significantly longer flights (e.g., </a:t>
            </a:r>
            <a:r>
              <a:rPr lang="en-US" dirty="0" err="1"/>
              <a:t>Air_India</a:t>
            </a:r>
            <a:r>
              <a:rPr lang="en-US" dirty="0"/>
              <a:t> with 930 minutes) while others are much shorter (e.g., GO-FIRST with 525 and Indigo with 347 minutes).</a:t>
            </a:r>
            <a:endParaRPr lang="en-IN" dirty="0"/>
          </a:p>
        </p:txBody>
      </p:sp>
    </p:spTree>
    <p:extLst>
      <p:ext uri="{BB962C8B-B14F-4D97-AF65-F5344CB8AC3E}">
        <p14:creationId xmlns:p14="http://schemas.microsoft.com/office/powerpoint/2010/main" val="68219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0627E28-8535-8560-B662-42CDD3B20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72" y="619125"/>
            <a:ext cx="10753612" cy="4877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EB4E4BC-59CA-4B39-F02F-0764B4303073}"/>
              </a:ext>
            </a:extLst>
          </p:cNvPr>
          <p:cNvSpPr txBox="1"/>
          <p:nvPr/>
        </p:nvSpPr>
        <p:spPr>
          <a:xfrm>
            <a:off x="422787" y="5732206"/>
            <a:ext cx="11425084" cy="646331"/>
          </a:xfrm>
          <a:prstGeom prst="rect">
            <a:avLst/>
          </a:prstGeom>
          <a:noFill/>
        </p:spPr>
        <p:txBody>
          <a:bodyPr wrap="square" rtlCol="0">
            <a:spAutoFit/>
          </a:bodyPr>
          <a:lstStyle/>
          <a:p>
            <a:r>
              <a:rPr lang="en-US" dirty="0"/>
              <a:t>Economy class has a significantly higher number of flights (206,677) compared to Business class (93,364).But Business class has a higher average price (52,471) than Economy class (6572).</a:t>
            </a:r>
            <a:endParaRPr lang="en-IN" dirty="0"/>
          </a:p>
        </p:txBody>
      </p:sp>
    </p:spTree>
    <p:extLst>
      <p:ext uri="{BB962C8B-B14F-4D97-AF65-F5344CB8AC3E}">
        <p14:creationId xmlns:p14="http://schemas.microsoft.com/office/powerpoint/2010/main" val="3287813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985</Words>
  <Application>Microsoft Office PowerPoint</Application>
  <PresentationFormat>Widescreen</PresentationFormat>
  <Paragraphs>71</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system-ui</vt:lpstr>
      <vt:lpstr>var(--jp-content-font-family)</vt:lpstr>
      <vt:lpstr>Wingdings</vt:lpstr>
      <vt:lpstr>Office Theme</vt:lpstr>
      <vt:lpstr>PowerPoint Presentation</vt:lpstr>
      <vt:lpstr>OUTLINE         </vt:lpstr>
      <vt:lpstr>Introduction</vt:lpstr>
      <vt:lpstr>Methodology</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ARNAB SAMANTA</dc:creator>
  <cp:lastModifiedBy>ARNAB SAMANTA</cp:lastModifiedBy>
  <cp:revision>3</cp:revision>
  <dcterms:created xsi:type="dcterms:W3CDTF">2024-07-20T03:23:06Z</dcterms:created>
  <dcterms:modified xsi:type="dcterms:W3CDTF">2024-07-22T06:55:41Z</dcterms:modified>
</cp:coreProperties>
</file>