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983" autoAdjust="0"/>
  </p:normalViewPr>
  <p:slideViewPr>
    <p:cSldViewPr>
      <p:cViewPr>
        <p:scale>
          <a:sx n="70" d="100"/>
          <a:sy n="70" d="100"/>
        </p:scale>
        <p:origin x="-4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0.19600000000000001</c:v>
                </c:pt>
                <c:pt idx="1">
                  <c:v>1.2270000000000001</c:v>
                </c:pt>
                <c:pt idx="2">
                  <c:v>3.375</c:v>
                </c:pt>
                <c:pt idx="3">
                  <c:v>6.55</c:v>
                </c:pt>
                <c:pt idx="4">
                  <c:v>9.875</c:v>
                </c:pt>
                <c:pt idx="5">
                  <c:v>28.044</c:v>
                </c:pt>
                <c:pt idx="6">
                  <c:v>36.148000000000003</c:v>
                </c:pt>
                <c:pt idx="7">
                  <c:v>54.465000000000003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  <c:pt idx="0">
                  <c:v>0.77300000000000002</c:v>
                </c:pt>
                <c:pt idx="1">
                  <c:v>0.78200000000000003</c:v>
                </c:pt>
                <c:pt idx="2">
                  <c:v>0.78600000000000003</c:v>
                </c:pt>
                <c:pt idx="3">
                  <c:v>0.79600000000000004</c:v>
                </c:pt>
                <c:pt idx="4">
                  <c:v>0.79900000000000004</c:v>
                </c:pt>
                <c:pt idx="5">
                  <c:v>0.8</c:v>
                </c:pt>
                <c:pt idx="6">
                  <c:v>0.82799999999999996</c:v>
                </c:pt>
                <c:pt idx="7">
                  <c:v>0.84099999999999997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80288"/>
        <c:axId val="137704192"/>
      </c:barChart>
      <c:catAx>
        <c:axId val="89980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>
                    <a:latin typeface="+mj-lt"/>
                  </a:defRPr>
                </a:pPr>
                <a:r>
                  <a:rPr lang="es-ES" sz="1200" b="1">
                    <a:latin typeface="+mj-lt"/>
                  </a:rPr>
                  <a:t>Dimension</a:t>
                </a:r>
                <a:r>
                  <a:rPr lang="es-ES" sz="1200" b="1" baseline="0">
                    <a:latin typeface="+mj-lt"/>
                  </a:rPr>
                  <a:t> de la Matriz Cuadrada</a:t>
                </a:r>
                <a:endParaRPr lang="es-ES" sz="1200" b="1">
                  <a:latin typeface="+mj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  <a:cs typeface="Arial" pitchFamily="34" charset="0"/>
              </a:defRPr>
            </a:pPr>
            <a:endParaRPr lang="es-ES"/>
          </a:p>
        </c:txPr>
        <c:crossAx val="137704192"/>
        <c:crosses val="autoZero"/>
        <c:auto val="1"/>
        <c:lblAlgn val="ctr"/>
        <c:lblOffset val="100"/>
        <c:noMultiLvlLbl val="0"/>
      </c:catAx>
      <c:valAx>
        <c:axId val="137704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1">
                    <a:latin typeface="+mj-lt"/>
                    <a:cs typeface="Arial" pitchFamily="34" charset="0"/>
                  </a:defRPr>
                </a:pPr>
                <a:r>
                  <a:rPr lang="es-ES" sz="1200" b="1">
                    <a:latin typeface="+mj-lt"/>
                    <a:cs typeface="Arial" pitchFamily="34" charset="0"/>
                  </a:rPr>
                  <a:t>Tiempo</a:t>
                </a:r>
                <a:r>
                  <a:rPr lang="es-ES" sz="1200" b="1" baseline="0">
                    <a:latin typeface="+mj-lt"/>
                    <a:cs typeface="Arial" pitchFamily="34" charset="0"/>
                  </a:rPr>
                  <a:t> (ms)</a:t>
                </a:r>
                <a:endParaRPr lang="es-ES" sz="1200" b="1">
                  <a:latin typeface="+mj-lt"/>
                  <a:cs typeface="Arial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es-ES"/>
          </a:p>
        </c:txPr>
        <c:crossAx val="89980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+mj-lt"/>
            </a:defRPr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8205536" cy="18288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TAD: </a:t>
            </a:r>
            <a:r>
              <a:rPr lang="es-ES_tradnl" dirty="0" err="1" smtClean="0"/>
              <a:t>Python</a:t>
            </a:r>
            <a:r>
              <a:rPr lang="es-ES_tradnl" dirty="0" smtClean="0"/>
              <a:t> y CUDA en Computación de Altas Prestaciones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/>
          <a:lstStyle/>
          <a:p>
            <a:r>
              <a:rPr lang="es-ES_tradnl" dirty="0" smtClean="0"/>
              <a:t>Alejandro </a:t>
            </a:r>
            <a:r>
              <a:rPr lang="es-ES_tradnl" dirty="0" err="1" smtClean="0"/>
              <a:t>Samarín</a:t>
            </a:r>
            <a:endParaRPr lang="es-ES_tradnl" dirty="0" smtClean="0"/>
          </a:p>
          <a:p>
            <a:r>
              <a:rPr lang="es-ES_tradnl" dirty="0" smtClean="0"/>
              <a:t>Lionel </a:t>
            </a:r>
            <a:r>
              <a:rPr lang="es-ES_tradnl" dirty="0" err="1" smtClean="0"/>
              <a:t>Aster</a:t>
            </a:r>
            <a:r>
              <a:rPr lang="es-ES_tradnl" dirty="0" smtClean="0"/>
              <a:t> Mena García</a:t>
            </a:r>
          </a:p>
          <a:p>
            <a:r>
              <a:rPr lang="es-ES_tradnl" dirty="0" smtClean="0"/>
              <a:t>Sergio Armas Pérez</a:t>
            </a:r>
          </a:p>
        </p:txBody>
      </p:sp>
    </p:spTree>
    <p:extLst>
      <p:ext uri="{BB962C8B-B14F-4D97-AF65-F5344CB8AC3E}">
        <p14:creationId xmlns:p14="http://schemas.microsoft.com/office/powerpoint/2010/main" val="9535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Kernels</a:t>
            </a:r>
            <a:r>
              <a:rPr lang="es-ES_tradnl" dirty="0" smtClean="0"/>
              <a:t>: ejecutado por hilos en paralelo.</a:t>
            </a:r>
          </a:p>
          <a:p>
            <a:r>
              <a:rPr lang="es-ES_tradnl" dirty="0" smtClean="0"/>
              <a:t>Sincronización por Barrera.</a:t>
            </a:r>
          </a:p>
          <a:p>
            <a:r>
              <a:rPr lang="es-ES_tradnl" dirty="0" smtClean="0"/>
              <a:t>Estructura Host-</a:t>
            </a:r>
            <a:r>
              <a:rPr lang="es-ES_tradnl" dirty="0" err="1" smtClean="0"/>
              <a:t>Device</a:t>
            </a:r>
            <a:r>
              <a:rPr lang="es-ES_tradnl" dirty="0" smtClean="0"/>
              <a:t>:</a:t>
            </a:r>
            <a:endParaRPr lang="es-ES_tradnl" dirty="0"/>
          </a:p>
          <a:p>
            <a:pPr lvl="1"/>
            <a:r>
              <a:rPr lang="es-ES_tradnl" dirty="0" smtClean="0"/>
              <a:t>Hilos CUDA se ejecutan en 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Resto del programa en el host.</a:t>
            </a:r>
          </a:p>
          <a:p>
            <a:pPr lvl="1"/>
            <a:r>
              <a:rPr lang="es-ES_tradnl" dirty="0" smtClean="0"/>
              <a:t>Espacios de memoria propios.</a:t>
            </a:r>
          </a:p>
          <a:p>
            <a:pPr lvl="1"/>
            <a:r>
              <a:rPr lang="es-ES_tradnl" dirty="0" smtClean="0"/>
              <a:t>Transferencia de datos host-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7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/>
              <a:t>Incrementar el número de núcleos </a:t>
            </a:r>
            <a:r>
              <a:rPr lang="es-ES_tradnl" dirty="0" smtClean="0"/>
              <a:t>computacionales.</a:t>
            </a:r>
            <a:endParaRPr lang="es-ES_tradnl" dirty="0"/>
          </a:p>
          <a:p>
            <a:r>
              <a:rPr lang="es-ES_tradnl" dirty="0"/>
              <a:t>Provee de granularidad fina en el paralelismo de los datos y los </a:t>
            </a:r>
            <a:r>
              <a:rPr lang="es-ES_tradnl" dirty="0" smtClean="0"/>
              <a:t>hilos. </a:t>
            </a:r>
          </a:p>
          <a:p>
            <a:r>
              <a:rPr lang="es-ES_tradnl" dirty="0" smtClean="0"/>
              <a:t>Extiende el lenguaje con un conjunto reducido de instrucciones.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82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 Hardware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37942"/>
              </p:ext>
            </p:extLst>
          </p:nvPr>
        </p:nvGraphicFramePr>
        <p:xfrm>
          <a:off x="457200" y="2348880"/>
          <a:ext cx="82296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C2050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C1060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Capacidad de cómputo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Numero de Multiprocesadores/núcleos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 (32 núcleos)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 (8 núcleos)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Total de Núcleos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448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Global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2.62Gb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Compartida/bloque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Máximo hilos/bloque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1024 x 1024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 x 512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grid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Inclusión </a:t>
            </a:r>
            <a:r>
              <a:rPr lang="es-ES" dirty="0"/>
              <a:t>de las librerías </a:t>
            </a:r>
            <a:r>
              <a:rPr lang="es-ES" dirty="0" smtClean="0"/>
              <a:t>necesarias.</a:t>
            </a:r>
          </a:p>
          <a:p>
            <a:pPr lvl="0"/>
            <a:endParaRPr lang="es-ES_tradnl" dirty="0"/>
          </a:p>
          <a:p>
            <a:pPr lvl="0"/>
            <a:endParaRPr lang="es-ES" dirty="0" smtClean="0"/>
          </a:p>
          <a:p>
            <a:r>
              <a:rPr lang="es-ES" dirty="0" smtClean="0"/>
              <a:t>Carga de los datos en la memoria.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Reserva de espacio en el dispositivo.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1014"/>
            <a:ext cx="4824536" cy="6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59166"/>
            <a:ext cx="6233293" cy="5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99325"/>
            <a:ext cx="3888432" cy="29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Transferencia de datos al </a:t>
            </a:r>
            <a:r>
              <a:rPr lang="es-ES" i="1" dirty="0" err="1" smtClean="0"/>
              <a:t>device</a:t>
            </a:r>
            <a:r>
              <a:rPr lang="es-ES" dirty="0" smtClean="0"/>
              <a:t>.</a:t>
            </a:r>
          </a:p>
          <a:p>
            <a:pPr lvl="0"/>
            <a:endParaRPr lang="es-ES_tradnl" dirty="0"/>
          </a:p>
          <a:p>
            <a:r>
              <a:rPr lang="es-ES" dirty="0" smtClean="0"/>
              <a:t>Ejecución del kernel.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Transferencia al </a:t>
            </a:r>
            <a:r>
              <a:rPr lang="es-ES" i="1" dirty="0" smtClean="0"/>
              <a:t>host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3187"/>
            <a:ext cx="3500215" cy="28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454976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4203155" cy="51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CPU vs GPU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60143"/>
              </p:ext>
            </p:extLst>
          </p:nvPr>
        </p:nvGraphicFramePr>
        <p:xfrm>
          <a:off x="457200" y="2132856"/>
          <a:ext cx="8229600" cy="41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8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Software Framework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184376" cy="3976042"/>
          </a:xfrm>
        </p:spPr>
      </p:pic>
    </p:spTree>
    <p:extLst>
      <p:ext uri="{BB962C8B-B14F-4D97-AF65-F5344CB8AC3E}">
        <p14:creationId xmlns:p14="http://schemas.microsoft.com/office/powerpoint/2010/main" val="1226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Dados 2 </a:t>
            </a:r>
            <a:r>
              <a:rPr lang="es-ES_tradnl" dirty="0" err="1" smtClean="0"/>
              <a:t>frames</a:t>
            </a:r>
            <a:r>
              <a:rPr lang="es-ES_tradnl" dirty="0" smtClean="0"/>
              <a:t> del video, aplicar filtros consecutivamente:</a:t>
            </a:r>
          </a:p>
          <a:p>
            <a:pPr lvl="1"/>
            <a:r>
              <a:rPr lang="es-ES_tradnl" dirty="0" smtClean="0"/>
              <a:t>Conversión a escala de grises</a:t>
            </a:r>
          </a:p>
          <a:p>
            <a:pPr lvl="1"/>
            <a:r>
              <a:rPr lang="es-ES_tradnl" dirty="0" smtClean="0"/>
              <a:t>Filtro de Diferencia</a:t>
            </a:r>
          </a:p>
          <a:p>
            <a:pPr lvl="1"/>
            <a:r>
              <a:rPr lang="es-ES_tradnl" dirty="0" smtClean="0"/>
              <a:t>Filtro </a:t>
            </a:r>
            <a:r>
              <a:rPr lang="es-ES_tradnl" dirty="0" err="1" smtClean="0"/>
              <a:t>Threshold</a:t>
            </a:r>
            <a:endParaRPr lang="es-ES_tradnl" dirty="0" smtClean="0"/>
          </a:p>
          <a:p>
            <a:pPr lvl="1"/>
            <a:r>
              <a:rPr lang="es-ES_tradnl" dirty="0" smtClean="0"/>
              <a:t>Filtro </a:t>
            </a:r>
            <a:r>
              <a:rPr lang="es-ES_tradnl" dirty="0" err="1" smtClean="0"/>
              <a:t>Erosion</a:t>
            </a:r>
            <a:endParaRPr lang="es-ES_tradnl" dirty="0" smtClean="0"/>
          </a:p>
          <a:p>
            <a:pPr lvl="1"/>
            <a:r>
              <a:rPr lang="es-ES_tradnl" dirty="0" smtClean="0"/>
              <a:t>Fusión en el canal 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5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4474840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Conversión a escala de grises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Filtro de Diferencia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072341" cy="23042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97" y="429309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4474840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Filtro </a:t>
            </a:r>
            <a:r>
              <a:rPr lang="es-ES_tradnl" dirty="0" err="1" smtClean="0"/>
              <a:t>Threshold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Filtro de Erosión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00" y="2007096"/>
            <a:ext cx="3048000" cy="2286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57" y="436474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Una GPU es un procesador especializado diseñado para el tratamiento gráfico.</a:t>
            </a:r>
          </a:p>
          <a:p>
            <a:r>
              <a:rPr lang="es-ES_tradnl" dirty="0"/>
              <a:t>Se puede utilizar para manipular datos de aplicaciones ajenas al procesamiento gráfico (GPGPU).</a:t>
            </a:r>
          </a:p>
          <a:p>
            <a:r>
              <a:rPr lang="es-ES" dirty="0"/>
              <a:t>Podemos encontrar GPU en tarjetas gráficas, placas base e, incluso, integradas en algunas CPU.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7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7715200" cy="4389120"/>
          </a:xfrm>
        </p:spPr>
        <p:txBody>
          <a:bodyPr/>
          <a:lstStyle/>
          <a:p>
            <a:r>
              <a:rPr lang="es-ES_tradnl" dirty="0" smtClean="0"/>
              <a:t>Fusión en el canal R de la imagen original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048000" cy="2286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36912"/>
            <a:ext cx="3096344" cy="23222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93096"/>
            <a:ext cx="3048000" cy="2286000"/>
          </a:xfrm>
          <a:prstGeom prst="rect">
            <a:avLst/>
          </a:prstGeom>
        </p:spPr>
      </p:pic>
      <p:sp>
        <p:nvSpPr>
          <p:cNvPr id="8" name="7 Flecha izquierda, derecha y arriba"/>
          <p:cNvSpPr/>
          <p:nvPr/>
        </p:nvSpPr>
        <p:spPr>
          <a:xfrm flipV="1">
            <a:off x="3995936" y="3093592"/>
            <a:ext cx="1080120" cy="720080"/>
          </a:xfrm>
          <a:prstGeom prst="leftRigh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spc="10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2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Jerarquía de Clases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31222"/>
            <a:ext cx="6142858" cy="4961905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284984"/>
            <a:ext cx="3112140" cy="1761588"/>
          </a:xfrm>
        </p:spPr>
      </p:pic>
      <p:sp>
        <p:nvSpPr>
          <p:cNvPr id="9" name="8 Arco"/>
          <p:cNvSpPr/>
          <p:nvPr/>
        </p:nvSpPr>
        <p:spPr>
          <a:xfrm>
            <a:off x="4644008" y="2492896"/>
            <a:ext cx="3600400" cy="1512168"/>
          </a:xfrm>
          <a:prstGeom prst="arc">
            <a:avLst/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Arco"/>
          <p:cNvSpPr/>
          <p:nvPr/>
        </p:nvSpPr>
        <p:spPr>
          <a:xfrm rot="19280585">
            <a:off x="5674749" y="3016606"/>
            <a:ext cx="2897474" cy="2276666"/>
          </a:xfrm>
          <a:prstGeom prst="arc">
            <a:avLst/>
          </a:prstGeom>
          <a:ln w="190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3048000" cy="2286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02" y="2996952"/>
            <a:ext cx="3048000" cy="2286000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115616" y="2420888"/>
            <a:ext cx="6528586" cy="51082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b="1" dirty="0" err="1" smtClean="0"/>
              <a:t>Frames</a:t>
            </a:r>
            <a:r>
              <a:rPr lang="es-ES_tradnl" b="1" dirty="0" smtClean="0"/>
              <a:t> consecutivos de un vídeo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4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4127" y="2392175"/>
            <a:ext cx="2767796" cy="659352"/>
          </a:xfrm>
        </p:spPr>
        <p:txBody>
          <a:bodyPr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Difference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917026" y="2417541"/>
            <a:ext cx="2746648" cy="654843"/>
          </a:xfrm>
        </p:spPr>
        <p:txBody>
          <a:bodyPr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Erosion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86164"/>
            <a:ext cx="2746375" cy="2059781"/>
          </a:xfrm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70352"/>
            <a:ext cx="2746375" cy="2059781"/>
          </a:xfrm>
        </p:spPr>
      </p:pic>
      <p:sp>
        <p:nvSpPr>
          <p:cNvPr id="7" name="4 Marcador de contenido"/>
          <p:cNvSpPr txBox="1">
            <a:spLocks/>
          </p:cNvSpPr>
          <p:nvPr/>
        </p:nvSpPr>
        <p:spPr>
          <a:xfrm>
            <a:off x="3203848" y="2492896"/>
            <a:ext cx="2746648" cy="3845720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0" y="3072385"/>
            <a:ext cx="2743664" cy="2057748"/>
          </a:xfrm>
          <a:prstGeom prst="rect">
            <a:avLst/>
          </a:prstGeom>
        </p:spPr>
      </p:pic>
      <p:sp>
        <p:nvSpPr>
          <p:cNvPr id="12" name="3 Marcador de texto"/>
          <p:cNvSpPr txBox="1">
            <a:spLocks/>
          </p:cNvSpPr>
          <p:nvPr/>
        </p:nvSpPr>
        <p:spPr>
          <a:xfrm>
            <a:off x="3166316" y="2417542"/>
            <a:ext cx="2746648" cy="6548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Threshold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86881"/>
            <a:ext cx="3048000" cy="2286000"/>
          </a:xfrm>
        </p:spPr>
      </p:pic>
      <p:sp>
        <p:nvSpPr>
          <p:cNvPr id="5" name="3 Marcador de texto"/>
          <p:cNvSpPr txBox="1">
            <a:spLocks/>
          </p:cNvSpPr>
          <p:nvPr/>
        </p:nvSpPr>
        <p:spPr>
          <a:xfrm>
            <a:off x="2371753" y="2420888"/>
            <a:ext cx="4464496" cy="51082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b="1" dirty="0" smtClean="0"/>
              <a:t>Detección de movimiento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8344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Preguntas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60848"/>
            <a:ext cx="2895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_tradnl" sz="5400" dirty="0"/>
              <a:t>Gracias por su </a:t>
            </a:r>
            <a:r>
              <a:rPr lang="es-ES_tradnl" sz="5400" dirty="0" smtClean="0"/>
              <a:t>atención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9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CUDA (Compute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) es una estructura de computación paralela.</a:t>
            </a:r>
          </a:p>
          <a:p>
            <a:r>
              <a:rPr lang="es-ES" dirty="0"/>
              <a:t>El lenguaje que se emplea una variación de C.</a:t>
            </a:r>
          </a:p>
          <a:p>
            <a:r>
              <a:rPr lang="es-ES" dirty="0"/>
              <a:t>Diversos programadores, ajenos a NVIDIA, han creado </a:t>
            </a:r>
            <a:r>
              <a:rPr lang="es-ES" dirty="0" err="1"/>
              <a:t>wrappers</a:t>
            </a:r>
            <a:r>
              <a:rPr lang="es-ES" dirty="0"/>
              <a:t> para CUDA en Java, Perl...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2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PyCUDA es un </a:t>
            </a:r>
            <a:r>
              <a:rPr lang="es-ES" i="1" dirty="0"/>
              <a:t>wrapper</a:t>
            </a:r>
            <a:r>
              <a:rPr lang="es-ES" dirty="0"/>
              <a:t> de Python para CUDA desarrollado por Andreas </a:t>
            </a:r>
            <a:r>
              <a:rPr lang="es-ES" dirty="0" err="1"/>
              <a:t>Klöckner</a:t>
            </a:r>
            <a:r>
              <a:rPr lang="es-ES" dirty="0"/>
              <a:t>.</a:t>
            </a:r>
          </a:p>
          <a:p>
            <a:r>
              <a:rPr lang="es-ES" dirty="0"/>
              <a:t>Python es un lenguaje interpretado de muy alto nivel cuyo uso está en auge.</a:t>
            </a:r>
          </a:p>
          <a:p>
            <a:r>
              <a:rPr lang="es-ES" dirty="0"/>
              <a:t>La librería </a:t>
            </a:r>
            <a:r>
              <a:rPr lang="es-ES" dirty="0" err="1"/>
              <a:t>SciPy</a:t>
            </a:r>
            <a:r>
              <a:rPr lang="es-ES" dirty="0"/>
              <a:t> provee interesantes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</a:t>
            </a:r>
            <a:r>
              <a:rPr lang="es-ES_tradnl" dirty="0" smtClean="0"/>
              <a:t>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Escalabilidad del paralelismo, basado en tres puntos claves:</a:t>
            </a:r>
          </a:p>
          <a:p>
            <a:pPr lvl="1"/>
            <a:r>
              <a:rPr lang="es-ES_tradnl" dirty="0" smtClean="0"/>
              <a:t>Jerarquía de hilos.</a:t>
            </a:r>
          </a:p>
          <a:p>
            <a:pPr lvl="1"/>
            <a:r>
              <a:rPr lang="es-ES_tradnl" dirty="0" smtClean="0"/>
              <a:t>Memoria compartida.</a:t>
            </a:r>
          </a:p>
          <a:p>
            <a:pPr lvl="1"/>
            <a:r>
              <a:rPr lang="es-ES_tradnl" dirty="0" smtClean="0"/>
              <a:t>Sincronización por barrera.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2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5960551" cy="5415880"/>
          </a:xfrm>
        </p:spPr>
      </p:pic>
    </p:spTree>
    <p:extLst>
      <p:ext uri="{BB962C8B-B14F-4D97-AF65-F5344CB8AC3E}">
        <p14:creationId xmlns:p14="http://schemas.microsoft.com/office/powerpoint/2010/main" val="32379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</a:t>
            </a:r>
            <a:r>
              <a:rPr lang="es-ES_tradnl" dirty="0" smtClean="0"/>
              <a:t> CUDA: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Los hilos están contenidos en </a:t>
            </a:r>
            <a:r>
              <a:rPr lang="es-ES_tradnl" i="1" dirty="0" smtClean="0"/>
              <a:t>Bloques</a:t>
            </a:r>
            <a:r>
              <a:rPr lang="es-ES_tradnl" dirty="0" smtClean="0"/>
              <a:t>, y los bloques dentro de </a:t>
            </a:r>
            <a:r>
              <a:rPr lang="es-ES_tradnl" i="1" dirty="0" err="1" smtClean="0"/>
              <a:t>Grids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hilo </a:t>
            </a:r>
            <a:r>
              <a:rPr lang="es-ES_tradnl" i="1" dirty="0" err="1" smtClean="0"/>
              <a:t>threadIdx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bloque </a:t>
            </a:r>
            <a:r>
              <a:rPr lang="es-ES_tradnl" i="1" dirty="0" err="1" smtClean="0"/>
              <a:t>blockIdx</a:t>
            </a:r>
            <a:r>
              <a:rPr lang="es-ES_tradnl" i="1" dirty="0" smtClean="0"/>
              <a:t>.</a:t>
            </a:r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4" y="1916832"/>
            <a:ext cx="3756670" cy="47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Memoria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Cada hilo posee su </a:t>
            </a:r>
            <a:r>
              <a:rPr lang="es-ES_tradnl" b="1" dirty="0" smtClean="0"/>
              <a:t>memoria local privada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bloque de hilos posee su </a:t>
            </a:r>
            <a:r>
              <a:rPr lang="es-ES_tradnl" b="1" dirty="0" smtClean="0"/>
              <a:t>memoria compartida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Todos los hilos pueden acceder a la </a:t>
            </a:r>
            <a:r>
              <a:rPr lang="es-ES_tradnl" b="1" dirty="0" smtClean="0"/>
              <a:t>memoria global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Adicionalmente existen 2 tipos de memorias de solo lectura  y acceso global: </a:t>
            </a:r>
            <a:r>
              <a:rPr lang="es-ES_tradnl" i="1" dirty="0" smtClean="0"/>
              <a:t>memoria de texturas </a:t>
            </a:r>
            <a:r>
              <a:rPr lang="es-ES_tradnl" dirty="0" smtClean="0"/>
              <a:t>y </a:t>
            </a:r>
            <a:r>
              <a:rPr lang="es-ES_tradnl" i="1" dirty="0" smtClean="0"/>
              <a:t>memoria constante</a:t>
            </a:r>
            <a:r>
              <a:rPr lang="es-ES_tradnl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36" y="764705"/>
            <a:ext cx="4264472" cy="5904656"/>
          </a:xfrm>
        </p:spPr>
      </p:pic>
    </p:spTree>
    <p:extLst>
      <p:ext uri="{BB962C8B-B14F-4D97-AF65-F5344CB8AC3E}">
        <p14:creationId xmlns:p14="http://schemas.microsoft.com/office/powerpoint/2010/main" val="115283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1700</TotalTime>
  <Words>544</Words>
  <Application>Microsoft Office PowerPoint</Application>
  <PresentationFormat>Presentación en pantalla (4:3)</PresentationFormat>
  <Paragraphs>135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Flujo</vt:lpstr>
      <vt:lpstr>TAD: Python y CUDA en Computación de Altas Prestaciones</vt:lpstr>
      <vt:lpstr>Introducción</vt:lpstr>
      <vt:lpstr>Introducción</vt:lpstr>
      <vt:lpstr>Introducción</vt:lpstr>
      <vt:lpstr>Modelo CUDA</vt:lpstr>
      <vt:lpstr>Presentación de PowerPoint</vt:lpstr>
      <vt:lpstr>Modelo CUDA: Hilos</vt:lpstr>
      <vt:lpstr>Modelo CUDA: Memoria</vt:lpstr>
      <vt:lpstr>Presentación de PowerPoint</vt:lpstr>
      <vt:lpstr>Modelo CUDA</vt:lpstr>
      <vt:lpstr>Modelo CUDA: Ventajas</vt:lpstr>
      <vt:lpstr>Recursos Hardware</vt:lpstr>
      <vt:lpstr>«Hola mundo» en PyCUDA</vt:lpstr>
      <vt:lpstr>«Hola mundo» en PyCUDA</vt:lpstr>
      <vt:lpstr>CPU vs GPU</vt:lpstr>
      <vt:lpstr>Software Framework</vt:lpstr>
      <vt:lpstr>Algoritmo de Detección de Movimiento</vt:lpstr>
      <vt:lpstr>Algoritmo de Detección de Movimiento</vt:lpstr>
      <vt:lpstr>Algoritmo de Detección de Movimiento</vt:lpstr>
      <vt:lpstr>Algoritmo de Detección de Movimiento</vt:lpstr>
      <vt:lpstr>Jerarquía de Clases</vt:lpstr>
      <vt:lpstr>Resultado</vt:lpstr>
      <vt:lpstr>Resultado</vt:lpstr>
      <vt:lpstr>Resultado</vt:lpstr>
      <vt:lpstr>Preguntas</vt:lpstr>
      <vt:lpstr>Gracias por su atención</vt:lpstr>
    </vt:vector>
  </TitlesOfParts>
  <Company>COMPUMENA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y CUDA en Computación de Altas Prestac</dc:title>
  <dc:creator>Lionel Aster Mena García</dc:creator>
  <cp:lastModifiedBy>Lionel Aster Mena García</cp:lastModifiedBy>
  <cp:revision>40</cp:revision>
  <dcterms:created xsi:type="dcterms:W3CDTF">2011-07-12T15:59:13Z</dcterms:created>
  <dcterms:modified xsi:type="dcterms:W3CDTF">2011-07-14T05:13:41Z</dcterms:modified>
</cp:coreProperties>
</file>