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7" r:id="rId5"/>
    <p:sldId id="265" r:id="rId6"/>
    <p:sldId id="266" r:id="rId7"/>
    <p:sldId id="267" r:id="rId8"/>
    <p:sldId id="268" r:id="rId9"/>
    <p:sldId id="25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>
      <p:cViewPr>
        <p:scale>
          <a:sx n="64" d="100"/>
          <a:sy n="64" d="100"/>
        </p:scale>
        <p:origin x="7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E2AAA-2CC7-4F9C-A8C6-8B9F2A3E9EF0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AD62A-9EE1-43E3-A7E5-D268F71DF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48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7ADBA-1AC7-4CD6-8AFF-4E8087BA5487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4C2EF-8A97-4DAF-B099-E5678836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9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</a:t>
            </a:r>
            <a:r>
              <a:rPr lang="en-US" baseline="0" dirty="0"/>
              <a:t> </a:t>
            </a:r>
            <a:r>
              <a:rPr lang="en-US" dirty="0"/>
              <a:t>To change images on this slide, select a picture and delete it. Then click the Insert Picture icon</a:t>
            </a:r>
            <a:r>
              <a:rPr lang="en-US" baseline="0" dirty="0"/>
              <a:t> </a:t>
            </a:r>
            <a:r>
              <a:rPr lang="en-US" dirty="0"/>
              <a:t>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4C2EF-8A97-4DAF-B099-E567883644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14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</a:t>
            </a:r>
            <a:r>
              <a:rPr lang="en-US" baseline="0" dirty="0"/>
              <a:t> </a:t>
            </a:r>
            <a:r>
              <a:rPr lang="en-US" dirty="0"/>
              <a:t>To change images on this slide, select a picture and delete it. Then click the Insert Picture icon</a:t>
            </a:r>
            <a:r>
              <a:rPr lang="en-US" baseline="0" dirty="0"/>
              <a:t> </a:t>
            </a:r>
            <a:r>
              <a:rPr lang="en-US" dirty="0"/>
              <a:t>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4C2EF-8A97-4DAF-B099-E567883644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04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</a:t>
            </a:r>
            <a:r>
              <a:rPr lang="en-US" baseline="0" dirty="0"/>
              <a:t> </a:t>
            </a:r>
            <a:r>
              <a:rPr lang="en-US" dirty="0"/>
              <a:t>To change images on this slide, select a picture and delete it. Then click the Insert Picture icon</a:t>
            </a:r>
            <a:r>
              <a:rPr lang="en-US" baseline="0" dirty="0"/>
              <a:t> </a:t>
            </a:r>
            <a:r>
              <a:rPr lang="en-US" dirty="0"/>
              <a:t>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4C2EF-8A97-4DAF-B099-E567883644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21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</a:t>
            </a:r>
            <a:r>
              <a:rPr lang="en-US" baseline="0" dirty="0"/>
              <a:t> </a:t>
            </a:r>
            <a:r>
              <a:rPr lang="en-US" dirty="0"/>
              <a:t>To change images on this slide, select a picture and delete it. Then click the Insert Picture icon</a:t>
            </a:r>
            <a:r>
              <a:rPr lang="en-US" baseline="0" dirty="0"/>
              <a:t> </a:t>
            </a:r>
            <a:r>
              <a:rPr lang="en-US" dirty="0"/>
              <a:t>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34C2EF-8A97-4DAF-B099-E567883644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65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" r="323" b="422"/>
          <a:stretch/>
        </p:blipFill>
        <p:spPr>
          <a:xfrm>
            <a:off x="1524" y="1"/>
            <a:ext cx="1218895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33400"/>
            <a:ext cx="8458200" cy="1828800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438400"/>
            <a:ext cx="7086600" cy="914400"/>
          </a:xfrm>
        </p:spPr>
        <p:txBody>
          <a:bodyPr>
            <a:normAutofit/>
          </a:bodyPr>
          <a:lstStyle>
            <a:lvl1pPr marL="0" indent="0" algn="l">
              <a:spcBef>
                <a:spcPts val="1200"/>
              </a:spcBef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45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580" y="5791200"/>
            <a:ext cx="8115419" cy="70167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 5"/>
          <p:cNvSpPr>
            <a:spLocks/>
          </p:cNvSpPr>
          <p:nvPr/>
        </p:nvSpPr>
        <p:spPr bwMode="gray">
          <a:xfrm>
            <a:off x="762000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992435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1028581" y="5181600"/>
            <a:ext cx="3566160" cy="49377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reeform 5"/>
          <p:cNvSpPr>
            <a:spLocks/>
          </p:cNvSpPr>
          <p:nvPr/>
        </p:nvSpPr>
        <p:spPr bwMode="gray">
          <a:xfrm>
            <a:off x="5300133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Picture Placeholder 18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5530568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5566714" y="5181600"/>
            <a:ext cx="3566160" cy="49377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777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580" y="5305424"/>
            <a:ext cx="8104083" cy="57992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 5"/>
          <p:cNvSpPr>
            <a:spLocks/>
          </p:cNvSpPr>
          <p:nvPr/>
        </p:nvSpPr>
        <p:spPr bwMode="gray">
          <a:xfrm>
            <a:off x="762000" y="933449"/>
            <a:ext cx="53340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991888" y="1113022"/>
            <a:ext cx="4874224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Freeform 5"/>
          <p:cNvSpPr>
            <a:spLocks/>
          </p:cNvSpPr>
          <p:nvPr/>
        </p:nvSpPr>
        <p:spPr bwMode="gray">
          <a:xfrm>
            <a:off x="6323873" y="967316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Picture Placeholder 18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6506025" y="1109743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6323873" y="3060954"/>
            <a:ext cx="2990942" cy="1934384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Picture Placeholder 12" descr="An empty placeholder to add an image. Click on the placeholder and select the image that you wish to add"/>
          <p:cNvSpPr>
            <a:spLocks noGrp="1"/>
          </p:cNvSpPr>
          <p:nvPr>
            <p:ph type="pic" sz="quarter" idx="16"/>
          </p:nvPr>
        </p:nvSpPr>
        <p:spPr>
          <a:xfrm>
            <a:off x="6506025" y="3203381"/>
            <a:ext cx="2626638" cy="1649530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1028581" y="5919255"/>
            <a:ext cx="8104082" cy="49742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77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" y="283"/>
            <a:ext cx="12188952" cy="68597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7400" y="365126"/>
            <a:ext cx="2133600" cy="153987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" name="Freeform 5"/>
          <p:cNvSpPr>
            <a:spLocks/>
          </p:cNvSpPr>
          <p:nvPr/>
        </p:nvSpPr>
        <p:spPr bwMode="gray">
          <a:xfrm>
            <a:off x="4182533" y="265044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Picture Placeholder 8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4424435" y="436315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Freeform 5"/>
          <p:cNvSpPr>
            <a:spLocks/>
          </p:cNvSpPr>
          <p:nvPr/>
        </p:nvSpPr>
        <p:spPr bwMode="gray">
          <a:xfrm>
            <a:off x="816188" y="384723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Picture Placeholder 10" descr="An empty placeholder to add an image. Click on the placeholder and select the image that you wish to add"/>
          <p:cNvSpPr>
            <a:spLocks noGrp="1"/>
          </p:cNvSpPr>
          <p:nvPr>
            <p:ph type="pic" sz="quarter" idx="15"/>
          </p:nvPr>
        </p:nvSpPr>
        <p:spPr>
          <a:xfrm>
            <a:off x="1013022" y="538232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Freeform 5"/>
          <p:cNvSpPr>
            <a:spLocks/>
          </p:cNvSpPr>
          <p:nvPr/>
        </p:nvSpPr>
        <p:spPr bwMode="gray">
          <a:xfrm>
            <a:off x="816188" y="2478361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Picture Placeholder 12" descr="An empty placeholder to add an image. Click on the placeholder and select the image that you wish to add"/>
          <p:cNvSpPr>
            <a:spLocks noGrp="1"/>
          </p:cNvSpPr>
          <p:nvPr>
            <p:ph type="pic" sz="quarter" idx="16"/>
          </p:nvPr>
        </p:nvSpPr>
        <p:spPr>
          <a:xfrm>
            <a:off x="1013022" y="2631870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Freeform 5"/>
          <p:cNvSpPr>
            <a:spLocks/>
          </p:cNvSpPr>
          <p:nvPr/>
        </p:nvSpPr>
        <p:spPr bwMode="gray">
          <a:xfrm>
            <a:off x="816188" y="4571999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7"/>
          </p:nvPr>
        </p:nvSpPr>
        <p:spPr>
          <a:xfrm>
            <a:off x="1013022" y="4725508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Freeform 5"/>
          <p:cNvSpPr>
            <a:spLocks/>
          </p:cNvSpPr>
          <p:nvPr/>
        </p:nvSpPr>
        <p:spPr bwMode="gray">
          <a:xfrm>
            <a:off x="4182533" y="3448511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Picture Placeholder 20" descr="An empty placeholder to add an image. Click on the placeholder and select the image that you wish to add"/>
          <p:cNvSpPr>
            <a:spLocks noGrp="1"/>
          </p:cNvSpPr>
          <p:nvPr>
            <p:ph type="pic" sz="quarter" idx="18"/>
          </p:nvPr>
        </p:nvSpPr>
        <p:spPr>
          <a:xfrm>
            <a:off x="4424435" y="3619782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67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6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365125"/>
            <a:ext cx="1828799" cy="4940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365125"/>
            <a:ext cx="6858000" cy="4940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4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3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" t="422"/>
          <a:stretch/>
        </p:blipFill>
        <p:spPr>
          <a:xfrm>
            <a:off x="0" y="0"/>
            <a:ext cx="12188952" cy="68571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533400"/>
            <a:ext cx="7315200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2800" y="2438400"/>
            <a:ext cx="5486400" cy="9144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950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8912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825625"/>
            <a:ext cx="438912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0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4389120" cy="795867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0" y="2624666"/>
            <a:ext cx="4389120" cy="26754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28799"/>
            <a:ext cx="4389120" cy="795867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624666"/>
            <a:ext cx="4389120" cy="26754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8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7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1828800"/>
            <a:ext cx="5943600" cy="3476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999" y="1828800"/>
            <a:ext cx="2926080" cy="3476625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5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/>
          </p:cNvSpPr>
          <p:nvPr/>
        </p:nvSpPr>
        <p:spPr bwMode="gray">
          <a:xfrm>
            <a:off x="804333" y="1695450"/>
            <a:ext cx="5596467" cy="3295650"/>
          </a:xfrm>
          <a:custGeom>
            <a:avLst/>
            <a:gdLst>
              <a:gd name="T0" fmla="*/ 1279 w 1347"/>
              <a:gd name="T1" fmla="*/ 919 h 986"/>
              <a:gd name="T2" fmla="*/ 65 w 1347"/>
              <a:gd name="T3" fmla="*/ 919 h 986"/>
              <a:gd name="T4" fmla="*/ 65 w 1347"/>
              <a:gd name="T5" fmla="*/ 64 h 986"/>
              <a:gd name="T6" fmla="*/ 1279 w 1347"/>
              <a:gd name="T7" fmla="*/ 64 h 986"/>
              <a:gd name="T8" fmla="*/ 1279 w 1347"/>
              <a:gd name="T9" fmla="*/ 919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7" h="986">
                <a:moveTo>
                  <a:pt x="1279" y="919"/>
                </a:moveTo>
                <a:cubicBezTo>
                  <a:pt x="1211" y="986"/>
                  <a:pt x="121" y="974"/>
                  <a:pt x="65" y="919"/>
                </a:cubicBezTo>
                <a:cubicBezTo>
                  <a:pt x="9" y="863"/>
                  <a:pt x="0" y="128"/>
                  <a:pt x="65" y="64"/>
                </a:cubicBezTo>
                <a:cubicBezTo>
                  <a:pt x="130" y="0"/>
                  <a:pt x="1217" y="3"/>
                  <a:pt x="1279" y="64"/>
                </a:cubicBezTo>
                <a:cubicBezTo>
                  <a:pt x="1341" y="125"/>
                  <a:pt x="1347" y="852"/>
                  <a:pt x="1279" y="9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11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006022" y="1874520"/>
            <a:ext cx="5193089" cy="2937510"/>
          </a:xfrm>
          <a:custGeom>
            <a:avLst/>
            <a:gdLst>
              <a:gd name="connsiteX0" fmla="*/ 2531359 w 5066932"/>
              <a:gd name="connsiteY0" fmla="*/ 21 h 2945784"/>
              <a:gd name="connsiteX1" fmla="*/ 4878015 w 5066932"/>
              <a:gd name="connsiteY1" fmla="*/ 145719 h 2945784"/>
              <a:gd name="connsiteX2" fmla="*/ 4878015 w 5066932"/>
              <a:gd name="connsiteY2" fmla="*/ 2803241 h 2945784"/>
              <a:gd name="connsiteX3" fmla="*/ 175988 w 5066932"/>
              <a:gd name="connsiteY3" fmla="*/ 2803241 h 2945784"/>
              <a:gd name="connsiteX4" fmla="*/ 175988 w 5066932"/>
              <a:gd name="connsiteY4" fmla="*/ 145719 h 2945784"/>
              <a:gd name="connsiteX5" fmla="*/ 2531359 w 5066932"/>
              <a:gd name="connsiteY5" fmla="*/ 21 h 294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66932" h="2945784">
                <a:moveTo>
                  <a:pt x="2531359" y="21"/>
                </a:moveTo>
                <a:cubicBezTo>
                  <a:pt x="3645379" y="1187"/>
                  <a:pt x="4757946" y="50918"/>
                  <a:pt x="4878015" y="145719"/>
                </a:cubicBezTo>
                <a:cubicBezTo>
                  <a:pt x="5118151" y="335320"/>
                  <a:pt x="5141390" y="2594991"/>
                  <a:pt x="4878015" y="2803241"/>
                </a:cubicBezTo>
                <a:cubicBezTo>
                  <a:pt x="4614639" y="3011491"/>
                  <a:pt x="392886" y="2974193"/>
                  <a:pt x="175988" y="2803241"/>
                </a:cubicBezTo>
                <a:cubicBezTo>
                  <a:pt x="-40909" y="2629181"/>
                  <a:pt x="-75768" y="344644"/>
                  <a:pt x="175988" y="145719"/>
                </a:cubicBezTo>
                <a:cubicBezTo>
                  <a:pt x="301866" y="46256"/>
                  <a:pt x="1417339" y="-1144"/>
                  <a:pt x="2531359" y="21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10400" y="2245995"/>
            <a:ext cx="3657600" cy="219456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593D-7C47-471E-A8DF-97AC4FFD13F5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1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alphaModFix amt="98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" t="511" r="525" b="2999"/>
          <a:stretch/>
        </p:blipFill>
        <p:spPr>
          <a:xfrm>
            <a:off x="0" y="0"/>
            <a:ext cx="12188826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10826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9800" y="6416675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10400" y="6416675"/>
            <a:ext cx="137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7FC8593D-7C47-471E-A8DF-97AC4FFD13F5}" type="datetimeFigureOut">
              <a:rPr lang="en-US" smtClean="0"/>
              <a:pPr/>
              <a:t>2/17/2025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289D71E3-7D81-4C24-B9D8-6B108755C6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5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2" r:id="rId11"/>
    <p:sldLayoutId id="2147483661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9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9220200" cy="1828800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chemeClr val="tx2">
                    <a:lumMod val="85000"/>
                    <a:lumOff val="15000"/>
                  </a:schemeClr>
                </a:solidFill>
                <a:latin typeface="Jokerman" panose="04090605060D06020702" pitchFamily="82" charset="0"/>
              </a:rPr>
              <a:t>The Adventure of Gradient Descent: Finding the Treasure on Math Mountain!</a:t>
            </a:r>
            <a:endParaRPr lang="en-US" b="1" dirty="0">
              <a:solidFill>
                <a:schemeClr val="tx2">
                  <a:lumMod val="85000"/>
                  <a:lumOff val="15000"/>
                </a:schemeClr>
              </a:solidFill>
              <a:latin typeface="Jokerman" panose="04090605060D0602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3200" y="5791200"/>
            <a:ext cx="7086600" cy="609600"/>
          </a:xfrm>
        </p:spPr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Mustaffa, Rayyan, Jade, Alhassane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F3F0EC7-9B96-FFB9-6B56-7CB4245718B0}"/>
              </a:ext>
            </a:extLst>
          </p:cNvPr>
          <p:cNvSpPr txBox="1">
            <a:spLocks/>
          </p:cNvSpPr>
          <p:nvPr/>
        </p:nvSpPr>
        <p:spPr>
          <a:xfrm>
            <a:off x="762000" y="2133600"/>
            <a:ext cx="83058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0">
                <a:solidFill>
                  <a:schemeClr val="accent1"/>
                </a:solidFill>
                <a:effectLst/>
                <a:latin typeface="Jokerman" panose="04090605060D06020702" pitchFamily="82" charset="0"/>
              </a:rPr>
              <a:t>An exciting journey into the world of Deep Learning!</a:t>
            </a:r>
            <a:endParaRPr lang="en-US" b="1" dirty="0">
              <a:solidFill>
                <a:schemeClr val="accent1"/>
              </a:solidFill>
              <a:latin typeface="Jokerman" panose="04090605060D0602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04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9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4876800" cy="1082674"/>
          </a:xfrm>
        </p:spPr>
        <p:txBody>
          <a:bodyPr/>
          <a:lstStyle/>
          <a:p>
            <a:r>
              <a:rPr lang="en-US" b="0" i="0" dirty="0">
                <a:solidFill>
                  <a:schemeClr val="accent1"/>
                </a:solidFill>
                <a:effectLst/>
                <a:latin typeface="Jokerman" panose="04090605060D06020702" pitchFamily="82" charset="0"/>
              </a:rPr>
              <a:t>Welcome to Math </a:t>
            </a:r>
            <a:br>
              <a:rPr lang="en-US" b="0" i="0" dirty="0">
                <a:solidFill>
                  <a:schemeClr val="accent1"/>
                </a:solidFill>
                <a:effectLst/>
                <a:latin typeface="Jokerman" panose="04090605060D06020702" pitchFamily="82" charset="0"/>
              </a:rPr>
            </a:br>
            <a:r>
              <a:rPr lang="en-US" b="0" i="0" dirty="0">
                <a:solidFill>
                  <a:schemeClr val="accent1"/>
                </a:solidFill>
                <a:effectLst/>
                <a:latin typeface="Jokerman" panose="04090605060D06020702" pitchFamily="82" charset="0"/>
              </a:rPr>
              <a:t>Mountain!</a:t>
            </a:r>
            <a:endParaRPr lang="en-US" dirty="0">
              <a:solidFill>
                <a:schemeClr val="accent1"/>
              </a:solidFill>
              <a:latin typeface="Jokerman" panose="04090605060D06020702" pitchFamily="8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28F210-CFF1-39EC-1F60-891B9144541F}"/>
              </a:ext>
            </a:extLst>
          </p:cNvPr>
          <p:cNvSpPr/>
          <p:nvPr/>
        </p:nvSpPr>
        <p:spPr>
          <a:xfrm>
            <a:off x="533400" y="3505200"/>
            <a:ext cx="5486400" cy="2971800"/>
          </a:xfrm>
          <a:prstGeom prst="rect">
            <a:avLst/>
          </a:prstGeom>
          <a:solidFill>
            <a:schemeClr val="accent1">
              <a:lumMod val="20000"/>
              <a:lumOff val="80000"/>
              <a:alpha val="34000"/>
            </a:schemeClr>
          </a:solidFill>
          <a:ln cap="rnd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2800" b="1" i="0" dirty="0">
              <a:solidFill>
                <a:schemeClr val="accent1"/>
              </a:solidFill>
              <a:effectLst/>
              <a:latin typeface="Goudy Old Style" panose="02020502050305020303" pitchFamily="18" charset="0"/>
            </a:endParaRP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/>
                </a:solidFill>
                <a:latin typeface="Goudy Old Style" panose="02020502050305020303" pitchFamily="18" charset="0"/>
              </a:rPr>
              <a:t> </a:t>
            </a:r>
            <a:r>
              <a:rPr lang="en-US" sz="2800" b="1" i="0" dirty="0">
                <a:solidFill>
                  <a:schemeClr val="accent1"/>
                </a:solidFill>
                <a:effectLst/>
                <a:latin typeface="Goudy Old Style" panose="02020502050305020303" pitchFamily="18" charset="0"/>
              </a:rPr>
              <a:t>A treasure chest is hidden at the bottom.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chemeClr val="accent1"/>
                </a:solidFill>
                <a:effectLst/>
                <a:latin typeface="Goudy Old Style" panose="02020502050305020303" pitchFamily="18" charset="0"/>
              </a:rPr>
              <a:t> But the mountain is covered in fog!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chemeClr val="accent1"/>
                </a:solidFill>
                <a:effectLst/>
                <a:latin typeface="Goudy Old Style" panose="02020502050305020303" pitchFamily="18" charset="0"/>
              </a:rPr>
              <a:t> Gradient Descent will guide us down.</a:t>
            </a:r>
          </a:p>
          <a:p>
            <a:endParaRPr lang="en-US" sz="3200" dirty="0">
              <a:solidFill>
                <a:schemeClr val="accent1"/>
              </a:solidFill>
              <a:latin typeface="Goudy Old Style" panose="02020502050305020303" pitchFamily="18" charset="0"/>
            </a:endParaRPr>
          </a:p>
          <a:p>
            <a:pPr algn="ctr"/>
            <a:endParaRPr lang="en-US" sz="2800" dirty="0">
              <a:solidFill>
                <a:schemeClr val="lt1">
                  <a:alpha val="86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89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9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Caption</a:t>
            </a:r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B94AA138-3A66-0E74-8176-2858BA120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2562"/>
            <a:ext cx="8115419" cy="701674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Jokerman" panose="04090605060D06020702" pitchFamily="82" charset="0"/>
              </a:rPr>
              <a:t>The Story of Math Mountain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D7C6B9-DE44-55A4-0D41-CAD30752F0EC}"/>
              </a:ext>
            </a:extLst>
          </p:cNvPr>
          <p:cNvSpPr/>
          <p:nvPr/>
        </p:nvSpPr>
        <p:spPr>
          <a:xfrm>
            <a:off x="533400" y="3505200"/>
            <a:ext cx="5486400" cy="2971800"/>
          </a:xfrm>
          <a:prstGeom prst="rect">
            <a:avLst/>
          </a:prstGeom>
          <a:solidFill>
            <a:schemeClr val="tx2">
              <a:lumMod val="75000"/>
              <a:lumOff val="25000"/>
              <a:alpha val="34000"/>
            </a:schemeClr>
          </a:solidFill>
          <a:ln cap="rnd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2800" b="1" i="0" dirty="0">
              <a:solidFill>
                <a:schemeClr val="accent1"/>
              </a:solidFill>
              <a:effectLst/>
              <a:latin typeface="Goudy Old Style" panose="02020502050305020303" pitchFamily="18" charset="0"/>
            </a:endParaRP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Goudy Old Style" panose="02020502050305020303" pitchFamily="18" charset="0"/>
              </a:rPr>
              <a:t> The mountain is like a giant slide.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2">
                  <a:lumMod val="20000"/>
                  <a:lumOff val="80000"/>
                </a:schemeClr>
              </a:solidFill>
              <a:latin typeface="Goudy Old Style" panose="02020502050305020303" pitchFamily="18" charset="0"/>
            </a:endParaRP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Goudy Old Style" panose="02020502050305020303" pitchFamily="18" charset="0"/>
              </a:rPr>
              <a:t> The fog represents mistakes or errors.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2">
                  <a:lumMod val="20000"/>
                  <a:lumOff val="80000"/>
                </a:schemeClr>
              </a:solidFill>
              <a:latin typeface="Goudy Old Style" panose="02020502050305020303" pitchFamily="18" charset="0"/>
            </a:endParaRP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Goudy Old Style" panose="02020502050305020303" pitchFamily="18" charset="0"/>
              </a:rPr>
              <a:t> Our goal: Reach the treasure at the bottom!</a:t>
            </a:r>
            <a:endParaRPr lang="en-US" sz="3200" dirty="0">
              <a:solidFill>
                <a:schemeClr val="accent2">
                  <a:lumMod val="20000"/>
                  <a:lumOff val="80000"/>
                </a:schemeClr>
              </a:solidFill>
              <a:latin typeface="Goudy Old Style" panose="02020502050305020303" pitchFamily="18" charset="0"/>
            </a:endParaRPr>
          </a:p>
          <a:p>
            <a:pPr algn="ctr"/>
            <a:endParaRPr lang="en-US" sz="2800" dirty="0">
              <a:solidFill>
                <a:schemeClr val="lt1">
                  <a:alpha val="86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44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9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609600"/>
            <a:ext cx="8104083" cy="118952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Jokerman" panose="04090605060D06020702" pitchFamily="82" charset="0"/>
              </a:rPr>
              <a:t>Meet Gradient </a:t>
            </a:r>
            <a:br>
              <a:rPr lang="en-US" sz="3600" b="1" dirty="0">
                <a:solidFill>
                  <a:srgbClr val="C00000"/>
                </a:solidFill>
                <a:latin typeface="Jokerman" panose="04090605060D06020702" pitchFamily="82" charset="0"/>
              </a:rPr>
            </a:br>
            <a:r>
              <a:rPr lang="en-US" sz="3600" b="1" dirty="0">
                <a:solidFill>
                  <a:srgbClr val="C00000"/>
                </a:solidFill>
                <a:latin typeface="Jokerman" panose="04090605060D06020702" pitchFamily="82" charset="0"/>
              </a:rPr>
              <a:t>Descent!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Caption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DFEB23-CBAC-A718-9CF2-75705B7825D5}"/>
              </a:ext>
            </a:extLst>
          </p:cNvPr>
          <p:cNvSpPr/>
          <p:nvPr/>
        </p:nvSpPr>
        <p:spPr>
          <a:xfrm>
            <a:off x="533400" y="3505200"/>
            <a:ext cx="5486400" cy="2971800"/>
          </a:xfrm>
          <a:prstGeom prst="rect">
            <a:avLst/>
          </a:prstGeom>
          <a:solidFill>
            <a:srgbClr val="92D050">
              <a:alpha val="34000"/>
            </a:srgbClr>
          </a:solidFill>
          <a:ln cap="rnd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/>
                </a:solidFill>
                <a:latin typeface="Goudy Old Style" panose="02020502050305020303" pitchFamily="18" charset="0"/>
              </a:rPr>
              <a:t> </a:t>
            </a:r>
            <a:r>
              <a:rPr lang="en-US" sz="2800" b="1" i="0" dirty="0">
                <a:solidFill>
                  <a:schemeClr val="accent1"/>
                </a:solidFill>
                <a:effectLst/>
                <a:latin typeface="Goudy Old Style" panose="02020502050305020303" pitchFamily="18" charset="0"/>
              </a:rPr>
              <a:t>Step 1: Look around (find the slope).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2800" b="1" i="0" dirty="0">
              <a:solidFill>
                <a:schemeClr val="accent1"/>
              </a:solidFill>
              <a:effectLst/>
              <a:latin typeface="Goudy Old Style" panose="02020502050305020303" pitchFamily="18" charset="0"/>
            </a:endParaRP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/>
                </a:solidFill>
                <a:latin typeface="Goudy Old Style" panose="02020502050305020303" pitchFamily="18" charset="0"/>
              </a:rPr>
              <a:t> </a:t>
            </a:r>
            <a:r>
              <a:rPr lang="en-US" sz="2800" b="1" i="0" dirty="0">
                <a:solidFill>
                  <a:schemeClr val="accent1"/>
                </a:solidFill>
                <a:effectLst/>
                <a:latin typeface="Goudy Old Style" panose="02020502050305020303" pitchFamily="18" charset="0"/>
              </a:rPr>
              <a:t>Step 2: Take small steps (learning rate).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2800" b="1" i="0" dirty="0">
              <a:solidFill>
                <a:schemeClr val="accent1"/>
              </a:solidFill>
              <a:effectLst/>
              <a:latin typeface="Goudy Old Style" panose="02020502050305020303" pitchFamily="18" charset="0"/>
            </a:endParaRP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chemeClr val="accent1"/>
                </a:solidFill>
                <a:effectLst/>
                <a:latin typeface="Goudy Old Style" panose="02020502050305020303" pitchFamily="18" charset="0"/>
              </a:rPr>
              <a:t> Step 3: Keep going until you find the treasure!</a:t>
            </a:r>
            <a:endParaRPr lang="en-US" sz="2800" dirty="0">
              <a:solidFill>
                <a:schemeClr val="lt1">
                  <a:alpha val="86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55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9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3">
            <a:extLst>
              <a:ext uri="{FF2B5EF4-FFF2-40B4-BE49-F238E27FC236}">
                <a16:creationId xmlns:a16="http://schemas.microsoft.com/office/drawing/2014/main" id="{6C15F395-9F82-DFAB-9500-201F7D3D7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5490" y="3429000"/>
            <a:ext cx="8115419" cy="701674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chemeClr val="tx2">
                    <a:lumMod val="95000"/>
                    <a:lumOff val="5000"/>
                  </a:schemeClr>
                </a:solidFill>
                <a:highlight>
                  <a:srgbClr val="00FFFF"/>
                </a:highlight>
                <a:latin typeface="Castellar" panose="020A0402060406010301" pitchFamily="18" charset="0"/>
              </a:rPr>
              <a:t>Why Is Gradient Descent Important?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3CA143-1178-F0B6-B47E-36121B4BB161}"/>
              </a:ext>
            </a:extLst>
          </p:cNvPr>
          <p:cNvSpPr/>
          <p:nvPr/>
        </p:nvSpPr>
        <p:spPr>
          <a:xfrm>
            <a:off x="304800" y="4114800"/>
            <a:ext cx="5486400" cy="2348006"/>
          </a:xfrm>
          <a:prstGeom prst="rect">
            <a:avLst/>
          </a:prstGeom>
          <a:solidFill>
            <a:schemeClr val="tx2">
              <a:lumMod val="75000"/>
              <a:lumOff val="25000"/>
              <a:alpha val="34000"/>
            </a:schemeClr>
          </a:solidFill>
          <a:ln cap="rnd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Goudy Old Style" panose="02020502050305020303" pitchFamily="18" charset="0"/>
              </a:rPr>
              <a:t> </a:t>
            </a:r>
            <a:r>
              <a:rPr lang="en-US" sz="2000" b="1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Goudy Old Style" panose="02020502050305020303" pitchFamily="18" charset="0"/>
              </a:rPr>
              <a:t>Helps computers learn quickly and efficiently.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2000" b="1" i="0" dirty="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Goudy Old Style" panose="02020502050305020303" pitchFamily="18" charset="0"/>
            </a:endParaRP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Goudy Old Style" panose="02020502050305020303" pitchFamily="18" charset="0"/>
              </a:rPr>
              <a:t> </a:t>
            </a:r>
            <a:r>
              <a:rPr lang="en-US" sz="2000" b="1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Goudy Old Style" panose="02020502050305020303" pitchFamily="18" charset="0"/>
              </a:rPr>
              <a:t>Used in face recognition, self-driving cars, and more!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2000" b="1" i="0" dirty="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Goudy Old Style" panose="02020502050305020303" pitchFamily="18" charset="0"/>
            </a:endParaRP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Goudy Old Style" panose="02020502050305020303" pitchFamily="18" charset="0"/>
              </a:rPr>
              <a:t> It’s the secret sauce of Deep Learning!</a:t>
            </a:r>
            <a:endParaRPr lang="en-US" sz="20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CDFA2A-84CC-E444-EDE8-DD3EFA7CB47A}"/>
              </a:ext>
            </a:extLst>
          </p:cNvPr>
          <p:cNvSpPr/>
          <p:nvPr/>
        </p:nvSpPr>
        <p:spPr>
          <a:xfrm>
            <a:off x="6553200" y="4114800"/>
            <a:ext cx="5181600" cy="2348006"/>
          </a:xfrm>
          <a:prstGeom prst="rect">
            <a:avLst/>
          </a:prstGeom>
          <a:solidFill>
            <a:schemeClr val="accent3">
              <a:lumMod val="40000"/>
              <a:lumOff val="60000"/>
              <a:alpha val="34000"/>
            </a:schemeClr>
          </a:solidFill>
          <a:ln cap="rnd">
            <a:noFill/>
          </a:ln>
          <a:effectLst>
            <a:glow rad="63500">
              <a:schemeClr val="accent3">
                <a:lumMod val="40000"/>
                <a:lumOff val="60000"/>
                <a:alpha val="41000"/>
              </a:schemeClr>
            </a:glow>
            <a:outerShdw blurRad="190500" dir="9000000" sx="1000" sy="1000" algn="ctr" rotWithShape="0">
              <a:prstClr val="black">
                <a:alpha val="71000"/>
              </a:prstClr>
            </a:outerShdw>
            <a:softEdge rad="190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Goudy Old Style" panose="02020502050305020303" pitchFamily="18" charset="0"/>
              </a:rPr>
              <a:t>Face Recognition: "Gradient Descent helps computers learn to recognize your face!“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>
                  <a:lumMod val="50000"/>
                </a:schemeClr>
              </a:solidFill>
              <a:latin typeface="Goudy Old Style" panose="02020502050305020303" pitchFamily="18" charset="0"/>
            </a:endParaRP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Goudy Old Style" panose="02020502050305020303" pitchFamily="18" charset="0"/>
              </a:rPr>
              <a:t>Self-Driving Cars: "It helps cars learn to drive safely on their own!“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>
                  <a:lumMod val="50000"/>
                </a:schemeClr>
              </a:solidFill>
              <a:latin typeface="Goudy Old Style" panose="02020502050305020303" pitchFamily="18" charset="0"/>
            </a:endParaRP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Goudy Old Style" panose="02020502050305020303" pitchFamily="18" charset="0"/>
              </a:rPr>
              <a:t>Video Games: "It helps game characters learn how to beat levels!"</a:t>
            </a:r>
          </a:p>
        </p:txBody>
      </p:sp>
    </p:spTree>
    <p:extLst>
      <p:ext uri="{BB962C8B-B14F-4D97-AF65-F5344CB8AC3E}">
        <p14:creationId xmlns:p14="http://schemas.microsoft.com/office/powerpoint/2010/main" val="80796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9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7315200" cy="8382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Jokerman" panose="04090605060D06020702" pitchFamily="82" charset="0"/>
              </a:rPr>
              <a:t>Mission Accomplished!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8853C8-458B-6DD7-77F5-AB919082DFF7}"/>
              </a:ext>
            </a:extLst>
          </p:cNvPr>
          <p:cNvSpPr/>
          <p:nvPr/>
        </p:nvSpPr>
        <p:spPr>
          <a:xfrm>
            <a:off x="6172200" y="3657600"/>
            <a:ext cx="5715000" cy="2933700"/>
          </a:xfrm>
          <a:prstGeom prst="rect">
            <a:avLst/>
          </a:prstGeom>
          <a:solidFill>
            <a:schemeClr val="accent3">
              <a:lumMod val="40000"/>
              <a:lumOff val="60000"/>
              <a:alpha val="34000"/>
            </a:schemeClr>
          </a:solidFill>
          <a:ln cap="rnd">
            <a:noFill/>
          </a:ln>
          <a:effectLst>
            <a:glow rad="63500">
              <a:schemeClr val="accent3">
                <a:lumMod val="40000"/>
                <a:lumOff val="60000"/>
                <a:alpha val="41000"/>
              </a:schemeClr>
            </a:glow>
            <a:outerShdw blurRad="190500" dir="9000000" sx="1000" sy="1000" algn="ctr" rotWithShape="0">
              <a:prstClr val="black">
                <a:alpha val="71000"/>
              </a:prstClr>
            </a:outerShdw>
            <a:softEdge rad="190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Goudy Old Style" panose="02020502050305020303" pitchFamily="18" charset="0"/>
              </a:rPr>
              <a:t>"You’ve learned how Gradient Descent works!"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1">
                  <a:lumMod val="50000"/>
                </a:schemeClr>
              </a:solidFill>
              <a:latin typeface="Goudy Old Style" panose="02020502050305020303" pitchFamily="18" charset="0"/>
            </a:endParaRP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Goudy Old Style" panose="02020502050305020303" pitchFamily="18" charset="0"/>
              </a:rPr>
              <a:t>"It’s a key tool in Deep Learning."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1">
                  <a:lumMod val="50000"/>
                </a:schemeClr>
              </a:solidFill>
              <a:latin typeface="Goudy Old Style" panose="02020502050305020303" pitchFamily="18" charset="0"/>
            </a:endParaRP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Goudy Old Style" panose="02020502050305020303" pitchFamily="18" charset="0"/>
              </a:rPr>
              <a:t>"Who knows? Maybe you’ll use it to build amazing AI projects one day!"</a:t>
            </a:r>
          </a:p>
        </p:txBody>
      </p:sp>
    </p:spTree>
    <p:extLst>
      <p:ext uri="{BB962C8B-B14F-4D97-AF65-F5344CB8AC3E}">
        <p14:creationId xmlns:p14="http://schemas.microsoft.com/office/powerpoint/2010/main" val="68434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2"/>
                </a:solidFill>
                <a:effectLst/>
                <a:latin typeface="Inter"/>
              </a:rPr>
              <a:t>"Goodfellow, I., Bengio, Y., &amp; Courville, A. (2016). </a:t>
            </a:r>
            <a:r>
              <a:rPr lang="en-US" sz="3200" b="0" i="1" dirty="0">
                <a:solidFill>
                  <a:schemeClr val="tx2"/>
                </a:solidFill>
                <a:effectLst/>
                <a:latin typeface="Inter"/>
              </a:rPr>
              <a:t>Deep Learning</a:t>
            </a:r>
            <a:r>
              <a:rPr lang="en-US" sz="3200" b="0" i="0" dirty="0">
                <a:solidFill>
                  <a:schemeClr val="tx2"/>
                </a:solidFill>
                <a:effectLst/>
                <a:latin typeface="Inter"/>
              </a:rPr>
              <a:t>. MIT Press."</a:t>
            </a:r>
          </a:p>
          <a:p>
            <a:pPr algn="ctr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2"/>
                </a:solidFill>
                <a:effectLst/>
                <a:latin typeface="Inter"/>
              </a:rPr>
              <a:t>"Gradient Descent Explained. Towards Data Science."</a:t>
            </a:r>
          </a:p>
          <a:p>
            <a:pPr algn="ctr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2"/>
                </a:solidFill>
                <a:effectLst/>
                <a:latin typeface="Inter"/>
              </a:rPr>
              <a:t>"What is Gradient Descent? IBM Cloud Learn Hub."</a:t>
            </a:r>
          </a:p>
          <a:p>
            <a:pPr algn="ctr"/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33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hildren Friends 16x9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hoolyard kids education presentation, album (widescreen).potx" id="{B61009BD-7448-452D-9EB3-A92629EDAAF7}" vid="{D5A61431-CA5A-45CA-9A81-30AAFC8F1B2C}"/>
    </a:ext>
  </a:extLst>
</a:theme>
</file>

<file path=ppt/theme/theme2.xml><?xml version="1.0" encoding="utf-8"?>
<a:theme xmlns:a="http://schemas.openxmlformats.org/drawingml/2006/main" name="Office Them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9EDF6667-B669-49A4-BBE6-2132BA71C0C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369AEE-D726-45B1-ACA9-0D6048C368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DA15C6C-6BB6-4DB6-B7D6-7F14EAB2CC5C}">
  <ds:schemaRefs>
    <ds:schemaRef ds:uri="http://purl.org/dc/elements/1.1/"/>
    <ds:schemaRef ds:uri="http://www.w3.org/XML/1998/namespace"/>
    <ds:schemaRef ds:uri="http://schemas.microsoft.com/office/infopath/2007/PartnerControls"/>
    <ds:schemaRef ds:uri="a4f35948-e619-41b3-aa29-22878b09cfd2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schemas.microsoft.com/office/2006/documentManagement/types"/>
    <ds:schemaRef ds:uri="40262f94-9f35-4ac3-9a90-690165a166b7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Schoolyard kids education presentation, album (widescreen)</Template>
  <TotalTime>450</TotalTime>
  <Words>423</Words>
  <Application>Microsoft Office PowerPoint</Application>
  <PresentationFormat>Widescreen</PresentationFormat>
  <Paragraphs>52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Castellar</vt:lpstr>
      <vt:lpstr>Goudy Old Style</vt:lpstr>
      <vt:lpstr>Inter</vt:lpstr>
      <vt:lpstr>Jokerman</vt:lpstr>
      <vt:lpstr>Times New Roman</vt:lpstr>
      <vt:lpstr>Children Friends 16x9</vt:lpstr>
      <vt:lpstr>The Adventure of Gradient Descent: Finding the Treasure on Math Mountain!</vt:lpstr>
      <vt:lpstr>Welcome to Math  Mountain!</vt:lpstr>
      <vt:lpstr>The Story of Math Mountain</vt:lpstr>
      <vt:lpstr>Meet Gradient  Descent!</vt:lpstr>
      <vt:lpstr>Why Is Gradient Descent Important?</vt:lpstr>
      <vt:lpstr>Mission Accomplished!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Alhassane SAMASSEKOU</dc:creator>
  <cp:keywords/>
  <cp:lastModifiedBy>Alhassane SAMASSEKOU</cp:lastModifiedBy>
  <cp:revision>1</cp:revision>
  <dcterms:created xsi:type="dcterms:W3CDTF">2025-02-17T23:11:11Z</dcterms:created>
  <dcterms:modified xsi:type="dcterms:W3CDTF">2025-02-18T06:41:22Z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TC038961019991</vt:lpwstr>
  </property>
  <property fmtid="{D5CDD505-2E9C-101B-9397-08002B2CF9AE}" pid="3" name="ContentTypeId">
    <vt:lpwstr>0x010100AA3F7D94069FF64A86F7DFF56D60E3BE</vt:lpwstr>
  </property>
</Properties>
</file>