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snapToGrid="0">
      <p:cViewPr varScale="1">
        <p:scale>
          <a:sx n="90" d="100"/>
          <a:sy n="90" d="100"/>
        </p:scale>
        <p:origin x="40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548F8E-26F3-4F60-83EC-179C94C331BD}"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35DCD-1074-43C6-A9AC-D50F066580F6}" type="slidenum">
              <a:rPr lang="en-US" smtClean="0"/>
              <a:t>‹#›</a:t>
            </a:fld>
            <a:endParaRPr lang="en-US"/>
          </a:p>
        </p:txBody>
      </p:sp>
    </p:spTree>
    <p:extLst>
      <p:ext uri="{BB962C8B-B14F-4D97-AF65-F5344CB8AC3E}">
        <p14:creationId xmlns:p14="http://schemas.microsoft.com/office/powerpoint/2010/main" val="3557192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E35DCD-1074-43C6-A9AC-D50F066580F6}" type="slidenum">
              <a:rPr lang="en-US" smtClean="0"/>
              <a:t>4</a:t>
            </a:fld>
            <a:endParaRPr lang="en-US"/>
          </a:p>
        </p:txBody>
      </p:sp>
    </p:spTree>
    <p:extLst>
      <p:ext uri="{BB962C8B-B14F-4D97-AF65-F5344CB8AC3E}">
        <p14:creationId xmlns:p14="http://schemas.microsoft.com/office/powerpoint/2010/main" val="232853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8111-8575-BA54-6CF8-6C5C84BDA0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5A7A23-F210-4EA3-4FA3-F51F5A44B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6B03AD-0CFD-25F7-CAB4-F142CFE276B7}"/>
              </a:ext>
            </a:extLst>
          </p:cNvPr>
          <p:cNvSpPr>
            <a:spLocks noGrp="1"/>
          </p:cNvSpPr>
          <p:nvPr>
            <p:ph type="dt" sz="half" idx="10"/>
          </p:nvPr>
        </p:nvSpPr>
        <p:spPr/>
        <p:txBody>
          <a:bodyPr/>
          <a:lstStyle/>
          <a:p>
            <a:fld id="{069F03E5-9147-4BDF-8C50-2070D0B384CC}" type="datetimeFigureOut">
              <a:rPr lang="en-US" smtClean="0"/>
              <a:t>6/2/2025</a:t>
            </a:fld>
            <a:endParaRPr lang="en-US"/>
          </a:p>
        </p:txBody>
      </p:sp>
      <p:sp>
        <p:nvSpPr>
          <p:cNvPr id="5" name="Footer Placeholder 4">
            <a:extLst>
              <a:ext uri="{FF2B5EF4-FFF2-40B4-BE49-F238E27FC236}">
                <a16:creationId xmlns:a16="http://schemas.microsoft.com/office/drawing/2014/main" id="{FBA9B1FF-053E-D307-3282-7A1E97A8F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DAC99-6A00-78BC-858D-A2A4D4D85987}"/>
              </a:ext>
            </a:extLst>
          </p:cNvPr>
          <p:cNvSpPr>
            <a:spLocks noGrp="1"/>
          </p:cNvSpPr>
          <p:nvPr>
            <p:ph type="sldNum" sz="quarter" idx="12"/>
          </p:nvPr>
        </p:nvSpPr>
        <p:spPr/>
        <p:txBody>
          <a:bodyPr/>
          <a:lstStyle/>
          <a:p>
            <a:fld id="{456D4011-2752-42A0-BC93-7FC266A2D60C}" type="slidenum">
              <a:rPr lang="en-US" smtClean="0"/>
              <a:t>‹#›</a:t>
            </a:fld>
            <a:endParaRPr lang="en-US"/>
          </a:p>
        </p:txBody>
      </p:sp>
    </p:spTree>
    <p:extLst>
      <p:ext uri="{BB962C8B-B14F-4D97-AF65-F5344CB8AC3E}">
        <p14:creationId xmlns:p14="http://schemas.microsoft.com/office/powerpoint/2010/main" val="233969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CA060-00BA-287F-5AC3-1BAFE27F7A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ED0BC7-7C6A-2BBE-C86E-0EF729D29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8E38D-EB9B-224C-A840-DC8F15C3B642}"/>
              </a:ext>
            </a:extLst>
          </p:cNvPr>
          <p:cNvSpPr>
            <a:spLocks noGrp="1"/>
          </p:cNvSpPr>
          <p:nvPr>
            <p:ph type="dt" sz="half" idx="10"/>
          </p:nvPr>
        </p:nvSpPr>
        <p:spPr/>
        <p:txBody>
          <a:bodyPr/>
          <a:lstStyle/>
          <a:p>
            <a:fld id="{069F03E5-9147-4BDF-8C50-2070D0B384CC}" type="datetimeFigureOut">
              <a:rPr lang="en-US" smtClean="0"/>
              <a:t>6/2/2025</a:t>
            </a:fld>
            <a:endParaRPr lang="en-US"/>
          </a:p>
        </p:txBody>
      </p:sp>
      <p:sp>
        <p:nvSpPr>
          <p:cNvPr id="5" name="Footer Placeholder 4">
            <a:extLst>
              <a:ext uri="{FF2B5EF4-FFF2-40B4-BE49-F238E27FC236}">
                <a16:creationId xmlns:a16="http://schemas.microsoft.com/office/drawing/2014/main" id="{46F5F9E1-4307-3D2E-E51A-8CAC419FB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75D04-F690-0A44-7B5D-30D0F7E445C0}"/>
              </a:ext>
            </a:extLst>
          </p:cNvPr>
          <p:cNvSpPr>
            <a:spLocks noGrp="1"/>
          </p:cNvSpPr>
          <p:nvPr>
            <p:ph type="sldNum" sz="quarter" idx="12"/>
          </p:nvPr>
        </p:nvSpPr>
        <p:spPr/>
        <p:txBody>
          <a:bodyPr/>
          <a:lstStyle/>
          <a:p>
            <a:fld id="{456D4011-2752-42A0-BC93-7FC266A2D60C}" type="slidenum">
              <a:rPr lang="en-US" smtClean="0"/>
              <a:t>‹#›</a:t>
            </a:fld>
            <a:endParaRPr lang="en-US"/>
          </a:p>
        </p:txBody>
      </p:sp>
    </p:spTree>
    <p:extLst>
      <p:ext uri="{BB962C8B-B14F-4D97-AF65-F5344CB8AC3E}">
        <p14:creationId xmlns:p14="http://schemas.microsoft.com/office/powerpoint/2010/main" val="339943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995E0-388E-FB57-F0FE-6EBAEE0EE1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998BFC-A39F-F802-0208-33A6CAD64F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81E4D-A9E6-F69B-5211-21A491DC56F0}"/>
              </a:ext>
            </a:extLst>
          </p:cNvPr>
          <p:cNvSpPr>
            <a:spLocks noGrp="1"/>
          </p:cNvSpPr>
          <p:nvPr>
            <p:ph type="dt" sz="half" idx="10"/>
          </p:nvPr>
        </p:nvSpPr>
        <p:spPr/>
        <p:txBody>
          <a:bodyPr/>
          <a:lstStyle/>
          <a:p>
            <a:fld id="{069F03E5-9147-4BDF-8C50-2070D0B384CC}" type="datetimeFigureOut">
              <a:rPr lang="en-US" smtClean="0"/>
              <a:t>6/2/2025</a:t>
            </a:fld>
            <a:endParaRPr lang="en-US"/>
          </a:p>
        </p:txBody>
      </p:sp>
      <p:sp>
        <p:nvSpPr>
          <p:cNvPr id="5" name="Footer Placeholder 4">
            <a:extLst>
              <a:ext uri="{FF2B5EF4-FFF2-40B4-BE49-F238E27FC236}">
                <a16:creationId xmlns:a16="http://schemas.microsoft.com/office/drawing/2014/main" id="{EF727081-2714-8670-022B-7CD4CDB78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7B36E-DE3E-7533-0DF6-B2A9A30069C9}"/>
              </a:ext>
            </a:extLst>
          </p:cNvPr>
          <p:cNvSpPr>
            <a:spLocks noGrp="1"/>
          </p:cNvSpPr>
          <p:nvPr>
            <p:ph type="sldNum" sz="quarter" idx="12"/>
          </p:nvPr>
        </p:nvSpPr>
        <p:spPr/>
        <p:txBody>
          <a:bodyPr/>
          <a:lstStyle/>
          <a:p>
            <a:fld id="{456D4011-2752-42A0-BC93-7FC266A2D60C}" type="slidenum">
              <a:rPr lang="en-US" smtClean="0"/>
              <a:t>‹#›</a:t>
            </a:fld>
            <a:endParaRPr lang="en-US"/>
          </a:p>
        </p:txBody>
      </p:sp>
    </p:spTree>
    <p:extLst>
      <p:ext uri="{BB962C8B-B14F-4D97-AF65-F5344CB8AC3E}">
        <p14:creationId xmlns:p14="http://schemas.microsoft.com/office/powerpoint/2010/main" val="955668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BDC9-0F8C-F5AB-F56D-54A50EB263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76B95-A5C6-EA0F-7D98-FEC48850D9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50141-F850-1C2A-31B6-18B8B538FD97}"/>
              </a:ext>
            </a:extLst>
          </p:cNvPr>
          <p:cNvSpPr>
            <a:spLocks noGrp="1"/>
          </p:cNvSpPr>
          <p:nvPr>
            <p:ph type="dt" sz="half" idx="10"/>
          </p:nvPr>
        </p:nvSpPr>
        <p:spPr/>
        <p:txBody>
          <a:bodyPr/>
          <a:lstStyle/>
          <a:p>
            <a:fld id="{069F03E5-9147-4BDF-8C50-2070D0B384CC}" type="datetimeFigureOut">
              <a:rPr lang="en-US" smtClean="0"/>
              <a:t>6/2/2025</a:t>
            </a:fld>
            <a:endParaRPr lang="en-US"/>
          </a:p>
        </p:txBody>
      </p:sp>
      <p:sp>
        <p:nvSpPr>
          <p:cNvPr id="5" name="Footer Placeholder 4">
            <a:extLst>
              <a:ext uri="{FF2B5EF4-FFF2-40B4-BE49-F238E27FC236}">
                <a16:creationId xmlns:a16="http://schemas.microsoft.com/office/drawing/2014/main" id="{41DE5A29-20E4-5277-7CE6-BEA7D52C3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5D4CB-E605-424B-3FF9-F4A660B2EFF7}"/>
              </a:ext>
            </a:extLst>
          </p:cNvPr>
          <p:cNvSpPr>
            <a:spLocks noGrp="1"/>
          </p:cNvSpPr>
          <p:nvPr>
            <p:ph type="sldNum" sz="quarter" idx="12"/>
          </p:nvPr>
        </p:nvSpPr>
        <p:spPr/>
        <p:txBody>
          <a:bodyPr/>
          <a:lstStyle/>
          <a:p>
            <a:fld id="{456D4011-2752-42A0-BC93-7FC266A2D60C}" type="slidenum">
              <a:rPr lang="en-US" smtClean="0"/>
              <a:t>‹#›</a:t>
            </a:fld>
            <a:endParaRPr lang="en-US"/>
          </a:p>
        </p:txBody>
      </p:sp>
    </p:spTree>
    <p:extLst>
      <p:ext uri="{BB962C8B-B14F-4D97-AF65-F5344CB8AC3E}">
        <p14:creationId xmlns:p14="http://schemas.microsoft.com/office/powerpoint/2010/main" val="356981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40D9-09EA-04AF-B1D4-15293D5B74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F44380-58A8-B5E0-EF15-3ADDA5A446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6D6ABB-4F2D-9D72-8590-371336F4942C}"/>
              </a:ext>
            </a:extLst>
          </p:cNvPr>
          <p:cNvSpPr>
            <a:spLocks noGrp="1"/>
          </p:cNvSpPr>
          <p:nvPr>
            <p:ph type="dt" sz="half" idx="10"/>
          </p:nvPr>
        </p:nvSpPr>
        <p:spPr/>
        <p:txBody>
          <a:bodyPr/>
          <a:lstStyle/>
          <a:p>
            <a:fld id="{069F03E5-9147-4BDF-8C50-2070D0B384CC}" type="datetimeFigureOut">
              <a:rPr lang="en-US" smtClean="0"/>
              <a:t>6/2/2025</a:t>
            </a:fld>
            <a:endParaRPr lang="en-US"/>
          </a:p>
        </p:txBody>
      </p:sp>
      <p:sp>
        <p:nvSpPr>
          <p:cNvPr id="5" name="Footer Placeholder 4">
            <a:extLst>
              <a:ext uri="{FF2B5EF4-FFF2-40B4-BE49-F238E27FC236}">
                <a16:creationId xmlns:a16="http://schemas.microsoft.com/office/drawing/2014/main" id="{55CBE8AF-E368-6B07-4B68-AFB3B4658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BA3E8-6774-1456-9C73-C13567A45D10}"/>
              </a:ext>
            </a:extLst>
          </p:cNvPr>
          <p:cNvSpPr>
            <a:spLocks noGrp="1"/>
          </p:cNvSpPr>
          <p:nvPr>
            <p:ph type="sldNum" sz="quarter" idx="12"/>
          </p:nvPr>
        </p:nvSpPr>
        <p:spPr/>
        <p:txBody>
          <a:bodyPr/>
          <a:lstStyle/>
          <a:p>
            <a:fld id="{456D4011-2752-42A0-BC93-7FC266A2D60C}" type="slidenum">
              <a:rPr lang="en-US" smtClean="0"/>
              <a:t>‹#›</a:t>
            </a:fld>
            <a:endParaRPr lang="en-US"/>
          </a:p>
        </p:txBody>
      </p:sp>
    </p:spTree>
    <p:extLst>
      <p:ext uri="{BB962C8B-B14F-4D97-AF65-F5344CB8AC3E}">
        <p14:creationId xmlns:p14="http://schemas.microsoft.com/office/powerpoint/2010/main" val="2678336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F363-34EE-C8A3-28EB-409C612CA8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4B1A5-21DE-FA7A-2340-19672D32B9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58E4AB-BE4D-3F27-D19D-C4B57778AD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2DB628-4779-6057-0451-DE5DBF289EFA}"/>
              </a:ext>
            </a:extLst>
          </p:cNvPr>
          <p:cNvSpPr>
            <a:spLocks noGrp="1"/>
          </p:cNvSpPr>
          <p:nvPr>
            <p:ph type="dt" sz="half" idx="10"/>
          </p:nvPr>
        </p:nvSpPr>
        <p:spPr/>
        <p:txBody>
          <a:bodyPr/>
          <a:lstStyle/>
          <a:p>
            <a:fld id="{069F03E5-9147-4BDF-8C50-2070D0B384CC}" type="datetimeFigureOut">
              <a:rPr lang="en-US" smtClean="0"/>
              <a:t>6/2/2025</a:t>
            </a:fld>
            <a:endParaRPr lang="en-US"/>
          </a:p>
        </p:txBody>
      </p:sp>
      <p:sp>
        <p:nvSpPr>
          <p:cNvPr id="6" name="Footer Placeholder 5">
            <a:extLst>
              <a:ext uri="{FF2B5EF4-FFF2-40B4-BE49-F238E27FC236}">
                <a16:creationId xmlns:a16="http://schemas.microsoft.com/office/drawing/2014/main" id="{7F305662-77A4-ED47-6F6A-429780E74A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C7CDB-7A9B-6AA9-ED56-059880E2879F}"/>
              </a:ext>
            </a:extLst>
          </p:cNvPr>
          <p:cNvSpPr>
            <a:spLocks noGrp="1"/>
          </p:cNvSpPr>
          <p:nvPr>
            <p:ph type="sldNum" sz="quarter" idx="12"/>
          </p:nvPr>
        </p:nvSpPr>
        <p:spPr/>
        <p:txBody>
          <a:bodyPr/>
          <a:lstStyle/>
          <a:p>
            <a:fld id="{456D4011-2752-42A0-BC93-7FC266A2D60C}" type="slidenum">
              <a:rPr lang="en-US" smtClean="0"/>
              <a:t>‹#›</a:t>
            </a:fld>
            <a:endParaRPr lang="en-US"/>
          </a:p>
        </p:txBody>
      </p:sp>
    </p:spTree>
    <p:extLst>
      <p:ext uri="{BB962C8B-B14F-4D97-AF65-F5344CB8AC3E}">
        <p14:creationId xmlns:p14="http://schemas.microsoft.com/office/powerpoint/2010/main" val="265257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372B-7AF0-9B32-9BE2-F277FFCAEE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15DA9A-B068-5B2F-CAC7-8DCB689CE0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28BA5B-70FB-009B-4E12-F57462DB9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5D1017-E85F-D248-BFAD-4DB3CEF65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705506-1575-BDC3-E150-11F15F81C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B22689-FECD-A778-3244-10D752907A34}"/>
              </a:ext>
            </a:extLst>
          </p:cNvPr>
          <p:cNvSpPr>
            <a:spLocks noGrp="1"/>
          </p:cNvSpPr>
          <p:nvPr>
            <p:ph type="dt" sz="half" idx="10"/>
          </p:nvPr>
        </p:nvSpPr>
        <p:spPr/>
        <p:txBody>
          <a:bodyPr/>
          <a:lstStyle/>
          <a:p>
            <a:fld id="{069F03E5-9147-4BDF-8C50-2070D0B384CC}" type="datetimeFigureOut">
              <a:rPr lang="en-US" smtClean="0"/>
              <a:t>6/2/2025</a:t>
            </a:fld>
            <a:endParaRPr lang="en-US"/>
          </a:p>
        </p:txBody>
      </p:sp>
      <p:sp>
        <p:nvSpPr>
          <p:cNvPr id="8" name="Footer Placeholder 7">
            <a:extLst>
              <a:ext uri="{FF2B5EF4-FFF2-40B4-BE49-F238E27FC236}">
                <a16:creationId xmlns:a16="http://schemas.microsoft.com/office/drawing/2014/main" id="{B4CFFBB5-FB56-29D9-AB64-85097D39B5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0CD624-057F-39DF-2CBB-4DCED42B0361}"/>
              </a:ext>
            </a:extLst>
          </p:cNvPr>
          <p:cNvSpPr>
            <a:spLocks noGrp="1"/>
          </p:cNvSpPr>
          <p:nvPr>
            <p:ph type="sldNum" sz="quarter" idx="12"/>
          </p:nvPr>
        </p:nvSpPr>
        <p:spPr/>
        <p:txBody>
          <a:bodyPr/>
          <a:lstStyle/>
          <a:p>
            <a:fld id="{456D4011-2752-42A0-BC93-7FC266A2D60C}" type="slidenum">
              <a:rPr lang="en-US" smtClean="0"/>
              <a:t>‹#›</a:t>
            </a:fld>
            <a:endParaRPr lang="en-US"/>
          </a:p>
        </p:txBody>
      </p:sp>
    </p:spTree>
    <p:extLst>
      <p:ext uri="{BB962C8B-B14F-4D97-AF65-F5344CB8AC3E}">
        <p14:creationId xmlns:p14="http://schemas.microsoft.com/office/powerpoint/2010/main" val="95147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764C-6B8A-DAE3-BDFF-72D34CEA1A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D01A6C-0741-8CD1-1D41-F35DDEFD55C9}"/>
              </a:ext>
            </a:extLst>
          </p:cNvPr>
          <p:cNvSpPr>
            <a:spLocks noGrp="1"/>
          </p:cNvSpPr>
          <p:nvPr>
            <p:ph type="dt" sz="half" idx="10"/>
          </p:nvPr>
        </p:nvSpPr>
        <p:spPr/>
        <p:txBody>
          <a:bodyPr/>
          <a:lstStyle/>
          <a:p>
            <a:fld id="{069F03E5-9147-4BDF-8C50-2070D0B384CC}" type="datetimeFigureOut">
              <a:rPr lang="en-US" smtClean="0"/>
              <a:t>6/2/2025</a:t>
            </a:fld>
            <a:endParaRPr lang="en-US"/>
          </a:p>
        </p:txBody>
      </p:sp>
      <p:sp>
        <p:nvSpPr>
          <p:cNvPr id="4" name="Footer Placeholder 3">
            <a:extLst>
              <a:ext uri="{FF2B5EF4-FFF2-40B4-BE49-F238E27FC236}">
                <a16:creationId xmlns:a16="http://schemas.microsoft.com/office/drawing/2014/main" id="{5C8E6078-6E53-AF11-1E8E-72E1B7EF2C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7BE43C-FFE4-3A14-0669-AEBB55FCD6E9}"/>
              </a:ext>
            </a:extLst>
          </p:cNvPr>
          <p:cNvSpPr>
            <a:spLocks noGrp="1"/>
          </p:cNvSpPr>
          <p:nvPr>
            <p:ph type="sldNum" sz="quarter" idx="12"/>
          </p:nvPr>
        </p:nvSpPr>
        <p:spPr/>
        <p:txBody>
          <a:bodyPr/>
          <a:lstStyle/>
          <a:p>
            <a:fld id="{456D4011-2752-42A0-BC93-7FC266A2D60C}" type="slidenum">
              <a:rPr lang="en-US" smtClean="0"/>
              <a:t>‹#›</a:t>
            </a:fld>
            <a:endParaRPr lang="en-US"/>
          </a:p>
        </p:txBody>
      </p:sp>
    </p:spTree>
    <p:extLst>
      <p:ext uri="{BB962C8B-B14F-4D97-AF65-F5344CB8AC3E}">
        <p14:creationId xmlns:p14="http://schemas.microsoft.com/office/powerpoint/2010/main" val="2975858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4ED5A3-2524-599B-B146-6BD77A5C5E7A}"/>
              </a:ext>
            </a:extLst>
          </p:cNvPr>
          <p:cNvSpPr>
            <a:spLocks noGrp="1"/>
          </p:cNvSpPr>
          <p:nvPr>
            <p:ph type="dt" sz="half" idx="10"/>
          </p:nvPr>
        </p:nvSpPr>
        <p:spPr/>
        <p:txBody>
          <a:bodyPr/>
          <a:lstStyle/>
          <a:p>
            <a:fld id="{069F03E5-9147-4BDF-8C50-2070D0B384CC}" type="datetimeFigureOut">
              <a:rPr lang="en-US" smtClean="0"/>
              <a:t>6/2/2025</a:t>
            </a:fld>
            <a:endParaRPr lang="en-US"/>
          </a:p>
        </p:txBody>
      </p:sp>
      <p:sp>
        <p:nvSpPr>
          <p:cNvPr id="3" name="Footer Placeholder 2">
            <a:extLst>
              <a:ext uri="{FF2B5EF4-FFF2-40B4-BE49-F238E27FC236}">
                <a16:creationId xmlns:a16="http://schemas.microsoft.com/office/drawing/2014/main" id="{C3088C3B-01F9-EBF6-9615-D9FC6495F2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B59FF9-000B-7C78-36B0-D1697498C2DB}"/>
              </a:ext>
            </a:extLst>
          </p:cNvPr>
          <p:cNvSpPr>
            <a:spLocks noGrp="1"/>
          </p:cNvSpPr>
          <p:nvPr>
            <p:ph type="sldNum" sz="quarter" idx="12"/>
          </p:nvPr>
        </p:nvSpPr>
        <p:spPr/>
        <p:txBody>
          <a:bodyPr/>
          <a:lstStyle/>
          <a:p>
            <a:fld id="{456D4011-2752-42A0-BC93-7FC266A2D60C}" type="slidenum">
              <a:rPr lang="en-US" smtClean="0"/>
              <a:t>‹#›</a:t>
            </a:fld>
            <a:endParaRPr lang="en-US"/>
          </a:p>
        </p:txBody>
      </p:sp>
    </p:spTree>
    <p:extLst>
      <p:ext uri="{BB962C8B-B14F-4D97-AF65-F5344CB8AC3E}">
        <p14:creationId xmlns:p14="http://schemas.microsoft.com/office/powerpoint/2010/main" val="1985078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4C8B-0526-5121-EDA6-4F8DB4EDC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1B8142-67FE-F444-42F5-DAAA6B4280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0AFAFE-F47B-5C3F-C816-FBBB1F234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3AA57-FC2F-3B71-98CD-F0007359135E}"/>
              </a:ext>
            </a:extLst>
          </p:cNvPr>
          <p:cNvSpPr>
            <a:spLocks noGrp="1"/>
          </p:cNvSpPr>
          <p:nvPr>
            <p:ph type="dt" sz="half" idx="10"/>
          </p:nvPr>
        </p:nvSpPr>
        <p:spPr/>
        <p:txBody>
          <a:bodyPr/>
          <a:lstStyle/>
          <a:p>
            <a:fld id="{069F03E5-9147-4BDF-8C50-2070D0B384CC}" type="datetimeFigureOut">
              <a:rPr lang="en-US" smtClean="0"/>
              <a:t>6/2/2025</a:t>
            </a:fld>
            <a:endParaRPr lang="en-US"/>
          </a:p>
        </p:txBody>
      </p:sp>
      <p:sp>
        <p:nvSpPr>
          <p:cNvPr id="6" name="Footer Placeholder 5">
            <a:extLst>
              <a:ext uri="{FF2B5EF4-FFF2-40B4-BE49-F238E27FC236}">
                <a16:creationId xmlns:a16="http://schemas.microsoft.com/office/drawing/2014/main" id="{A3FEB1D2-2513-A882-0244-6EB2FF0D36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3702D8-D943-555B-2E36-794C4760FE3E}"/>
              </a:ext>
            </a:extLst>
          </p:cNvPr>
          <p:cNvSpPr>
            <a:spLocks noGrp="1"/>
          </p:cNvSpPr>
          <p:nvPr>
            <p:ph type="sldNum" sz="quarter" idx="12"/>
          </p:nvPr>
        </p:nvSpPr>
        <p:spPr/>
        <p:txBody>
          <a:bodyPr/>
          <a:lstStyle/>
          <a:p>
            <a:fld id="{456D4011-2752-42A0-BC93-7FC266A2D60C}" type="slidenum">
              <a:rPr lang="en-US" smtClean="0"/>
              <a:t>‹#›</a:t>
            </a:fld>
            <a:endParaRPr lang="en-US"/>
          </a:p>
        </p:txBody>
      </p:sp>
    </p:spTree>
    <p:extLst>
      <p:ext uri="{BB962C8B-B14F-4D97-AF65-F5344CB8AC3E}">
        <p14:creationId xmlns:p14="http://schemas.microsoft.com/office/powerpoint/2010/main" val="362496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8829-8DF3-A039-2F3E-F441491D7C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0B738D-BD04-E8F0-C128-24F056A2AD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E35666-6B72-651E-94DA-B32308E8B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F7E19-A6CB-1387-4BAA-322F7E7BB0D1}"/>
              </a:ext>
            </a:extLst>
          </p:cNvPr>
          <p:cNvSpPr>
            <a:spLocks noGrp="1"/>
          </p:cNvSpPr>
          <p:nvPr>
            <p:ph type="dt" sz="half" idx="10"/>
          </p:nvPr>
        </p:nvSpPr>
        <p:spPr/>
        <p:txBody>
          <a:bodyPr/>
          <a:lstStyle/>
          <a:p>
            <a:fld id="{069F03E5-9147-4BDF-8C50-2070D0B384CC}" type="datetimeFigureOut">
              <a:rPr lang="en-US" smtClean="0"/>
              <a:t>6/2/2025</a:t>
            </a:fld>
            <a:endParaRPr lang="en-US"/>
          </a:p>
        </p:txBody>
      </p:sp>
      <p:sp>
        <p:nvSpPr>
          <p:cNvPr id="6" name="Footer Placeholder 5">
            <a:extLst>
              <a:ext uri="{FF2B5EF4-FFF2-40B4-BE49-F238E27FC236}">
                <a16:creationId xmlns:a16="http://schemas.microsoft.com/office/drawing/2014/main" id="{27D8D403-8316-52A9-98B9-93B017112B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13045-D9B8-0474-DF24-DE9AD14B7B5C}"/>
              </a:ext>
            </a:extLst>
          </p:cNvPr>
          <p:cNvSpPr>
            <a:spLocks noGrp="1"/>
          </p:cNvSpPr>
          <p:nvPr>
            <p:ph type="sldNum" sz="quarter" idx="12"/>
          </p:nvPr>
        </p:nvSpPr>
        <p:spPr/>
        <p:txBody>
          <a:bodyPr/>
          <a:lstStyle/>
          <a:p>
            <a:fld id="{456D4011-2752-42A0-BC93-7FC266A2D60C}" type="slidenum">
              <a:rPr lang="en-US" smtClean="0"/>
              <a:t>‹#›</a:t>
            </a:fld>
            <a:endParaRPr lang="en-US"/>
          </a:p>
        </p:txBody>
      </p:sp>
    </p:spTree>
    <p:extLst>
      <p:ext uri="{BB962C8B-B14F-4D97-AF65-F5344CB8AC3E}">
        <p14:creationId xmlns:p14="http://schemas.microsoft.com/office/powerpoint/2010/main" val="2076124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433C18-08F8-37EC-393C-91F37EBECD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8A7647-B143-077D-E6E8-3A81AC1FAD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33DF1-4304-70DB-4733-487C34FD08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9F03E5-9147-4BDF-8C50-2070D0B384CC}" type="datetimeFigureOut">
              <a:rPr lang="en-US" smtClean="0"/>
              <a:t>6/2/2025</a:t>
            </a:fld>
            <a:endParaRPr lang="en-US"/>
          </a:p>
        </p:txBody>
      </p:sp>
      <p:sp>
        <p:nvSpPr>
          <p:cNvPr id="5" name="Footer Placeholder 4">
            <a:extLst>
              <a:ext uri="{FF2B5EF4-FFF2-40B4-BE49-F238E27FC236}">
                <a16:creationId xmlns:a16="http://schemas.microsoft.com/office/drawing/2014/main" id="{0FB3995E-D750-C029-A2ED-F6F440F4BA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57C4DD2-1AC0-2167-9044-F57A0919DF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56D4011-2752-42A0-BC93-7FC266A2D60C}" type="slidenum">
              <a:rPr lang="en-US" smtClean="0"/>
              <a:t>‹#›</a:t>
            </a:fld>
            <a:endParaRPr lang="en-US"/>
          </a:p>
        </p:txBody>
      </p:sp>
    </p:spTree>
    <p:extLst>
      <p:ext uri="{BB962C8B-B14F-4D97-AF65-F5344CB8AC3E}">
        <p14:creationId xmlns:p14="http://schemas.microsoft.com/office/powerpoint/2010/main" val="228455604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A8E1-654A-962C-6565-CB2A51B8083E}"/>
              </a:ext>
            </a:extLst>
          </p:cNvPr>
          <p:cNvSpPr>
            <a:spLocks noGrp="1"/>
          </p:cNvSpPr>
          <p:nvPr>
            <p:ph type="ctrTitle"/>
          </p:nvPr>
        </p:nvSpPr>
        <p:spPr>
          <a:xfrm>
            <a:off x="1524000" y="2091266"/>
            <a:ext cx="9144000" cy="2070630"/>
          </a:xfrm>
        </p:spPr>
        <p:txBody>
          <a:bodyPr>
            <a:normAutofit/>
          </a:bodyPr>
          <a:lstStyle/>
          <a:p>
            <a:r>
              <a:rPr lang="en-US" dirty="0"/>
              <a:t>Portfolio Optimization</a:t>
            </a:r>
            <a:br>
              <a:rPr lang="en-US" dirty="0"/>
            </a:br>
            <a:r>
              <a:rPr lang="en-US" sz="4100" dirty="0"/>
              <a:t>via Markowitz Model Extensions</a:t>
            </a:r>
          </a:p>
        </p:txBody>
      </p:sp>
    </p:spTree>
    <p:extLst>
      <p:ext uri="{BB962C8B-B14F-4D97-AF65-F5344CB8AC3E}">
        <p14:creationId xmlns:p14="http://schemas.microsoft.com/office/powerpoint/2010/main" val="146021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A930-1DB0-B419-AE68-DB98D6CFF81D}"/>
              </a:ext>
            </a:extLst>
          </p:cNvPr>
          <p:cNvSpPr>
            <a:spLocks noGrp="1"/>
          </p:cNvSpPr>
          <p:nvPr>
            <p:ph type="title"/>
          </p:nvPr>
        </p:nvSpPr>
        <p:spPr>
          <a:xfrm>
            <a:off x="838200" y="288922"/>
            <a:ext cx="10515600" cy="1325563"/>
          </a:xfrm>
        </p:spPr>
        <p:txBody>
          <a:bodyPr/>
          <a:lstStyle/>
          <a:p>
            <a:r>
              <a:rPr lang="en-US" dirty="0"/>
              <a:t>Problem/Model Formulation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53A58DC-83C9-EAD1-16E2-3FCF025C4899}"/>
                  </a:ext>
                </a:extLst>
              </p:cNvPr>
              <p:cNvSpPr>
                <a:spLocks noGrp="1"/>
              </p:cNvSpPr>
              <p:nvPr>
                <p:ph idx="1"/>
              </p:nvPr>
            </p:nvSpPr>
            <p:spPr>
              <a:xfrm>
                <a:off x="567266" y="2452347"/>
                <a:ext cx="9186334" cy="4270186"/>
              </a:xfrm>
            </p:spPr>
            <p:txBody>
              <a:bodyPr>
                <a:noAutofit/>
              </a:bodyPr>
              <a:lstStyle/>
              <a:p>
                <a:r>
                  <a:rPr lang="en-US" sz="2000" dirty="0"/>
                  <a:t>We start with the basic vanilla model</a:t>
                </a:r>
              </a:p>
              <a:p>
                <a:pPr marL="457200" lvl="1" indent="0">
                  <a:buNone/>
                </a:pPr>
                <a:r>
                  <a:rPr lang="en-US" sz="2000" dirty="0"/>
                  <a:t>		  minimize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𝑇</m:t>
                        </m:r>
                      </m:sup>
                    </m:sSup>
                    <m:r>
                      <m:rPr>
                        <m:sty m:val="p"/>
                      </m:rPr>
                      <a:rPr lang="en-US" sz="2000" b="0" i="0" smtClean="0">
                        <a:latin typeface="Cambria Math" panose="02040503050406030204" pitchFamily="18" charset="0"/>
                      </a:rPr>
                      <m:t>Σ</m:t>
                    </m:r>
                    <m:r>
                      <a:rPr lang="en-US" sz="2000" b="0" i="1" smtClean="0">
                        <a:latin typeface="Cambria Math" panose="02040503050406030204" pitchFamily="18" charset="0"/>
                      </a:rPr>
                      <m:t>𝑥</m:t>
                    </m:r>
                  </m:oMath>
                </a14:m>
                <a:endParaRPr lang="en-US" sz="2000" b="0" dirty="0"/>
              </a:p>
              <a:p>
                <a:pPr marL="457200" lvl="1" indent="0">
                  <a:buNone/>
                </a:pPr>
                <a:r>
                  <a:rPr lang="en-US" sz="2000" dirty="0"/>
                  <a:t>		subject to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𝜇</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𝑅</m:t>
                    </m:r>
                  </m:oMath>
                </a14:m>
                <a:endParaRPr lang="en-US" sz="2000" dirty="0"/>
              </a:p>
              <a:p>
                <a:pPr marL="457200" lvl="1" indent="0">
                  <a:buNone/>
                </a:pPr>
                <a:r>
                  <a:rPr lang="en-US" sz="2000" dirty="0"/>
                  <a:t>			    </a:t>
                </a:r>
                <a14:m>
                  <m:oMath xmlns:m="http://schemas.openxmlformats.org/officeDocument/2006/math">
                    <m:nary>
                      <m:naryPr>
                        <m:chr m:val="∑"/>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=1</m:t>
                        </m:r>
                      </m:e>
                    </m:nary>
                  </m:oMath>
                </a14:m>
                <a:r>
                  <a:rPr lang="en-US" sz="2000" dirty="0"/>
                  <a:t>.</a:t>
                </a:r>
              </a:p>
              <a:p>
                <a:r>
                  <a:rPr lang="en-US" sz="2000" dirty="0"/>
                  <a:t>Note: there is no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≥0</m:t>
                    </m:r>
                  </m:oMath>
                </a14:m>
                <a:r>
                  <a:rPr lang="en-US" sz="2000" dirty="0"/>
                  <a:t> term, i.e. shorting is allowed for this                                          model. However, shorting stocks can create many                                                        complications that are outside of the range of this project, so                                                          we will observe this model as our basis, but quickly move to                                                         the model include the nonnegativity constraint.</a:t>
                </a:r>
              </a:p>
              <a:p>
                <a:r>
                  <a:rPr lang="en-US" sz="2000" dirty="0"/>
                  <a:t>Our goal is to plot and compare the efficient frontiers for the                                                      basic model and for models with extra penalty terms.</a:t>
                </a:r>
              </a:p>
              <a:p>
                <a:r>
                  <a:rPr lang="en-US" sz="2000" dirty="0"/>
                  <a:t>The penalties we will compare are the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ℓ</m:t>
                        </m:r>
                      </m:e>
                      <m:sub>
                        <m:r>
                          <a:rPr lang="en-US" sz="2000" b="0" i="1" smtClean="0">
                            <a:latin typeface="Cambria Math" panose="02040503050406030204" pitchFamily="18" charset="0"/>
                          </a:rPr>
                          <m:t>1</m:t>
                        </m:r>
                      </m:sub>
                    </m:sSub>
                  </m:oMath>
                </a14:m>
                <a:r>
                  <a:rPr lang="en-US" sz="2000" dirty="0"/>
                  <a:t> (sparsity)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ℓ</m:t>
                        </m:r>
                      </m:e>
                      <m:sub>
                        <m:r>
                          <a:rPr lang="en-US" sz="2000" b="0" i="1" smtClean="0">
                            <a:latin typeface="Cambria Math" panose="02040503050406030204" pitchFamily="18" charset="0"/>
                          </a:rPr>
                          <m:t>2</m:t>
                        </m:r>
                      </m:sub>
                    </m:sSub>
                  </m:oMath>
                </a14:m>
                <a:r>
                  <a:rPr lang="en-US" sz="2000" dirty="0"/>
                  <a:t> (sensitivity) norms.</a:t>
                </a:r>
              </a:p>
            </p:txBody>
          </p:sp>
        </mc:Choice>
        <mc:Fallback>
          <p:sp>
            <p:nvSpPr>
              <p:cNvPr id="3" name="Content Placeholder 2">
                <a:extLst>
                  <a:ext uri="{FF2B5EF4-FFF2-40B4-BE49-F238E27FC236}">
                    <a16:creationId xmlns:a16="http://schemas.microsoft.com/office/drawing/2014/main" id="{653A58DC-83C9-EAD1-16E2-3FCF025C4899}"/>
                  </a:ext>
                </a:extLst>
              </p:cNvPr>
              <p:cNvSpPr>
                <a:spLocks noGrp="1" noRot="1" noChangeAspect="1" noMove="1" noResize="1" noEditPoints="1" noAdjustHandles="1" noChangeArrowheads="1" noChangeShapeType="1" noTextEdit="1"/>
              </p:cNvSpPr>
              <p:nvPr>
                <p:ph idx="1"/>
              </p:nvPr>
            </p:nvSpPr>
            <p:spPr>
              <a:xfrm>
                <a:off x="567266" y="2452347"/>
                <a:ext cx="9186334" cy="4270186"/>
              </a:xfrm>
              <a:blipFill>
                <a:blip r:embed="rId2"/>
                <a:stretch>
                  <a:fillRect l="-597" t="-1284" r="-1035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B528468-B046-4F99-5975-2FC7C6337774}"/>
              </a:ext>
            </a:extLst>
          </p:cNvPr>
          <p:cNvSpPr txBox="1"/>
          <p:nvPr/>
        </p:nvSpPr>
        <p:spPr>
          <a:xfrm>
            <a:off x="7939958" y="2298673"/>
            <a:ext cx="3657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x the vector of asset weights</a:t>
            </a:r>
          </a:p>
          <a:p>
            <a:pPr marL="285750" indent="-285750">
              <a:buFont typeface="Arial" panose="020B0604020202020204" pitchFamily="34" charset="0"/>
              <a:buChar char="•"/>
            </a:pPr>
            <a:r>
              <a:rPr lang="en-US" dirty="0"/>
              <a:t>µ the returns vector</a:t>
            </a:r>
          </a:p>
          <a:p>
            <a:pPr marL="285750" indent="-285750">
              <a:buFont typeface="Arial" panose="020B0604020202020204" pitchFamily="34" charset="0"/>
              <a:buChar char="•"/>
            </a:pPr>
            <a:r>
              <a:rPr lang="en-US" dirty="0"/>
              <a:t>Σ the covariance matrix</a:t>
            </a:r>
          </a:p>
          <a:p>
            <a:pPr marL="285750" indent="-285750">
              <a:buFont typeface="Arial" panose="020B0604020202020204" pitchFamily="34" charset="0"/>
              <a:buChar char="•"/>
            </a:pPr>
            <a:r>
              <a:rPr lang="en-US" dirty="0"/>
              <a:t>R a fixed return rate</a:t>
            </a:r>
          </a:p>
        </p:txBody>
      </p:sp>
      <p:sp>
        <p:nvSpPr>
          <p:cNvPr id="9" name="TextBox 8">
            <a:extLst>
              <a:ext uri="{FF2B5EF4-FFF2-40B4-BE49-F238E27FC236}">
                <a16:creationId xmlns:a16="http://schemas.microsoft.com/office/drawing/2014/main" id="{65BEEF9A-B242-825B-9535-E8B17ACA758B}"/>
              </a:ext>
            </a:extLst>
          </p:cNvPr>
          <p:cNvSpPr txBox="1"/>
          <p:nvPr/>
        </p:nvSpPr>
        <p:spPr>
          <a:xfrm>
            <a:off x="677332" y="1419750"/>
            <a:ext cx="10515600" cy="1015663"/>
          </a:xfrm>
          <a:prstGeom prst="rect">
            <a:avLst/>
          </a:prstGeom>
          <a:noFill/>
        </p:spPr>
        <p:txBody>
          <a:bodyPr wrap="square" rtlCol="0">
            <a:spAutoFit/>
          </a:bodyPr>
          <a:lstStyle/>
          <a:p>
            <a:r>
              <a:rPr lang="en-US" sz="2000" dirty="0"/>
              <a:t>The aim of this project is to create an optimal portfolio from the top 20 companies of the S&amp;P 500 by weight. We will construct a constant returns model to minimize the risk (variance) of our portfolio investments. </a:t>
            </a:r>
          </a:p>
        </p:txBody>
      </p:sp>
      <p:pic>
        <p:nvPicPr>
          <p:cNvPr id="11" name="Picture 10" descr="A graph of a graph&#10;&#10;AI-generated content may be incorrect.">
            <a:extLst>
              <a:ext uri="{FF2B5EF4-FFF2-40B4-BE49-F238E27FC236}">
                <a16:creationId xmlns:a16="http://schemas.microsoft.com/office/drawing/2014/main" id="{96D15531-9BD8-B4AF-75E4-4FE913CFB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2639" y="3692124"/>
            <a:ext cx="4270772" cy="2135386"/>
          </a:xfrm>
          <a:prstGeom prst="rect">
            <a:avLst/>
          </a:prstGeom>
        </p:spPr>
      </p:pic>
    </p:spTree>
    <p:extLst>
      <p:ext uri="{BB962C8B-B14F-4D97-AF65-F5344CB8AC3E}">
        <p14:creationId xmlns:p14="http://schemas.microsoft.com/office/powerpoint/2010/main" val="154693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05C0-2833-12FB-ADD1-DE4BFDB68409}"/>
              </a:ext>
            </a:extLst>
          </p:cNvPr>
          <p:cNvSpPr>
            <a:spLocks noGrp="1"/>
          </p:cNvSpPr>
          <p:nvPr>
            <p:ph type="title"/>
          </p:nvPr>
        </p:nvSpPr>
        <p:spPr/>
        <p:txBody>
          <a:bodyPr/>
          <a:lstStyle/>
          <a:p>
            <a:r>
              <a:rPr lang="en-US" dirty="0"/>
              <a:t>Discussion of 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AE1A08-6FCF-1BEA-AAEC-D75F1505204C}"/>
                  </a:ext>
                </a:extLst>
              </p:cNvPr>
              <p:cNvSpPr>
                <a:spLocks noGrp="1"/>
              </p:cNvSpPr>
              <p:nvPr>
                <p:ph idx="1"/>
              </p:nvPr>
            </p:nvSpPr>
            <p:spPr>
              <a:xfrm>
                <a:off x="838200" y="1614919"/>
                <a:ext cx="10515600" cy="1814082"/>
              </a:xfrm>
            </p:spPr>
            <p:txBody>
              <a:bodyPr/>
              <a:lstStyle/>
              <a:p>
                <a:r>
                  <a:rPr lang="en-US" sz="1800" dirty="0"/>
                  <a:t>The basic model is very easy to solve; it only requires computing the inverse of the below matrix. However, this matrix can be large (in this cases </a:t>
                </a:r>
                <a14:m>
                  <m:oMath xmlns:m="http://schemas.openxmlformats.org/officeDocument/2006/math">
                    <m:r>
                      <a:rPr lang="en-US" sz="1800" b="0" i="1" smtClean="0">
                        <a:latin typeface="Cambria Math" panose="02040503050406030204" pitchFamily="18" charset="0"/>
                      </a:rPr>
                      <m:t>22×22</m:t>
                    </m:r>
                  </m:oMath>
                </a14:m>
                <a:r>
                  <a:rPr lang="en-US" sz="1800" dirty="0"/>
                  <a:t>). With the Lagrangian defined to be             </a:t>
                </a:r>
                <a14:m>
                  <m:oMath xmlns:m="http://schemas.openxmlformats.org/officeDocument/2006/math">
                    <m:r>
                      <a:rPr lang="en-US" sz="1800" b="0" i="1" smtClean="0">
                        <a:latin typeface="Cambria Math" panose="02040503050406030204" pitchFamily="18" charset="0"/>
                      </a:rPr>
                      <m:t>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US" sz="1800" b="0" i="1" smtClean="0">
                            <a:latin typeface="Cambria Math" panose="02040503050406030204" pitchFamily="18" charset="0"/>
                          </a:rPr>
                          <m:t>𝜆</m:t>
                        </m:r>
                      </m:e>
                    </m:d>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𝑇</m:t>
                        </m:r>
                      </m:sup>
                    </m:sSup>
                    <m:r>
                      <m:rPr>
                        <m:sty m:val="p"/>
                      </m:rPr>
                      <a:rPr lang="en-US" sz="1800" b="0" i="0" smtClean="0">
                        <a:latin typeface="Cambria Math" panose="02040503050406030204" pitchFamily="18" charset="0"/>
                      </a:rPr>
                      <m:t>Σ</m:t>
                    </m:r>
                    <m:r>
                      <a:rPr lang="en-US" sz="1800" b="0" i="1" smtClean="0">
                        <a:latin typeface="Cambria Math" panose="02040503050406030204" pitchFamily="18" charset="0"/>
                      </a:rPr>
                      <m:t>𝑥</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𝜆</m:t>
                        </m:r>
                      </m:e>
                      <m:sub>
                        <m:r>
                          <a:rPr lang="en-US" sz="1800" b="0" i="1" smtClean="0">
                            <a:latin typeface="Cambria Math" panose="02040503050406030204" pitchFamily="18" charset="0"/>
                          </a:rPr>
                          <m:t>1</m:t>
                        </m:r>
                      </m:sub>
                    </m:sSub>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m:t>
                        </m:r>
                        <m:r>
                          <a:rPr lang="en-US" sz="1800" b="0" i="1" smtClean="0">
                            <a:latin typeface="Cambria Math" panose="02040503050406030204" pitchFamily="18" charset="0"/>
                          </a:rPr>
                          <m:t>𝜇</m:t>
                        </m:r>
                      </m:e>
                      <m:sup>
                        <m:r>
                          <a:rPr lang="en-US" sz="1800" b="0" i="1" smtClean="0">
                            <a:latin typeface="Cambria Math" panose="02040503050406030204" pitchFamily="18" charset="0"/>
                          </a:rPr>
                          <m:t>𝑇</m:t>
                        </m:r>
                      </m:sup>
                    </m:sSup>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𝜆</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−1</m:t>
                        </m:r>
                      </m:e>
                    </m:nary>
                    <m:r>
                      <a:rPr lang="en-US" sz="1800" b="0" i="1" smtClean="0">
                        <a:latin typeface="Cambria Math" panose="02040503050406030204" pitchFamily="18" charset="0"/>
                      </a:rPr>
                      <m:t>), </m:t>
                    </m:r>
                  </m:oMath>
                </a14:m>
                <a:r>
                  <a:rPr lang="en-US" sz="1800" dirty="0"/>
                  <a:t>we have</a:t>
                </a:r>
              </a:p>
              <a:p>
                <a:pPr marL="457200" lvl="1" indent="0">
                  <a:buNone/>
                </a:pPr>
                <a:r>
                  <a:rPr lang="en-US" sz="1800" dirty="0"/>
                  <a:t>	</a:t>
                </a:r>
                <a14:m>
                  <m:oMath xmlns:m="http://schemas.openxmlformats.org/officeDocument/2006/math">
                    <m:d>
                      <m:dPr>
                        <m:ctrlPr>
                          <a:rPr lang="en-US" sz="1800" b="0" i="1" smtClean="0">
                            <a:latin typeface="Cambria Math" panose="02040503050406030204" pitchFamily="18" charset="0"/>
                          </a:rPr>
                        </m:ctrlPr>
                      </m:dPr>
                      <m:e>
                        <m:r>
                          <a:rPr lang="en-US" sz="1800" b="0" i="0" smtClean="0">
                            <a:latin typeface="Cambria Math" panose="02040503050406030204" pitchFamily="18" charset="0"/>
                          </a:rPr>
                          <m:t>3</m:t>
                        </m:r>
                      </m:e>
                    </m:d>
                    <m:r>
                      <a:rPr lang="en-US" sz="1800" b="0" i="0" smtClean="0">
                        <a:latin typeface="Cambria Math" panose="02040503050406030204" pitchFamily="18" charset="0"/>
                      </a:rPr>
                      <m:t>      </m:t>
                    </m:r>
                    <m:r>
                      <m:rPr>
                        <m:sty m:val="p"/>
                      </m:rPr>
                      <a:rPr lang="en-US" sz="1800" b="0" i="0" smtClean="0">
                        <a:latin typeface="Cambria Math" panose="02040503050406030204" pitchFamily="18" charset="0"/>
                      </a:rPr>
                      <m:t>∇</m:t>
                    </m:r>
                    <m:r>
                      <a:rPr lang="en-US" sz="1800" b="0" i="1" smtClean="0">
                        <a:latin typeface="Cambria Math" panose="02040503050406030204" pitchFamily="18" charset="0"/>
                      </a:rPr>
                      <m:t>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US" sz="1800" b="0" i="1" smtClean="0">
                            <a:latin typeface="Cambria Math" panose="02040503050406030204" pitchFamily="18" charset="0"/>
                          </a:rPr>
                          <m:t>𝜆</m:t>
                        </m:r>
                      </m:e>
                    </m:d>
                    <m:r>
                      <a:rPr lang="en-US" sz="1800" b="0" i="1" smtClean="0">
                        <a:latin typeface="Cambria Math" panose="02040503050406030204" pitchFamily="18" charset="0"/>
                      </a:rPr>
                      <m:t>=2</m:t>
                    </m:r>
                    <m:r>
                      <m:rPr>
                        <m:sty m:val="p"/>
                      </m:rPr>
                      <a:rPr lang="en-US" sz="1800" b="0" i="0" smtClean="0">
                        <a:latin typeface="Cambria Math" panose="02040503050406030204" pitchFamily="18" charset="0"/>
                      </a:rPr>
                      <m:t>Σ</m:t>
                    </m:r>
                    <m:r>
                      <a:rPr lang="en-US" sz="1800" b="0" i="1" smtClean="0">
                        <a:latin typeface="Cambria Math" panose="02040503050406030204" pitchFamily="18" charset="0"/>
                      </a:rPr>
                      <m:t>𝑥</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𝜆</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𝜇</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𝜆</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=0       ⇒       </m:t>
                    </m:r>
                    <m:d>
                      <m:dPr>
                        <m:begChr m:val="["/>
                        <m:endChr m:val="]"/>
                        <m:ctrlPr>
                          <a:rPr lang="en-US" sz="1800" b="0" i="1" smtClean="0">
                            <a:latin typeface="Cambria Math" panose="02040503050406030204" pitchFamily="18" charset="0"/>
                          </a:rPr>
                        </m:ctrlPr>
                      </m:dPr>
                      <m:e>
                        <m:m>
                          <m:mPr>
                            <m:mcs>
                              <m:mc>
                                <m:mcPr>
                                  <m:count m:val="3"/>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2</m:t>
                              </m:r>
                              <m:r>
                                <m:rPr>
                                  <m:sty m:val="p"/>
                                </m:rPr>
                                <a:rPr lang="en-US" sz="1800" b="0" i="0" smtClean="0">
                                  <a:latin typeface="Cambria Math" panose="02040503050406030204" pitchFamily="18" charset="0"/>
                                </a:rPr>
                                <m:t>Σ</m:t>
                              </m:r>
                            </m:e>
                            <m:e>
                              <m:r>
                                <a:rPr lang="en-US" sz="1800" b="0" i="1" smtClean="0">
                                  <a:latin typeface="Cambria Math" panose="02040503050406030204" pitchFamily="18" charset="0"/>
                                </a:rPr>
                                <m:t>𝜇</m:t>
                              </m:r>
                            </m:e>
                            <m:e>
                              <m:r>
                                <a:rPr lang="en-US" sz="1800" b="0" i="1" smtClean="0">
                                  <a:latin typeface="Cambria Math" panose="02040503050406030204" pitchFamily="18" charset="0"/>
                                </a:rPr>
                                <m:t>1</m:t>
                              </m:r>
                            </m:e>
                          </m:mr>
                          <m:m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𝜇</m:t>
                                  </m:r>
                                </m:e>
                                <m:sup>
                                  <m:r>
                                    <a:rPr lang="en-US" sz="1800" b="0" i="1" smtClean="0">
                                      <a:latin typeface="Cambria Math" panose="02040503050406030204" pitchFamily="18" charset="0"/>
                                    </a:rPr>
                                    <m:t>𝑇</m:t>
                                  </m:r>
                                </m:sup>
                              </m:sSup>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1</m:t>
                              </m:r>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mr>
                        </m:m>
                      </m:e>
                    </m:d>
                    <m:d>
                      <m:dPr>
                        <m:begChr m:val="["/>
                        <m:endChr m:val="]"/>
                        <m:ctrlPr>
                          <a:rPr lang="en-US" sz="1800" b="0" i="1" smtClean="0">
                            <a:latin typeface="Cambria Math" panose="02040503050406030204" pitchFamily="18" charset="0"/>
                          </a:rPr>
                        </m:ctrlPr>
                      </m:dPr>
                      <m:e>
                        <m:m>
                          <m:mPr>
                            <m:mcs>
                              <m:mc>
                                <m:mcPr>
                                  <m:count m:val="1"/>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𝑥</m:t>
                              </m:r>
                            </m:e>
                          </m:mr>
                          <m:m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𝜆</m:t>
                                  </m:r>
                                </m:e>
                                <m:sub>
                                  <m:r>
                                    <a:rPr lang="en-US" sz="1800" b="0" i="1" smtClean="0">
                                      <a:latin typeface="Cambria Math" panose="02040503050406030204" pitchFamily="18" charset="0"/>
                                    </a:rPr>
                                    <m:t>1</m:t>
                                  </m:r>
                                </m:sub>
                              </m:sSub>
                            </m:e>
                          </m:mr>
                          <m:m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𝜆</m:t>
                                  </m:r>
                                </m:e>
                                <m:sub>
                                  <m:r>
                                    <a:rPr lang="en-US" sz="1800" b="0" i="1" smtClean="0">
                                      <a:latin typeface="Cambria Math" panose="02040503050406030204" pitchFamily="18" charset="0"/>
                                    </a:rPr>
                                    <m:t>2</m:t>
                                  </m:r>
                                </m:sub>
                              </m:sSub>
                            </m:e>
                          </m:mr>
                        </m:m>
                      </m:e>
                    </m:d>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m>
                          <m:mPr>
                            <m:mcs>
                              <m:mc>
                                <m:mcPr>
                                  <m:count m:val="1"/>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0</m:t>
                              </m:r>
                            </m:e>
                          </m:mr>
                          <m:mr>
                            <m:e>
                              <m:r>
                                <a:rPr lang="en-US" sz="1800" b="0" i="1" smtClean="0">
                                  <a:latin typeface="Cambria Math" panose="02040503050406030204" pitchFamily="18" charset="0"/>
                                </a:rPr>
                                <m:t>𝑅</m:t>
                              </m:r>
                            </m:e>
                          </m:mr>
                          <m:mr>
                            <m:e>
                              <m:r>
                                <a:rPr lang="en-US" sz="1800" b="0" i="1" smtClean="0">
                                  <a:latin typeface="Cambria Math" panose="02040503050406030204" pitchFamily="18" charset="0"/>
                                </a:rPr>
                                <m:t>1</m:t>
                              </m:r>
                            </m:e>
                          </m:mr>
                        </m:m>
                      </m:e>
                    </m:d>
                  </m:oMath>
                </a14:m>
                <a:endParaRPr lang="en-US" sz="1800" dirty="0"/>
              </a:p>
            </p:txBody>
          </p:sp>
        </mc:Choice>
        <mc:Fallback>
          <p:sp>
            <p:nvSpPr>
              <p:cNvPr id="3" name="Content Placeholder 2">
                <a:extLst>
                  <a:ext uri="{FF2B5EF4-FFF2-40B4-BE49-F238E27FC236}">
                    <a16:creationId xmlns:a16="http://schemas.microsoft.com/office/drawing/2014/main" id="{92AE1A08-6FCF-1BEA-AAEC-D75F1505204C}"/>
                  </a:ext>
                </a:extLst>
              </p:cNvPr>
              <p:cNvSpPr>
                <a:spLocks noGrp="1" noRot="1" noChangeAspect="1" noMove="1" noResize="1" noEditPoints="1" noAdjustHandles="1" noChangeArrowheads="1" noChangeShapeType="1" noTextEdit="1"/>
              </p:cNvSpPr>
              <p:nvPr>
                <p:ph idx="1"/>
              </p:nvPr>
            </p:nvSpPr>
            <p:spPr>
              <a:xfrm>
                <a:off x="838200" y="1614919"/>
                <a:ext cx="10515600" cy="1814082"/>
              </a:xfrm>
              <a:blipFill>
                <a:blip r:embed="rId2"/>
                <a:stretch>
                  <a:fillRect l="-406" t="-33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192E48-5771-4733-02DD-3D55C6ED105A}"/>
                  </a:ext>
                </a:extLst>
              </p:cNvPr>
              <p:cNvSpPr txBox="1"/>
              <p:nvPr/>
            </p:nvSpPr>
            <p:spPr>
              <a:xfrm>
                <a:off x="6739466" y="527844"/>
                <a:ext cx="3835400" cy="924356"/>
              </a:xfrm>
              <a:prstGeom prst="rect">
                <a:avLst/>
              </a:prstGeom>
              <a:noFill/>
            </p:spPr>
            <p:txBody>
              <a:bodyPr wrap="square" rtlCol="0">
                <a:spAutoFit/>
              </a:bodyPr>
              <a:lstStyle/>
              <a:p>
                <a:pPr marL="457200" lvl="1" indent="0">
                  <a:buNone/>
                </a:pPr>
                <a:r>
                  <a:rPr lang="en-US" sz="1800" dirty="0"/>
                  <a:t>  minimize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𝑇</m:t>
                        </m:r>
                      </m:sup>
                    </m:sSup>
                    <m:r>
                      <m:rPr>
                        <m:sty m:val="p"/>
                      </m:rPr>
                      <a:rPr lang="en-US" sz="1800" b="0" i="0" smtClean="0">
                        <a:latin typeface="Cambria Math" panose="02040503050406030204" pitchFamily="18" charset="0"/>
                      </a:rPr>
                      <m:t>Σ</m:t>
                    </m:r>
                    <m:r>
                      <a:rPr lang="en-US" sz="1800" b="0" i="1" smtClean="0">
                        <a:latin typeface="Cambria Math" panose="02040503050406030204" pitchFamily="18" charset="0"/>
                      </a:rPr>
                      <m:t>𝑥</m:t>
                    </m:r>
                  </m:oMath>
                </a14:m>
                <a:endParaRPr lang="en-US" sz="1800" b="0" dirty="0"/>
              </a:p>
              <a:p>
                <a:pPr marL="457200" lvl="1" indent="0">
                  <a:buNone/>
                </a:pPr>
                <a:r>
                  <a:rPr lang="en-US" sz="1800" dirty="0"/>
                  <a:t>subject to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𝜇</m:t>
                        </m:r>
                      </m:e>
                      <m:sup>
                        <m:r>
                          <a:rPr lang="en-US" sz="1800" b="0" i="1" smtClean="0">
                            <a:latin typeface="Cambria Math" panose="02040503050406030204" pitchFamily="18" charset="0"/>
                          </a:rPr>
                          <m:t>𝑇</m:t>
                        </m:r>
                      </m:sup>
                    </m:sSup>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𝑅</m:t>
                    </m:r>
                  </m:oMath>
                </a14:m>
                <a:r>
                  <a:rPr lang="en-US" sz="1800" dirty="0"/>
                  <a:t>            	            </a:t>
                </a:r>
                <a14:m>
                  <m:oMath xmlns:m="http://schemas.openxmlformats.org/officeDocument/2006/math">
                    <m:nary>
                      <m:naryPr>
                        <m:chr m:val="∑"/>
                        <m:ctrlPr>
                          <a:rPr lang="en-US" sz="1800" b="0" i="1" smtClean="0">
                            <a:latin typeface="Cambria Math" panose="02040503050406030204" pitchFamily="18" charset="0"/>
                          </a:rPr>
                        </m:ctrlPr>
                      </m:naryPr>
                      <m:sub>
                        <m: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=1</m:t>
                        </m:r>
                      </m:e>
                    </m:nary>
                  </m:oMath>
                </a14:m>
                <a:endParaRPr lang="en-US" dirty="0"/>
              </a:p>
            </p:txBody>
          </p:sp>
        </mc:Choice>
        <mc:Fallback xmlns="">
          <p:sp>
            <p:nvSpPr>
              <p:cNvPr id="4" name="TextBox 3">
                <a:extLst>
                  <a:ext uri="{FF2B5EF4-FFF2-40B4-BE49-F238E27FC236}">
                    <a16:creationId xmlns:a16="http://schemas.microsoft.com/office/drawing/2014/main" id="{6D192E48-5771-4733-02DD-3D55C6ED105A}"/>
                  </a:ext>
                </a:extLst>
              </p:cNvPr>
              <p:cNvSpPr txBox="1">
                <a:spLocks noRot="1" noChangeAspect="1" noMove="1" noResize="1" noEditPoints="1" noAdjustHandles="1" noChangeArrowheads="1" noChangeShapeType="1" noTextEdit="1"/>
              </p:cNvSpPr>
              <p:nvPr/>
            </p:nvSpPr>
            <p:spPr>
              <a:xfrm>
                <a:off x="6739466" y="527844"/>
                <a:ext cx="3835400" cy="924356"/>
              </a:xfrm>
              <a:prstGeom prst="rect">
                <a:avLst/>
              </a:prstGeom>
              <a:blipFill>
                <a:blip r:embed="rId3"/>
                <a:stretch>
                  <a:fillRect t="-3311" b="-741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CCC5DF-ADD3-1BEF-C731-D4CC2681AEC5}"/>
                  </a:ext>
                </a:extLst>
              </p:cNvPr>
              <p:cNvSpPr txBox="1"/>
              <p:nvPr/>
            </p:nvSpPr>
            <p:spPr>
              <a:xfrm>
                <a:off x="9877033" y="826122"/>
                <a:ext cx="367087" cy="5350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1)</m:t>
                            </m:r>
                          </m:e>
                        </m:mr>
                        <m:mr>
                          <m:e>
                            <m:r>
                              <a:rPr lang="en-US" b="0" i="1" smtClean="0">
                                <a:latin typeface="Cambria Math" panose="02040503050406030204" pitchFamily="18" charset="0"/>
                              </a:rPr>
                              <m:t>(2)</m:t>
                            </m:r>
                          </m:e>
                        </m:mr>
                      </m:m>
                    </m:oMath>
                  </m:oMathPara>
                </a14:m>
                <a:endParaRPr lang="en-US" dirty="0"/>
              </a:p>
            </p:txBody>
          </p:sp>
        </mc:Choice>
        <mc:Fallback xmlns="">
          <p:sp>
            <p:nvSpPr>
              <p:cNvPr id="5" name="TextBox 4">
                <a:extLst>
                  <a:ext uri="{FF2B5EF4-FFF2-40B4-BE49-F238E27FC236}">
                    <a16:creationId xmlns:a16="http://schemas.microsoft.com/office/drawing/2014/main" id="{B0CCC5DF-ADD3-1BEF-C731-D4CC2681AEC5}"/>
                  </a:ext>
                </a:extLst>
              </p:cNvPr>
              <p:cNvSpPr txBox="1">
                <a:spLocks noRot="1" noChangeAspect="1" noMove="1" noResize="1" noEditPoints="1" noAdjustHandles="1" noChangeArrowheads="1" noChangeShapeType="1" noTextEdit="1"/>
              </p:cNvSpPr>
              <p:nvPr/>
            </p:nvSpPr>
            <p:spPr>
              <a:xfrm>
                <a:off x="9877033" y="826122"/>
                <a:ext cx="367087" cy="53508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17A94D9-2E56-1C90-80AB-1275B357B643}"/>
                  </a:ext>
                </a:extLst>
              </p:cNvPr>
              <p:cNvSpPr txBox="1"/>
              <p:nvPr/>
            </p:nvSpPr>
            <p:spPr>
              <a:xfrm>
                <a:off x="644434" y="3287402"/>
                <a:ext cx="5451566" cy="2585323"/>
              </a:xfrm>
              <a:prstGeom prst="rect">
                <a:avLst/>
              </a:prstGeom>
              <a:noFill/>
            </p:spPr>
            <p:txBody>
              <a:bodyPr wrap="square" rtlCol="0">
                <a:spAutoFit/>
              </a:bodyPr>
              <a:lstStyle/>
              <a:p>
                <a:pPr marL="342900" indent="-342900">
                  <a:buFont typeface="Arial" panose="020B0604020202020204" pitchFamily="34" charset="0"/>
                  <a:buChar char="•"/>
                </a:pPr>
                <a:r>
                  <a:rPr lang="en-US" dirty="0"/>
                  <a:t>However, this is not the case for the model that does not allow shorting which adds the constraint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a14:m>
                <a:r>
                  <a:rPr lang="en-US" b="0" dirty="0"/>
                  <a:t>. For this, our problem will simply be a quadratic program for which we can construct the following Lagrange conditions:</a:t>
                </a:r>
                <a:endParaRPr lang="en-US" dirty="0"/>
              </a:p>
              <a:p>
                <a:pPr marL="800100" lvl="1" indent="-342900">
                  <a:buFont typeface="Arial" panose="020B0604020202020204" pitchFamily="34" charset="0"/>
                  <a:buChar char="•"/>
                </a:pPr>
                <a:r>
                  <a:rPr lang="en-US" b="0" dirty="0"/>
                  <a:t>(1), (2), </a:t>
                </a:r>
                <a:r>
                  <a:rPr lang="en-US" dirty="0"/>
                  <a:t>(3)</a:t>
                </a:r>
              </a:p>
              <a:p>
                <a:pPr marL="800100" lvl="1"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≥0</m:t>
                    </m:r>
                  </m:oMath>
                </a14:m>
                <a:endParaRPr lang="en-US" b="0" i="1" dirty="0">
                  <a:latin typeface="Cambria Math" panose="02040503050406030204" pitchFamily="18" charset="0"/>
                </a:endParaRPr>
              </a:p>
              <a:p>
                <a:pPr marL="800100" lvl="1" indent="-34290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𝜆</m:t>
                        </m:r>
                      </m:e>
                    </m:d>
                    <m:r>
                      <a:rPr lang="en-US" b="0" i="1" smtClean="0">
                        <a:latin typeface="Cambria Math" panose="02040503050406030204" pitchFamily="18" charset="0"/>
                      </a:rPr>
                      <m:t>𝑦</m:t>
                    </m:r>
                    <m:r>
                      <a:rPr lang="en-US" b="0" i="1" smtClean="0">
                        <a:latin typeface="Cambria Math" panose="02040503050406030204" pitchFamily="18" charset="0"/>
                      </a:rPr>
                      <m:t>≥0</m:t>
                    </m:r>
                  </m:oMath>
                </a14:m>
                <a:r>
                  <a:rPr lang="en-US" b="0" dirty="0"/>
                  <a:t> for all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b="0" dirty="0"/>
              </a:p>
              <a:p>
                <a:pPr marL="285750" indent="-285750">
                  <a:buFont typeface="Arial" panose="020B0604020202020204" pitchFamily="34" charset="0"/>
                  <a:buChar char="•"/>
                </a:pPr>
                <a:endParaRPr lang="en-US" dirty="0"/>
              </a:p>
            </p:txBody>
          </p:sp>
        </mc:Choice>
        <mc:Fallback>
          <p:sp>
            <p:nvSpPr>
              <p:cNvPr id="6" name="TextBox 5">
                <a:extLst>
                  <a:ext uri="{FF2B5EF4-FFF2-40B4-BE49-F238E27FC236}">
                    <a16:creationId xmlns:a16="http://schemas.microsoft.com/office/drawing/2014/main" id="{C17A94D9-2E56-1C90-80AB-1275B357B643}"/>
                  </a:ext>
                </a:extLst>
              </p:cNvPr>
              <p:cNvSpPr txBox="1">
                <a:spLocks noRot="1" noChangeAspect="1" noMove="1" noResize="1" noEditPoints="1" noAdjustHandles="1" noChangeArrowheads="1" noChangeShapeType="1" noTextEdit="1"/>
              </p:cNvSpPr>
              <p:nvPr/>
            </p:nvSpPr>
            <p:spPr>
              <a:xfrm>
                <a:off x="644434" y="3287402"/>
                <a:ext cx="5451566" cy="2585323"/>
              </a:xfrm>
              <a:prstGeom prst="rect">
                <a:avLst/>
              </a:prstGeom>
              <a:blipFill>
                <a:blip r:embed="rId5"/>
                <a:stretch>
                  <a:fillRect l="-783" t="-943" r="-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770405C-0394-2E82-6348-0B3B46D85371}"/>
                  </a:ext>
                </a:extLst>
              </p:cNvPr>
              <p:cNvSpPr txBox="1"/>
              <p:nvPr/>
            </p:nvSpPr>
            <p:spPr>
              <a:xfrm>
                <a:off x="6460067" y="3287402"/>
                <a:ext cx="5087499" cy="2741520"/>
              </a:xfrm>
              <a:prstGeom prst="rect">
                <a:avLst/>
              </a:prstGeom>
              <a:noFill/>
            </p:spPr>
            <p:txBody>
              <a:bodyPr wrap="square" rtlCol="0">
                <a:spAutoFit/>
              </a:bodyPr>
              <a:lstStyle/>
              <a:p>
                <a:pPr marL="285750" indent="-285750">
                  <a:buFont typeface="Arial" panose="020B0604020202020204" pitchFamily="34" charset="0"/>
                  <a:buChar char="•"/>
                </a:pPr>
                <a:r>
                  <a:rPr lang="en-US" dirty="0"/>
                  <a:t>As well, since the original model can be solved using only linear algebra, an optimal solution exists for any fixed R, but our new model is not so simple. We can only find an optimal solution for the no shorting model in the interval defined by</a:t>
                </a:r>
              </a:p>
              <a:p>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𝑖</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𝜇</m:t>
                                      </m:r>
                                    </m:e>
                                  </m:acc>
                                </m:e>
                                <m:sub>
                                  <m:r>
                                    <a:rPr lang="en-US" b="0" i="1" dirty="0" smtClean="0">
                                      <a:latin typeface="Cambria Math" panose="02040503050406030204" pitchFamily="18" charset="0"/>
                                    </a:rPr>
                                    <m:t>𝑖</m:t>
                                  </m:r>
                                </m:sub>
                              </m:sSub>
                            </m:e>
                          </m:func>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𝑖</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𝜇</m:t>
                                      </m:r>
                                    </m:e>
                                  </m:acc>
                                </m:e>
                                <m:sub>
                                  <m:r>
                                    <a:rPr lang="en-US" b="0" i="1" dirty="0" smtClean="0">
                                      <a:latin typeface="Cambria Math" panose="02040503050406030204" pitchFamily="18" charset="0"/>
                                    </a:rPr>
                                    <m:t>𝑖</m:t>
                                  </m:r>
                                </m:sub>
                              </m:sSub>
                            </m:e>
                          </m:func>
                        </m:e>
                      </m:d>
                      <m:r>
                        <a:rPr lang="en-US" b="0" i="1" smtClean="0">
                          <a:latin typeface="Cambria Math" panose="02040503050406030204" pitchFamily="18" charset="0"/>
                        </a:rPr>
                        <m:t>.</m:t>
                      </m:r>
                    </m:oMath>
                  </m:oMathPara>
                </a14:m>
                <a:endParaRPr lang="en-US" dirty="0"/>
              </a:p>
              <a:p>
                <a:r>
                  <a:rPr lang="en-US" dirty="0"/>
                  <a:t>       Hence, we restrict our new model to this </a:t>
                </a:r>
              </a:p>
              <a:p>
                <a:r>
                  <a:rPr lang="en-US" dirty="0"/>
                  <a:t>       interval.</a:t>
                </a:r>
              </a:p>
            </p:txBody>
          </p:sp>
        </mc:Choice>
        <mc:Fallback>
          <p:sp>
            <p:nvSpPr>
              <p:cNvPr id="8" name="TextBox 7">
                <a:extLst>
                  <a:ext uri="{FF2B5EF4-FFF2-40B4-BE49-F238E27FC236}">
                    <a16:creationId xmlns:a16="http://schemas.microsoft.com/office/drawing/2014/main" id="{8770405C-0394-2E82-6348-0B3B46D85371}"/>
                  </a:ext>
                </a:extLst>
              </p:cNvPr>
              <p:cNvSpPr txBox="1">
                <a:spLocks noRot="1" noChangeAspect="1" noMove="1" noResize="1" noEditPoints="1" noAdjustHandles="1" noChangeArrowheads="1" noChangeShapeType="1" noTextEdit="1"/>
              </p:cNvSpPr>
              <p:nvPr/>
            </p:nvSpPr>
            <p:spPr>
              <a:xfrm>
                <a:off x="6460067" y="3287402"/>
                <a:ext cx="5087499" cy="2741520"/>
              </a:xfrm>
              <a:prstGeom prst="rect">
                <a:avLst/>
              </a:prstGeom>
              <a:blipFill>
                <a:blip r:embed="rId6"/>
                <a:stretch>
                  <a:fillRect l="-1079" t="-889" r="-1559" b="-2667"/>
                </a:stretch>
              </a:blipFill>
            </p:spPr>
            <p:txBody>
              <a:bodyPr/>
              <a:lstStyle/>
              <a:p>
                <a:r>
                  <a:rPr lang="en-US">
                    <a:noFill/>
                  </a:rPr>
                  <a:t> </a:t>
                </a:r>
              </a:p>
            </p:txBody>
          </p:sp>
        </mc:Fallback>
      </mc:AlternateContent>
    </p:spTree>
    <p:extLst>
      <p:ext uri="{BB962C8B-B14F-4D97-AF65-F5344CB8AC3E}">
        <p14:creationId xmlns:p14="http://schemas.microsoft.com/office/powerpoint/2010/main" val="52206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DEB2-5456-F558-0AD5-C949F90B11A2}"/>
              </a:ext>
            </a:extLst>
          </p:cNvPr>
          <p:cNvSpPr>
            <a:spLocks noGrp="1"/>
          </p:cNvSpPr>
          <p:nvPr>
            <p:ph type="title"/>
          </p:nvPr>
        </p:nvSpPr>
        <p:spPr>
          <a:xfrm>
            <a:off x="4270442" y="270905"/>
            <a:ext cx="7239000" cy="1325563"/>
          </a:xfrm>
        </p:spPr>
        <p:txBody>
          <a:bodyPr/>
          <a:lstStyle/>
          <a:p>
            <a:r>
              <a:rPr lang="en-US" dirty="0"/>
              <a:t>Results</a:t>
            </a:r>
          </a:p>
        </p:txBody>
      </p:sp>
      <p:pic>
        <p:nvPicPr>
          <p:cNvPr id="5" name="Picture 4" descr="A graph with a line&#10;&#10;AI-generated content may be incorrect.">
            <a:extLst>
              <a:ext uri="{FF2B5EF4-FFF2-40B4-BE49-F238E27FC236}">
                <a16:creationId xmlns:a16="http://schemas.microsoft.com/office/drawing/2014/main" id="{DC28098C-5B8A-FD20-0EB3-6CE6FB053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690" y="397907"/>
            <a:ext cx="3290309" cy="1742681"/>
          </a:xfrm>
          <a:prstGeom prst="rect">
            <a:avLst/>
          </a:prstGeom>
        </p:spPr>
      </p:pic>
      <p:pic>
        <p:nvPicPr>
          <p:cNvPr id="7" name="Picture 6" descr="A graph with a line&#10;&#10;AI-generated content may be incorrect.">
            <a:extLst>
              <a:ext uri="{FF2B5EF4-FFF2-40B4-BE49-F238E27FC236}">
                <a16:creationId xmlns:a16="http://schemas.microsoft.com/office/drawing/2014/main" id="{72A4649B-4AD2-188B-65C9-09BF971CC7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691" y="2541268"/>
            <a:ext cx="3290309" cy="1775464"/>
          </a:xfrm>
          <a:prstGeom prst="rect">
            <a:avLst/>
          </a:prstGeom>
        </p:spPr>
      </p:pic>
      <p:pic>
        <p:nvPicPr>
          <p:cNvPr id="9" name="Picture 8" descr="A graph of a number of points&#10;&#10;AI-generated content may be incorrect.">
            <a:extLst>
              <a:ext uri="{FF2B5EF4-FFF2-40B4-BE49-F238E27FC236}">
                <a16:creationId xmlns:a16="http://schemas.microsoft.com/office/drawing/2014/main" id="{68ACD899-8362-6742-2F4C-8B6C50457F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691" y="4717411"/>
            <a:ext cx="3290309" cy="1775464"/>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6C91F09-433D-B0C5-D55A-F602E4733882}"/>
                  </a:ext>
                </a:extLst>
              </p:cNvPr>
              <p:cNvSpPr txBox="1"/>
              <p:nvPr/>
            </p:nvSpPr>
            <p:spPr>
              <a:xfrm>
                <a:off x="4100320" y="1259808"/>
                <a:ext cx="7409121" cy="5582426"/>
              </a:xfrm>
              <a:prstGeom prst="rect">
                <a:avLst/>
              </a:prstGeom>
              <a:noFill/>
            </p:spPr>
            <p:txBody>
              <a:bodyPr wrap="square" rtlCol="0">
                <a:spAutoFit/>
              </a:bodyPr>
              <a:lstStyle/>
              <a:p>
                <a:pPr marL="285750" indent="-285750">
                  <a:buFont typeface="Arial" panose="020B0604020202020204" pitchFamily="34" charset="0"/>
                  <a:buChar char="•"/>
                </a:pPr>
                <a:r>
                  <a:rPr lang="en-US" dirty="0"/>
                  <a:t>After solving this problem, we can begin to extend the model to compare results. Our extensions include </a:t>
                </a:r>
              </a:p>
              <a:p>
                <a:pPr marL="742950" lvl="1" indent="-285750">
                  <a:buFont typeface="Arial" panose="020B0604020202020204" pitchFamily="34" charset="0"/>
                  <a:buChar char="•"/>
                </a:pPr>
                <a:r>
                  <a:rPr lang="en-US" dirty="0"/>
                  <a:t>a risk-free asset model:</a:t>
                </a:r>
              </a:p>
              <a:p>
                <a:pPr lvl="1"/>
                <a:r>
                  <a:rPr lang="en-US" dirty="0"/>
                  <a:t>	          minimize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𝑇</m:t>
                        </m:r>
                      </m:sup>
                    </m:sSup>
                    <m:r>
                      <m:rPr>
                        <m:sty m:val="p"/>
                      </m:rPr>
                      <a:rPr lang="en-US" b="0" i="0" smtClean="0">
                        <a:latin typeface="Cambria Math" panose="02040503050406030204" pitchFamily="18" charset="0"/>
                      </a:rPr>
                      <m:t>Σ</m:t>
                    </m:r>
                    <m:r>
                      <a:rPr lang="en-US" b="0" i="1" smtClean="0">
                        <a:latin typeface="Cambria Math" panose="02040503050406030204" pitchFamily="18" charset="0"/>
                      </a:rPr>
                      <m:t>𝑥</m:t>
                    </m:r>
                  </m:oMath>
                </a14:m>
                <a:endParaRPr lang="en-US" dirty="0"/>
              </a:p>
              <a:p>
                <a:pPr lvl="1"/>
                <a:r>
                  <a:rPr lang="en-US" dirty="0"/>
                  <a:t>	        subject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𝜇</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𝑓</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𝑐𝑎𝑠h</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R</m:t>
                    </m:r>
                  </m:oMath>
                </a14:m>
                <a:endParaRPr lang="en-US" dirty="0"/>
              </a:p>
              <a:p>
                <a:pPr lvl="1"/>
                <a:r>
                  <a:rPr lang="en-US" b="0" dirty="0"/>
                  <a:t>                                        </a:t>
                </a:r>
                <a14:m>
                  <m:oMath xmlns:m="http://schemas.openxmlformats.org/officeDocument/2006/math">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𝑐𝑎𝑠h</m:t>
                            </m:r>
                          </m:sub>
                        </m:sSub>
                        <m:r>
                          <a:rPr lang="en-US" b="0" i="1" smtClean="0">
                            <a:latin typeface="Cambria Math" panose="02040503050406030204" pitchFamily="18" charset="0"/>
                          </a:rPr>
                          <m:t>=1</m:t>
                        </m:r>
                      </m:e>
                    </m:nary>
                  </m:oMath>
                </a14:m>
                <a:endParaRPr lang="en-US" dirty="0"/>
              </a:p>
              <a:p>
                <a:pPr lvl="1"/>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𝑐𝑎𝑠h</m:t>
                        </m:r>
                      </m:sub>
                    </m:sSub>
                    <m:r>
                      <a:rPr lang="en-US" b="0" i="1" smtClean="0">
                        <a:latin typeface="Cambria Math" panose="02040503050406030204" pitchFamily="18" charset="0"/>
                      </a:rPr>
                      <m:t>≥0</m:t>
                    </m:r>
                  </m:oMath>
                </a14:m>
                <a:endParaRPr lang="en-US" dirty="0"/>
              </a:p>
              <a:p>
                <a:pPr marL="742950" lvl="1" indent="-285750">
                  <a:buFont typeface="Arial" panose="020B0604020202020204" pitchFamily="34" charset="0"/>
                  <a:buChar char="•"/>
                </a:pPr>
                <a:r>
                  <a:rPr lang="en-US" dirty="0"/>
                  <a:t>and addition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ℓ</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ℓ</m:t>
                        </m:r>
                      </m:e>
                      <m:sub>
                        <m:r>
                          <a:rPr lang="en-US" b="0" i="1" smtClean="0">
                            <a:latin typeface="Cambria Math" panose="02040503050406030204" pitchFamily="18" charset="0"/>
                          </a:rPr>
                          <m:t>2</m:t>
                        </m:r>
                      </m:sub>
                    </m:sSub>
                  </m:oMath>
                </a14:m>
                <a:r>
                  <a:rPr lang="en-US" dirty="0"/>
                  <a:t> penalty terms:</a:t>
                </a:r>
              </a:p>
              <a:p>
                <a:pPr marL="1200150" lvl="2" indent="-285750">
                  <a:buFont typeface="Arial" panose="020B0604020202020204" pitchFamily="34" charset="0"/>
                  <a:buChar char="•"/>
                </a:pPr>
                <a:r>
                  <a:rPr lang="en-US" dirty="0"/>
                  <a:t>minimize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𝑇</m:t>
                        </m:r>
                      </m:sup>
                    </m:sSup>
                    <m:r>
                      <m:rPr>
                        <m:sty m:val="p"/>
                      </m:rPr>
                      <a:rPr lang="en-US" b="0" i="0" smtClean="0">
                        <a:latin typeface="Cambria Math" panose="02040503050406030204" pitchFamily="18" charset="0"/>
                      </a:rPr>
                      <m:t>Σx</m:t>
                    </m:r>
                    <m:r>
                      <a:rPr lang="en-US" b="0" i="0"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sub>
                        <m:r>
                          <a:rPr lang="en-US" b="0" i="1" smtClean="0">
                            <a:latin typeface="Cambria Math" panose="02040503050406030204" pitchFamily="18" charset="0"/>
                          </a:rPr>
                          <m:t>1</m:t>
                        </m:r>
                      </m:sub>
                    </m:sSub>
                  </m:oMath>
                </a14:m>
                <a:endParaRPr lang="en-US" dirty="0"/>
              </a:p>
              <a:p>
                <a:pPr marL="1200150" lvl="2" indent="-285750">
                  <a:buFont typeface="Arial" panose="020B0604020202020204" pitchFamily="34" charset="0"/>
                  <a:buChar char="•"/>
                </a:pPr>
                <a:r>
                  <a:rPr lang="en-US" dirty="0"/>
                  <a:t>minimize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𝑇</m:t>
                        </m:r>
                      </m:sup>
                    </m:sSup>
                    <m:r>
                      <m:rPr>
                        <m:sty m:val="p"/>
                      </m:rPr>
                      <a:rPr lang="en-US" b="0" i="0" smtClean="0">
                        <a:latin typeface="Cambria Math" panose="02040503050406030204" pitchFamily="18" charset="0"/>
                      </a:rPr>
                      <m:t>Σx</m:t>
                    </m:r>
                    <m:r>
                      <a:rPr lang="en-US" b="0" i="0" smtClean="0">
                        <a:latin typeface="Cambria Math" panose="02040503050406030204" pitchFamily="18" charset="0"/>
                      </a:rPr>
                      <m:t>+</m:t>
                    </m:r>
                    <m:r>
                      <a:rPr lang="en-US" b="0" i="1" smtClean="0">
                        <a:latin typeface="Cambria Math" panose="02040503050406030204" pitchFamily="18" charset="0"/>
                      </a:rPr>
                      <m:t>𝛾</m:t>
                    </m:r>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endParaRPr lang="en-US" dirty="0"/>
              </a:p>
              <a:p>
                <a:pPr marL="285750" indent="-285750">
                  <a:buFont typeface="Arial" panose="020B0604020202020204" pitchFamily="34" charset="0"/>
                  <a:buChar char="•"/>
                </a:pPr>
                <a:r>
                  <a:rPr lang="en-US" dirty="0"/>
                  <a:t>The only addition that improved the model after converting to the no shorting model was that of the risk-free asset. Neither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ℓ</m:t>
                        </m:r>
                      </m:e>
                      <m:sub>
                        <m:r>
                          <a:rPr lang="en-US" b="0" i="1" smtClean="0">
                            <a:latin typeface="Cambria Math" panose="02040503050406030204" pitchFamily="18" charset="0"/>
                          </a:rPr>
                          <m:t>1</m:t>
                        </m:r>
                      </m:sub>
                    </m:sSub>
                  </m:oMath>
                </a14:m>
                <a:r>
                  <a:rPr lang="en-US" dirty="0"/>
                  <a:t> nor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ℓ</m:t>
                        </m:r>
                      </m:e>
                      <m:sub>
                        <m:r>
                          <a:rPr lang="en-US" b="0" i="1" smtClean="0">
                            <a:latin typeface="Cambria Math" panose="02040503050406030204" pitchFamily="18" charset="0"/>
                          </a:rPr>
                          <m:t>2</m:t>
                        </m:r>
                      </m:sub>
                    </m:sSub>
                  </m:oMath>
                </a14:m>
                <a:r>
                  <a:rPr lang="en-US" dirty="0"/>
                  <a:t> constraints improved the model which can be seen in the third graph to the left. The plot of the candidate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ℓ</m:t>
                        </m:r>
                      </m:e>
                      <m:sub>
                        <m:r>
                          <a:rPr lang="en-US" b="0" i="1" smtClean="0">
                            <a:latin typeface="Cambria Math" panose="02040503050406030204" pitchFamily="18" charset="0"/>
                          </a:rPr>
                          <m:t>2</m:t>
                        </m:r>
                      </m:sub>
                    </m:sSub>
                  </m:oMath>
                </a14:m>
                <a:r>
                  <a:rPr lang="en-US" dirty="0"/>
                  <a:t> penalty models is very similar. </a:t>
                </a:r>
              </a:p>
              <a:p>
                <a:pPr marL="285750" indent="-285750">
                  <a:buFont typeface="Arial" panose="020B0604020202020204" pitchFamily="34" charset="0"/>
                  <a:buChar char="•"/>
                </a:pPr>
                <a:r>
                  <a:rPr lang="en-US" sz="1800" dirty="0"/>
                  <a:t>Key take away: Optimization and prediction of financial data requires a much more complex model that a simple Markowitz model. </a:t>
                </a:r>
              </a:p>
              <a:p>
                <a:pPr marL="285750" indent="-285750">
                  <a:buFont typeface="Arial" panose="020B0604020202020204" pitchFamily="34" charset="0"/>
                  <a:buChar char="•"/>
                </a:pPr>
                <a:r>
                  <a:rPr lang="en-US" sz="1800" dirty="0"/>
                  <a:t>Next time, it would be beneficial to compare other model types, such as a Sharpe model or CVaR model. </a:t>
                </a:r>
              </a:p>
              <a:p>
                <a:pPr marL="285750" indent="-285750">
                  <a:buFont typeface="Arial" panose="020B0604020202020204" pitchFamily="34" charset="0"/>
                  <a:buChar char="•"/>
                </a:pPr>
                <a:endParaRPr lang="en-US" dirty="0"/>
              </a:p>
            </p:txBody>
          </p:sp>
        </mc:Choice>
        <mc:Fallback>
          <p:sp>
            <p:nvSpPr>
              <p:cNvPr id="10" name="TextBox 9">
                <a:extLst>
                  <a:ext uri="{FF2B5EF4-FFF2-40B4-BE49-F238E27FC236}">
                    <a16:creationId xmlns:a16="http://schemas.microsoft.com/office/drawing/2014/main" id="{06C91F09-433D-B0C5-D55A-F602E4733882}"/>
                  </a:ext>
                </a:extLst>
              </p:cNvPr>
              <p:cNvSpPr txBox="1">
                <a:spLocks noRot="1" noChangeAspect="1" noMove="1" noResize="1" noEditPoints="1" noAdjustHandles="1" noChangeArrowheads="1" noChangeShapeType="1" noTextEdit="1"/>
              </p:cNvSpPr>
              <p:nvPr/>
            </p:nvSpPr>
            <p:spPr>
              <a:xfrm>
                <a:off x="4100320" y="1259808"/>
                <a:ext cx="7409121" cy="5582426"/>
              </a:xfrm>
              <a:prstGeom prst="rect">
                <a:avLst/>
              </a:prstGeom>
              <a:blipFill>
                <a:blip r:embed="rId6"/>
                <a:stretch>
                  <a:fillRect l="-576" t="-546" r="-1235"/>
                </a:stretch>
              </a:blipFill>
            </p:spPr>
            <p:txBody>
              <a:bodyPr/>
              <a:lstStyle/>
              <a:p>
                <a:r>
                  <a:rPr lang="en-US">
                    <a:noFill/>
                  </a:rPr>
                  <a:t> </a:t>
                </a:r>
              </a:p>
            </p:txBody>
          </p:sp>
        </mc:Fallback>
      </mc:AlternateContent>
    </p:spTree>
    <p:extLst>
      <p:ext uri="{BB962C8B-B14F-4D97-AF65-F5344CB8AC3E}">
        <p14:creationId xmlns:p14="http://schemas.microsoft.com/office/powerpoint/2010/main" val="1562352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286</TotalTime>
  <Words>606</Words>
  <Application>Microsoft Office PowerPoint</Application>
  <PresentationFormat>Widescreen</PresentationFormat>
  <Paragraphs>42</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Cambria Math</vt:lpstr>
      <vt:lpstr>Office Theme</vt:lpstr>
      <vt:lpstr>Portfolio Optimization via Markowitz Model Extensions</vt:lpstr>
      <vt:lpstr>Problem/Model Formulation</vt:lpstr>
      <vt:lpstr>Discussion of Theory</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Jake Merry</dc:creator>
  <cp:lastModifiedBy>Jake Merry</cp:lastModifiedBy>
  <cp:revision>6</cp:revision>
  <dcterms:created xsi:type="dcterms:W3CDTF">2025-06-02T01:37:46Z</dcterms:created>
  <dcterms:modified xsi:type="dcterms:W3CDTF">2025-06-02T22:32:17Z</dcterms:modified>
</cp:coreProperties>
</file>