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8111-8575-BA54-6CF8-6C5C84BD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7A23-F210-4EA3-4FA3-F51F5A44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03AD-0CFD-25F7-CAB4-F142CFE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B1FF-053E-D307-3282-7A1E97A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AC99-6A00-78BC-858D-A2A4D4D8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060-00BA-287F-5AC3-1BAFE27F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0BC7-7C6A-2BBE-C86E-0EF729D29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E38D-EB9B-224C-A840-DC8F15C3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F9E1-4307-3D2E-E51A-8CAC419F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5D04-F690-0A44-7B5D-30D0F7E4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95E0-388E-FB57-F0FE-6EBAEE0EE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98BFC-A39F-F802-0208-33A6CAD6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1E4D-A9E6-F69B-5211-21A491D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7081-2714-8670-022B-7CD4CDB7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B36E-DE3E-7533-0DF6-B2A9A300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DC9-0F8C-F5AB-F56D-54A50EB2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76B95-A5C6-EA0F-7D98-FEC48850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0141-F850-1C2A-31B6-18B8B538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5A29-20E4-5277-7CE6-BEA7D52C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D4CB-E605-424B-3FF9-F4A660B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40D9-09EA-04AF-B1D4-15293D5B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4380-58A8-B5E0-EF15-3ADDA5A4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6ABB-4F2D-9D72-8590-371336F4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E8AF-E368-6B07-4B68-AFB3B465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3E8-6774-1456-9C73-C13567A4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363-34EE-C8A3-28EB-409C612C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B1A5-21DE-FA7A-2340-19672D32B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E4AB-BE4D-3F27-D19D-C4B57778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DB628-4779-6057-0451-DE5DBF2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5662-77A4-ED47-6F6A-429780E7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C7CDB-7A9B-6AA9-ED56-059880E2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372B-7AF0-9B32-9BE2-F277FFCA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DA9A-B068-5B2F-CAC7-8DCB689C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BA5B-70FB-009B-4E12-F57462DB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D1017-E85F-D248-BFAD-4DB3CEF6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5506-1575-BDC3-E150-11F15F81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22689-FECD-A778-3244-10D75290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FFBB5-FB56-29D9-AB64-85097D39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CD624-057F-39DF-2CBB-4DCED42B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764C-6B8A-DAE3-BDFF-72D34CEA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1A6C-0741-8CD1-1D41-F35DDEF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E6078-6E53-AF11-1E8E-72E1B7EF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BE43C-FFE4-3A14-0669-AEBB55F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ED5A3-2524-599B-B146-6BD77A5C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88C3B-01F9-EBF6-9615-D9FC6495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59FF9-000B-7C78-36B0-D1697498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C8B-0526-5121-EDA6-4F8DB4ED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8142-67FE-F444-42F5-DAAA6B42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FAFE-F47B-5C3F-C816-FBBB1F2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AA57-FC2F-3B71-98CD-F0007359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B1D2-2513-A882-0244-6EB2FF0D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702D8-D943-555B-2E36-794C476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29-8DF3-A039-2F3E-F441491D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B738D-BD04-E8F0-C128-24F056A2A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5666-6B72-651E-94DA-B32308E8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F7E19-A6CB-1387-4BAA-322F7E7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D403-8316-52A9-98B9-93B01711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3045-D9B8-0474-DF24-DE9AD14B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33C18-08F8-37EC-393C-91F37EB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7647-B143-077D-E6E8-3A81AC1F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3DF1-4304-70DB-4733-487C34FD0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03E5-9147-4BDF-8C50-2070D0B384C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995E-D750-C029-A2ED-F6F440F4B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4DD2-1AC0-2167-9044-F57A0919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D4011-2752-42A0-BC93-7FC266A2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A8E1-654A-962C-6565-CB2A51B8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1266"/>
            <a:ext cx="9144000" cy="2070630"/>
          </a:xfrm>
        </p:spPr>
        <p:txBody>
          <a:bodyPr>
            <a:normAutofit/>
          </a:bodyPr>
          <a:lstStyle/>
          <a:p>
            <a:r>
              <a:rPr lang="en-US" dirty="0"/>
              <a:t>Portfolio Optimization</a:t>
            </a:r>
            <a:br>
              <a:rPr lang="en-US" dirty="0"/>
            </a:br>
            <a:r>
              <a:rPr lang="en-US" sz="4100" dirty="0"/>
              <a:t>via Markowitz Model Extensions</a:t>
            </a:r>
          </a:p>
        </p:txBody>
      </p:sp>
    </p:spTree>
    <p:extLst>
      <p:ext uri="{BB962C8B-B14F-4D97-AF65-F5344CB8AC3E}">
        <p14:creationId xmlns:p14="http://schemas.microsoft.com/office/powerpoint/2010/main" val="146021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A930-1DB0-B419-AE68-DB98D6C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Problem/Model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58DC-83C9-EAD1-16E2-3FCF025C4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733" y="2730915"/>
                <a:ext cx="6697132" cy="280627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We start with the basic vanilla model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	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457200" lvl="1" indent="0">
                  <a:buNone/>
                </a:pPr>
                <a:r>
                  <a:rPr lang="en-US" sz="2000" dirty="0"/>
                  <a:t>		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			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Note: there is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term, i.e. shorting is allowed for this model. We will need to compare the models that do and do not include this constraint. </a:t>
                </a:r>
              </a:p>
              <a:p>
                <a:r>
                  <a:rPr lang="en-US" sz="2000" dirty="0"/>
                  <a:t>Our goal is to plot and compare the efficient frontiers for the basic model and for models with extra penalty terms.</a:t>
                </a:r>
              </a:p>
              <a:p>
                <a:r>
                  <a:rPr lang="en-US" sz="2000" dirty="0"/>
                  <a:t>The penalties we will compare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(sparsity)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(sensitivity) penalties.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A58DC-83C9-EAD1-16E2-3FCF025C4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733" y="2730915"/>
                <a:ext cx="6697132" cy="2806278"/>
              </a:xfrm>
              <a:blipFill>
                <a:blip r:embed="rId2"/>
                <a:stretch>
                  <a:fillRect l="-819" t="-2174" b="-3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528468-B046-4F99-5975-2FC7C6337774}"/>
              </a:ext>
            </a:extLst>
          </p:cNvPr>
          <p:cNvSpPr txBox="1"/>
          <p:nvPr/>
        </p:nvSpPr>
        <p:spPr>
          <a:xfrm>
            <a:off x="7967133" y="2713986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the vector of asset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µ the returns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Σ the covariance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a fixed return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EEF9A-B242-825B-9535-E8B17ACA758B}"/>
              </a:ext>
            </a:extLst>
          </p:cNvPr>
          <p:cNvSpPr txBox="1"/>
          <p:nvPr/>
        </p:nvSpPr>
        <p:spPr>
          <a:xfrm>
            <a:off x="677332" y="159755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aim of this project is to create an optimal portfolio from the top 20 companies of the S&amp;P 500 by weight. We will construct a constant returns model to minimize the risk (variance) of our portfolio investments. </a:t>
            </a:r>
          </a:p>
        </p:txBody>
      </p:sp>
      <p:pic>
        <p:nvPicPr>
          <p:cNvPr id="11" name="Picture 10" descr="A graph of a graph&#10;&#10;AI-generated content may be incorrect.">
            <a:extLst>
              <a:ext uri="{FF2B5EF4-FFF2-40B4-BE49-F238E27FC236}">
                <a16:creationId xmlns:a16="http://schemas.microsoft.com/office/drawing/2014/main" id="{96D15531-9BD8-B4AF-75E4-4FE913CF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72" y="4183191"/>
            <a:ext cx="4270772" cy="2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5C0-2833-12FB-ADD1-DE4BFDB6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E1A08-6FCF-1BEA-AAEC-D75F1505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918"/>
                <a:ext cx="10515600" cy="1974949"/>
              </a:xfrm>
            </p:spPr>
            <p:txBody>
              <a:bodyPr/>
              <a:lstStyle/>
              <a:p>
                <a:r>
                  <a:rPr lang="en-US" sz="1800" dirty="0"/>
                  <a:t>The basic model is very easy to solve; it only requires computing the inverse of the below matrix. However, this matrix can be large (in this cases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22×22</m:t>
                    </m:r>
                  </m:oMath>
                </a14:m>
                <a:r>
                  <a:rPr lang="en-US" sz="1800" dirty="0"/>
                  <a:t>). With the Lagrangian defined to be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800" dirty="0"/>
                  <a:t>we have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      ⇒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E1A08-6FCF-1BEA-AAEC-D75F1505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918"/>
                <a:ext cx="10515600" cy="1974949"/>
              </a:xfrm>
              <a:blipFill>
                <a:blip r:embed="rId2"/>
                <a:stretch>
                  <a:fillRect l="-406" t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92E48-5771-4733-02DD-3D55C6ED105A}"/>
                  </a:ext>
                </a:extLst>
              </p:cNvPr>
              <p:cNvSpPr txBox="1"/>
              <p:nvPr/>
            </p:nvSpPr>
            <p:spPr>
              <a:xfrm>
                <a:off x="6739466" y="527844"/>
                <a:ext cx="3835400" cy="92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:r>
                  <a:rPr lang="en-US" sz="1800" dirty="0"/>
                  <a:t>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b="0" dirty="0"/>
              </a:p>
              <a:p>
                <a:pPr marL="457200" lvl="1" indent="0">
                  <a:buNone/>
                </a:pPr>
                <a:r>
                  <a:rPr lang="en-US" sz="1800" dirty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            	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92E48-5771-4733-02DD-3D55C6ED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66" y="527844"/>
                <a:ext cx="3835400" cy="924356"/>
              </a:xfrm>
              <a:prstGeom prst="rect">
                <a:avLst/>
              </a:prstGeom>
              <a:blipFill>
                <a:blip r:embed="rId3"/>
                <a:stretch>
                  <a:fillRect t="-3311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CCC5DF-ADD3-1BEF-C731-D4CC2681AEC5}"/>
                  </a:ext>
                </a:extLst>
              </p:cNvPr>
              <p:cNvSpPr txBox="1"/>
              <p:nvPr/>
            </p:nvSpPr>
            <p:spPr>
              <a:xfrm>
                <a:off x="9877033" y="826122"/>
                <a:ext cx="367087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CCC5DF-ADD3-1BEF-C731-D4CC2681A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033" y="826122"/>
                <a:ext cx="367087" cy="535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7A94D9-2E56-1C90-80AB-1275B357B643}"/>
                  </a:ext>
                </a:extLst>
              </p:cNvPr>
              <p:cNvSpPr txBox="1"/>
              <p:nvPr/>
            </p:nvSpPr>
            <p:spPr>
              <a:xfrm>
                <a:off x="838200" y="3293528"/>
                <a:ext cx="536786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this is not the case for the model that does not allow shorting which adds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/>
                  <a:t>. For this, our problem will simply be a quadratic program for which we can construct the following Lagrange conditions: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(1), (2), </a:t>
                </a:r>
                <a:r>
                  <a:rPr lang="en-US" dirty="0"/>
                  <a:t>(3)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7A94D9-2E56-1C90-80AB-1275B357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3528"/>
                <a:ext cx="5367867" cy="2585323"/>
              </a:xfrm>
              <a:prstGeom prst="rect">
                <a:avLst/>
              </a:prstGeom>
              <a:blipFill>
                <a:blip r:embed="rId5"/>
                <a:stretch>
                  <a:fillRect l="-795" t="-943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3C580-8BEB-2F8A-57BD-0EFA589E8917}"/>
                  </a:ext>
                </a:extLst>
              </p:cNvPr>
              <p:cNvSpPr txBox="1"/>
              <p:nvPr/>
            </p:nvSpPr>
            <p:spPr>
              <a:xfrm>
                <a:off x="6434664" y="3293528"/>
                <a:ext cx="5249333" cy="364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After solving this problem, we can begin to extend the model the compare results. Our extensions will include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risk-free asset model:</a:t>
                </a:r>
              </a:p>
              <a:p>
                <a:pPr lvl="1"/>
                <a:r>
                  <a:rPr lang="en-US" dirty="0"/>
                  <a:t>	       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        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𝑐𝑎𝑠h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         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and addition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penalty terms: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43C580-8BEB-2F8A-57BD-0EFA589E8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4" y="3293528"/>
                <a:ext cx="5249333" cy="3643433"/>
              </a:xfrm>
              <a:prstGeom prst="rect">
                <a:avLst/>
              </a:prstGeom>
              <a:blipFill>
                <a:blip r:embed="rId6"/>
                <a:stretch>
                  <a:fillRect l="-813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0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DEB2-5456-F558-0AD5-C949F90B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32B3-0131-FA1A-C95F-5826B537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 away: Optimization and prediction of financial data requires a much more complex model. </a:t>
            </a:r>
          </a:p>
        </p:txBody>
      </p:sp>
    </p:spTree>
    <p:extLst>
      <p:ext uri="{BB962C8B-B14F-4D97-AF65-F5344CB8AC3E}">
        <p14:creationId xmlns:p14="http://schemas.microsoft.com/office/powerpoint/2010/main" val="156235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Portfolio Optimization via Markowitz Model Extensions</vt:lpstr>
      <vt:lpstr>Problem/Model Formulation</vt:lpstr>
      <vt:lpstr>Discussion of Theory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Merry</dc:creator>
  <cp:lastModifiedBy>Jake Merry</cp:lastModifiedBy>
  <cp:revision>3</cp:revision>
  <dcterms:created xsi:type="dcterms:W3CDTF">2025-06-02T01:37:46Z</dcterms:created>
  <dcterms:modified xsi:type="dcterms:W3CDTF">2025-06-02T05:23:00Z</dcterms:modified>
</cp:coreProperties>
</file>