
<file path=[Content_Types].xml><?xml version="1.0" encoding="utf-8"?>
<Types xmlns="http://schemas.openxmlformats.org/package/2006/content-types">
  <Default Extension="xml" ContentType="application/xml"/>
  <Default Extension="wmf" ContentType="image/x-wmf"/>
  <Default Extension="jpeg" ContentType="image/jpeg"/>
  <Default Extension="rels" ContentType="application/vnd.openxmlformats-package.relationships+xml"/>
  <Default Extension="vml" ContentType="application/vnd.openxmlformats-officedocument.vmlDrawing"/>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embeddings/oleObject1.bin" ContentType="application/vnd.openxmlformats-officedocument.oleObject"/>
  <Override PartName="/ppt/embeddings/oleObject2.bin" ContentType="application/vnd.openxmlformats-officedocument.oleObject"/>
  <Override PartName="/ppt/embeddings/oleObject3.bin" ContentType="application/vnd.openxmlformats-officedocument.oleObject"/>
  <Override PartName="/ppt/embeddings/oleObject4.bin" ContentType="application/vnd.openxmlformats-officedocument.oleObject"/>
  <Override PartName="/ppt/slideLayouts/slideLayout2.xml" ContentType="application/vnd.openxmlformats-officedocument.presentationml.slideLayout+xml"/>
  <Override PartName="/ppt/theme/theme2.xml" ContentType="application/vnd.openxmlformats-officedocument.theme+xml"/>
  <Override PartName="/ppt/embeddings/oleObject5.bin" ContentType="application/vnd.openxmlformats-officedocument.oleObject"/>
  <Override PartName="/ppt/embeddings/oleObject6.bin" ContentType="application/vnd.openxmlformats-officedocument.oleObject"/>
  <Override PartName="/ppt/embeddings/oleObject7.bin" ContentType="application/vnd.openxmlformats-officedocument.oleObject"/>
  <Override PartName="/ppt/embeddings/oleObject8.bin" ContentType="application/vnd.openxmlformats-officedocument.oleObject"/>
  <Override PartName="/ppt/slideLayouts/slideLayout3.xml" ContentType="application/vnd.openxmlformats-officedocument.presentationml.slideLayout+xml"/>
  <Override PartName="/ppt/theme/theme3.xml" ContentType="application/vnd.openxmlformats-officedocument.theme+xml"/>
  <Override PartName="/ppt/embeddings/oleObject9.bin" ContentType="application/vnd.openxmlformats-officedocument.oleObject"/>
  <Override PartName="/ppt/embeddings/oleObject10.bin" ContentType="application/vnd.openxmlformats-officedocument.oleObject"/>
  <Override PartName="/ppt/embeddings/oleObject11.bin" ContentType="application/vnd.openxmlformats-officedocument.oleObject"/>
  <Override PartName="/ppt/embeddings/oleObject12.bin" ContentType="application/vnd.openxmlformats-officedocument.oleObject"/>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7" r:id="rId2"/>
    <p:sldMasterId id="2147483653" r:id="rId3"/>
  </p:sldMasterIdLst>
  <p:notesMasterIdLst>
    <p:notesMasterId r:id="rId5"/>
  </p:notesMasterIdLst>
  <p:handoutMasterIdLst>
    <p:handoutMasterId r:id="rId6"/>
  </p:handoutMasterIdLst>
  <p:sldIdLst>
    <p:sldId id="256" r:id="rId4"/>
  </p:sldIdLst>
  <p:sldSz cx="43891200" cy="32918400"/>
  <p:notesSz cx="6858000" cy="9144000"/>
  <p:defaultText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3318">
          <p15:clr>
            <a:srgbClr val="A4A3A4"/>
          </p15:clr>
        </p15:guide>
        <p15:guide id="2" orient="horz" pos="288">
          <p15:clr>
            <a:srgbClr val="A4A3A4"/>
          </p15:clr>
        </p15:guide>
        <p15:guide id="3" orient="horz" pos="20160">
          <p15:clr>
            <a:srgbClr val="A4A3A4"/>
          </p15:clr>
        </p15:guide>
        <p15:guide id="4" orient="horz">
          <p15:clr>
            <a:srgbClr val="A4A3A4"/>
          </p15:clr>
        </p15:guide>
        <p15:guide id="5" pos="581">
          <p15:clr>
            <a:srgbClr val="A4A3A4"/>
          </p15:clr>
        </p15:guide>
        <p15:guide id="6" pos="27069">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F0000"/>
    <a:srgbClr val="F3F5FA"/>
    <a:srgbClr val="CDD2DE"/>
    <a:srgbClr val="E3E9E5"/>
    <a:srgbClr val="EAEAE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658" autoAdjust="0"/>
    <p:restoredTop sz="94701" autoAdjust="0"/>
  </p:normalViewPr>
  <p:slideViewPr>
    <p:cSldViewPr snapToGrid="0" snapToObjects="1" showGuides="1">
      <p:cViewPr>
        <p:scale>
          <a:sx n="50" d="100"/>
          <a:sy n="50" d="100"/>
        </p:scale>
        <p:origin x="712" y="1432"/>
      </p:cViewPr>
      <p:guideLst>
        <p:guide orient="horz" pos="3318"/>
        <p:guide orient="horz" pos="288"/>
        <p:guide orient="horz" pos="20160"/>
        <p:guide orient="horz"/>
        <p:guide pos="581"/>
        <p:guide pos="2706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showGuides="1">
      <p:cViewPr varScale="1">
        <p:scale>
          <a:sx n="79" d="100"/>
          <a:sy n="79" d="100"/>
        </p:scale>
        <p:origin x="-3768"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theme" Target="theme/theme1.xml"/><Relationship Id="rId12"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 Target="slides/slide1.xml"/><Relationship Id="rId5" Type="http://schemas.openxmlformats.org/officeDocument/2006/relationships/notesMaster" Target="notesMasters/notesMaster1.xml"/><Relationship Id="rId6" Type="http://schemas.openxmlformats.org/officeDocument/2006/relationships/handoutMaster" Target="handoutMasters/handoutMaster1.xml"/><Relationship Id="rId7" Type="http://schemas.openxmlformats.org/officeDocument/2006/relationships/printerSettings" Target="printerSettings/printerSettings1.bin"/><Relationship Id="rId8" Type="http://schemas.openxmlformats.org/officeDocument/2006/relationships/commentAuthors" Target="commentAuthors.xml"/><Relationship Id="rId9" Type="http://schemas.openxmlformats.org/officeDocument/2006/relationships/presProps" Target="presProps.xml"/><Relationship Id="rId10"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50BA194-5204-9046-8437-3B8642FF4500}" type="doc">
      <dgm:prSet loTypeId="urn:microsoft.com/office/officeart/2005/8/layout/process4" loCatId="" qsTypeId="urn:microsoft.com/office/officeart/2005/8/quickstyle/3D5" qsCatId="3D" csTypeId="urn:microsoft.com/office/officeart/2005/8/colors/accent5_2" csCatId="accent5" phldr="1"/>
      <dgm:spPr/>
      <dgm:t>
        <a:bodyPr/>
        <a:lstStyle/>
        <a:p>
          <a:endParaRPr lang="en-US"/>
        </a:p>
      </dgm:t>
    </dgm:pt>
    <dgm:pt modelId="{275B0C6B-2CAA-7947-B2BF-24163C49513C}">
      <dgm:prSet phldrT="[Text]"/>
      <dgm:spPr/>
      <dgm:t>
        <a:bodyPr/>
        <a:lstStyle/>
        <a:p>
          <a:r>
            <a:rPr lang="en-US" dirty="0" smtClean="0"/>
            <a:t>CONV1 – RELU1 – POOL1 – NORM1</a:t>
          </a:r>
          <a:endParaRPr lang="en-US" dirty="0"/>
        </a:p>
      </dgm:t>
    </dgm:pt>
    <dgm:pt modelId="{07248F71-D6B0-F446-A8C7-57AFC8F9A91E}" type="parTrans" cxnId="{3102BD17-E497-EF43-8047-814E9380A55D}">
      <dgm:prSet/>
      <dgm:spPr/>
      <dgm:t>
        <a:bodyPr/>
        <a:lstStyle/>
        <a:p>
          <a:endParaRPr lang="en-US"/>
        </a:p>
      </dgm:t>
    </dgm:pt>
    <dgm:pt modelId="{A9AFF2B9-4A5F-1648-ADA2-A9A36AA2DE54}" type="sibTrans" cxnId="{3102BD17-E497-EF43-8047-814E9380A55D}">
      <dgm:prSet/>
      <dgm:spPr/>
      <dgm:t>
        <a:bodyPr/>
        <a:lstStyle/>
        <a:p>
          <a:endParaRPr lang="en-US"/>
        </a:p>
      </dgm:t>
    </dgm:pt>
    <dgm:pt modelId="{E2C069D6-A487-474D-AD80-33177FC5463A}">
      <dgm:prSet phldrT="[Text]"/>
      <dgm:spPr/>
      <dgm:t>
        <a:bodyPr/>
        <a:lstStyle/>
        <a:p>
          <a:r>
            <a:rPr lang="en-US" dirty="0" smtClean="0"/>
            <a:t>CONV2 – RELU2 – POOL2 – NORM2</a:t>
          </a:r>
          <a:endParaRPr lang="en-US" dirty="0"/>
        </a:p>
      </dgm:t>
    </dgm:pt>
    <dgm:pt modelId="{31DD8057-7FAC-314C-9300-206C005715C0}" type="parTrans" cxnId="{74A23830-8513-5E41-A8AA-D43FF7CBCDC1}">
      <dgm:prSet/>
      <dgm:spPr/>
      <dgm:t>
        <a:bodyPr/>
        <a:lstStyle/>
        <a:p>
          <a:endParaRPr lang="en-US"/>
        </a:p>
      </dgm:t>
    </dgm:pt>
    <dgm:pt modelId="{899B2174-222E-D941-ACF8-F16C09E3C710}" type="sibTrans" cxnId="{74A23830-8513-5E41-A8AA-D43FF7CBCDC1}">
      <dgm:prSet/>
      <dgm:spPr/>
      <dgm:t>
        <a:bodyPr/>
        <a:lstStyle/>
        <a:p>
          <a:endParaRPr lang="en-US"/>
        </a:p>
      </dgm:t>
    </dgm:pt>
    <dgm:pt modelId="{D65AD38D-AF1C-4647-9C7A-C26DB04B5DDE}">
      <dgm:prSet phldrT="[Text]"/>
      <dgm:spPr>
        <a:solidFill>
          <a:srgbClr val="FF6600"/>
        </a:solidFill>
      </dgm:spPr>
      <dgm:t>
        <a:bodyPr/>
        <a:lstStyle/>
        <a:p>
          <a:r>
            <a:rPr lang="en-US" dirty="0" smtClean="0"/>
            <a:t>CONV3 – RELU3</a:t>
          </a:r>
          <a:endParaRPr lang="en-US" dirty="0"/>
        </a:p>
      </dgm:t>
    </dgm:pt>
    <dgm:pt modelId="{6EA3789E-05A6-BB40-AD50-743D1F273F7F}" type="parTrans" cxnId="{0F1B52A0-4F6F-3D4F-9E1A-D5B245F141ED}">
      <dgm:prSet/>
      <dgm:spPr/>
      <dgm:t>
        <a:bodyPr/>
        <a:lstStyle/>
        <a:p>
          <a:endParaRPr lang="en-US"/>
        </a:p>
      </dgm:t>
    </dgm:pt>
    <dgm:pt modelId="{25ABB23F-9B47-8444-AB0D-0E77CBF4A579}" type="sibTrans" cxnId="{0F1B52A0-4F6F-3D4F-9E1A-D5B245F141ED}">
      <dgm:prSet/>
      <dgm:spPr/>
      <dgm:t>
        <a:bodyPr/>
        <a:lstStyle/>
        <a:p>
          <a:endParaRPr lang="en-US"/>
        </a:p>
      </dgm:t>
    </dgm:pt>
    <dgm:pt modelId="{5ADC56BD-02B3-DC44-B14D-74B6565520C5}">
      <dgm:prSet phldrT="[Text]"/>
      <dgm:spPr>
        <a:solidFill>
          <a:srgbClr val="FF6600"/>
        </a:solidFill>
      </dgm:spPr>
      <dgm:t>
        <a:bodyPr/>
        <a:lstStyle/>
        <a:p>
          <a:r>
            <a:rPr lang="en-US" dirty="0" smtClean="0"/>
            <a:t>CONV4 – RELU4</a:t>
          </a:r>
          <a:endParaRPr lang="en-US" dirty="0"/>
        </a:p>
      </dgm:t>
    </dgm:pt>
    <dgm:pt modelId="{169E5049-E839-AD40-B5EB-6C62FDF09CD9}" type="parTrans" cxnId="{F8DCFA5F-DFFB-DB4E-8DE7-4FD5804FAFAD}">
      <dgm:prSet/>
      <dgm:spPr/>
      <dgm:t>
        <a:bodyPr/>
        <a:lstStyle/>
        <a:p>
          <a:endParaRPr lang="en-US"/>
        </a:p>
      </dgm:t>
    </dgm:pt>
    <dgm:pt modelId="{646E7E0F-9E8A-AE4D-AD09-591EA55DFCA3}" type="sibTrans" cxnId="{F8DCFA5F-DFFB-DB4E-8DE7-4FD5804FAFAD}">
      <dgm:prSet/>
      <dgm:spPr/>
      <dgm:t>
        <a:bodyPr/>
        <a:lstStyle/>
        <a:p>
          <a:endParaRPr lang="en-US"/>
        </a:p>
      </dgm:t>
    </dgm:pt>
    <dgm:pt modelId="{EDBC9CC7-BD77-7F44-8426-1974C616F9AD}">
      <dgm:prSet phldrT="[Text]"/>
      <dgm:spPr>
        <a:solidFill>
          <a:schemeClr val="accent4">
            <a:lumMod val="60000"/>
            <a:lumOff val="40000"/>
          </a:schemeClr>
        </a:solidFill>
      </dgm:spPr>
      <dgm:t>
        <a:bodyPr/>
        <a:lstStyle/>
        <a:p>
          <a:r>
            <a:rPr lang="en-US" dirty="0" smtClean="0"/>
            <a:t>CONV5 – RELU5 – POOL5</a:t>
          </a:r>
          <a:endParaRPr lang="en-US" dirty="0"/>
        </a:p>
      </dgm:t>
    </dgm:pt>
    <dgm:pt modelId="{93EAC506-F461-8849-9B89-14C5EC72D9DD}" type="parTrans" cxnId="{D2BE1343-3812-FF49-BB8C-DC476200735E}">
      <dgm:prSet/>
      <dgm:spPr/>
      <dgm:t>
        <a:bodyPr/>
        <a:lstStyle/>
        <a:p>
          <a:endParaRPr lang="en-US"/>
        </a:p>
      </dgm:t>
    </dgm:pt>
    <dgm:pt modelId="{F1AD45B9-8679-7144-992D-20453B7C122D}" type="sibTrans" cxnId="{D2BE1343-3812-FF49-BB8C-DC476200735E}">
      <dgm:prSet/>
      <dgm:spPr/>
      <dgm:t>
        <a:bodyPr/>
        <a:lstStyle/>
        <a:p>
          <a:endParaRPr lang="en-US"/>
        </a:p>
      </dgm:t>
    </dgm:pt>
    <dgm:pt modelId="{1748E175-086C-8649-A0FB-F0923C6A46B8}">
      <dgm:prSet phldrT="[Text]"/>
      <dgm:spPr>
        <a:solidFill>
          <a:schemeClr val="accent3"/>
        </a:solidFill>
      </dgm:spPr>
      <dgm:t>
        <a:bodyPr/>
        <a:lstStyle/>
        <a:p>
          <a:r>
            <a:rPr lang="en-US" dirty="0" smtClean="0"/>
            <a:t>FC7 – RELU7 – DROP7</a:t>
          </a:r>
          <a:endParaRPr lang="en-US" dirty="0"/>
        </a:p>
      </dgm:t>
    </dgm:pt>
    <dgm:pt modelId="{C84E3FEC-A29E-E144-AB95-F08054FA0A80}" type="parTrans" cxnId="{C1E2AB98-354F-DF47-8DDD-A4E17E96955A}">
      <dgm:prSet/>
      <dgm:spPr/>
      <dgm:t>
        <a:bodyPr/>
        <a:lstStyle/>
        <a:p>
          <a:endParaRPr lang="en-US"/>
        </a:p>
      </dgm:t>
    </dgm:pt>
    <dgm:pt modelId="{09544C6B-3D16-4B4C-B1B9-E0F49FB4FEFB}" type="sibTrans" cxnId="{C1E2AB98-354F-DF47-8DDD-A4E17E96955A}">
      <dgm:prSet/>
      <dgm:spPr/>
      <dgm:t>
        <a:bodyPr/>
        <a:lstStyle/>
        <a:p>
          <a:endParaRPr lang="en-US"/>
        </a:p>
      </dgm:t>
    </dgm:pt>
    <dgm:pt modelId="{1C65DC96-4CC9-074E-8C41-5E040BFECC16}">
      <dgm:prSet phldrT="[Text]"/>
      <dgm:spPr>
        <a:solidFill>
          <a:schemeClr val="accent5">
            <a:lumMod val="60000"/>
            <a:lumOff val="40000"/>
          </a:schemeClr>
        </a:solidFill>
      </dgm:spPr>
      <dgm:t>
        <a:bodyPr/>
        <a:lstStyle/>
        <a:p>
          <a:r>
            <a:rPr lang="en-US" dirty="0" smtClean="0"/>
            <a:t>FC8</a:t>
          </a:r>
          <a:endParaRPr lang="en-US" dirty="0"/>
        </a:p>
      </dgm:t>
    </dgm:pt>
    <dgm:pt modelId="{ADE13965-7DDC-6340-97B4-33B52140FAA4}" type="parTrans" cxnId="{8A32C831-FCD4-5341-9573-6C7388F12908}">
      <dgm:prSet/>
      <dgm:spPr/>
      <dgm:t>
        <a:bodyPr/>
        <a:lstStyle/>
        <a:p>
          <a:endParaRPr lang="en-US"/>
        </a:p>
      </dgm:t>
    </dgm:pt>
    <dgm:pt modelId="{373E2011-0ADE-364E-B325-FC5F39DCF1E4}" type="sibTrans" cxnId="{8A32C831-FCD4-5341-9573-6C7388F12908}">
      <dgm:prSet/>
      <dgm:spPr/>
      <dgm:t>
        <a:bodyPr/>
        <a:lstStyle/>
        <a:p>
          <a:endParaRPr lang="en-US"/>
        </a:p>
      </dgm:t>
    </dgm:pt>
    <dgm:pt modelId="{4691F2C4-0C10-E44A-AAE1-B52EA0354E05}">
      <dgm:prSet phldrT="[Text]"/>
      <dgm:spPr>
        <a:solidFill>
          <a:schemeClr val="accent3"/>
        </a:solidFill>
      </dgm:spPr>
      <dgm:t>
        <a:bodyPr/>
        <a:lstStyle/>
        <a:p>
          <a:r>
            <a:rPr lang="en-US" dirty="0" smtClean="0"/>
            <a:t>FC6 – RELU6 – DROP6</a:t>
          </a:r>
          <a:endParaRPr lang="en-US" dirty="0"/>
        </a:p>
      </dgm:t>
    </dgm:pt>
    <dgm:pt modelId="{F73D9BD4-8637-B94F-A841-F72E0AE5AA40}" type="parTrans" cxnId="{028633C1-3C44-2747-B6FC-5071287E7E8B}">
      <dgm:prSet/>
      <dgm:spPr/>
      <dgm:t>
        <a:bodyPr/>
        <a:lstStyle/>
        <a:p>
          <a:endParaRPr lang="en-US"/>
        </a:p>
      </dgm:t>
    </dgm:pt>
    <dgm:pt modelId="{1239AFE1-AA1E-C640-A717-E00646DB3C6C}" type="sibTrans" cxnId="{028633C1-3C44-2747-B6FC-5071287E7E8B}">
      <dgm:prSet/>
      <dgm:spPr/>
      <dgm:t>
        <a:bodyPr/>
        <a:lstStyle/>
        <a:p>
          <a:endParaRPr lang="en-US"/>
        </a:p>
      </dgm:t>
    </dgm:pt>
    <dgm:pt modelId="{C505DA22-A757-374D-9DFD-AF091D63BC75}" type="pres">
      <dgm:prSet presAssocID="{F50BA194-5204-9046-8437-3B8642FF4500}" presName="Name0" presStyleCnt="0">
        <dgm:presLayoutVars>
          <dgm:dir val="rev"/>
          <dgm:animLvl val="lvl"/>
          <dgm:resizeHandles val="exact"/>
        </dgm:presLayoutVars>
      </dgm:prSet>
      <dgm:spPr/>
      <dgm:t>
        <a:bodyPr/>
        <a:lstStyle/>
        <a:p>
          <a:endParaRPr lang="en-US"/>
        </a:p>
      </dgm:t>
    </dgm:pt>
    <dgm:pt modelId="{E751E58B-39F6-CF4C-BDA1-4E20D43A5E9B}" type="pres">
      <dgm:prSet presAssocID="{1C65DC96-4CC9-074E-8C41-5E040BFECC16}" presName="boxAndChildren" presStyleCnt="0"/>
      <dgm:spPr/>
    </dgm:pt>
    <dgm:pt modelId="{1CC3EA48-45F0-0247-9C18-BBA3405645DB}" type="pres">
      <dgm:prSet presAssocID="{1C65DC96-4CC9-074E-8C41-5E040BFECC16}" presName="parentTextBox" presStyleLbl="node1" presStyleIdx="0" presStyleCnt="8"/>
      <dgm:spPr/>
      <dgm:t>
        <a:bodyPr/>
        <a:lstStyle/>
        <a:p>
          <a:endParaRPr lang="en-US"/>
        </a:p>
      </dgm:t>
    </dgm:pt>
    <dgm:pt modelId="{2EDD6A32-E2DB-D447-9FE8-AFBD9D8DD4CF}" type="pres">
      <dgm:prSet presAssocID="{09544C6B-3D16-4B4C-B1B9-E0F49FB4FEFB}" presName="sp" presStyleCnt="0"/>
      <dgm:spPr/>
    </dgm:pt>
    <dgm:pt modelId="{584EA576-B679-6F4F-8DB4-7F07F4EFCF8D}" type="pres">
      <dgm:prSet presAssocID="{1748E175-086C-8649-A0FB-F0923C6A46B8}" presName="arrowAndChildren" presStyleCnt="0"/>
      <dgm:spPr/>
    </dgm:pt>
    <dgm:pt modelId="{A409EAA3-F737-7C4B-9643-FDDE4C49F067}" type="pres">
      <dgm:prSet presAssocID="{1748E175-086C-8649-A0FB-F0923C6A46B8}" presName="parentTextArrow" presStyleLbl="node1" presStyleIdx="1" presStyleCnt="8"/>
      <dgm:spPr/>
      <dgm:t>
        <a:bodyPr/>
        <a:lstStyle/>
        <a:p>
          <a:endParaRPr lang="en-US"/>
        </a:p>
      </dgm:t>
    </dgm:pt>
    <dgm:pt modelId="{22E653F5-BFC7-2146-8304-07E4A86A3114}" type="pres">
      <dgm:prSet presAssocID="{1239AFE1-AA1E-C640-A717-E00646DB3C6C}" presName="sp" presStyleCnt="0"/>
      <dgm:spPr/>
    </dgm:pt>
    <dgm:pt modelId="{D9200494-9538-2E41-A9D9-4434C1A767D8}" type="pres">
      <dgm:prSet presAssocID="{4691F2C4-0C10-E44A-AAE1-B52EA0354E05}" presName="arrowAndChildren" presStyleCnt="0"/>
      <dgm:spPr/>
    </dgm:pt>
    <dgm:pt modelId="{7ECE982C-8084-4145-8E34-D4B1BF5E2A33}" type="pres">
      <dgm:prSet presAssocID="{4691F2C4-0C10-E44A-AAE1-B52EA0354E05}" presName="parentTextArrow" presStyleLbl="node1" presStyleIdx="2" presStyleCnt="8"/>
      <dgm:spPr/>
      <dgm:t>
        <a:bodyPr/>
        <a:lstStyle/>
        <a:p>
          <a:endParaRPr lang="en-US"/>
        </a:p>
      </dgm:t>
    </dgm:pt>
    <dgm:pt modelId="{254BD913-529E-374B-AF06-8C70B73A8948}" type="pres">
      <dgm:prSet presAssocID="{F1AD45B9-8679-7144-992D-20453B7C122D}" presName="sp" presStyleCnt="0"/>
      <dgm:spPr/>
    </dgm:pt>
    <dgm:pt modelId="{53FC8C50-68F0-8244-8E1B-AAD758E23987}" type="pres">
      <dgm:prSet presAssocID="{EDBC9CC7-BD77-7F44-8426-1974C616F9AD}" presName="arrowAndChildren" presStyleCnt="0"/>
      <dgm:spPr/>
    </dgm:pt>
    <dgm:pt modelId="{B8647FC2-BAE6-F449-80C6-CCED67801F1E}" type="pres">
      <dgm:prSet presAssocID="{EDBC9CC7-BD77-7F44-8426-1974C616F9AD}" presName="parentTextArrow" presStyleLbl="node1" presStyleIdx="3" presStyleCnt="8"/>
      <dgm:spPr/>
      <dgm:t>
        <a:bodyPr/>
        <a:lstStyle/>
        <a:p>
          <a:endParaRPr lang="en-US"/>
        </a:p>
      </dgm:t>
    </dgm:pt>
    <dgm:pt modelId="{B03F6322-35A7-C649-A39D-E3DE795449F1}" type="pres">
      <dgm:prSet presAssocID="{646E7E0F-9E8A-AE4D-AD09-591EA55DFCA3}" presName="sp" presStyleCnt="0"/>
      <dgm:spPr/>
    </dgm:pt>
    <dgm:pt modelId="{61392CBF-1253-AD49-A67B-4B5DA6A92F11}" type="pres">
      <dgm:prSet presAssocID="{5ADC56BD-02B3-DC44-B14D-74B6565520C5}" presName="arrowAndChildren" presStyleCnt="0"/>
      <dgm:spPr/>
    </dgm:pt>
    <dgm:pt modelId="{0ECFA5D7-AA8E-BC49-9507-3E59020CD606}" type="pres">
      <dgm:prSet presAssocID="{5ADC56BD-02B3-DC44-B14D-74B6565520C5}" presName="parentTextArrow" presStyleLbl="node1" presStyleIdx="4" presStyleCnt="8"/>
      <dgm:spPr/>
      <dgm:t>
        <a:bodyPr/>
        <a:lstStyle/>
        <a:p>
          <a:endParaRPr lang="en-US"/>
        </a:p>
      </dgm:t>
    </dgm:pt>
    <dgm:pt modelId="{DDD8AB4F-0D65-CA42-ACDE-508FD85CB248}" type="pres">
      <dgm:prSet presAssocID="{25ABB23F-9B47-8444-AB0D-0E77CBF4A579}" presName="sp" presStyleCnt="0"/>
      <dgm:spPr/>
    </dgm:pt>
    <dgm:pt modelId="{EAE1FD4A-C573-F742-887E-FD81DC48A0B1}" type="pres">
      <dgm:prSet presAssocID="{D65AD38D-AF1C-4647-9C7A-C26DB04B5DDE}" presName="arrowAndChildren" presStyleCnt="0"/>
      <dgm:spPr/>
    </dgm:pt>
    <dgm:pt modelId="{EB56CCAF-F2F2-E84B-AA4D-4099581E7224}" type="pres">
      <dgm:prSet presAssocID="{D65AD38D-AF1C-4647-9C7A-C26DB04B5DDE}" presName="parentTextArrow" presStyleLbl="node1" presStyleIdx="5" presStyleCnt="8"/>
      <dgm:spPr/>
      <dgm:t>
        <a:bodyPr/>
        <a:lstStyle/>
        <a:p>
          <a:endParaRPr lang="en-US"/>
        </a:p>
      </dgm:t>
    </dgm:pt>
    <dgm:pt modelId="{62AB6804-875C-DE4D-B414-67A549898FFE}" type="pres">
      <dgm:prSet presAssocID="{899B2174-222E-D941-ACF8-F16C09E3C710}" presName="sp" presStyleCnt="0"/>
      <dgm:spPr/>
    </dgm:pt>
    <dgm:pt modelId="{7818AA5F-DFFA-E141-8DFA-19A61A2AA774}" type="pres">
      <dgm:prSet presAssocID="{E2C069D6-A487-474D-AD80-33177FC5463A}" presName="arrowAndChildren" presStyleCnt="0"/>
      <dgm:spPr/>
    </dgm:pt>
    <dgm:pt modelId="{721F7E33-82FC-F347-94CA-1F708B13E8A1}" type="pres">
      <dgm:prSet presAssocID="{E2C069D6-A487-474D-AD80-33177FC5463A}" presName="parentTextArrow" presStyleLbl="node1" presStyleIdx="6" presStyleCnt="8"/>
      <dgm:spPr/>
      <dgm:t>
        <a:bodyPr/>
        <a:lstStyle/>
        <a:p>
          <a:endParaRPr lang="en-US"/>
        </a:p>
      </dgm:t>
    </dgm:pt>
    <dgm:pt modelId="{F42F7F7A-2D55-6F4E-9261-BD37DDDFCC2E}" type="pres">
      <dgm:prSet presAssocID="{A9AFF2B9-4A5F-1648-ADA2-A9A36AA2DE54}" presName="sp" presStyleCnt="0"/>
      <dgm:spPr/>
    </dgm:pt>
    <dgm:pt modelId="{7873441B-37FF-C14C-A152-DA5ECBDD1ECB}" type="pres">
      <dgm:prSet presAssocID="{275B0C6B-2CAA-7947-B2BF-24163C49513C}" presName="arrowAndChildren" presStyleCnt="0"/>
      <dgm:spPr/>
    </dgm:pt>
    <dgm:pt modelId="{9961FAD3-F344-8946-A7D8-4AEBB4BD0035}" type="pres">
      <dgm:prSet presAssocID="{275B0C6B-2CAA-7947-B2BF-24163C49513C}" presName="parentTextArrow" presStyleLbl="node1" presStyleIdx="7" presStyleCnt="8"/>
      <dgm:spPr/>
      <dgm:t>
        <a:bodyPr/>
        <a:lstStyle/>
        <a:p>
          <a:endParaRPr lang="en-US"/>
        </a:p>
      </dgm:t>
    </dgm:pt>
  </dgm:ptLst>
  <dgm:cxnLst>
    <dgm:cxn modelId="{74A23830-8513-5E41-A8AA-D43FF7CBCDC1}" srcId="{F50BA194-5204-9046-8437-3B8642FF4500}" destId="{E2C069D6-A487-474D-AD80-33177FC5463A}" srcOrd="1" destOrd="0" parTransId="{31DD8057-7FAC-314C-9300-206C005715C0}" sibTransId="{899B2174-222E-D941-ACF8-F16C09E3C710}"/>
    <dgm:cxn modelId="{81C55CAF-38C8-EB43-BC23-6B9425033ED3}" type="presOf" srcId="{1C65DC96-4CC9-074E-8C41-5E040BFECC16}" destId="{1CC3EA48-45F0-0247-9C18-BBA3405645DB}" srcOrd="0" destOrd="0" presId="urn:microsoft.com/office/officeart/2005/8/layout/process4"/>
    <dgm:cxn modelId="{3F66E454-01C4-EE4C-AD0E-63C153B7DB87}" type="presOf" srcId="{5ADC56BD-02B3-DC44-B14D-74B6565520C5}" destId="{0ECFA5D7-AA8E-BC49-9507-3E59020CD606}" srcOrd="0" destOrd="0" presId="urn:microsoft.com/office/officeart/2005/8/layout/process4"/>
    <dgm:cxn modelId="{D1DA7839-0C94-3F49-9AFC-645813F298EE}" type="presOf" srcId="{275B0C6B-2CAA-7947-B2BF-24163C49513C}" destId="{9961FAD3-F344-8946-A7D8-4AEBB4BD0035}" srcOrd="0" destOrd="0" presId="urn:microsoft.com/office/officeart/2005/8/layout/process4"/>
    <dgm:cxn modelId="{F09F4056-69A9-9942-8FBC-1D68D4C25A79}" type="presOf" srcId="{1748E175-086C-8649-A0FB-F0923C6A46B8}" destId="{A409EAA3-F737-7C4B-9643-FDDE4C49F067}" srcOrd="0" destOrd="0" presId="urn:microsoft.com/office/officeart/2005/8/layout/process4"/>
    <dgm:cxn modelId="{028633C1-3C44-2747-B6FC-5071287E7E8B}" srcId="{F50BA194-5204-9046-8437-3B8642FF4500}" destId="{4691F2C4-0C10-E44A-AAE1-B52EA0354E05}" srcOrd="5" destOrd="0" parTransId="{F73D9BD4-8637-B94F-A841-F72E0AE5AA40}" sibTransId="{1239AFE1-AA1E-C640-A717-E00646DB3C6C}"/>
    <dgm:cxn modelId="{D2BE1343-3812-FF49-BB8C-DC476200735E}" srcId="{F50BA194-5204-9046-8437-3B8642FF4500}" destId="{EDBC9CC7-BD77-7F44-8426-1974C616F9AD}" srcOrd="4" destOrd="0" parTransId="{93EAC506-F461-8849-9B89-14C5EC72D9DD}" sibTransId="{F1AD45B9-8679-7144-992D-20453B7C122D}"/>
    <dgm:cxn modelId="{BDD3FC72-D324-D148-AA15-E1F952813A4C}" type="presOf" srcId="{4691F2C4-0C10-E44A-AAE1-B52EA0354E05}" destId="{7ECE982C-8084-4145-8E34-D4B1BF5E2A33}" srcOrd="0" destOrd="0" presId="urn:microsoft.com/office/officeart/2005/8/layout/process4"/>
    <dgm:cxn modelId="{74C6AAC5-D1DA-7946-A182-6910B2654224}" type="presOf" srcId="{F50BA194-5204-9046-8437-3B8642FF4500}" destId="{C505DA22-A757-374D-9DFD-AF091D63BC75}" srcOrd="0" destOrd="0" presId="urn:microsoft.com/office/officeart/2005/8/layout/process4"/>
    <dgm:cxn modelId="{0F1B52A0-4F6F-3D4F-9E1A-D5B245F141ED}" srcId="{F50BA194-5204-9046-8437-3B8642FF4500}" destId="{D65AD38D-AF1C-4647-9C7A-C26DB04B5DDE}" srcOrd="2" destOrd="0" parTransId="{6EA3789E-05A6-BB40-AD50-743D1F273F7F}" sibTransId="{25ABB23F-9B47-8444-AB0D-0E77CBF4A579}"/>
    <dgm:cxn modelId="{CD809147-C29C-584D-AD59-1F6567953EE2}" type="presOf" srcId="{EDBC9CC7-BD77-7F44-8426-1974C616F9AD}" destId="{B8647FC2-BAE6-F449-80C6-CCED67801F1E}" srcOrd="0" destOrd="0" presId="urn:microsoft.com/office/officeart/2005/8/layout/process4"/>
    <dgm:cxn modelId="{C1E2AB98-354F-DF47-8DDD-A4E17E96955A}" srcId="{F50BA194-5204-9046-8437-3B8642FF4500}" destId="{1748E175-086C-8649-A0FB-F0923C6A46B8}" srcOrd="6" destOrd="0" parTransId="{C84E3FEC-A29E-E144-AB95-F08054FA0A80}" sibTransId="{09544C6B-3D16-4B4C-B1B9-E0F49FB4FEFB}"/>
    <dgm:cxn modelId="{04B98973-251D-6B43-BCCF-CDF090015E8E}" type="presOf" srcId="{E2C069D6-A487-474D-AD80-33177FC5463A}" destId="{721F7E33-82FC-F347-94CA-1F708B13E8A1}" srcOrd="0" destOrd="0" presId="urn:microsoft.com/office/officeart/2005/8/layout/process4"/>
    <dgm:cxn modelId="{8A32C831-FCD4-5341-9573-6C7388F12908}" srcId="{F50BA194-5204-9046-8437-3B8642FF4500}" destId="{1C65DC96-4CC9-074E-8C41-5E040BFECC16}" srcOrd="7" destOrd="0" parTransId="{ADE13965-7DDC-6340-97B4-33B52140FAA4}" sibTransId="{373E2011-0ADE-364E-B325-FC5F39DCF1E4}"/>
    <dgm:cxn modelId="{3102BD17-E497-EF43-8047-814E9380A55D}" srcId="{F50BA194-5204-9046-8437-3B8642FF4500}" destId="{275B0C6B-2CAA-7947-B2BF-24163C49513C}" srcOrd="0" destOrd="0" parTransId="{07248F71-D6B0-F446-A8C7-57AFC8F9A91E}" sibTransId="{A9AFF2B9-4A5F-1648-ADA2-A9A36AA2DE54}"/>
    <dgm:cxn modelId="{89C734B9-1BBB-FB48-8FA4-E799D3C6CB2B}" type="presOf" srcId="{D65AD38D-AF1C-4647-9C7A-C26DB04B5DDE}" destId="{EB56CCAF-F2F2-E84B-AA4D-4099581E7224}" srcOrd="0" destOrd="0" presId="urn:microsoft.com/office/officeart/2005/8/layout/process4"/>
    <dgm:cxn modelId="{F8DCFA5F-DFFB-DB4E-8DE7-4FD5804FAFAD}" srcId="{F50BA194-5204-9046-8437-3B8642FF4500}" destId="{5ADC56BD-02B3-DC44-B14D-74B6565520C5}" srcOrd="3" destOrd="0" parTransId="{169E5049-E839-AD40-B5EB-6C62FDF09CD9}" sibTransId="{646E7E0F-9E8A-AE4D-AD09-591EA55DFCA3}"/>
    <dgm:cxn modelId="{B54885D8-B641-4C47-B724-E3BF4CAD04CA}" type="presParOf" srcId="{C505DA22-A757-374D-9DFD-AF091D63BC75}" destId="{E751E58B-39F6-CF4C-BDA1-4E20D43A5E9B}" srcOrd="0" destOrd="0" presId="urn:microsoft.com/office/officeart/2005/8/layout/process4"/>
    <dgm:cxn modelId="{77BC7F69-EFD1-B74A-B8CE-F99198274EFE}" type="presParOf" srcId="{E751E58B-39F6-CF4C-BDA1-4E20D43A5E9B}" destId="{1CC3EA48-45F0-0247-9C18-BBA3405645DB}" srcOrd="0" destOrd="0" presId="urn:microsoft.com/office/officeart/2005/8/layout/process4"/>
    <dgm:cxn modelId="{57A2C27E-7531-CF4B-A095-B403D34F7CF9}" type="presParOf" srcId="{C505DA22-A757-374D-9DFD-AF091D63BC75}" destId="{2EDD6A32-E2DB-D447-9FE8-AFBD9D8DD4CF}" srcOrd="1" destOrd="0" presId="urn:microsoft.com/office/officeart/2005/8/layout/process4"/>
    <dgm:cxn modelId="{FC646B47-2622-6F4A-B975-900E23A17B46}" type="presParOf" srcId="{C505DA22-A757-374D-9DFD-AF091D63BC75}" destId="{584EA576-B679-6F4F-8DB4-7F07F4EFCF8D}" srcOrd="2" destOrd="0" presId="urn:microsoft.com/office/officeart/2005/8/layout/process4"/>
    <dgm:cxn modelId="{8A1838E2-5259-C140-8D57-44145495D117}" type="presParOf" srcId="{584EA576-B679-6F4F-8DB4-7F07F4EFCF8D}" destId="{A409EAA3-F737-7C4B-9643-FDDE4C49F067}" srcOrd="0" destOrd="0" presId="urn:microsoft.com/office/officeart/2005/8/layout/process4"/>
    <dgm:cxn modelId="{207D439E-5172-424B-9A5C-5702833E12EE}" type="presParOf" srcId="{C505DA22-A757-374D-9DFD-AF091D63BC75}" destId="{22E653F5-BFC7-2146-8304-07E4A86A3114}" srcOrd="3" destOrd="0" presId="urn:microsoft.com/office/officeart/2005/8/layout/process4"/>
    <dgm:cxn modelId="{D4306772-ECB4-EB41-A6C1-B9B0AEF56E5C}" type="presParOf" srcId="{C505DA22-A757-374D-9DFD-AF091D63BC75}" destId="{D9200494-9538-2E41-A9D9-4434C1A767D8}" srcOrd="4" destOrd="0" presId="urn:microsoft.com/office/officeart/2005/8/layout/process4"/>
    <dgm:cxn modelId="{4B7E20B4-7640-D042-BCF3-65F72FDC0947}" type="presParOf" srcId="{D9200494-9538-2E41-A9D9-4434C1A767D8}" destId="{7ECE982C-8084-4145-8E34-D4B1BF5E2A33}" srcOrd="0" destOrd="0" presId="urn:microsoft.com/office/officeart/2005/8/layout/process4"/>
    <dgm:cxn modelId="{F0EC2302-8D0C-E040-A692-380EE536655D}" type="presParOf" srcId="{C505DA22-A757-374D-9DFD-AF091D63BC75}" destId="{254BD913-529E-374B-AF06-8C70B73A8948}" srcOrd="5" destOrd="0" presId="urn:microsoft.com/office/officeart/2005/8/layout/process4"/>
    <dgm:cxn modelId="{151CEF3C-A0A1-AD40-BC79-8AF40E7F86AC}" type="presParOf" srcId="{C505DA22-A757-374D-9DFD-AF091D63BC75}" destId="{53FC8C50-68F0-8244-8E1B-AAD758E23987}" srcOrd="6" destOrd="0" presId="urn:microsoft.com/office/officeart/2005/8/layout/process4"/>
    <dgm:cxn modelId="{36C7C583-F2CA-D944-9E22-4143F5D045AF}" type="presParOf" srcId="{53FC8C50-68F0-8244-8E1B-AAD758E23987}" destId="{B8647FC2-BAE6-F449-80C6-CCED67801F1E}" srcOrd="0" destOrd="0" presId="urn:microsoft.com/office/officeart/2005/8/layout/process4"/>
    <dgm:cxn modelId="{ED7F492A-93B5-B346-BAA1-74A1D345F6BF}" type="presParOf" srcId="{C505DA22-A757-374D-9DFD-AF091D63BC75}" destId="{B03F6322-35A7-C649-A39D-E3DE795449F1}" srcOrd="7" destOrd="0" presId="urn:microsoft.com/office/officeart/2005/8/layout/process4"/>
    <dgm:cxn modelId="{87539581-0D4C-6C4B-A87E-51D5E39E2317}" type="presParOf" srcId="{C505DA22-A757-374D-9DFD-AF091D63BC75}" destId="{61392CBF-1253-AD49-A67B-4B5DA6A92F11}" srcOrd="8" destOrd="0" presId="urn:microsoft.com/office/officeart/2005/8/layout/process4"/>
    <dgm:cxn modelId="{33E388A4-07D3-A049-961F-17707F59B014}" type="presParOf" srcId="{61392CBF-1253-AD49-A67B-4B5DA6A92F11}" destId="{0ECFA5D7-AA8E-BC49-9507-3E59020CD606}" srcOrd="0" destOrd="0" presId="urn:microsoft.com/office/officeart/2005/8/layout/process4"/>
    <dgm:cxn modelId="{8F01210A-A633-1747-8C98-E5CCA2BE1800}" type="presParOf" srcId="{C505DA22-A757-374D-9DFD-AF091D63BC75}" destId="{DDD8AB4F-0D65-CA42-ACDE-508FD85CB248}" srcOrd="9" destOrd="0" presId="urn:microsoft.com/office/officeart/2005/8/layout/process4"/>
    <dgm:cxn modelId="{41897227-4ED4-224F-8960-06A8C648181C}" type="presParOf" srcId="{C505DA22-A757-374D-9DFD-AF091D63BC75}" destId="{EAE1FD4A-C573-F742-887E-FD81DC48A0B1}" srcOrd="10" destOrd="0" presId="urn:microsoft.com/office/officeart/2005/8/layout/process4"/>
    <dgm:cxn modelId="{BDEF8855-CDEB-8347-8B59-704B05159E34}" type="presParOf" srcId="{EAE1FD4A-C573-F742-887E-FD81DC48A0B1}" destId="{EB56CCAF-F2F2-E84B-AA4D-4099581E7224}" srcOrd="0" destOrd="0" presId="urn:microsoft.com/office/officeart/2005/8/layout/process4"/>
    <dgm:cxn modelId="{82A1D7EE-3BF3-494A-A107-C316A5DBD78E}" type="presParOf" srcId="{C505DA22-A757-374D-9DFD-AF091D63BC75}" destId="{62AB6804-875C-DE4D-B414-67A549898FFE}" srcOrd="11" destOrd="0" presId="urn:microsoft.com/office/officeart/2005/8/layout/process4"/>
    <dgm:cxn modelId="{3EBA65F0-D820-1849-A4D4-39CFFEDD7BFF}" type="presParOf" srcId="{C505DA22-A757-374D-9DFD-AF091D63BC75}" destId="{7818AA5F-DFFA-E141-8DFA-19A61A2AA774}" srcOrd="12" destOrd="0" presId="urn:microsoft.com/office/officeart/2005/8/layout/process4"/>
    <dgm:cxn modelId="{FA790C74-70DA-B24F-AC4B-DB76E6556976}" type="presParOf" srcId="{7818AA5F-DFFA-E141-8DFA-19A61A2AA774}" destId="{721F7E33-82FC-F347-94CA-1F708B13E8A1}" srcOrd="0" destOrd="0" presId="urn:microsoft.com/office/officeart/2005/8/layout/process4"/>
    <dgm:cxn modelId="{6AA11BC0-9DC4-094E-8257-D515C7CB86E7}" type="presParOf" srcId="{C505DA22-A757-374D-9DFD-AF091D63BC75}" destId="{F42F7F7A-2D55-6F4E-9261-BD37DDDFCC2E}" srcOrd="13" destOrd="0" presId="urn:microsoft.com/office/officeart/2005/8/layout/process4"/>
    <dgm:cxn modelId="{1BA919AD-B3EE-4B43-B6A2-5A1A044E3B0F}" type="presParOf" srcId="{C505DA22-A757-374D-9DFD-AF091D63BC75}" destId="{7873441B-37FF-C14C-A152-DA5ECBDD1ECB}" srcOrd="14" destOrd="0" presId="urn:microsoft.com/office/officeart/2005/8/layout/process4"/>
    <dgm:cxn modelId="{5712CBEC-4CDA-514A-8607-D278C3695AAD}" type="presParOf" srcId="{7873441B-37FF-C14C-A152-DA5ECBDD1ECB}" destId="{9961FAD3-F344-8946-A7D8-4AEBB4BD0035}" srcOrd="0" destOrd="0" presId="urn:microsoft.com/office/officeart/2005/8/layout/process4"/>
  </dgm:cxnLst>
  <dgm:bg/>
  <dgm:whole/>
  <dgm:extLst>
    <a:ext uri="http://schemas.microsoft.com/office/drawing/2008/diagram">
      <dsp:dataModelExt xmlns:dsp="http://schemas.microsoft.com/office/drawing/2008/diagram" relId="rId14"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50BA194-5204-9046-8437-3B8642FF4500}" type="doc">
      <dgm:prSet loTypeId="urn:microsoft.com/office/officeart/2005/8/layout/process4" loCatId="" qsTypeId="urn:microsoft.com/office/officeart/2005/8/quickstyle/3D5" qsCatId="3D" csTypeId="urn:microsoft.com/office/officeart/2005/8/colors/accent5_2" csCatId="accent5" phldr="1"/>
      <dgm:spPr/>
      <dgm:t>
        <a:bodyPr/>
        <a:lstStyle/>
        <a:p>
          <a:endParaRPr lang="en-US"/>
        </a:p>
      </dgm:t>
    </dgm:pt>
    <dgm:pt modelId="{275B0C6B-2CAA-7947-B2BF-24163C49513C}">
      <dgm:prSet phldrT="[Text]"/>
      <dgm:spPr/>
      <dgm:t>
        <a:bodyPr/>
        <a:lstStyle/>
        <a:p>
          <a:r>
            <a:rPr lang="en-US" dirty="0" smtClean="0"/>
            <a:t>CONV1 – RELU1 – POOL1 – NORM1</a:t>
          </a:r>
          <a:endParaRPr lang="en-US" dirty="0"/>
        </a:p>
      </dgm:t>
    </dgm:pt>
    <dgm:pt modelId="{07248F71-D6B0-F446-A8C7-57AFC8F9A91E}" type="parTrans" cxnId="{3102BD17-E497-EF43-8047-814E9380A55D}">
      <dgm:prSet/>
      <dgm:spPr/>
      <dgm:t>
        <a:bodyPr/>
        <a:lstStyle/>
        <a:p>
          <a:endParaRPr lang="en-US"/>
        </a:p>
      </dgm:t>
    </dgm:pt>
    <dgm:pt modelId="{A9AFF2B9-4A5F-1648-ADA2-A9A36AA2DE54}" type="sibTrans" cxnId="{3102BD17-E497-EF43-8047-814E9380A55D}">
      <dgm:prSet/>
      <dgm:spPr/>
      <dgm:t>
        <a:bodyPr/>
        <a:lstStyle/>
        <a:p>
          <a:endParaRPr lang="en-US"/>
        </a:p>
      </dgm:t>
    </dgm:pt>
    <dgm:pt modelId="{E2C069D6-A487-474D-AD80-33177FC5463A}">
      <dgm:prSet phldrT="[Text]"/>
      <dgm:spPr/>
      <dgm:t>
        <a:bodyPr/>
        <a:lstStyle/>
        <a:p>
          <a:r>
            <a:rPr lang="en-US" dirty="0" smtClean="0"/>
            <a:t>CONV2 – RELU2 – POOL2 – NORM2</a:t>
          </a:r>
          <a:endParaRPr lang="en-US" dirty="0"/>
        </a:p>
      </dgm:t>
    </dgm:pt>
    <dgm:pt modelId="{31DD8057-7FAC-314C-9300-206C005715C0}" type="parTrans" cxnId="{74A23830-8513-5E41-A8AA-D43FF7CBCDC1}">
      <dgm:prSet/>
      <dgm:spPr/>
      <dgm:t>
        <a:bodyPr/>
        <a:lstStyle/>
        <a:p>
          <a:endParaRPr lang="en-US"/>
        </a:p>
      </dgm:t>
    </dgm:pt>
    <dgm:pt modelId="{899B2174-222E-D941-ACF8-F16C09E3C710}" type="sibTrans" cxnId="{74A23830-8513-5E41-A8AA-D43FF7CBCDC1}">
      <dgm:prSet/>
      <dgm:spPr/>
      <dgm:t>
        <a:bodyPr/>
        <a:lstStyle/>
        <a:p>
          <a:endParaRPr lang="en-US"/>
        </a:p>
      </dgm:t>
    </dgm:pt>
    <dgm:pt modelId="{EDBC9CC7-BD77-7F44-8426-1974C616F9AD}">
      <dgm:prSet phldrT="[Text]"/>
      <dgm:spPr>
        <a:solidFill>
          <a:schemeClr val="accent4">
            <a:lumMod val="60000"/>
            <a:lumOff val="40000"/>
          </a:schemeClr>
        </a:solidFill>
      </dgm:spPr>
      <dgm:t>
        <a:bodyPr/>
        <a:lstStyle/>
        <a:p>
          <a:r>
            <a:rPr lang="en-US" dirty="0" smtClean="0"/>
            <a:t>CONV3 – RELU3– POOL3</a:t>
          </a:r>
        </a:p>
      </dgm:t>
    </dgm:pt>
    <dgm:pt modelId="{93EAC506-F461-8849-9B89-14C5EC72D9DD}" type="parTrans" cxnId="{D2BE1343-3812-FF49-BB8C-DC476200735E}">
      <dgm:prSet/>
      <dgm:spPr/>
      <dgm:t>
        <a:bodyPr/>
        <a:lstStyle/>
        <a:p>
          <a:endParaRPr lang="en-US"/>
        </a:p>
      </dgm:t>
    </dgm:pt>
    <dgm:pt modelId="{F1AD45B9-8679-7144-992D-20453B7C122D}" type="sibTrans" cxnId="{D2BE1343-3812-FF49-BB8C-DC476200735E}">
      <dgm:prSet/>
      <dgm:spPr/>
      <dgm:t>
        <a:bodyPr/>
        <a:lstStyle/>
        <a:p>
          <a:endParaRPr lang="en-US"/>
        </a:p>
      </dgm:t>
    </dgm:pt>
    <dgm:pt modelId="{1748E175-086C-8649-A0FB-F0923C6A46B8}">
      <dgm:prSet phldrT="[Text]"/>
      <dgm:spPr>
        <a:solidFill>
          <a:schemeClr val="accent3"/>
        </a:solidFill>
      </dgm:spPr>
      <dgm:t>
        <a:bodyPr/>
        <a:lstStyle/>
        <a:p>
          <a:r>
            <a:rPr lang="en-US" dirty="0" smtClean="0"/>
            <a:t>FC7 – RELU7 – DROP7</a:t>
          </a:r>
          <a:endParaRPr lang="en-US" dirty="0"/>
        </a:p>
      </dgm:t>
    </dgm:pt>
    <dgm:pt modelId="{C84E3FEC-A29E-E144-AB95-F08054FA0A80}" type="parTrans" cxnId="{C1E2AB98-354F-DF47-8DDD-A4E17E96955A}">
      <dgm:prSet/>
      <dgm:spPr/>
      <dgm:t>
        <a:bodyPr/>
        <a:lstStyle/>
        <a:p>
          <a:endParaRPr lang="en-US"/>
        </a:p>
      </dgm:t>
    </dgm:pt>
    <dgm:pt modelId="{09544C6B-3D16-4B4C-B1B9-E0F49FB4FEFB}" type="sibTrans" cxnId="{C1E2AB98-354F-DF47-8DDD-A4E17E96955A}">
      <dgm:prSet/>
      <dgm:spPr/>
      <dgm:t>
        <a:bodyPr/>
        <a:lstStyle/>
        <a:p>
          <a:endParaRPr lang="en-US"/>
        </a:p>
      </dgm:t>
    </dgm:pt>
    <dgm:pt modelId="{1C65DC96-4CC9-074E-8C41-5E040BFECC16}">
      <dgm:prSet phldrT="[Text]"/>
      <dgm:spPr>
        <a:solidFill>
          <a:schemeClr val="accent5">
            <a:lumMod val="60000"/>
            <a:lumOff val="40000"/>
          </a:schemeClr>
        </a:solidFill>
      </dgm:spPr>
      <dgm:t>
        <a:bodyPr/>
        <a:lstStyle/>
        <a:p>
          <a:r>
            <a:rPr lang="en-US" dirty="0" smtClean="0"/>
            <a:t>FC8</a:t>
          </a:r>
          <a:endParaRPr lang="en-US" dirty="0"/>
        </a:p>
      </dgm:t>
    </dgm:pt>
    <dgm:pt modelId="{ADE13965-7DDC-6340-97B4-33B52140FAA4}" type="parTrans" cxnId="{8A32C831-FCD4-5341-9573-6C7388F12908}">
      <dgm:prSet/>
      <dgm:spPr/>
      <dgm:t>
        <a:bodyPr/>
        <a:lstStyle/>
        <a:p>
          <a:endParaRPr lang="en-US"/>
        </a:p>
      </dgm:t>
    </dgm:pt>
    <dgm:pt modelId="{373E2011-0ADE-364E-B325-FC5F39DCF1E4}" type="sibTrans" cxnId="{8A32C831-FCD4-5341-9573-6C7388F12908}">
      <dgm:prSet/>
      <dgm:spPr/>
      <dgm:t>
        <a:bodyPr/>
        <a:lstStyle/>
        <a:p>
          <a:endParaRPr lang="en-US"/>
        </a:p>
      </dgm:t>
    </dgm:pt>
    <dgm:pt modelId="{4691F2C4-0C10-E44A-AAE1-B52EA0354E05}">
      <dgm:prSet phldrT="[Text]"/>
      <dgm:spPr>
        <a:solidFill>
          <a:schemeClr val="accent3"/>
        </a:solidFill>
      </dgm:spPr>
      <dgm:t>
        <a:bodyPr/>
        <a:lstStyle/>
        <a:p>
          <a:r>
            <a:rPr lang="en-US" dirty="0" smtClean="0"/>
            <a:t>FC6 – RELU6 – DROP6</a:t>
          </a:r>
          <a:endParaRPr lang="en-US" dirty="0"/>
        </a:p>
      </dgm:t>
    </dgm:pt>
    <dgm:pt modelId="{F73D9BD4-8637-B94F-A841-F72E0AE5AA40}" type="parTrans" cxnId="{028633C1-3C44-2747-B6FC-5071287E7E8B}">
      <dgm:prSet/>
      <dgm:spPr/>
      <dgm:t>
        <a:bodyPr/>
        <a:lstStyle/>
        <a:p>
          <a:endParaRPr lang="en-US"/>
        </a:p>
      </dgm:t>
    </dgm:pt>
    <dgm:pt modelId="{1239AFE1-AA1E-C640-A717-E00646DB3C6C}" type="sibTrans" cxnId="{028633C1-3C44-2747-B6FC-5071287E7E8B}">
      <dgm:prSet/>
      <dgm:spPr/>
      <dgm:t>
        <a:bodyPr/>
        <a:lstStyle/>
        <a:p>
          <a:endParaRPr lang="en-US"/>
        </a:p>
      </dgm:t>
    </dgm:pt>
    <dgm:pt modelId="{C505DA22-A757-374D-9DFD-AF091D63BC75}" type="pres">
      <dgm:prSet presAssocID="{F50BA194-5204-9046-8437-3B8642FF4500}" presName="Name0" presStyleCnt="0">
        <dgm:presLayoutVars>
          <dgm:dir val="rev"/>
          <dgm:animLvl val="lvl"/>
          <dgm:resizeHandles val="exact"/>
        </dgm:presLayoutVars>
      </dgm:prSet>
      <dgm:spPr/>
      <dgm:t>
        <a:bodyPr/>
        <a:lstStyle/>
        <a:p>
          <a:endParaRPr lang="en-US"/>
        </a:p>
      </dgm:t>
    </dgm:pt>
    <dgm:pt modelId="{E751E58B-39F6-CF4C-BDA1-4E20D43A5E9B}" type="pres">
      <dgm:prSet presAssocID="{1C65DC96-4CC9-074E-8C41-5E040BFECC16}" presName="boxAndChildren" presStyleCnt="0"/>
      <dgm:spPr/>
    </dgm:pt>
    <dgm:pt modelId="{1CC3EA48-45F0-0247-9C18-BBA3405645DB}" type="pres">
      <dgm:prSet presAssocID="{1C65DC96-4CC9-074E-8C41-5E040BFECC16}" presName="parentTextBox" presStyleLbl="node1" presStyleIdx="0" presStyleCnt="6"/>
      <dgm:spPr/>
      <dgm:t>
        <a:bodyPr/>
        <a:lstStyle/>
        <a:p>
          <a:endParaRPr lang="en-US"/>
        </a:p>
      </dgm:t>
    </dgm:pt>
    <dgm:pt modelId="{2EDD6A32-E2DB-D447-9FE8-AFBD9D8DD4CF}" type="pres">
      <dgm:prSet presAssocID="{09544C6B-3D16-4B4C-B1B9-E0F49FB4FEFB}" presName="sp" presStyleCnt="0"/>
      <dgm:spPr/>
    </dgm:pt>
    <dgm:pt modelId="{584EA576-B679-6F4F-8DB4-7F07F4EFCF8D}" type="pres">
      <dgm:prSet presAssocID="{1748E175-086C-8649-A0FB-F0923C6A46B8}" presName="arrowAndChildren" presStyleCnt="0"/>
      <dgm:spPr/>
    </dgm:pt>
    <dgm:pt modelId="{A409EAA3-F737-7C4B-9643-FDDE4C49F067}" type="pres">
      <dgm:prSet presAssocID="{1748E175-086C-8649-A0FB-F0923C6A46B8}" presName="parentTextArrow" presStyleLbl="node1" presStyleIdx="1" presStyleCnt="6"/>
      <dgm:spPr/>
      <dgm:t>
        <a:bodyPr/>
        <a:lstStyle/>
        <a:p>
          <a:endParaRPr lang="en-US"/>
        </a:p>
      </dgm:t>
    </dgm:pt>
    <dgm:pt modelId="{22E653F5-BFC7-2146-8304-07E4A86A3114}" type="pres">
      <dgm:prSet presAssocID="{1239AFE1-AA1E-C640-A717-E00646DB3C6C}" presName="sp" presStyleCnt="0"/>
      <dgm:spPr/>
    </dgm:pt>
    <dgm:pt modelId="{D9200494-9538-2E41-A9D9-4434C1A767D8}" type="pres">
      <dgm:prSet presAssocID="{4691F2C4-0C10-E44A-AAE1-B52EA0354E05}" presName="arrowAndChildren" presStyleCnt="0"/>
      <dgm:spPr/>
    </dgm:pt>
    <dgm:pt modelId="{7ECE982C-8084-4145-8E34-D4B1BF5E2A33}" type="pres">
      <dgm:prSet presAssocID="{4691F2C4-0C10-E44A-AAE1-B52EA0354E05}" presName="parentTextArrow" presStyleLbl="node1" presStyleIdx="2" presStyleCnt="6"/>
      <dgm:spPr/>
      <dgm:t>
        <a:bodyPr/>
        <a:lstStyle/>
        <a:p>
          <a:endParaRPr lang="en-US"/>
        </a:p>
      </dgm:t>
    </dgm:pt>
    <dgm:pt modelId="{254BD913-529E-374B-AF06-8C70B73A8948}" type="pres">
      <dgm:prSet presAssocID="{F1AD45B9-8679-7144-992D-20453B7C122D}" presName="sp" presStyleCnt="0"/>
      <dgm:spPr/>
    </dgm:pt>
    <dgm:pt modelId="{53FC8C50-68F0-8244-8E1B-AAD758E23987}" type="pres">
      <dgm:prSet presAssocID="{EDBC9CC7-BD77-7F44-8426-1974C616F9AD}" presName="arrowAndChildren" presStyleCnt="0"/>
      <dgm:spPr/>
    </dgm:pt>
    <dgm:pt modelId="{B8647FC2-BAE6-F449-80C6-CCED67801F1E}" type="pres">
      <dgm:prSet presAssocID="{EDBC9CC7-BD77-7F44-8426-1974C616F9AD}" presName="parentTextArrow" presStyleLbl="node1" presStyleIdx="3" presStyleCnt="6"/>
      <dgm:spPr/>
      <dgm:t>
        <a:bodyPr/>
        <a:lstStyle/>
        <a:p>
          <a:endParaRPr lang="en-US"/>
        </a:p>
      </dgm:t>
    </dgm:pt>
    <dgm:pt modelId="{62AB6804-875C-DE4D-B414-67A549898FFE}" type="pres">
      <dgm:prSet presAssocID="{899B2174-222E-D941-ACF8-F16C09E3C710}" presName="sp" presStyleCnt="0"/>
      <dgm:spPr/>
    </dgm:pt>
    <dgm:pt modelId="{7818AA5F-DFFA-E141-8DFA-19A61A2AA774}" type="pres">
      <dgm:prSet presAssocID="{E2C069D6-A487-474D-AD80-33177FC5463A}" presName="arrowAndChildren" presStyleCnt="0"/>
      <dgm:spPr/>
    </dgm:pt>
    <dgm:pt modelId="{721F7E33-82FC-F347-94CA-1F708B13E8A1}" type="pres">
      <dgm:prSet presAssocID="{E2C069D6-A487-474D-AD80-33177FC5463A}" presName="parentTextArrow" presStyleLbl="node1" presStyleIdx="4" presStyleCnt="6"/>
      <dgm:spPr/>
      <dgm:t>
        <a:bodyPr/>
        <a:lstStyle/>
        <a:p>
          <a:endParaRPr lang="en-US"/>
        </a:p>
      </dgm:t>
    </dgm:pt>
    <dgm:pt modelId="{F42F7F7A-2D55-6F4E-9261-BD37DDDFCC2E}" type="pres">
      <dgm:prSet presAssocID="{A9AFF2B9-4A5F-1648-ADA2-A9A36AA2DE54}" presName="sp" presStyleCnt="0"/>
      <dgm:spPr/>
    </dgm:pt>
    <dgm:pt modelId="{7873441B-37FF-C14C-A152-DA5ECBDD1ECB}" type="pres">
      <dgm:prSet presAssocID="{275B0C6B-2CAA-7947-B2BF-24163C49513C}" presName="arrowAndChildren" presStyleCnt="0"/>
      <dgm:spPr/>
    </dgm:pt>
    <dgm:pt modelId="{9961FAD3-F344-8946-A7D8-4AEBB4BD0035}" type="pres">
      <dgm:prSet presAssocID="{275B0C6B-2CAA-7947-B2BF-24163C49513C}" presName="parentTextArrow" presStyleLbl="node1" presStyleIdx="5" presStyleCnt="6"/>
      <dgm:spPr/>
      <dgm:t>
        <a:bodyPr/>
        <a:lstStyle/>
        <a:p>
          <a:endParaRPr lang="en-US"/>
        </a:p>
      </dgm:t>
    </dgm:pt>
  </dgm:ptLst>
  <dgm:cxnLst>
    <dgm:cxn modelId="{74A23830-8513-5E41-A8AA-D43FF7CBCDC1}" srcId="{F50BA194-5204-9046-8437-3B8642FF4500}" destId="{E2C069D6-A487-474D-AD80-33177FC5463A}" srcOrd="1" destOrd="0" parTransId="{31DD8057-7FAC-314C-9300-206C005715C0}" sibTransId="{899B2174-222E-D941-ACF8-F16C09E3C710}"/>
    <dgm:cxn modelId="{B6ADE617-8E5E-0B43-A35D-A64F60F44511}" type="presOf" srcId="{E2C069D6-A487-474D-AD80-33177FC5463A}" destId="{721F7E33-82FC-F347-94CA-1F708B13E8A1}" srcOrd="0" destOrd="0" presId="urn:microsoft.com/office/officeart/2005/8/layout/process4"/>
    <dgm:cxn modelId="{024A13EA-0124-8B4F-8D94-1131260CF0F8}" type="presOf" srcId="{F50BA194-5204-9046-8437-3B8642FF4500}" destId="{C505DA22-A757-374D-9DFD-AF091D63BC75}" srcOrd="0" destOrd="0" presId="urn:microsoft.com/office/officeart/2005/8/layout/process4"/>
    <dgm:cxn modelId="{76023DA0-9A67-8F44-856B-E98D9B63398E}" type="presOf" srcId="{4691F2C4-0C10-E44A-AAE1-B52EA0354E05}" destId="{7ECE982C-8084-4145-8E34-D4B1BF5E2A33}" srcOrd="0" destOrd="0" presId="urn:microsoft.com/office/officeart/2005/8/layout/process4"/>
    <dgm:cxn modelId="{028633C1-3C44-2747-B6FC-5071287E7E8B}" srcId="{F50BA194-5204-9046-8437-3B8642FF4500}" destId="{4691F2C4-0C10-E44A-AAE1-B52EA0354E05}" srcOrd="3" destOrd="0" parTransId="{F73D9BD4-8637-B94F-A841-F72E0AE5AA40}" sibTransId="{1239AFE1-AA1E-C640-A717-E00646DB3C6C}"/>
    <dgm:cxn modelId="{D2BE1343-3812-FF49-BB8C-DC476200735E}" srcId="{F50BA194-5204-9046-8437-3B8642FF4500}" destId="{EDBC9CC7-BD77-7F44-8426-1974C616F9AD}" srcOrd="2" destOrd="0" parTransId="{93EAC506-F461-8849-9B89-14C5EC72D9DD}" sibTransId="{F1AD45B9-8679-7144-992D-20453B7C122D}"/>
    <dgm:cxn modelId="{0E61E46B-C583-FE49-9201-79B21A4F869A}" type="presOf" srcId="{EDBC9CC7-BD77-7F44-8426-1974C616F9AD}" destId="{B8647FC2-BAE6-F449-80C6-CCED67801F1E}" srcOrd="0" destOrd="0" presId="urn:microsoft.com/office/officeart/2005/8/layout/process4"/>
    <dgm:cxn modelId="{7B4E16DB-2C5B-0245-A392-B4801AB81514}" type="presOf" srcId="{1C65DC96-4CC9-074E-8C41-5E040BFECC16}" destId="{1CC3EA48-45F0-0247-9C18-BBA3405645DB}" srcOrd="0" destOrd="0" presId="urn:microsoft.com/office/officeart/2005/8/layout/process4"/>
    <dgm:cxn modelId="{850A4314-31BE-C247-96DA-5999F2F85DA2}" type="presOf" srcId="{275B0C6B-2CAA-7947-B2BF-24163C49513C}" destId="{9961FAD3-F344-8946-A7D8-4AEBB4BD0035}" srcOrd="0" destOrd="0" presId="urn:microsoft.com/office/officeart/2005/8/layout/process4"/>
    <dgm:cxn modelId="{C1E2AB98-354F-DF47-8DDD-A4E17E96955A}" srcId="{F50BA194-5204-9046-8437-3B8642FF4500}" destId="{1748E175-086C-8649-A0FB-F0923C6A46B8}" srcOrd="4" destOrd="0" parTransId="{C84E3FEC-A29E-E144-AB95-F08054FA0A80}" sibTransId="{09544C6B-3D16-4B4C-B1B9-E0F49FB4FEFB}"/>
    <dgm:cxn modelId="{8A32C831-FCD4-5341-9573-6C7388F12908}" srcId="{F50BA194-5204-9046-8437-3B8642FF4500}" destId="{1C65DC96-4CC9-074E-8C41-5E040BFECC16}" srcOrd="5" destOrd="0" parTransId="{ADE13965-7DDC-6340-97B4-33B52140FAA4}" sibTransId="{373E2011-0ADE-364E-B325-FC5F39DCF1E4}"/>
    <dgm:cxn modelId="{3102BD17-E497-EF43-8047-814E9380A55D}" srcId="{F50BA194-5204-9046-8437-3B8642FF4500}" destId="{275B0C6B-2CAA-7947-B2BF-24163C49513C}" srcOrd="0" destOrd="0" parTransId="{07248F71-D6B0-F446-A8C7-57AFC8F9A91E}" sibTransId="{A9AFF2B9-4A5F-1648-ADA2-A9A36AA2DE54}"/>
    <dgm:cxn modelId="{CE891716-196E-A34A-9407-F090EAE90CDB}" type="presOf" srcId="{1748E175-086C-8649-A0FB-F0923C6A46B8}" destId="{A409EAA3-F737-7C4B-9643-FDDE4C49F067}" srcOrd="0" destOrd="0" presId="urn:microsoft.com/office/officeart/2005/8/layout/process4"/>
    <dgm:cxn modelId="{18BC427A-F474-B04D-9AE4-94356BABF58C}" type="presParOf" srcId="{C505DA22-A757-374D-9DFD-AF091D63BC75}" destId="{E751E58B-39F6-CF4C-BDA1-4E20D43A5E9B}" srcOrd="0" destOrd="0" presId="urn:microsoft.com/office/officeart/2005/8/layout/process4"/>
    <dgm:cxn modelId="{9B249567-B3EE-3444-8F9D-76E6179AC284}" type="presParOf" srcId="{E751E58B-39F6-CF4C-BDA1-4E20D43A5E9B}" destId="{1CC3EA48-45F0-0247-9C18-BBA3405645DB}" srcOrd="0" destOrd="0" presId="urn:microsoft.com/office/officeart/2005/8/layout/process4"/>
    <dgm:cxn modelId="{EAE4362D-B9D9-874E-A7FD-C3C6136E1142}" type="presParOf" srcId="{C505DA22-A757-374D-9DFD-AF091D63BC75}" destId="{2EDD6A32-E2DB-D447-9FE8-AFBD9D8DD4CF}" srcOrd="1" destOrd="0" presId="urn:microsoft.com/office/officeart/2005/8/layout/process4"/>
    <dgm:cxn modelId="{80034673-9542-E549-AD1B-AF9CE88F8221}" type="presParOf" srcId="{C505DA22-A757-374D-9DFD-AF091D63BC75}" destId="{584EA576-B679-6F4F-8DB4-7F07F4EFCF8D}" srcOrd="2" destOrd="0" presId="urn:microsoft.com/office/officeart/2005/8/layout/process4"/>
    <dgm:cxn modelId="{A31B57E9-1E3C-5541-96A9-A6D0EC3A7B4D}" type="presParOf" srcId="{584EA576-B679-6F4F-8DB4-7F07F4EFCF8D}" destId="{A409EAA3-F737-7C4B-9643-FDDE4C49F067}" srcOrd="0" destOrd="0" presId="urn:microsoft.com/office/officeart/2005/8/layout/process4"/>
    <dgm:cxn modelId="{83F8F1A0-8852-8E4C-A897-AA4A511A014A}" type="presParOf" srcId="{C505DA22-A757-374D-9DFD-AF091D63BC75}" destId="{22E653F5-BFC7-2146-8304-07E4A86A3114}" srcOrd="3" destOrd="0" presId="urn:microsoft.com/office/officeart/2005/8/layout/process4"/>
    <dgm:cxn modelId="{32752F0B-B05C-B947-8501-1CA8924C3A7B}" type="presParOf" srcId="{C505DA22-A757-374D-9DFD-AF091D63BC75}" destId="{D9200494-9538-2E41-A9D9-4434C1A767D8}" srcOrd="4" destOrd="0" presId="urn:microsoft.com/office/officeart/2005/8/layout/process4"/>
    <dgm:cxn modelId="{48A1B183-242D-FC44-AB2B-B8553783B9BB}" type="presParOf" srcId="{D9200494-9538-2E41-A9D9-4434C1A767D8}" destId="{7ECE982C-8084-4145-8E34-D4B1BF5E2A33}" srcOrd="0" destOrd="0" presId="urn:microsoft.com/office/officeart/2005/8/layout/process4"/>
    <dgm:cxn modelId="{639C379B-23E2-454F-8E49-0AA76E4D1E27}" type="presParOf" srcId="{C505DA22-A757-374D-9DFD-AF091D63BC75}" destId="{254BD913-529E-374B-AF06-8C70B73A8948}" srcOrd="5" destOrd="0" presId="urn:microsoft.com/office/officeart/2005/8/layout/process4"/>
    <dgm:cxn modelId="{58F31D0C-303F-1346-BCA4-F9046D6A817B}" type="presParOf" srcId="{C505DA22-A757-374D-9DFD-AF091D63BC75}" destId="{53FC8C50-68F0-8244-8E1B-AAD758E23987}" srcOrd="6" destOrd="0" presId="urn:microsoft.com/office/officeart/2005/8/layout/process4"/>
    <dgm:cxn modelId="{F73F2D74-3F60-D649-91B0-9188CA0B8D4F}" type="presParOf" srcId="{53FC8C50-68F0-8244-8E1B-AAD758E23987}" destId="{B8647FC2-BAE6-F449-80C6-CCED67801F1E}" srcOrd="0" destOrd="0" presId="urn:microsoft.com/office/officeart/2005/8/layout/process4"/>
    <dgm:cxn modelId="{8907B645-987A-B943-8426-5EEB06B2D4A9}" type="presParOf" srcId="{C505DA22-A757-374D-9DFD-AF091D63BC75}" destId="{62AB6804-875C-DE4D-B414-67A549898FFE}" srcOrd="7" destOrd="0" presId="urn:microsoft.com/office/officeart/2005/8/layout/process4"/>
    <dgm:cxn modelId="{D5B4DD05-6DBA-A945-A936-18F0B983616C}" type="presParOf" srcId="{C505DA22-A757-374D-9DFD-AF091D63BC75}" destId="{7818AA5F-DFFA-E141-8DFA-19A61A2AA774}" srcOrd="8" destOrd="0" presId="urn:microsoft.com/office/officeart/2005/8/layout/process4"/>
    <dgm:cxn modelId="{14CDE4CC-ACC2-9248-9AA2-4C12A7056E95}" type="presParOf" srcId="{7818AA5F-DFFA-E141-8DFA-19A61A2AA774}" destId="{721F7E33-82FC-F347-94CA-1F708B13E8A1}" srcOrd="0" destOrd="0" presId="urn:microsoft.com/office/officeart/2005/8/layout/process4"/>
    <dgm:cxn modelId="{460B54E5-94A7-1A46-A2E2-9FED229F3FB4}" type="presParOf" srcId="{C505DA22-A757-374D-9DFD-AF091D63BC75}" destId="{F42F7F7A-2D55-6F4E-9261-BD37DDDFCC2E}" srcOrd="9" destOrd="0" presId="urn:microsoft.com/office/officeart/2005/8/layout/process4"/>
    <dgm:cxn modelId="{71CD312E-4CE7-1349-A73E-7E9215DE0561}" type="presParOf" srcId="{C505DA22-A757-374D-9DFD-AF091D63BC75}" destId="{7873441B-37FF-C14C-A152-DA5ECBDD1ECB}" srcOrd="10" destOrd="0" presId="urn:microsoft.com/office/officeart/2005/8/layout/process4"/>
    <dgm:cxn modelId="{6D332326-4FF2-9043-A90A-50A7DFCBD77D}" type="presParOf" srcId="{7873441B-37FF-C14C-A152-DA5ECBDD1ECB}" destId="{9961FAD3-F344-8946-A7D8-4AEBB4BD0035}" srcOrd="0" destOrd="0" presId="urn:microsoft.com/office/officeart/2005/8/layout/process4"/>
  </dgm:cxnLst>
  <dgm:bg/>
  <dgm:whole/>
  <dgm:extLst>
    <a:ext uri="http://schemas.microsoft.com/office/drawing/2008/diagram">
      <dsp:dataModelExt xmlns:dsp="http://schemas.microsoft.com/office/drawing/2008/diagram" relId="rId23"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CC3EA48-45F0-0247-9C18-BBA3405645DB}">
      <dsp:nvSpPr>
        <dsp:cNvPr id="0" name=""/>
        <dsp:cNvSpPr/>
      </dsp:nvSpPr>
      <dsp:spPr>
        <a:xfrm>
          <a:off x="0" y="8291379"/>
          <a:ext cx="4545813" cy="777419"/>
        </a:xfrm>
        <a:prstGeom prst="rect">
          <a:avLst/>
        </a:prstGeom>
        <a:solidFill>
          <a:schemeClr val="accent5">
            <a:lumMod val="60000"/>
            <a:lumOff val="4000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63576" tIns="163576" rIns="163576" bIns="163576" numCol="1" spcCol="1270" anchor="ctr" anchorCtr="0">
          <a:noAutofit/>
        </a:bodyPr>
        <a:lstStyle/>
        <a:p>
          <a:pPr lvl="0" algn="ctr" defTabSz="1022350">
            <a:lnSpc>
              <a:spcPct val="90000"/>
            </a:lnSpc>
            <a:spcBef>
              <a:spcPct val="0"/>
            </a:spcBef>
            <a:spcAft>
              <a:spcPct val="35000"/>
            </a:spcAft>
          </a:pPr>
          <a:r>
            <a:rPr lang="en-US" sz="2300" kern="1200" dirty="0" smtClean="0"/>
            <a:t>FC8</a:t>
          </a:r>
          <a:endParaRPr lang="en-US" sz="2300" kern="1200" dirty="0"/>
        </a:p>
      </dsp:txBody>
      <dsp:txXfrm>
        <a:off x="0" y="8291379"/>
        <a:ext cx="4545813" cy="777419"/>
      </dsp:txXfrm>
    </dsp:sp>
    <dsp:sp modelId="{A409EAA3-F737-7C4B-9643-FDDE4C49F067}">
      <dsp:nvSpPr>
        <dsp:cNvPr id="0" name=""/>
        <dsp:cNvSpPr/>
      </dsp:nvSpPr>
      <dsp:spPr>
        <a:xfrm rot="10800000">
          <a:off x="0" y="7107369"/>
          <a:ext cx="4545813" cy="1195671"/>
        </a:xfrm>
        <a:prstGeom prst="upArrowCallout">
          <a:avLst/>
        </a:prstGeom>
        <a:solidFill>
          <a:schemeClr val="accent3"/>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63576" tIns="163576" rIns="163576" bIns="163576" numCol="1" spcCol="1270" anchor="ctr" anchorCtr="0">
          <a:noAutofit/>
        </a:bodyPr>
        <a:lstStyle/>
        <a:p>
          <a:pPr lvl="0" algn="ctr" defTabSz="1022350">
            <a:lnSpc>
              <a:spcPct val="90000"/>
            </a:lnSpc>
            <a:spcBef>
              <a:spcPct val="0"/>
            </a:spcBef>
            <a:spcAft>
              <a:spcPct val="35000"/>
            </a:spcAft>
          </a:pPr>
          <a:r>
            <a:rPr lang="en-US" sz="2300" kern="1200" dirty="0" smtClean="0"/>
            <a:t>FC7 – RELU7 – DROP7</a:t>
          </a:r>
          <a:endParaRPr lang="en-US" sz="2300" kern="1200" dirty="0"/>
        </a:p>
      </dsp:txBody>
      <dsp:txXfrm rot="10800000">
        <a:off x="0" y="7107369"/>
        <a:ext cx="4545813" cy="776911"/>
      </dsp:txXfrm>
    </dsp:sp>
    <dsp:sp modelId="{7ECE982C-8084-4145-8E34-D4B1BF5E2A33}">
      <dsp:nvSpPr>
        <dsp:cNvPr id="0" name=""/>
        <dsp:cNvSpPr/>
      </dsp:nvSpPr>
      <dsp:spPr>
        <a:xfrm rot="10800000">
          <a:off x="0" y="5923359"/>
          <a:ext cx="4545813" cy="1195671"/>
        </a:xfrm>
        <a:prstGeom prst="upArrowCallout">
          <a:avLst/>
        </a:prstGeom>
        <a:solidFill>
          <a:schemeClr val="accent3"/>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63576" tIns="163576" rIns="163576" bIns="163576" numCol="1" spcCol="1270" anchor="ctr" anchorCtr="0">
          <a:noAutofit/>
        </a:bodyPr>
        <a:lstStyle/>
        <a:p>
          <a:pPr lvl="0" algn="ctr" defTabSz="1022350">
            <a:lnSpc>
              <a:spcPct val="90000"/>
            </a:lnSpc>
            <a:spcBef>
              <a:spcPct val="0"/>
            </a:spcBef>
            <a:spcAft>
              <a:spcPct val="35000"/>
            </a:spcAft>
          </a:pPr>
          <a:r>
            <a:rPr lang="en-US" sz="2300" kern="1200" dirty="0" smtClean="0"/>
            <a:t>FC6 – RELU6 – DROP6</a:t>
          </a:r>
          <a:endParaRPr lang="en-US" sz="2300" kern="1200" dirty="0"/>
        </a:p>
      </dsp:txBody>
      <dsp:txXfrm rot="10800000">
        <a:off x="0" y="5923359"/>
        <a:ext cx="4545813" cy="776911"/>
      </dsp:txXfrm>
    </dsp:sp>
    <dsp:sp modelId="{B8647FC2-BAE6-F449-80C6-CCED67801F1E}">
      <dsp:nvSpPr>
        <dsp:cNvPr id="0" name=""/>
        <dsp:cNvSpPr/>
      </dsp:nvSpPr>
      <dsp:spPr>
        <a:xfrm rot="10800000">
          <a:off x="0" y="4739349"/>
          <a:ext cx="4545813" cy="1195671"/>
        </a:xfrm>
        <a:prstGeom prst="upArrowCallout">
          <a:avLst/>
        </a:prstGeom>
        <a:solidFill>
          <a:schemeClr val="accent4">
            <a:lumMod val="60000"/>
            <a:lumOff val="4000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63576" tIns="163576" rIns="163576" bIns="163576" numCol="1" spcCol="1270" anchor="ctr" anchorCtr="0">
          <a:noAutofit/>
        </a:bodyPr>
        <a:lstStyle/>
        <a:p>
          <a:pPr lvl="0" algn="ctr" defTabSz="1022350">
            <a:lnSpc>
              <a:spcPct val="90000"/>
            </a:lnSpc>
            <a:spcBef>
              <a:spcPct val="0"/>
            </a:spcBef>
            <a:spcAft>
              <a:spcPct val="35000"/>
            </a:spcAft>
          </a:pPr>
          <a:r>
            <a:rPr lang="en-US" sz="2300" kern="1200" dirty="0" smtClean="0"/>
            <a:t>CONV5 – RELU5 – POOL5</a:t>
          </a:r>
          <a:endParaRPr lang="en-US" sz="2300" kern="1200" dirty="0"/>
        </a:p>
      </dsp:txBody>
      <dsp:txXfrm rot="10800000">
        <a:off x="0" y="4739349"/>
        <a:ext cx="4545813" cy="776911"/>
      </dsp:txXfrm>
    </dsp:sp>
    <dsp:sp modelId="{0ECFA5D7-AA8E-BC49-9507-3E59020CD606}">
      <dsp:nvSpPr>
        <dsp:cNvPr id="0" name=""/>
        <dsp:cNvSpPr/>
      </dsp:nvSpPr>
      <dsp:spPr>
        <a:xfrm rot="10800000">
          <a:off x="0" y="3555339"/>
          <a:ext cx="4545813" cy="1195671"/>
        </a:xfrm>
        <a:prstGeom prst="upArrowCallout">
          <a:avLst/>
        </a:prstGeom>
        <a:solidFill>
          <a:srgbClr val="FF6600"/>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63576" tIns="163576" rIns="163576" bIns="163576" numCol="1" spcCol="1270" anchor="ctr" anchorCtr="0">
          <a:noAutofit/>
        </a:bodyPr>
        <a:lstStyle/>
        <a:p>
          <a:pPr lvl="0" algn="ctr" defTabSz="1022350">
            <a:lnSpc>
              <a:spcPct val="90000"/>
            </a:lnSpc>
            <a:spcBef>
              <a:spcPct val="0"/>
            </a:spcBef>
            <a:spcAft>
              <a:spcPct val="35000"/>
            </a:spcAft>
          </a:pPr>
          <a:r>
            <a:rPr lang="en-US" sz="2300" kern="1200" dirty="0" smtClean="0"/>
            <a:t>CONV4 – RELU4</a:t>
          </a:r>
          <a:endParaRPr lang="en-US" sz="2300" kern="1200" dirty="0"/>
        </a:p>
      </dsp:txBody>
      <dsp:txXfrm rot="10800000">
        <a:off x="0" y="3555339"/>
        <a:ext cx="4545813" cy="776911"/>
      </dsp:txXfrm>
    </dsp:sp>
    <dsp:sp modelId="{EB56CCAF-F2F2-E84B-AA4D-4099581E7224}">
      <dsp:nvSpPr>
        <dsp:cNvPr id="0" name=""/>
        <dsp:cNvSpPr/>
      </dsp:nvSpPr>
      <dsp:spPr>
        <a:xfrm rot="10800000">
          <a:off x="0" y="2371329"/>
          <a:ext cx="4545813" cy="1195671"/>
        </a:xfrm>
        <a:prstGeom prst="upArrowCallout">
          <a:avLst/>
        </a:prstGeom>
        <a:solidFill>
          <a:srgbClr val="FF6600"/>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63576" tIns="163576" rIns="163576" bIns="163576" numCol="1" spcCol="1270" anchor="ctr" anchorCtr="0">
          <a:noAutofit/>
        </a:bodyPr>
        <a:lstStyle/>
        <a:p>
          <a:pPr lvl="0" algn="ctr" defTabSz="1022350">
            <a:lnSpc>
              <a:spcPct val="90000"/>
            </a:lnSpc>
            <a:spcBef>
              <a:spcPct val="0"/>
            </a:spcBef>
            <a:spcAft>
              <a:spcPct val="35000"/>
            </a:spcAft>
          </a:pPr>
          <a:r>
            <a:rPr lang="en-US" sz="2300" kern="1200" dirty="0" smtClean="0"/>
            <a:t>CONV3 – RELU3</a:t>
          </a:r>
          <a:endParaRPr lang="en-US" sz="2300" kern="1200" dirty="0"/>
        </a:p>
      </dsp:txBody>
      <dsp:txXfrm rot="10800000">
        <a:off x="0" y="2371329"/>
        <a:ext cx="4545813" cy="776911"/>
      </dsp:txXfrm>
    </dsp:sp>
    <dsp:sp modelId="{721F7E33-82FC-F347-94CA-1F708B13E8A1}">
      <dsp:nvSpPr>
        <dsp:cNvPr id="0" name=""/>
        <dsp:cNvSpPr/>
      </dsp:nvSpPr>
      <dsp:spPr>
        <a:xfrm rot="10800000">
          <a:off x="0" y="1187320"/>
          <a:ext cx="4545813" cy="1195671"/>
        </a:xfrm>
        <a:prstGeom prst="upArrowCallout">
          <a:avLst/>
        </a:prstGeom>
        <a:solidFill>
          <a:schemeClr val="accent5">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63576" tIns="163576" rIns="163576" bIns="163576" numCol="1" spcCol="1270" anchor="ctr" anchorCtr="0">
          <a:noAutofit/>
        </a:bodyPr>
        <a:lstStyle/>
        <a:p>
          <a:pPr lvl="0" algn="ctr" defTabSz="1022350">
            <a:lnSpc>
              <a:spcPct val="90000"/>
            </a:lnSpc>
            <a:spcBef>
              <a:spcPct val="0"/>
            </a:spcBef>
            <a:spcAft>
              <a:spcPct val="35000"/>
            </a:spcAft>
          </a:pPr>
          <a:r>
            <a:rPr lang="en-US" sz="2300" kern="1200" dirty="0" smtClean="0"/>
            <a:t>CONV2 – RELU2 – POOL2 – NORM2</a:t>
          </a:r>
          <a:endParaRPr lang="en-US" sz="2300" kern="1200" dirty="0"/>
        </a:p>
      </dsp:txBody>
      <dsp:txXfrm rot="10800000">
        <a:off x="0" y="1187320"/>
        <a:ext cx="4545813" cy="776911"/>
      </dsp:txXfrm>
    </dsp:sp>
    <dsp:sp modelId="{9961FAD3-F344-8946-A7D8-4AEBB4BD0035}">
      <dsp:nvSpPr>
        <dsp:cNvPr id="0" name=""/>
        <dsp:cNvSpPr/>
      </dsp:nvSpPr>
      <dsp:spPr>
        <a:xfrm rot="10800000">
          <a:off x="0" y="3310"/>
          <a:ext cx="4545813" cy="1195671"/>
        </a:xfrm>
        <a:prstGeom prst="upArrowCallout">
          <a:avLst/>
        </a:prstGeom>
        <a:solidFill>
          <a:schemeClr val="accent5">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63576" tIns="163576" rIns="163576" bIns="163576" numCol="1" spcCol="1270" anchor="ctr" anchorCtr="0">
          <a:noAutofit/>
        </a:bodyPr>
        <a:lstStyle/>
        <a:p>
          <a:pPr lvl="0" algn="ctr" defTabSz="1022350">
            <a:lnSpc>
              <a:spcPct val="90000"/>
            </a:lnSpc>
            <a:spcBef>
              <a:spcPct val="0"/>
            </a:spcBef>
            <a:spcAft>
              <a:spcPct val="35000"/>
            </a:spcAft>
          </a:pPr>
          <a:r>
            <a:rPr lang="en-US" sz="2300" kern="1200" dirty="0" smtClean="0"/>
            <a:t>CONV1 – RELU1 – POOL1 – NORM1</a:t>
          </a:r>
          <a:endParaRPr lang="en-US" sz="2300" kern="1200" dirty="0"/>
        </a:p>
      </dsp:txBody>
      <dsp:txXfrm rot="10800000">
        <a:off x="0" y="3310"/>
        <a:ext cx="4545813" cy="77691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CC3EA48-45F0-0247-9C18-BBA3405645DB}">
      <dsp:nvSpPr>
        <dsp:cNvPr id="0" name=""/>
        <dsp:cNvSpPr/>
      </dsp:nvSpPr>
      <dsp:spPr>
        <a:xfrm>
          <a:off x="0" y="8015754"/>
          <a:ext cx="4545813" cy="1052063"/>
        </a:xfrm>
        <a:prstGeom prst="rect">
          <a:avLst/>
        </a:prstGeom>
        <a:solidFill>
          <a:schemeClr val="accent5">
            <a:lumMod val="60000"/>
            <a:lumOff val="4000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77800" tIns="177800" rIns="177800" bIns="177800" numCol="1" spcCol="1270" anchor="ctr" anchorCtr="0">
          <a:noAutofit/>
        </a:bodyPr>
        <a:lstStyle/>
        <a:p>
          <a:pPr lvl="0" algn="ctr" defTabSz="1111250">
            <a:lnSpc>
              <a:spcPct val="90000"/>
            </a:lnSpc>
            <a:spcBef>
              <a:spcPct val="0"/>
            </a:spcBef>
            <a:spcAft>
              <a:spcPct val="35000"/>
            </a:spcAft>
          </a:pPr>
          <a:r>
            <a:rPr lang="en-US" sz="2500" kern="1200" dirty="0" smtClean="0"/>
            <a:t>FC8</a:t>
          </a:r>
          <a:endParaRPr lang="en-US" sz="2500" kern="1200" dirty="0"/>
        </a:p>
      </dsp:txBody>
      <dsp:txXfrm>
        <a:off x="0" y="8015754"/>
        <a:ext cx="4545813" cy="1052063"/>
      </dsp:txXfrm>
    </dsp:sp>
    <dsp:sp modelId="{A409EAA3-F737-7C4B-9643-FDDE4C49F067}">
      <dsp:nvSpPr>
        <dsp:cNvPr id="0" name=""/>
        <dsp:cNvSpPr/>
      </dsp:nvSpPr>
      <dsp:spPr>
        <a:xfrm rot="10800000">
          <a:off x="0" y="6413461"/>
          <a:ext cx="4545813" cy="1618073"/>
        </a:xfrm>
        <a:prstGeom prst="upArrowCallout">
          <a:avLst/>
        </a:prstGeom>
        <a:solidFill>
          <a:schemeClr val="accent3"/>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77800" tIns="177800" rIns="177800" bIns="177800" numCol="1" spcCol="1270" anchor="ctr" anchorCtr="0">
          <a:noAutofit/>
        </a:bodyPr>
        <a:lstStyle/>
        <a:p>
          <a:pPr lvl="0" algn="ctr" defTabSz="1111250">
            <a:lnSpc>
              <a:spcPct val="90000"/>
            </a:lnSpc>
            <a:spcBef>
              <a:spcPct val="0"/>
            </a:spcBef>
            <a:spcAft>
              <a:spcPct val="35000"/>
            </a:spcAft>
          </a:pPr>
          <a:r>
            <a:rPr lang="en-US" sz="2500" kern="1200" dirty="0" smtClean="0"/>
            <a:t>FC7 – RELU7 – DROP7</a:t>
          </a:r>
          <a:endParaRPr lang="en-US" sz="2500" kern="1200" dirty="0"/>
        </a:p>
      </dsp:txBody>
      <dsp:txXfrm rot="10800000">
        <a:off x="0" y="6413461"/>
        <a:ext cx="4545813" cy="1051375"/>
      </dsp:txXfrm>
    </dsp:sp>
    <dsp:sp modelId="{7ECE982C-8084-4145-8E34-D4B1BF5E2A33}">
      <dsp:nvSpPr>
        <dsp:cNvPr id="0" name=""/>
        <dsp:cNvSpPr/>
      </dsp:nvSpPr>
      <dsp:spPr>
        <a:xfrm rot="10800000">
          <a:off x="0" y="4811169"/>
          <a:ext cx="4545813" cy="1618073"/>
        </a:xfrm>
        <a:prstGeom prst="upArrowCallout">
          <a:avLst/>
        </a:prstGeom>
        <a:solidFill>
          <a:schemeClr val="accent3"/>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77800" tIns="177800" rIns="177800" bIns="177800" numCol="1" spcCol="1270" anchor="ctr" anchorCtr="0">
          <a:noAutofit/>
        </a:bodyPr>
        <a:lstStyle/>
        <a:p>
          <a:pPr lvl="0" algn="ctr" defTabSz="1111250">
            <a:lnSpc>
              <a:spcPct val="90000"/>
            </a:lnSpc>
            <a:spcBef>
              <a:spcPct val="0"/>
            </a:spcBef>
            <a:spcAft>
              <a:spcPct val="35000"/>
            </a:spcAft>
          </a:pPr>
          <a:r>
            <a:rPr lang="en-US" sz="2500" kern="1200" dirty="0" smtClean="0"/>
            <a:t>FC6 – RELU6 – DROP6</a:t>
          </a:r>
          <a:endParaRPr lang="en-US" sz="2500" kern="1200" dirty="0"/>
        </a:p>
      </dsp:txBody>
      <dsp:txXfrm rot="10800000">
        <a:off x="0" y="4811169"/>
        <a:ext cx="4545813" cy="1051375"/>
      </dsp:txXfrm>
    </dsp:sp>
    <dsp:sp modelId="{B8647FC2-BAE6-F449-80C6-CCED67801F1E}">
      <dsp:nvSpPr>
        <dsp:cNvPr id="0" name=""/>
        <dsp:cNvSpPr/>
      </dsp:nvSpPr>
      <dsp:spPr>
        <a:xfrm rot="10800000">
          <a:off x="0" y="3208876"/>
          <a:ext cx="4545813" cy="1618073"/>
        </a:xfrm>
        <a:prstGeom prst="upArrowCallout">
          <a:avLst/>
        </a:prstGeom>
        <a:solidFill>
          <a:schemeClr val="accent4">
            <a:lumMod val="60000"/>
            <a:lumOff val="4000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77800" tIns="177800" rIns="177800" bIns="177800" numCol="1" spcCol="1270" anchor="ctr" anchorCtr="0">
          <a:noAutofit/>
        </a:bodyPr>
        <a:lstStyle/>
        <a:p>
          <a:pPr lvl="0" algn="ctr" defTabSz="1111250">
            <a:lnSpc>
              <a:spcPct val="90000"/>
            </a:lnSpc>
            <a:spcBef>
              <a:spcPct val="0"/>
            </a:spcBef>
            <a:spcAft>
              <a:spcPct val="35000"/>
            </a:spcAft>
          </a:pPr>
          <a:r>
            <a:rPr lang="en-US" sz="2500" kern="1200" dirty="0" smtClean="0"/>
            <a:t>CONV3 – RELU3– POOL3</a:t>
          </a:r>
        </a:p>
      </dsp:txBody>
      <dsp:txXfrm rot="10800000">
        <a:off x="0" y="3208876"/>
        <a:ext cx="4545813" cy="1051375"/>
      </dsp:txXfrm>
    </dsp:sp>
    <dsp:sp modelId="{721F7E33-82FC-F347-94CA-1F708B13E8A1}">
      <dsp:nvSpPr>
        <dsp:cNvPr id="0" name=""/>
        <dsp:cNvSpPr/>
      </dsp:nvSpPr>
      <dsp:spPr>
        <a:xfrm rot="10800000">
          <a:off x="0" y="1606583"/>
          <a:ext cx="4545813" cy="1618073"/>
        </a:xfrm>
        <a:prstGeom prst="upArrowCallout">
          <a:avLst/>
        </a:prstGeom>
        <a:solidFill>
          <a:schemeClr val="accent5">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77800" tIns="177800" rIns="177800" bIns="177800" numCol="1" spcCol="1270" anchor="ctr" anchorCtr="0">
          <a:noAutofit/>
        </a:bodyPr>
        <a:lstStyle/>
        <a:p>
          <a:pPr lvl="0" algn="ctr" defTabSz="1111250">
            <a:lnSpc>
              <a:spcPct val="90000"/>
            </a:lnSpc>
            <a:spcBef>
              <a:spcPct val="0"/>
            </a:spcBef>
            <a:spcAft>
              <a:spcPct val="35000"/>
            </a:spcAft>
          </a:pPr>
          <a:r>
            <a:rPr lang="en-US" sz="2500" kern="1200" dirty="0" smtClean="0"/>
            <a:t>CONV2 – RELU2 – POOL2 – NORM2</a:t>
          </a:r>
          <a:endParaRPr lang="en-US" sz="2500" kern="1200" dirty="0"/>
        </a:p>
      </dsp:txBody>
      <dsp:txXfrm rot="10800000">
        <a:off x="0" y="1606583"/>
        <a:ext cx="4545813" cy="1051375"/>
      </dsp:txXfrm>
    </dsp:sp>
    <dsp:sp modelId="{9961FAD3-F344-8946-A7D8-4AEBB4BD0035}">
      <dsp:nvSpPr>
        <dsp:cNvPr id="0" name=""/>
        <dsp:cNvSpPr/>
      </dsp:nvSpPr>
      <dsp:spPr>
        <a:xfrm rot="10800000">
          <a:off x="0" y="4291"/>
          <a:ext cx="4545813" cy="1618073"/>
        </a:xfrm>
        <a:prstGeom prst="upArrowCallout">
          <a:avLst/>
        </a:prstGeom>
        <a:solidFill>
          <a:schemeClr val="accent5">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77800" tIns="177800" rIns="177800" bIns="177800" numCol="1" spcCol="1270" anchor="ctr" anchorCtr="0">
          <a:noAutofit/>
        </a:bodyPr>
        <a:lstStyle/>
        <a:p>
          <a:pPr lvl="0" algn="ctr" defTabSz="1111250">
            <a:lnSpc>
              <a:spcPct val="90000"/>
            </a:lnSpc>
            <a:spcBef>
              <a:spcPct val="0"/>
            </a:spcBef>
            <a:spcAft>
              <a:spcPct val="35000"/>
            </a:spcAft>
          </a:pPr>
          <a:r>
            <a:rPr lang="en-US" sz="2500" kern="1200" dirty="0" smtClean="0"/>
            <a:t>CONV1 – RELU1 – POOL1 – NORM1</a:t>
          </a:r>
          <a:endParaRPr lang="en-US" sz="2500" kern="1200" dirty="0"/>
        </a:p>
      </dsp:txBody>
      <dsp:txXfrm rot="10800000">
        <a:off x="0" y="4291"/>
        <a:ext cx="4545813" cy="1051375"/>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5">
  <dgm:title val=""/>
  <dgm:desc val=""/>
  <dgm:catLst>
    <dgm:cat type="3D" pri="11500"/>
  </dgm:catLst>
  <dgm:scene3d>
    <a:camera prst="isometricOffAxis2Left" zoom="95000"/>
    <a:lightRig rig="flat" dir="t"/>
  </dgm:scene3d>
  <dgm:styleLbl name="node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381000" contourW="38100" prstMaterial="matte">
      <a:contourClr>
        <a:schemeClr val="lt1"/>
      </a:contourClr>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z="5715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81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52400" extrusionH="1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z="-38100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381000" prstMaterial="matte"/>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400500" extrusionH="6350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150" extrusionH="12700" prstMaterial="flat">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2700" prstMaterial="flat">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63500" extrusionH="6350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400500" extrusionH="63500" contourW="12700" prstMaterial="matte">
      <a:contourClr>
        <a:schemeClr val="lt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40050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4005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15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5">
  <dgm:title val=""/>
  <dgm:desc val=""/>
  <dgm:catLst>
    <dgm:cat type="3D" pri="11500"/>
  </dgm:catLst>
  <dgm:scene3d>
    <a:camera prst="isometricOffAxis2Left" zoom="95000"/>
    <a:lightRig rig="flat" dir="t"/>
  </dgm:scene3d>
  <dgm:styleLbl name="node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381000" contourW="38100" prstMaterial="matte">
      <a:contourClr>
        <a:schemeClr val="lt1"/>
      </a:contourClr>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z="5715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81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52400" extrusionH="1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z="-38100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381000" prstMaterial="matte"/>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400500" extrusionH="6350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150" extrusionH="12700" prstMaterial="flat">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2700" prstMaterial="flat">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63500" extrusionH="6350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400500" extrusionH="63500" contourW="12700" prstMaterial="matte">
      <a:contourClr>
        <a:schemeClr val="lt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40050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4005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15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4" Type="http://schemas.openxmlformats.org/officeDocument/2006/relationships/image" Target="../media/image4.wmf"/><Relationship Id="rId1" Type="http://schemas.openxmlformats.org/officeDocument/2006/relationships/image" Target="../media/image1.wmf"/><Relationship Id="rId2"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wmf"/><Relationship Id="rId4" Type="http://schemas.openxmlformats.org/officeDocument/2006/relationships/image" Target="../media/image2.wmf"/><Relationship Id="rId1" Type="http://schemas.openxmlformats.org/officeDocument/2006/relationships/image" Target="../media/image3.wmf"/><Relationship Id="rId2" Type="http://schemas.openxmlformats.org/officeDocument/2006/relationships/image" Target="../media/image4.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wmf"/><Relationship Id="rId4" Type="http://schemas.openxmlformats.org/officeDocument/2006/relationships/image" Target="../media/image2.wmf"/><Relationship Id="rId1" Type="http://schemas.openxmlformats.org/officeDocument/2006/relationships/image" Target="../media/image3.wmf"/><Relationship Id="rId2" Type="http://schemas.openxmlformats.org/officeDocument/2006/relationships/image" Target="../media/image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58C5BC-9A70-462C-B28D-9600239EAC64}" type="datetimeFigureOut">
              <a:rPr lang="en-US" smtClean="0"/>
              <a:pPr/>
              <a:t>3/11/15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C131B7-05CA-4AEE-9267-6D0ED4DC84F3}" type="slidenum">
              <a:rPr lang="en-US" smtClean="0"/>
              <a:pPr/>
              <a:t>‹#›</a:t>
            </a:fld>
            <a:endParaRPr lang="en-US"/>
          </a:p>
        </p:txBody>
      </p:sp>
    </p:spTree>
    <p:extLst>
      <p:ext uri="{BB962C8B-B14F-4D97-AF65-F5344CB8AC3E}">
        <p14:creationId xmlns:p14="http://schemas.microsoft.com/office/powerpoint/2010/main" val="39740682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3/11/15</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2414637987"/>
      </p:ext>
    </p:extLst>
  </p:cSld>
  <p:clrMap bg1="lt1" tx1="dk1" bg2="lt2" tx2="dk2" accent1="accent1" accent2="accent2" accent3="accent3" accent4="accent4" accent5="accent5" accent6="accent6" hlink="hlink" folHlink="folHlink"/>
  <p:notesStyle>
    <a:lvl1pPr marL="0" algn="l" defTabSz="4388900" rtl="0" eaLnBrk="1" latinLnBrk="0" hangingPunct="1">
      <a:defRPr sz="5800" kern="1200">
        <a:solidFill>
          <a:schemeClr val="tx1"/>
        </a:solidFill>
        <a:latin typeface="+mn-lt"/>
        <a:ea typeface="+mn-ea"/>
        <a:cs typeface="+mn-cs"/>
      </a:defRPr>
    </a:lvl1pPr>
    <a:lvl2pPr marL="2194451" algn="l" defTabSz="4388900" rtl="0" eaLnBrk="1" latinLnBrk="0" hangingPunct="1">
      <a:defRPr sz="5800" kern="1200">
        <a:solidFill>
          <a:schemeClr val="tx1"/>
        </a:solidFill>
        <a:latin typeface="+mn-lt"/>
        <a:ea typeface="+mn-ea"/>
        <a:cs typeface="+mn-cs"/>
      </a:defRPr>
    </a:lvl2pPr>
    <a:lvl3pPr marL="4388900" algn="l" defTabSz="4388900" rtl="0" eaLnBrk="1" latinLnBrk="0" hangingPunct="1">
      <a:defRPr sz="5800" kern="1200">
        <a:solidFill>
          <a:schemeClr val="tx1"/>
        </a:solidFill>
        <a:latin typeface="+mn-lt"/>
        <a:ea typeface="+mn-ea"/>
        <a:cs typeface="+mn-cs"/>
      </a:defRPr>
    </a:lvl3pPr>
    <a:lvl4pPr marL="6583351" algn="l" defTabSz="4388900" rtl="0" eaLnBrk="1" latinLnBrk="0" hangingPunct="1">
      <a:defRPr sz="5800" kern="1200">
        <a:solidFill>
          <a:schemeClr val="tx1"/>
        </a:solidFill>
        <a:latin typeface="+mn-lt"/>
        <a:ea typeface="+mn-ea"/>
        <a:cs typeface="+mn-cs"/>
      </a:defRPr>
    </a:lvl4pPr>
    <a:lvl5pPr marL="8777801" algn="l" defTabSz="4388900" rtl="0" eaLnBrk="1" latinLnBrk="0" hangingPunct="1">
      <a:defRPr sz="5800" kern="1200">
        <a:solidFill>
          <a:schemeClr val="tx1"/>
        </a:solidFill>
        <a:latin typeface="+mn-lt"/>
        <a:ea typeface="+mn-ea"/>
        <a:cs typeface="+mn-cs"/>
      </a:defRPr>
    </a:lvl5pPr>
    <a:lvl6pPr marL="10972252" algn="l" defTabSz="4388900" rtl="0" eaLnBrk="1" latinLnBrk="0" hangingPunct="1">
      <a:defRPr sz="5800" kern="1200">
        <a:solidFill>
          <a:schemeClr val="tx1"/>
        </a:solidFill>
        <a:latin typeface="+mn-lt"/>
        <a:ea typeface="+mn-ea"/>
        <a:cs typeface="+mn-cs"/>
      </a:defRPr>
    </a:lvl6pPr>
    <a:lvl7pPr marL="13166703" algn="l" defTabSz="4388900" rtl="0" eaLnBrk="1" latinLnBrk="0" hangingPunct="1">
      <a:defRPr sz="5800" kern="1200">
        <a:solidFill>
          <a:schemeClr val="tx1"/>
        </a:solidFill>
        <a:latin typeface="+mn-lt"/>
        <a:ea typeface="+mn-ea"/>
        <a:cs typeface="+mn-cs"/>
      </a:defRPr>
    </a:lvl7pPr>
    <a:lvl8pPr marL="15361152" algn="l" defTabSz="4388900" rtl="0" eaLnBrk="1" latinLnBrk="0" hangingPunct="1">
      <a:defRPr sz="5800" kern="1200">
        <a:solidFill>
          <a:schemeClr val="tx1"/>
        </a:solidFill>
        <a:latin typeface="+mn-lt"/>
        <a:ea typeface="+mn-ea"/>
        <a:cs typeface="+mn-cs"/>
      </a:defRPr>
    </a:lvl8pPr>
    <a:lvl9pPr marL="17555603" algn="l" defTabSz="4388900" rtl="0" eaLnBrk="1" latinLnBrk="0" hangingPunct="1">
      <a:defRPr sz="5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6A1A87D-CAF7-4BDC-A0D3-C0DBEDE81619}" type="slidenum">
              <a:rPr lang="en-US" smtClean="0"/>
              <a:pPr/>
              <a:t>1</a:t>
            </a:fld>
            <a:endParaRPr lang="en-US" dirty="0"/>
          </a:p>
        </p:txBody>
      </p:sp>
    </p:spTree>
    <p:extLst>
      <p:ext uri="{BB962C8B-B14F-4D97-AF65-F5344CB8AC3E}">
        <p14:creationId xmlns:p14="http://schemas.microsoft.com/office/powerpoint/2010/main" val="24103070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04188" y="6378481"/>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 name="Text Placeholder 5"/>
          <p:cNvSpPr>
            <a:spLocks noGrp="1"/>
          </p:cNvSpPr>
          <p:nvPr>
            <p:ph type="body" sz="quarter" idx="11" hasCustomPrompt="1"/>
          </p:nvPr>
        </p:nvSpPr>
        <p:spPr>
          <a:xfrm>
            <a:off x="922341"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INTRODUCTION or ABSTRACT</a:t>
            </a:r>
            <a:endParaRPr lang="en-US" dirty="0"/>
          </a:p>
        </p:txBody>
      </p:sp>
      <p:sp>
        <p:nvSpPr>
          <p:cNvPr id="20" name="Text Placeholder 5"/>
          <p:cNvSpPr>
            <a:spLocks noGrp="1"/>
          </p:cNvSpPr>
          <p:nvPr>
            <p:ph type="body" sz="quarter" idx="20" hasCustomPrompt="1"/>
          </p:nvPr>
        </p:nvSpPr>
        <p:spPr>
          <a:xfrm>
            <a:off x="922339" y="14212513"/>
            <a:ext cx="10050462"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OBJECTIVES</a:t>
            </a:r>
            <a:endParaRPr lang="en-US" dirty="0"/>
          </a:p>
        </p:txBody>
      </p:sp>
      <p:sp>
        <p:nvSpPr>
          <p:cNvPr id="21" name="Text Placeholder 3"/>
          <p:cNvSpPr>
            <a:spLocks noGrp="1"/>
          </p:cNvSpPr>
          <p:nvPr>
            <p:ph type="body" sz="quarter" idx="21" hasCustomPrompt="1"/>
          </p:nvPr>
        </p:nvSpPr>
        <p:spPr>
          <a:xfrm>
            <a:off x="11587165"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2" name="Text Placeholder 5"/>
          <p:cNvSpPr>
            <a:spLocks noGrp="1"/>
          </p:cNvSpPr>
          <p:nvPr>
            <p:ph type="body" sz="quarter" idx="22" hasCustomPrompt="1"/>
          </p:nvPr>
        </p:nvSpPr>
        <p:spPr>
          <a:xfrm>
            <a:off x="11587166"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MATERIALS &amp; METHODS</a:t>
            </a:r>
            <a:endParaRPr lang="en-US" dirty="0"/>
          </a:p>
        </p:txBody>
      </p:sp>
      <p:sp>
        <p:nvSpPr>
          <p:cNvPr id="23" name="Text Placeholder 3"/>
          <p:cNvSpPr>
            <a:spLocks noGrp="1"/>
          </p:cNvSpPr>
          <p:nvPr>
            <p:ph type="body" sz="quarter" idx="23" hasCustomPrompt="1"/>
          </p:nvPr>
        </p:nvSpPr>
        <p:spPr>
          <a:xfrm>
            <a:off x="22258339"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4" name="Text Placeholder 5"/>
          <p:cNvSpPr>
            <a:spLocks noGrp="1"/>
          </p:cNvSpPr>
          <p:nvPr>
            <p:ph type="body" sz="quarter" idx="24" hasCustomPrompt="1"/>
          </p:nvPr>
        </p:nvSpPr>
        <p:spPr>
          <a:xfrm>
            <a:off x="22250400" y="5548749"/>
            <a:ext cx="10058400"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RESULTS</a:t>
            </a:r>
            <a:endParaRPr lang="en-US" dirty="0"/>
          </a:p>
        </p:txBody>
      </p:sp>
      <p:sp>
        <p:nvSpPr>
          <p:cNvPr id="25" name="Text Placeholder 5"/>
          <p:cNvSpPr>
            <a:spLocks noGrp="1"/>
          </p:cNvSpPr>
          <p:nvPr>
            <p:ph type="body" sz="quarter" idx="25" hasCustomPrompt="1"/>
          </p:nvPr>
        </p:nvSpPr>
        <p:spPr>
          <a:xfrm>
            <a:off x="32914027" y="5548749"/>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CONCLUSIONS</a:t>
            </a:r>
            <a:endParaRPr lang="en-US" dirty="0"/>
          </a:p>
        </p:txBody>
      </p:sp>
      <p:sp>
        <p:nvSpPr>
          <p:cNvPr id="26" name="Text Placeholder 3"/>
          <p:cNvSpPr>
            <a:spLocks noGrp="1"/>
          </p:cNvSpPr>
          <p:nvPr>
            <p:ph type="body" sz="quarter" idx="26" hasCustomPrompt="1"/>
          </p:nvPr>
        </p:nvSpPr>
        <p:spPr>
          <a:xfrm>
            <a:off x="32914027" y="6378481"/>
            <a:ext cx="10047018"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7" name="Text Placeholder 5"/>
          <p:cNvSpPr>
            <a:spLocks noGrp="1"/>
          </p:cNvSpPr>
          <p:nvPr>
            <p:ph type="body" sz="quarter" idx="27" hasCustomPrompt="1"/>
          </p:nvPr>
        </p:nvSpPr>
        <p:spPr>
          <a:xfrm>
            <a:off x="32914027" y="14272738"/>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REFERENCES</a:t>
            </a:r>
            <a:endParaRPr lang="en-US" dirty="0"/>
          </a:p>
        </p:txBody>
      </p:sp>
      <p:sp>
        <p:nvSpPr>
          <p:cNvPr id="28" name="Text Placeholder 3"/>
          <p:cNvSpPr>
            <a:spLocks noGrp="1"/>
          </p:cNvSpPr>
          <p:nvPr>
            <p:ph type="body" sz="quarter" idx="28" hasCustomPrompt="1"/>
          </p:nvPr>
        </p:nvSpPr>
        <p:spPr>
          <a:xfrm>
            <a:off x="32914027" y="15011402"/>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9" name="Text Placeholder 5"/>
          <p:cNvSpPr>
            <a:spLocks noGrp="1"/>
          </p:cNvSpPr>
          <p:nvPr>
            <p:ph type="body" sz="quarter" idx="29" hasCustomPrompt="1"/>
          </p:nvPr>
        </p:nvSpPr>
        <p:spPr>
          <a:xfrm>
            <a:off x="32914027" y="25679401"/>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ACKNOWLEDGEMENTS or  CONTACT</a:t>
            </a:r>
            <a:endParaRPr lang="en-US" dirty="0"/>
          </a:p>
        </p:txBody>
      </p:sp>
      <p:sp>
        <p:nvSpPr>
          <p:cNvPr id="30" name="Text Placeholder 3"/>
          <p:cNvSpPr>
            <a:spLocks noGrp="1"/>
          </p:cNvSpPr>
          <p:nvPr>
            <p:ph type="body" sz="quarter" idx="30" hasCustomPrompt="1"/>
          </p:nvPr>
        </p:nvSpPr>
        <p:spPr>
          <a:xfrm>
            <a:off x="32914027" y="26433446"/>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0" name="Text Placeholder 3"/>
          <p:cNvSpPr>
            <a:spLocks noGrp="1"/>
          </p:cNvSpPr>
          <p:nvPr>
            <p:ph type="body" sz="quarter" idx="96" hasCustomPrompt="1"/>
          </p:nvPr>
        </p:nvSpPr>
        <p:spPr>
          <a:xfrm>
            <a:off x="904188" y="14951552"/>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77"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60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affiliations</a:t>
            </a:r>
            <a:endParaRPr lang="en-US" dirty="0"/>
          </a:p>
        </p:txBody>
      </p:sp>
      <p:sp>
        <p:nvSpPr>
          <p:cNvPr id="78"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8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79"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115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Tree>
  </p:cSld>
  <p:clrMapOvr>
    <a:masterClrMapping/>
  </p:clrMapOvr>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ndard 3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04186" y="6295353"/>
            <a:ext cx="13591277"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 name="Text Placeholder 5"/>
          <p:cNvSpPr>
            <a:spLocks noGrp="1"/>
          </p:cNvSpPr>
          <p:nvPr>
            <p:ph type="body" sz="quarter" idx="11" hasCustomPrompt="1"/>
          </p:nvPr>
        </p:nvSpPr>
        <p:spPr>
          <a:xfrm>
            <a:off x="922338" y="5431995"/>
            <a:ext cx="13573126"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INTRODUCTION or ABSTRACT</a:t>
            </a:r>
            <a:endParaRPr lang="en-US" dirty="0"/>
          </a:p>
        </p:txBody>
      </p:sp>
      <p:sp>
        <p:nvSpPr>
          <p:cNvPr id="19" name="Text Placeholder 3"/>
          <p:cNvSpPr>
            <a:spLocks noGrp="1"/>
          </p:cNvSpPr>
          <p:nvPr>
            <p:ph type="body" sz="quarter" idx="19" hasCustomPrompt="1"/>
          </p:nvPr>
        </p:nvSpPr>
        <p:spPr>
          <a:xfrm>
            <a:off x="922338" y="18240478"/>
            <a:ext cx="13592864"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0" name="Text Placeholder 5"/>
          <p:cNvSpPr>
            <a:spLocks noGrp="1"/>
          </p:cNvSpPr>
          <p:nvPr>
            <p:ph type="body" sz="quarter" idx="20" hasCustomPrompt="1"/>
          </p:nvPr>
        </p:nvSpPr>
        <p:spPr>
          <a:xfrm>
            <a:off x="942080" y="17409229"/>
            <a:ext cx="13573125"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OBJECTIVES</a:t>
            </a:r>
            <a:endParaRPr lang="en-US" dirty="0"/>
          </a:p>
        </p:txBody>
      </p:sp>
      <p:sp>
        <p:nvSpPr>
          <p:cNvPr id="21" name="Text Placeholder 3"/>
          <p:cNvSpPr>
            <a:spLocks noGrp="1"/>
          </p:cNvSpPr>
          <p:nvPr>
            <p:ph type="body" sz="quarter" idx="21" hasCustomPrompt="1"/>
          </p:nvPr>
        </p:nvSpPr>
        <p:spPr>
          <a:xfrm>
            <a:off x="15154276" y="21595083"/>
            <a:ext cx="13571534"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2" name="Text Placeholder 5"/>
          <p:cNvSpPr>
            <a:spLocks noGrp="1"/>
          </p:cNvSpPr>
          <p:nvPr>
            <p:ph type="body" sz="quarter" idx="22" hasCustomPrompt="1"/>
          </p:nvPr>
        </p:nvSpPr>
        <p:spPr>
          <a:xfrm>
            <a:off x="15154276" y="20739663"/>
            <a:ext cx="13571534"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MATERIALS &amp; METHODS</a:t>
            </a:r>
            <a:endParaRPr lang="en-US" dirty="0"/>
          </a:p>
        </p:txBody>
      </p:sp>
      <p:sp>
        <p:nvSpPr>
          <p:cNvPr id="23" name="Text Placeholder 3"/>
          <p:cNvSpPr>
            <a:spLocks noGrp="1"/>
          </p:cNvSpPr>
          <p:nvPr>
            <p:ph type="body" sz="quarter" idx="23" hasCustomPrompt="1"/>
          </p:nvPr>
        </p:nvSpPr>
        <p:spPr>
          <a:xfrm>
            <a:off x="15162215" y="6295353"/>
            <a:ext cx="13571534"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4" name="Text Placeholder 5"/>
          <p:cNvSpPr>
            <a:spLocks noGrp="1"/>
          </p:cNvSpPr>
          <p:nvPr>
            <p:ph type="body" sz="quarter" idx="24" hasCustomPrompt="1"/>
          </p:nvPr>
        </p:nvSpPr>
        <p:spPr>
          <a:xfrm>
            <a:off x="15154277" y="5431995"/>
            <a:ext cx="13579475"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RESULTS</a:t>
            </a:r>
            <a:endParaRPr lang="en-US" dirty="0"/>
          </a:p>
        </p:txBody>
      </p:sp>
      <p:sp>
        <p:nvSpPr>
          <p:cNvPr id="25" name="Text Placeholder 5"/>
          <p:cNvSpPr>
            <a:spLocks noGrp="1"/>
          </p:cNvSpPr>
          <p:nvPr>
            <p:ph type="body" sz="quarter" idx="25" hasCustomPrompt="1"/>
          </p:nvPr>
        </p:nvSpPr>
        <p:spPr>
          <a:xfrm>
            <a:off x="29395741" y="5431995"/>
            <a:ext cx="13576029"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CONCLUSIONS</a:t>
            </a:r>
            <a:endParaRPr lang="en-US" dirty="0"/>
          </a:p>
        </p:txBody>
      </p:sp>
      <p:sp>
        <p:nvSpPr>
          <p:cNvPr id="26" name="Text Placeholder 3"/>
          <p:cNvSpPr>
            <a:spLocks noGrp="1"/>
          </p:cNvSpPr>
          <p:nvPr>
            <p:ph type="body" sz="quarter" idx="26" hasCustomPrompt="1"/>
          </p:nvPr>
        </p:nvSpPr>
        <p:spPr>
          <a:xfrm>
            <a:off x="29395741" y="6295353"/>
            <a:ext cx="13576029"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7" name="Text Placeholder 5"/>
          <p:cNvSpPr>
            <a:spLocks noGrp="1"/>
          </p:cNvSpPr>
          <p:nvPr>
            <p:ph type="body" sz="quarter" idx="27" hasCustomPrompt="1"/>
          </p:nvPr>
        </p:nvSpPr>
        <p:spPr>
          <a:xfrm>
            <a:off x="29395741" y="17377122"/>
            <a:ext cx="13576029" cy="754045"/>
          </a:xfrm>
          <a:prstGeom prst="rect">
            <a:avLst/>
          </a:prstGeom>
          <a:noFill/>
        </p:spPr>
        <p:txBody>
          <a:bodyPr wrap="square" lIns="91436" tIns="91436" rIns="91436" bIns="91436" anchor="ctr" anchorCtr="0">
            <a:spAutoFit/>
          </a:bodyPr>
          <a:lstStyle>
            <a:lvl1pPr marL="0" indent="0" algn="ctr">
              <a:buNone/>
              <a:tabLst/>
              <a:defRPr sz="3700" b="1" u="sng" baseline="0">
                <a:solidFill>
                  <a:schemeClr val="accent5">
                    <a:lumMod val="50000"/>
                  </a:schemeClr>
                </a:solidFill>
              </a:defRPr>
            </a:lvl1pPr>
          </a:lstStyle>
          <a:p>
            <a:pPr lvl="0"/>
            <a:r>
              <a:rPr lang="en-US" dirty="0" smtClean="0"/>
              <a:t>(click to add)  REFERENCES</a:t>
            </a:r>
            <a:endParaRPr lang="en-US" dirty="0"/>
          </a:p>
        </p:txBody>
      </p:sp>
      <p:sp>
        <p:nvSpPr>
          <p:cNvPr id="28" name="Text Placeholder 3"/>
          <p:cNvSpPr>
            <a:spLocks noGrp="1"/>
          </p:cNvSpPr>
          <p:nvPr>
            <p:ph type="body" sz="quarter" idx="28" hasCustomPrompt="1"/>
          </p:nvPr>
        </p:nvSpPr>
        <p:spPr>
          <a:xfrm>
            <a:off x="29390710" y="18157350"/>
            <a:ext cx="13581061"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9" name="Text Placeholder 5"/>
          <p:cNvSpPr>
            <a:spLocks noGrp="1"/>
          </p:cNvSpPr>
          <p:nvPr>
            <p:ph type="body" sz="quarter" idx="29" hasCustomPrompt="1"/>
          </p:nvPr>
        </p:nvSpPr>
        <p:spPr>
          <a:xfrm>
            <a:off x="29395741" y="25845657"/>
            <a:ext cx="13576029"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ACKNOWLEDGEMENTS  or  CONTACT</a:t>
            </a:r>
            <a:endParaRPr lang="en-US" dirty="0"/>
          </a:p>
        </p:txBody>
      </p:sp>
      <p:sp>
        <p:nvSpPr>
          <p:cNvPr id="30" name="Text Placeholder 3"/>
          <p:cNvSpPr>
            <a:spLocks noGrp="1"/>
          </p:cNvSpPr>
          <p:nvPr>
            <p:ph type="body" sz="quarter" idx="30" hasCustomPrompt="1"/>
          </p:nvPr>
        </p:nvSpPr>
        <p:spPr>
          <a:xfrm>
            <a:off x="29395742" y="26625887"/>
            <a:ext cx="13581061"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4"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60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affiliations</a:t>
            </a:r>
            <a:endParaRPr lang="en-US" dirty="0"/>
          </a:p>
        </p:txBody>
      </p:sp>
      <p:sp>
        <p:nvSpPr>
          <p:cNvPr id="65"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8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66"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115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Tree>
  </p:cSld>
  <p:clrMapOvr>
    <a:masterClrMapping/>
  </p:clrMapOvr>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Wide center colum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04188" y="6212225"/>
            <a:ext cx="10056813"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6" name="Text Placeholder 5"/>
          <p:cNvSpPr>
            <a:spLocks noGrp="1"/>
          </p:cNvSpPr>
          <p:nvPr>
            <p:ph type="body" sz="quarter" idx="11" hasCustomPrompt="1"/>
          </p:nvPr>
        </p:nvSpPr>
        <p:spPr>
          <a:xfrm>
            <a:off x="922341" y="5348867"/>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INTRODUCTION or ABSTRACT</a:t>
            </a:r>
            <a:endParaRPr lang="en-US" dirty="0"/>
          </a:p>
        </p:txBody>
      </p:sp>
      <p:sp>
        <p:nvSpPr>
          <p:cNvPr id="19" name="Text Placeholder 3"/>
          <p:cNvSpPr>
            <a:spLocks noGrp="1"/>
          </p:cNvSpPr>
          <p:nvPr>
            <p:ph type="body" sz="quarter" idx="19" hasCustomPrompt="1"/>
          </p:nvPr>
        </p:nvSpPr>
        <p:spPr>
          <a:xfrm>
            <a:off x="902598" y="15043762"/>
            <a:ext cx="10058400"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0" name="Text Placeholder 5"/>
          <p:cNvSpPr>
            <a:spLocks noGrp="1"/>
          </p:cNvSpPr>
          <p:nvPr>
            <p:ph type="body" sz="quarter" idx="20" hasCustomPrompt="1"/>
          </p:nvPr>
        </p:nvSpPr>
        <p:spPr>
          <a:xfrm>
            <a:off x="922339" y="14212513"/>
            <a:ext cx="10050462"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OBJECTIVES</a:t>
            </a:r>
            <a:endParaRPr lang="en-US" dirty="0"/>
          </a:p>
        </p:txBody>
      </p:sp>
      <p:sp>
        <p:nvSpPr>
          <p:cNvPr id="21" name="Text Placeholder 3"/>
          <p:cNvSpPr>
            <a:spLocks noGrp="1"/>
          </p:cNvSpPr>
          <p:nvPr>
            <p:ph type="body" sz="quarter" idx="21" hasCustomPrompt="1"/>
          </p:nvPr>
        </p:nvSpPr>
        <p:spPr>
          <a:xfrm>
            <a:off x="11587163" y="6204287"/>
            <a:ext cx="20720048"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2" name="Text Placeholder 5"/>
          <p:cNvSpPr>
            <a:spLocks noGrp="1"/>
          </p:cNvSpPr>
          <p:nvPr>
            <p:ph type="body" sz="quarter" idx="22" hasCustomPrompt="1"/>
          </p:nvPr>
        </p:nvSpPr>
        <p:spPr>
          <a:xfrm>
            <a:off x="11587164" y="5348867"/>
            <a:ext cx="20720050"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(header)  MATERIALS &amp; METHODS</a:t>
            </a:r>
            <a:endParaRPr lang="en-US" dirty="0"/>
          </a:p>
        </p:txBody>
      </p:sp>
      <p:sp>
        <p:nvSpPr>
          <p:cNvPr id="23" name="Text Placeholder 3"/>
          <p:cNvSpPr>
            <a:spLocks noGrp="1"/>
          </p:cNvSpPr>
          <p:nvPr>
            <p:ph type="body" sz="quarter" idx="23" hasCustomPrompt="1"/>
          </p:nvPr>
        </p:nvSpPr>
        <p:spPr>
          <a:xfrm>
            <a:off x="11587164" y="21896538"/>
            <a:ext cx="20720050"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4" name="Text Placeholder 5"/>
          <p:cNvSpPr>
            <a:spLocks noGrp="1"/>
          </p:cNvSpPr>
          <p:nvPr>
            <p:ph type="body" sz="quarter" idx="24" hasCustomPrompt="1"/>
          </p:nvPr>
        </p:nvSpPr>
        <p:spPr>
          <a:xfrm>
            <a:off x="11587162" y="21074746"/>
            <a:ext cx="20720050"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RESULTS</a:t>
            </a:r>
            <a:endParaRPr lang="en-US" dirty="0"/>
          </a:p>
        </p:txBody>
      </p:sp>
      <p:sp>
        <p:nvSpPr>
          <p:cNvPr id="25" name="Text Placeholder 5"/>
          <p:cNvSpPr>
            <a:spLocks noGrp="1"/>
          </p:cNvSpPr>
          <p:nvPr>
            <p:ph type="body" sz="quarter" idx="25" hasCustomPrompt="1"/>
          </p:nvPr>
        </p:nvSpPr>
        <p:spPr>
          <a:xfrm>
            <a:off x="32905536" y="5348867"/>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CONCLUSIONS</a:t>
            </a:r>
            <a:endParaRPr lang="en-US" dirty="0"/>
          </a:p>
        </p:txBody>
      </p:sp>
      <p:sp>
        <p:nvSpPr>
          <p:cNvPr id="26" name="Text Placeholder 3"/>
          <p:cNvSpPr>
            <a:spLocks noGrp="1"/>
          </p:cNvSpPr>
          <p:nvPr>
            <p:ph type="body" sz="quarter" idx="26" hasCustomPrompt="1"/>
          </p:nvPr>
        </p:nvSpPr>
        <p:spPr>
          <a:xfrm>
            <a:off x="32905536" y="6212225"/>
            <a:ext cx="10047018"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7" name="Text Placeholder 5"/>
          <p:cNvSpPr>
            <a:spLocks noGrp="1"/>
          </p:cNvSpPr>
          <p:nvPr>
            <p:ph type="body" sz="quarter" idx="27" hasCustomPrompt="1"/>
          </p:nvPr>
        </p:nvSpPr>
        <p:spPr>
          <a:xfrm>
            <a:off x="32905536" y="14272738"/>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REFERENCES</a:t>
            </a:r>
            <a:endParaRPr lang="en-US" dirty="0"/>
          </a:p>
        </p:txBody>
      </p:sp>
      <p:sp>
        <p:nvSpPr>
          <p:cNvPr id="28" name="Text Placeholder 3"/>
          <p:cNvSpPr>
            <a:spLocks noGrp="1"/>
          </p:cNvSpPr>
          <p:nvPr>
            <p:ph type="body" sz="quarter" idx="28" hasCustomPrompt="1"/>
          </p:nvPr>
        </p:nvSpPr>
        <p:spPr>
          <a:xfrm>
            <a:off x="32905536" y="15011402"/>
            <a:ext cx="10052050"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9" name="Text Placeholder 5"/>
          <p:cNvSpPr>
            <a:spLocks noGrp="1"/>
          </p:cNvSpPr>
          <p:nvPr>
            <p:ph type="body" sz="quarter" idx="29" hasCustomPrompt="1"/>
          </p:nvPr>
        </p:nvSpPr>
        <p:spPr>
          <a:xfrm>
            <a:off x="32905536" y="25669876"/>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ACKNOWLEDGEMENTS or CONTACT</a:t>
            </a:r>
            <a:endParaRPr lang="en-US" dirty="0"/>
          </a:p>
        </p:txBody>
      </p:sp>
      <p:sp>
        <p:nvSpPr>
          <p:cNvPr id="30" name="Text Placeholder 3"/>
          <p:cNvSpPr>
            <a:spLocks noGrp="1"/>
          </p:cNvSpPr>
          <p:nvPr>
            <p:ph type="body" sz="quarter" idx="30" hasCustomPrompt="1"/>
          </p:nvPr>
        </p:nvSpPr>
        <p:spPr>
          <a:xfrm>
            <a:off x="32905536" y="26436774"/>
            <a:ext cx="10052050"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64"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60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affiliations</a:t>
            </a:r>
            <a:endParaRPr lang="en-US" dirty="0"/>
          </a:p>
        </p:txBody>
      </p:sp>
      <p:sp>
        <p:nvSpPr>
          <p:cNvPr id="65"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8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66"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115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Tree>
  </p:cSld>
  <p:clrMapOvr>
    <a:masterClrMapping/>
  </p:clrMapOvr>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image" Target="../media/image2.wmf"/><Relationship Id="rId12" Type="http://schemas.openxmlformats.org/officeDocument/2006/relationships/oleObject" Target="../embeddings/oleObject3.bin"/><Relationship Id="rId13" Type="http://schemas.openxmlformats.org/officeDocument/2006/relationships/image" Target="../media/image3.wmf"/><Relationship Id="rId14" Type="http://schemas.openxmlformats.org/officeDocument/2006/relationships/image" Target="../media/image9.png"/><Relationship Id="rId15" Type="http://schemas.openxmlformats.org/officeDocument/2006/relationships/oleObject" Target="../embeddings/oleObject4.bin"/><Relationship Id="rId16" Type="http://schemas.openxmlformats.org/officeDocument/2006/relationships/image" Target="../media/image4.wmf"/><Relationship Id="rId17" Type="http://schemas.openxmlformats.org/officeDocument/2006/relationships/hyperlink" Target="http://www.facebook.com/pages/PosterPresentationscom/217914411419?v=app_4949752878&amp;ref=ts" TargetMode="External"/><Relationship Id="rId18" Type="http://schemas.openxmlformats.org/officeDocument/2006/relationships/image" Target="../media/image10.jpeg"/><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vmlDrawing" Target="../drawings/vmlDrawing1.vml"/><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7.png"/><Relationship Id="rId7" Type="http://schemas.openxmlformats.org/officeDocument/2006/relationships/image" Target="../media/image8.png"/><Relationship Id="rId8" Type="http://schemas.openxmlformats.org/officeDocument/2006/relationships/oleObject" Target="../embeddings/oleObject1.bin"/><Relationship Id="rId9" Type="http://schemas.openxmlformats.org/officeDocument/2006/relationships/image" Target="../media/image1.wmf"/><Relationship Id="rId10" Type="http://schemas.openxmlformats.org/officeDocument/2006/relationships/oleObject" Target="../embeddings/oleObject2.bin"/></Relationships>
</file>

<file path=ppt/slideMasters/_rels/slideMaster2.xml.rels><?xml version="1.0" encoding="UTF-8" standalone="yes"?>
<Relationships xmlns="http://schemas.openxmlformats.org/package/2006/relationships"><Relationship Id="rId11" Type="http://schemas.openxmlformats.org/officeDocument/2006/relationships/image" Target="../media/image5.png"/><Relationship Id="rId12" Type="http://schemas.openxmlformats.org/officeDocument/2006/relationships/image" Target="../media/image6.png"/><Relationship Id="rId13" Type="http://schemas.openxmlformats.org/officeDocument/2006/relationships/image" Target="../media/image7.png"/><Relationship Id="rId14" Type="http://schemas.openxmlformats.org/officeDocument/2006/relationships/image" Target="../media/image8.png"/><Relationship Id="rId15" Type="http://schemas.openxmlformats.org/officeDocument/2006/relationships/oleObject" Target="../embeddings/oleObject7.bin"/><Relationship Id="rId16" Type="http://schemas.openxmlformats.org/officeDocument/2006/relationships/image" Target="../media/image1.wmf"/><Relationship Id="rId17" Type="http://schemas.openxmlformats.org/officeDocument/2006/relationships/oleObject" Target="../embeddings/oleObject8.bin"/><Relationship Id="rId18" Type="http://schemas.openxmlformats.org/officeDocument/2006/relationships/image" Target="../media/image2.wmf"/><Relationship Id="rId1" Type="http://schemas.openxmlformats.org/officeDocument/2006/relationships/slideLayout" Target="../slideLayouts/slideLayout2.xml"/><Relationship Id="rId2" Type="http://schemas.openxmlformats.org/officeDocument/2006/relationships/theme" Target="../theme/theme2.xml"/><Relationship Id="rId3" Type="http://schemas.openxmlformats.org/officeDocument/2006/relationships/vmlDrawing" Target="../drawings/vmlDrawing2.vml"/><Relationship Id="rId4" Type="http://schemas.openxmlformats.org/officeDocument/2006/relationships/oleObject" Target="../embeddings/oleObject5.bin"/><Relationship Id="rId5" Type="http://schemas.openxmlformats.org/officeDocument/2006/relationships/image" Target="../media/image3.wmf"/><Relationship Id="rId6" Type="http://schemas.openxmlformats.org/officeDocument/2006/relationships/image" Target="../media/image9.png"/><Relationship Id="rId7" Type="http://schemas.openxmlformats.org/officeDocument/2006/relationships/oleObject" Target="../embeddings/oleObject6.bin"/><Relationship Id="rId8" Type="http://schemas.openxmlformats.org/officeDocument/2006/relationships/image" Target="../media/image4.wmf"/><Relationship Id="rId9" Type="http://schemas.openxmlformats.org/officeDocument/2006/relationships/hyperlink" Target="http://www.facebook.com/pages/PosterPresentationscom/217914411419?v=app_4949752878&amp;ref=ts" TargetMode="External"/><Relationship Id="rId10" Type="http://schemas.openxmlformats.org/officeDocument/2006/relationships/image" Target="../media/image10.jpeg"/></Relationships>
</file>

<file path=ppt/slideMasters/_rels/slideMaster3.xml.rels><?xml version="1.0" encoding="UTF-8" standalone="yes"?>
<Relationships xmlns="http://schemas.openxmlformats.org/package/2006/relationships"><Relationship Id="rId11" Type="http://schemas.openxmlformats.org/officeDocument/2006/relationships/image" Target="../media/image5.png"/><Relationship Id="rId12" Type="http://schemas.openxmlformats.org/officeDocument/2006/relationships/image" Target="../media/image6.png"/><Relationship Id="rId13" Type="http://schemas.openxmlformats.org/officeDocument/2006/relationships/image" Target="../media/image7.png"/><Relationship Id="rId14" Type="http://schemas.openxmlformats.org/officeDocument/2006/relationships/image" Target="../media/image8.png"/><Relationship Id="rId15" Type="http://schemas.openxmlformats.org/officeDocument/2006/relationships/oleObject" Target="../embeddings/oleObject11.bin"/><Relationship Id="rId16" Type="http://schemas.openxmlformats.org/officeDocument/2006/relationships/image" Target="../media/image1.wmf"/><Relationship Id="rId17" Type="http://schemas.openxmlformats.org/officeDocument/2006/relationships/oleObject" Target="../embeddings/oleObject12.bin"/><Relationship Id="rId18" Type="http://schemas.openxmlformats.org/officeDocument/2006/relationships/image" Target="../media/image2.wmf"/><Relationship Id="rId1" Type="http://schemas.openxmlformats.org/officeDocument/2006/relationships/slideLayout" Target="../slideLayouts/slideLayout3.xml"/><Relationship Id="rId2" Type="http://schemas.openxmlformats.org/officeDocument/2006/relationships/theme" Target="../theme/theme3.xml"/><Relationship Id="rId3" Type="http://schemas.openxmlformats.org/officeDocument/2006/relationships/vmlDrawing" Target="../drawings/vmlDrawing3.vml"/><Relationship Id="rId4" Type="http://schemas.openxmlformats.org/officeDocument/2006/relationships/oleObject" Target="../embeddings/oleObject9.bin"/><Relationship Id="rId5" Type="http://schemas.openxmlformats.org/officeDocument/2006/relationships/image" Target="../media/image3.wmf"/><Relationship Id="rId6" Type="http://schemas.openxmlformats.org/officeDocument/2006/relationships/image" Target="../media/image9.png"/><Relationship Id="rId7" Type="http://schemas.openxmlformats.org/officeDocument/2006/relationships/oleObject" Target="../embeddings/oleObject10.bin"/><Relationship Id="rId8" Type="http://schemas.openxmlformats.org/officeDocument/2006/relationships/image" Target="../media/image4.wmf"/><Relationship Id="rId9" Type="http://schemas.openxmlformats.org/officeDocument/2006/relationships/hyperlink" Target="http://www.facebook.com/pages/PosterPresentationscom/217914411419?v=app_4949752878&amp;ref=ts" TargetMode="External"/><Relationship Id="rId10" Type="http://schemas.openxmlformats.org/officeDocument/2006/relationships/image" Target="../media/image10.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34000">
              <a:schemeClr val="tx2">
                <a:lumMod val="40000"/>
                <a:lumOff val="6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43891200" cy="4800600"/>
          </a:xfrm>
          <a:prstGeom prst="rect">
            <a:avLst/>
          </a:prstGeom>
          <a:solidFill>
            <a:schemeClr val="accent5">
              <a:lumMod val="75000"/>
            </a:schemeClr>
          </a:solidFill>
          <a:ln w="9525">
            <a:solidFill>
              <a:schemeClr val="tx1"/>
            </a:solidFill>
            <a:miter lim="800000"/>
            <a:headEnd/>
            <a:tailEnd/>
          </a:ln>
          <a:effectLst/>
        </p:spPr>
        <p:txBody>
          <a:bodyPr wrap="none" lIns="91436" tIns="45717" rIns="91436" bIns="45717" anchor="ctr"/>
          <a:lstStyle/>
          <a:p>
            <a:pPr>
              <a:defRPr/>
            </a:pPr>
            <a:endParaRPr lang="en-US" dirty="0"/>
          </a:p>
        </p:txBody>
      </p:sp>
      <p:sp>
        <p:nvSpPr>
          <p:cNvPr id="9" name="Rectangle 9"/>
          <p:cNvSpPr>
            <a:spLocks noChangeArrowheads="1"/>
          </p:cNvSpPr>
          <p:nvPr/>
        </p:nvSpPr>
        <p:spPr bwMode="auto">
          <a:xfrm>
            <a:off x="0" y="4800600"/>
            <a:ext cx="43891200" cy="45719"/>
          </a:xfrm>
          <a:prstGeom prst="rect">
            <a:avLst/>
          </a:prstGeom>
          <a:solidFill>
            <a:schemeClr val="accent5">
              <a:lumMod val="50000"/>
            </a:schemeClr>
          </a:solidFill>
          <a:ln w="152400">
            <a:solidFill>
              <a:schemeClr val="accent5">
                <a:lumMod val="50000"/>
              </a:schemeClr>
            </a:solidFill>
            <a:miter lim="800000"/>
            <a:headEnd/>
            <a:tailEnd/>
          </a:ln>
          <a:effectLst/>
        </p:spPr>
        <p:txBody>
          <a:bodyPr wrap="none" lIns="91436" tIns="45717" rIns="91436" bIns="45717" anchor="ctr"/>
          <a:lstStyle/>
          <a:p>
            <a:pPr>
              <a:defRPr/>
            </a:pPr>
            <a:endParaRPr lang="en-US" dirty="0"/>
          </a:p>
        </p:txBody>
      </p:sp>
      <p:sp>
        <p:nvSpPr>
          <p:cNvPr id="10" name="Text Box 14"/>
          <p:cNvSpPr txBox="1">
            <a:spLocks noChangeArrowheads="1"/>
          </p:cNvSpPr>
          <p:nvPr/>
        </p:nvSpPr>
        <p:spPr bwMode="auto">
          <a:xfrm>
            <a:off x="1567305" y="32315729"/>
            <a:ext cx="2514600" cy="336819"/>
          </a:xfrm>
          <a:prstGeom prst="rect">
            <a:avLst/>
          </a:prstGeom>
          <a:noFill/>
          <a:ln w="9525">
            <a:solidFill>
              <a:schemeClr val="accent5">
                <a:lumMod val="50000"/>
              </a:schemeClr>
            </a:solid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smtClean="0">
                <a:solidFill>
                  <a:schemeClr val="bg1">
                    <a:lumMod val="75000"/>
                  </a:schemeClr>
                </a:solidFill>
                <a:latin typeface="Arial" charset="0"/>
              </a:rPr>
              <a:t>RESEARCH POSTER PRESENTATION </a:t>
            </a:r>
            <a:r>
              <a:rPr lang="en-US" sz="500" b="1" dirty="0">
                <a:solidFill>
                  <a:schemeClr val="bg1">
                    <a:lumMod val="75000"/>
                  </a:schemeClr>
                </a:solidFill>
                <a:latin typeface="Arial" charset="0"/>
              </a:rPr>
              <a:t>DESIGN © </a:t>
            </a:r>
            <a:r>
              <a:rPr lang="en-US" sz="500" b="1" dirty="0" smtClean="0">
                <a:solidFill>
                  <a:schemeClr val="bg1">
                    <a:lumMod val="75000"/>
                  </a:schemeClr>
                </a:solidFill>
                <a:latin typeface="Arial" charset="0"/>
              </a:rPr>
              <a:t>2012</a:t>
            </a:r>
            <a:endParaRPr lang="en-US" sz="500" b="1" dirty="0">
              <a:solidFill>
                <a:schemeClr val="bg1">
                  <a:lumMod val="75000"/>
                </a:schemeClr>
              </a:solidFill>
              <a:latin typeface="Arial" charset="0"/>
            </a:endParaRP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sp>
        <p:nvSpPr>
          <p:cNvPr id="2" name="Rounded Rectangle 1"/>
          <p:cNvSpPr/>
          <p:nvPr userDrawn="1"/>
        </p:nvSpPr>
        <p:spPr>
          <a:xfrm>
            <a:off x="922338" y="5475145"/>
            <a:ext cx="10058400" cy="26736675"/>
          </a:xfrm>
          <a:prstGeom prst="roundRect">
            <a:avLst>
              <a:gd name="adj" fmla="val 9229"/>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p:cNvSpPr/>
          <p:nvPr userDrawn="1"/>
        </p:nvSpPr>
        <p:spPr>
          <a:xfrm>
            <a:off x="11587692" y="5475145"/>
            <a:ext cx="10058400" cy="26736675"/>
          </a:xfrm>
          <a:prstGeom prst="roundRect">
            <a:avLst>
              <a:gd name="adj" fmla="val 9229"/>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23"/>
          <p:cNvSpPr/>
          <p:nvPr userDrawn="1"/>
        </p:nvSpPr>
        <p:spPr>
          <a:xfrm>
            <a:off x="22253046" y="5475145"/>
            <a:ext cx="10058400" cy="26736675"/>
          </a:xfrm>
          <a:prstGeom prst="roundRect">
            <a:avLst>
              <a:gd name="adj" fmla="val 9229"/>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ounded Rectangle 25"/>
          <p:cNvSpPr/>
          <p:nvPr userDrawn="1"/>
        </p:nvSpPr>
        <p:spPr>
          <a:xfrm>
            <a:off x="32918400" y="5475145"/>
            <a:ext cx="10058400" cy="26736675"/>
          </a:xfrm>
          <a:prstGeom prst="roundRect">
            <a:avLst>
              <a:gd name="adj" fmla="val 9229"/>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0" name="Group 29"/>
          <p:cNvGrpSpPr/>
          <p:nvPr userDrawn="1"/>
        </p:nvGrpSpPr>
        <p:grpSpPr>
          <a:xfrm>
            <a:off x="-11225189" y="-1"/>
            <a:ext cx="11018865" cy="32918401"/>
            <a:chOff x="-11225189" y="-1"/>
            <a:chExt cx="11018865" cy="32918401"/>
          </a:xfrm>
        </p:grpSpPr>
        <p:sp>
          <p:nvSpPr>
            <p:cNvPr id="31" name="Rectangle 30"/>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smtClean="0">
                  <a:solidFill>
                    <a:srgbClr val="FF0000"/>
                  </a:solidFill>
                  <a:latin typeface="Trebuchet MS" pitchFamily="34" charset="0"/>
                </a:rPr>
                <a:t>(—THIS SIDEBAR DOES NOT PRINT—)</a:t>
              </a:r>
              <a:endParaRPr lang="en-US" sz="3200" b="1" spc="600"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DESIGN</a:t>
              </a:r>
              <a:r>
                <a:rPr lang="en-US" sz="4000" b="1" spc="600" baseline="0" dirty="0" smtClean="0">
                  <a:solidFill>
                    <a:schemeClr val="bg1"/>
                  </a:solidFill>
                  <a:latin typeface="Trebuchet MS" pitchFamily="34" charset="0"/>
                </a:rPr>
                <a:t> </a:t>
              </a:r>
              <a:r>
                <a:rPr lang="en-US" sz="4000" b="1" spc="600" dirty="0" smtClean="0">
                  <a:solidFill>
                    <a:schemeClr val="bg1"/>
                  </a:solidFill>
                  <a:latin typeface="Trebuchet MS" pitchFamily="34" charset="0"/>
                </a:rPr>
                <a:t>GUIDE</a:t>
              </a:r>
            </a:p>
            <a:p>
              <a:pPr algn="ctr"/>
              <a:endParaRPr lang="en-US" sz="2800" b="1" dirty="0" smtClean="0">
                <a:latin typeface="Trebuchet MS" pitchFamily="34" charset="0"/>
              </a:endParaRPr>
            </a:p>
            <a:p>
              <a:pPr defTabSz="3765639"/>
              <a:r>
                <a:rPr lang="en-US" sz="2800" i="0" dirty="0" smtClean="0">
                  <a:latin typeface="Trebuchet MS" pitchFamily="34" charset="0"/>
                </a:rPr>
                <a:t>This PowerPoint</a:t>
              </a:r>
              <a:r>
                <a:rPr lang="en-US" sz="2800" i="0" baseline="0" dirty="0" smtClean="0">
                  <a:latin typeface="Trebuchet MS" pitchFamily="34" charset="0"/>
                </a:rPr>
                <a:t> </a:t>
              </a:r>
              <a:r>
                <a:rPr lang="en-US" sz="2800" i="0" dirty="0" smtClean="0">
                  <a:latin typeface="Trebuchet MS" pitchFamily="34" charset="0"/>
                </a:rPr>
                <a:t>2007 template produces</a:t>
              </a:r>
              <a:r>
                <a:rPr lang="en-US" sz="2800" i="0" baseline="0" dirty="0" smtClean="0">
                  <a:latin typeface="Trebuchet MS" pitchFamily="34" charset="0"/>
                </a:rPr>
                <a:t> </a:t>
              </a:r>
              <a:r>
                <a:rPr lang="en-US" sz="2800" i="0" dirty="0" smtClean="0">
                  <a:latin typeface="Trebuchet MS" pitchFamily="34" charset="0"/>
                </a:rPr>
                <a:t>a 36”x48” presentation poster. </a:t>
              </a:r>
              <a:r>
                <a:rPr lang="en-US" sz="2800" dirty="0" smtClean="0">
                  <a:latin typeface="Trebuchet MS" pitchFamily="34" charset="0"/>
                </a:rPr>
                <a:t>You</a:t>
              </a:r>
              <a:r>
                <a:rPr lang="en-US" sz="2800" baseline="0" dirty="0" smtClean="0">
                  <a:latin typeface="Trebuchet MS" pitchFamily="34" charset="0"/>
                </a:rPr>
                <a:t> can u</a:t>
              </a:r>
              <a:r>
                <a:rPr lang="en-US" sz="2800" dirty="0" smtClean="0">
                  <a:latin typeface="Trebuchet MS" pitchFamily="34" charset="0"/>
                </a:rPr>
                <a:t>se</a:t>
              </a:r>
              <a:r>
                <a:rPr lang="en-US" sz="2800" baseline="0" dirty="0" smtClean="0">
                  <a:latin typeface="Trebuchet MS" pitchFamily="34" charset="0"/>
                </a:rPr>
                <a:t> it to create your research poster and </a:t>
              </a:r>
              <a:r>
                <a:rPr lang="en-US" sz="2800" dirty="0" smtClean="0">
                  <a:latin typeface="Trebuchet MS" pitchFamily="34" charset="0"/>
                </a:rPr>
                <a:t>save valuable time placing titles, subtitles,</a:t>
              </a:r>
              <a:r>
                <a:rPr lang="en-US" sz="2800" baseline="0" dirty="0" smtClean="0">
                  <a:latin typeface="Trebuchet MS" pitchFamily="34" charset="0"/>
                </a:rPr>
                <a:t> text, and graphics</a:t>
              </a:r>
              <a:r>
                <a:rPr lang="en-US" sz="2800" dirty="0" smtClean="0">
                  <a:latin typeface="Trebuchet MS" pitchFamily="34" charset="0"/>
                </a:rPr>
                <a:t>. </a:t>
              </a:r>
            </a:p>
            <a:p>
              <a:pPr defTabSz="3765639"/>
              <a:endParaRPr lang="en-US" sz="2800" dirty="0" smtClean="0">
                <a:latin typeface="Trebuchet MS" pitchFamily="34" charset="0"/>
              </a:endParaRPr>
            </a:p>
            <a:p>
              <a:pPr defTabSz="4389219"/>
              <a:r>
                <a:rPr lang="en-US" sz="2800" dirty="0" smtClean="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smtClean="0">
                  <a:solidFill>
                    <a:srgbClr val="FFC000"/>
                  </a:solidFill>
                  <a:latin typeface="Trebuchet MS" pitchFamily="34" charset="0"/>
                </a:rPr>
                <a:t>PosterPresentations.com</a:t>
              </a:r>
              <a:r>
                <a:rPr lang="en-US" sz="2800" b="1" dirty="0" smtClean="0">
                  <a:solidFill>
                    <a:schemeClr val="bg1"/>
                  </a:solidFill>
                  <a:latin typeface="Trebuchet MS" pitchFamily="34" charset="0"/>
                </a:rPr>
                <a:t> </a:t>
              </a:r>
              <a:r>
                <a:rPr lang="en-US" sz="2800" dirty="0" smtClean="0">
                  <a:solidFill>
                    <a:schemeClr val="bg1"/>
                  </a:solidFill>
                  <a:latin typeface="Trebuchet MS" pitchFamily="34" charset="0"/>
                </a:rPr>
                <a:t>and click on HELP DESK.</a:t>
              </a:r>
            </a:p>
            <a:p>
              <a:pPr defTabSz="4389219"/>
              <a:endParaRPr lang="en-US" sz="2800" dirty="0" smtClean="0">
                <a:latin typeface="Trebuchet MS" pitchFamily="34" charset="0"/>
              </a:endParaRPr>
            </a:p>
            <a:p>
              <a:pPr defTabSz="4389219"/>
              <a:r>
                <a:rPr lang="en-US" sz="2800" dirty="0" smtClean="0">
                  <a:solidFill>
                    <a:schemeClr val="bg1"/>
                  </a:solidFill>
                  <a:latin typeface="Trebuchet MS" pitchFamily="34" charset="0"/>
                </a:rPr>
                <a:t>When</a:t>
              </a:r>
              <a:r>
                <a:rPr lang="en-US" sz="2800" baseline="0" dirty="0" smtClean="0">
                  <a:solidFill>
                    <a:schemeClr val="bg1"/>
                  </a:solidFill>
                  <a:latin typeface="Trebuchet MS" pitchFamily="34" charset="0"/>
                </a:rPr>
                <a:t> you are ready to print your poster</a:t>
              </a:r>
              <a:r>
                <a:rPr lang="en-US" sz="2800" dirty="0" smtClean="0">
                  <a:solidFill>
                    <a:schemeClr val="bg1"/>
                  </a:solidFill>
                  <a:latin typeface="Trebuchet MS" pitchFamily="34" charset="0"/>
                </a:rPr>
                <a:t>,</a:t>
              </a:r>
              <a:r>
                <a:rPr lang="en-US" sz="2800" baseline="0" dirty="0" smtClean="0">
                  <a:solidFill>
                    <a:schemeClr val="bg1"/>
                  </a:solidFill>
                  <a:latin typeface="Trebuchet MS" pitchFamily="34" charset="0"/>
                </a:rPr>
                <a:t> go online to </a:t>
              </a:r>
              <a:r>
                <a:rPr lang="en-US" sz="2800" b="0" dirty="0" smtClean="0">
                  <a:solidFill>
                    <a:schemeClr val="bg1"/>
                  </a:solidFill>
                  <a:latin typeface="Trebuchet MS" pitchFamily="34" charset="0"/>
                </a:rPr>
                <a:t>PosterPresentations.com</a:t>
              </a:r>
              <a:r>
                <a:rPr lang="en-US" sz="2800" dirty="0" smtClean="0">
                  <a:solidFill>
                    <a:schemeClr val="bg1"/>
                  </a:solidFill>
                  <a:latin typeface="Trebuchet MS" pitchFamily="34" charset="0"/>
                </a:rPr>
                <a:t/>
              </a:r>
              <a:br>
                <a:rPr lang="en-US" sz="2800" dirty="0" smtClean="0">
                  <a:solidFill>
                    <a:schemeClr val="bg1"/>
                  </a:solidFill>
                  <a:latin typeface="Trebuchet MS" pitchFamily="34" charset="0"/>
                </a:rPr>
              </a:br>
              <a:endParaRPr lang="en-US" sz="2800" dirty="0" smtClean="0">
                <a:solidFill>
                  <a:schemeClr val="bg1"/>
                </a:solidFill>
                <a:latin typeface="Trebuchet MS" pitchFamily="34" charset="0"/>
              </a:endParaRPr>
            </a:p>
            <a:p>
              <a:pPr algn="l" defTabSz="3765639"/>
              <a:r>
                <a:rPr lang="en-US" sz="2800" b="0" dirty="0" smtClean="0">
                  <a:solidFill>
                    <a:schemeClr val="bg1"/>
                  </a:solidFill>
                  <a:latin typeface="Trebuchet MS" pitchFamily="34" charset="0"/>
                </a:rPr>
                <a:t>Need</a:t>
              </a:r>
              <a:r>
                <a:rPr lang="en-US" sz="2800" b="0" baseline="0" dirty="0" smtClean="0">
                  <a:solidFill>
                    <a:schemeClr val="bg1"/>
                  </a:solidFill>
                  <a:latin typeface="Trebuchet MS" pitchFamily="34" charset="0"/>
                </a:rPr>
                <a:t> assistance? Call us at </a:t>
              </a:r>
              <a:r>
                <a:rPr lang="en-US" sz="2800" b="0" dirty="0" smtClean="0">
                  <a:solidFill>
                    <a:srgbClr val="FFC000"/>
                  </a:solidFill>
                  <a:latin typeface="Trebuchet MS" pitchFamily="34" charset="0"/>
                </a:rPr>
                <a:t>1.510.649.3001</a:t>
              </a:r>
            </a:p>
            <a:p>
              <a:pPr algn="l" defTabSz="3765639"/>
              <a:endParaRPr lang="en-US" sz="3600" b="1" dirty="0" smtClean="0">
                <a:solidFill>
                  <a:srgbClr val="FFFF00"/>
                </a:solidFill>
                <a:latin typeface="Trebuchet MS" pitchFamily="34" charset="0"/>
              </a:endParaRPr>
            </a:p>
            <a:p>
              <a:pPr algn="ctr"/>
              <a:endParaRPr lang="en-US" sz="2400" b="1"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QUICK START</a:t>
              </a:r>
            </a:p>
            <a:p>
              <a:pPr algn="ctr"/>
              <a:endParaRPr lang="en-US" sz="32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Zoom in and out</a:t>
              </a:r>
            </a:p>
            <a:p>
              <a:pPr marL="1892300" indent="-1892300" algn="l" defTabSz="850900"/>
              <a:r>
                <a:rPr lang="en-US" sz="2400" b="0" baseline="0" dirty="0" smtClean="0">
                  <a:solidFill>
                    <a:schemeClr val="bg1"/>
                  </a:solidFill>
                  <a:latin typeface="Trebuchet MS" pitchFamily="34" charset="0"/>
                </a:rPr>
                <a:t>	</a:t>
              </a:r>
              <a:r>
                <a:rPr lang="en-US" sz="2400" b="0" baseline="0" dirty="0" smtClean="0">
                  <a:solidFill>
                    <a:schemeClr val="bg1">
                      <a:lumMod val="75000"/>
                    </a:schemeClr>
                  </a:solidFill>
                  <a:latin typeface="Trebuchet MS" pitchFamily="34" charset="0"/>
                </a:rPr>
                <a:t>As you work on your poster zoom in and out to the level that is more comfortable to you. </a:t>
              </a:r>
            </a:p>
            <a:p>
              <a:pPr marL="1892300" indent="-1892300" algn="l" defTabSz="850900"/>
              <a:r>
                <a:rPr lang="en-US" sz="2400" b="1" baseline="0" dirty="0" smtClean="0">
                  <a:solidFill>
                    <a:schemeClr val="bg1">
                      <a:lumMod val="75000"/>
                    </a:schemeClr>
                  </a:solidFill>
                  <a:latin typeface="Trebuchet MS" pitchFamily="34" charset="0"/>
                </a:rPr>
                <a:t>	</a:t>
              </a:r>
              <a:r>
                <a:rPr lang="en-US" sz="2400" b="0" baseline="0" dirty="0" smtClean="0">
                  <a:solidFill>
                    <a:schemeClr val="bg1">
                      <a:lumMod val="75000"/>
                    </a:schemeClr>
                  </a:solidFill>
                  <a:latin typeface="Trebuchet MS" pitchFamily="34" charset="0"/>
                </a:rPr>
                <a:t>Go to VIEW &gt; ZOOM.</a:t>
              </a:r>
            </a:p>
            <a:p>
              <a:pPr algn="l"/>
              <a:endParaRPr lang="en-US" sz="2800" b="0"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Title, Authors, and Affiliations</a:t>
              </a:r>
            </a:p>
            <a:p>
              <a:pPr algn="l"/>
              <a:r>
                <a:rPr lang="en-US" sz="2400" b="0" baseline="0" dirty="0" smtClean="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smtClean="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The font size of your title should be bigger than your name(s) and institution name(s).</a:t>
              </a:r>
            </a:p>
            <a:p>
              <a:pPr algn="l"/>
              <a:r>
                <a:rPr lang="en-US" sz="2800" b="1" baseline="0" dirty="0" smtClean="0">
                  <a:solidFill>
                    <a:schemeClr val="bg1"/>
                  </a:solidFill>
                  <a:latin typeface="Trebuchet MS" pitchFamily="34" charset="0"/>
                </a:rPr>
                <a:t/>
              </a:r>
              <a:br>
                <a:rPr lang="en-US" sz="2800" b="1" baseline="0" dirty="0" smtClean="0">
                  <a:solidFill>
                    <a:schemeClr val="bg1"/>
                  </a:solidFill>
                  <a:latin typeface="Trebuchet MS" pitchFamily="34" charset="0"/>
                </a:rPr>
              </a:br>
              <a:endParaRPr lang="en-US" sz="2800" b="1" dirty="0" smtClean="0">
                <a:solidFill>
                  <a:schemeClr val="bg1"/>
                </a:solidFill>
                <a:latin typeface="Trebuchet MS" pitchFamily="34" charset="0"/>
              </a:endParaRPr>
            </a:p>
            <a:p>
              <a:pPr algn="ctr"/>
              <a:endParaRPr lang="en-US" sz="2800" b="1" dirty="0" smtClean="0">
                <a:solidFill>
                  <a:srgbClr val="FFC000"/>
                </a:solidFill>
                <a:latin typeface="Trebuchet MS" pitchFamily="34" charset="0"/>
              </a:endParaRPr>
            </a:p>
            <a:p>
              <a:pPr algn="ctr"/>
              <a:endParaRPr lang="en-US" sz="2800" b="1" dirty="0" smtClean="0">
                <a:solidFill>
                  <a:srgbClr val="FFC000"/>
                </a:solidFill>
                <a:latin typeface="Trebuchet MS" pitchFamily="34" charset="0"/>
              </a:endParaRPr>
            </a:p>
            <a:p>
              <a:pPr algn="ctr"/>
              <a:r>
                <a:rPr lang="en-US" sz="3200" b="1" dirty="0" smtClean="0">
                  <a:solidFill>
                    <a:srgbClr val="FFC000"/>
                  </a:solidFill>
                  <a:latin typeface="Trebuchet MS" pitchFamily="34" charset="0"/>
                </a:rPr>
                <a:t>Adding Logos</a:t>
              </a:r>
              <a:r>
                <a:rPr lang="en-US" sz="3200" b="1" baseline="0" dirty="0" smtClean="0">
                  <a:solidFill>
                    <a:srgbClr val="FFC000"/>
                  </a:solidFill>
                  <a:latin typeface="Trebuchet MS" pitchFamily="34" charset="0"/>
                </a:rPr>
                <a:t> / Seals</a:t>
              </a:r>
            </a:p>
            <a:p>
              <a:pPr algn="l"/>
              <a:r>
                <a:rPr lang="en-US" sz="2400" b="0" baseline="0" dirty="0" smtClean="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spc="0"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See if your school’s logo is available on our free poster templates page.</a:t>
              </a:r>
            </a:p>
            <a:p>
              <a:pPr algn="l"/>
              <a:endParaRPr lang="en-US" sz="2400" b="0" baseline="0" dirty="0" smtClean="0">
                <a:latin typeface="Trebuchet MS" pitchFamily="34" charset="0"/>
              </a:endParaRPr>
            </a:p>
            <a:p>
              <a:pPr algn="ctr"/>
              <a:r>
                <a:rPr lang="en-US" sz="3200" b="1" baseline="0" dirty="0" smtClean="0">
                  <a:solidFill>
                    <a:srgbClr val="FFC000"/>
                  </a:solidFill>
                  <a:latin typeface="Trebuchet MS" pitchFamily="34" charset="0"/>
                </a:rPr>
                <a:t>Photographs / Graphics</a:t>
              </a:r>
            </a:p>
            <a:p>
              <a:pPr algn="l" defTabSz="977900"/>
              <a:r>
                <a:rPr lang="en-US" sz="2400" b="0" baseline="0" dirty="0" smtClean="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smtClean="0">
                  <a:solidFill>
                    <a:schemeClr val="bg1">
                      <a:lumMod val="75000"/>
                    </a:schemeClr>
                  </a:solidFill>
                  <a:latin typeface="Trebuchet MS" pitchFamily="34" charset="0"/>
                </a:rPr>
                <a:t>disproportionally.</a:t>
              </a:r>
            </a:p>
            <a:p>
              <a:pPr algn="l" defTabSz="977900"/>
              <a:endParaRPr lang="en-US" sz="2400" b="0" baseline="0" dirty="0" smtClean="0">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r>
                <a:rPr lang="en-US" sz="3200" b="1" baseline="0" dirty="0" smtClean="0">
                  <a:solidFill>
                    <a:srgbClr val="FFC000"/>
                  </a:solidFill>
                  <a:latin typeface="Trebuchet MS" pitchFamily="34" charset="0"/>
                </a:rPr>
                <a:t>Image Quality Check</a:t>
              </a:r>
            </a:p>
            <a:p>
              <a:pPr lvl="0" algn="l" defTabSz="977900"/>
              <a:r>
                <a:rPr lang="en-US" sz="2400" b="0" baseline="0" dirty="0" smtClean="0">
                  <a:solidFill>
                    <a:schemeClr val="bg1">
                      <a:lumMod val="75000"/>
                    </a:schemeClr>
                  </a:solidFill>
                  <a:latin typeface="Trebuchet MS" pitchFamily="34" charset="0"/>
                </a:rPr>
                <a:t>Zoom in and look at your images at 100% magnification. If they look good they will print well. </a:t>
              </a:r>
              <a:endParaRPr lang="en-US" sz="2800" b="0" dirty="0" smtClean="0">
                <a:latin typeface="Trebuchet MS" pitchFamily="34" charset="0"/>
              </a:endParaRPr>
            </a:p>
          </p:txBody>
        </p:sp>
        <p:cxnSp>
          <p:nvCxnSpPr>
            <p:cNvPr id="32" name="Straight Connector 31"/>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36" name="Picture 35"/>
            <p:cNvPicPr>
              <a:picLocks noChangeAspect="1"/>
            </p:cNvPicPr>
            <p:nvPr userDrawn="1"/>
          </p:nvPicPr>
          <p:blipFill>
            <a:blip r:embed="rId4"/>
            <a:stretch>
              <a:fillRect/>
            </a:stretch>
          </p:blipFill>
          <p:spPr>
            <a:xfrm>
              <a:off x="-10740740" y="10261718"/>
              <a:ext cx="1597666" cy="1201935"/>
            </a:xfrm>
            <a:prstGeom prst="rect">
              <a:avLst/>
            </a:prstGeom>
          </p:spPr>
        </p:pic>
        <p:pic>
          <p:nvPicPr>
            <p:cNvPr id="37" name="Picture 36"/>
            <p:cNvPicPr>
              <a:picLocks noChangeAspect="1"/>
            </p:cNvPicPr>
            <p:nvPr userDrawn="1"/>
          </p:nvPicPr>
          <p:blipFill>
            <a:blip r:embed="rId5"/>
            <a:stretch>
              <a:fillRect/>
            </a:stretch>
          </p:blipFill>
          <p:spPr>
            <a:xfrm>
              <a:off x="-10732765" y="15696927"/>
              <a:ext cx="9986808" cy="1053596"/>
            </a:xfrm>
            <a:prstGeom prst="rect">
              <a:avLst/>
            </a:prstGeom>
          </p:spPr>
        </p:pic>
        <p:grpSp>
          <p:nvGrpSpPr>
            <p:cNvPr id="38" name="Group 37"/>
            <p:cNvGrpSpPr/>
            <p:nvPr userDrawn="1"/>
          </p:nvGrpSpPr>
          <p:grpSpPr>
            <a:xfrm>
              <a:off x="-9744993" y="23540957"/>
              <a:ext cx="7531182" cy="2120439"/>
              <a:chOff x="-4470427" y="11016658"/>
              <a:chExt cx="3470785" cy="974220"/>
            </a:xfrm>
          </p:grpSpPr>
          <p:grpSp>
            <p:nvGrpSpPr>
              <p:cNvPr id="46" name="Group 45"/>
              <p:cNvGrpSpPr/>
              <p:nvPr userDrawn="1"/>
            </p:nvGrpSpPr>
            <p:grpSpPr>
              <a:xfrm>
                <a:off x="-2783495" y="11060886"/>
                <a:ext cx="624431" cy="893535"/>
                <a:chOff x="-3958697" y="11117435"/>
                <a:chExt cx="779338" cy="1280430"/>
              </a:xfrm>
            </p:grpSpPr>
            <p:pic>
              <p:nvPicPr>
                <p:cNvPr id="52" name="Picture 51"/>
                <p:cNvPicPr>
                  <a:picLocks noChangeAspect="1"/>
                </p:cNvPicPr>
                <p:nvPr userDrawn="1"/>
              </p:nvPicPr>
              <p:blipFill>
                <a:blip r:embed="rId6"/>
                <a:stretch>
                  <a:fillRect/>
                </a:stretch>
              </p:blipFill>
              <p:spPr>
                <a:xfrm>
                  <a:off x="-3948160" y="11117435"/>
                  <a:ext cx="768801" cy="1090857"/>
                </a:xfrm>
                <a:prstGeom prst="rect">
                  <a:avLst/>
                </a:prstGeom>
              </p:spPr>
            </p:pic>
            <p:sp>
              <p:nvSpPr>
                <p:cNvPr id="53" name="TextBox 52"/>
                <p:cNvSpPr txBox="1"/>
                <p:nvPr userDrawn="1"/>
              </p:nvSpPr>
              <p:spPr>
                <a:xfrm>
                  <a:off x="-3958697" y="12114178"/>
                  <a:ext cx="779337" cy="283687"/>
                </a:xfrm>
                <a:prstGeom prst="rect">
                  <a:avLst/>
                </a:prstGeom>
                <a:solidFill>
                  <a:schemeClr val="accent1"/>
                </a:solidFill>
                <a:ln>
                  <a:noFill/>
                </a:ln>
              </p:spPr>
              <p:txBody>
                <a:bodyPr wrap="square" lIns="91440" tIns="91440" rIns="91440" bIns="91440" rtlCol="0">
                  <a:spAutoFit/>
                </a:bodyPr>
                <a:lstStyle/>
                <a:p>
                  <a:pPr algn="ctr"/>
                  <a:r>
                    <a:rPr lang="en-US" sz="1600" b="1" dirty="0" smtClean="0">
                      <a:solidFill>
                        <a:schemeClr val="tx1"/>
                      </a:solidFill>
                    </a:rPr>
                    <a:t>ORIGINAL</a:t>
                  </a:r>
                  <a:endParaRPr lang="en-US" sz="1600" b="1" dirty="0">
                    <a:solidFill>
                      <a:schemeClr val="tx1"/>
                    </a:solidFill>
                  </a:endParaRPr>
                </a:p>
              </p:txBody>
            </p:sp>
          </p:grpSp>
          <p:grpSp>
            <p:nvGrpSpPr>
              <p:cNvPr id="47" name="Group 46"/>
              <p:cNvGrpSpPr/>
              <p:nvPr userDrawn="1"/>
            </p:nvGrpSpPr>
            <p:grpSpPr>
              <a:xfrm>
                <a:off x="-2033159" y="11060889"/>
                <a:ext cx="1033517" cy="893529"/>
                <a:chOff x="-2921738" y="11200127"/>
                <a:chExt cx="1420279" cy="1227904"/>
              </a:xfrm>
            </p:grpSpPr>
            <p:pic>
              <p:nvPicPr>
                <p:cNvPr id="50" name="Picture 49"/>
                <p:cNvPicPr>
                  <a:picLocks noChangeAspect="1"/>
                </p:cNvPicPr>
                <p:nvPr userDrawn="1"/>
              </p:nvPicPr>
              <p:blipFill>
                <a:blip r:embed="rId6"/>
                <a:stretch>
                  <a:fillRect/>
                </a:stretch>
              </p:blipFill>
              <p:spPr>
                <a:xfrm>
                  <a:off x="-2921738" y="11200127"/>
                  <a:ext cx="1420279" cy="1029694"/>
                </a:xfrm>
                <a:prstGeom prst="rect">
                  <a:avLst/>
                </a:prstGeom>
              </p:spPr>
            </p:pic>
            <p:sp>
              <p:nvSpPr>
                <p:cNvPr id="51" name="TextBox 50"/>
                <p:cNvSpPr txBox="1"/>
                <p:nvPr userDrawn="1"/>
              </p:nvSpPr>
              <p:spPr>
                <a:xfrm>
                  <a:off x="-2918991" y="12175418"/>
                  <a:ext cx="1417532" cy="252613"/>
                </a:xfrm>
                <a:prstGeom prst="rect">
                  <a:avLst/>
                </a:prstGeom>
                <a:solidFill>
                  <a:srgbClr val="FF0000"/>
                </a:solidFill>
              </p:spPr>
              <p:txBody>
                <a:bodyPr wrap="square" lIns="457200" tIns="91440" rIns="457200" bIns="91440" rtlCol="0">
                  <a:spAutoFit/>
                </a:bodyPr>
                <a:lstStyle/>
                <a:p>
                  <a:pPr algn="ctr"/>
                  <a:r>
                    <a:rPr lang="en-US" sz="1400" b="1" dirty="0" smtClean="0">
                      <a:solidFill>
                        <a:schemeClr val="bg1"/>
                      </a:solidFill>
                    </a:rPr>
                    <a:t>DISTORTED</a:t>
                  </a:r>
                  <a:endParaRPr lang="en-US" sz="700" b="1" dirty="0">
                    <a:solidFill>
                      <a:schemeClr val="bg1"/>
                    </a:solidFill>
                  </a:endParaRPr>
                </a:p>
              </p:txBody>
            </p:sp>
          </p:grpSp>
          <p:pic>
            <p:nvPicPr>
              <p:cNvPr id="48" name="Picture 47"/>
              <p:cNvPicPr>
                <a:picLocks noChangeAspect="1"/>
              </p:cNvPicPr>
              <p:nvPr userDrawn="1"/>
            </p:nvPicPr>
            <p:blipFill>
              <a:blip r:embed="rId7"/>
              <a:stretch>
                <a:fillRect/>
              </a:stretch>
            </p:blipFill>
            <p:spPr>
              <a:xfrm>
                <a:off x="-4470427" y="11016658"/>
                <a:ext cx="1098742" cy="847761"/>
              </a:xfrm>
              <a:prstGeom prst="rect">
                <a:avLst/>
              </a:prstGeom>
            </p:spPr>
          </p:pic>
          <p:sp>
            <p:nvSpPr>
              <p:cNvPr id="49" name="TextBox 48"/>
              <p:cNvSpPr txBox="1"/>
              <p:nvPr userDrawn="1"/>
            </p:nvSpPr>
            <p:spPr>
              <a:xfrm>
                <a:off x="-4440600" y="11665645"/>
                <a:ext cx="1035685" cy="325233"/>
              </a:xfrm>
              <a:prstGeom prst="rect">
                <a:avLst/>
              </a:prstGeom>
              <a:noFill/>
            </p:spPr>
            <p:txBody>
              <a:bodyPr wrap="square" lIns="457200" tIns="457200" rIns="457200" bIns="0" rtlCol="0">
                <a:spAutoFit/>
              </a:bodyPr>
              <a:lstStyle/>
              <a:p>
                <a:pPr algn="ctr"/>
                <a:r>
                  <a:rPr lang="en-US" sz="1600" dirty="0" smtClean="0">
                    <a:solidFill>
                      <a:schemeClr val="bg1"/>
                    </a:solidFill>
                  </a:rPr>
                  <a:t>Corner</a:t>
                </a:r>
                <a:r>
                  <a:rPr lang="en-US" sz="1600" baseline="0" dirty="0" smtClean="0">
                    <a:solidFill>
                      <a:schemeClr val="bg1"/>
                    </a:solidFill>
                  </a:rPr>
                  <a:t> handles</a:t>
                </a:r>
                <a:endParaRPr lang="en-US" sz="1600" dirty="0">
                  <a:solidFill>
                    <a:schemeClr val="bg1"/>
                  </a:solidFill>
                </a:endParaRPr>
              </a:p>
            </p:txBody>
          </p:sp>
        </p:grpSp>
        <p:grpSp>
          <p:nvGrpSpPr>
            <p:cNvPr id="39" name="Group 38"/>
            <p:cNvGrpSpPr/>
            <p:nvPr userDrawn="1"/>
          </p:nvGrpSpPr>
          <p:grpSpPr>
            <a:xfrm>
              <a:off x="-10398793" y="27751410"/>
              <a:ext cx="9323012" cy="2453251"/>
              <a:chOff x="-4754996" y="12734136"/>
              <a:chExt cx="4296559" cy="1127128"/>
            </a:xfrm>
          </p:grpSpPr>
          <p:graphicFrame>
            <p:nvGraphicFramePr>
              <p:cNvPr id="41" name="Object 40"/>
              <p:cNvGraphicFramePr>
                <a:graphicFrameLocks noChangeAspect="1"/>
              </p:cNvGraphicFramePr>
              <p:nvPr userDrawn="1">
                <p:extLst>
                  <p:ext uri="{D42A27DB-BD31-4B8C-83A1-F6EECF244321}">
                    <p14:modId xmlns:p14="http://schemas.microsoft.com/office/powerpoint/2010/main" val="2923600614"/>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spid="_x0000_s1113" name="Image" r:id="rId8" imgW="1828440" imgH="1117440" progId="Photoshop.Image.13">
                      <p:embed/>
                    </p:oleObj>
                  </mc:Choice>
                  <mc:Fallback>
                    <p:oleObj name="Image" r:id="rId8" imgW="1828440" imgH="1117440" progId="Photoshop.Image.13">
                      <p:embed/>
                      <p:pic>
                        <p:nvPicPr>
                          <p:cNvPr id="0" name=""/>
                          <p:cNvPicPr/>
                          <p:nvPr/>
                        </p:nvPicPr>
                        <p:blipFill>
                          <a:blip r:embed="rId9"/>
                          <a:stretch>
                            <a:fillRect/>
                          </a:stretch>
                        </p:blipFill>
                        <p:spPr>
                          <a:xfrm>
                            <a:off x="-4533347" y="12734142"/>
                            <a:ext cx="1828800" cy="1117600"/>
                          </a:xfrm>
                          <a:prstGeom prst="rect">
                            <a:avLst/>
                          </a:prstGeom>
                        </p:spPr>
                      </p:pic>
                    </p:oleObj>
                  </mc:Fallback>
                </mc:AlternateContent>
              </a:graphicData>
            </a:graphic>
          </p:graphicFrame>
          <p:graphicFrame>
            <p:nvGraphicFramePr>
              <p:cNvPr id="43" name="Object 42"/>
              <p:cNvGraphicFramePr>
                <a:graphicFrameLocks noChangeAspect="1"/>
              </p:cNvGraphicFramePr>
              <p:nvPr userDrawn="1">
                <p:extLst>
                  <p:ext uri="{D42A27DB-BD31-4B8C-83A1-F6EECF244321}">
                    <p14:modId xmlns:p14="http://schemas.microsoft.com/office/powerpoint/2010/main" val="3743875991"/>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spid="_x0000_s1114" name="Image" r:id="rId10" imgW="1828440" imgH="1117440" progId="Photoshop.Image.13">
                      <p:embed/>
                    </p:oleObj>
                  </mc:Choice>
                  <mc:Fallback>
                    <p:oleObj name="Image" r:id="rId10" imgW="1828440" imgH="1117440" progId="Photoshop.Image.13">
                      <p:embed/>
                      <p:pic>
                        <p:nvPicPr>
                          <p:cNvPr id="0" name=""/>
                          <p:cNvPicPr/>
                          <p:nvPr/>
                        </p:nvPicPr>
                        <p:blipFill>
                          <a:blip r:embed="rId11"/>
                          <a:stretch>
                            <a:fillRect/>
                          </a:stretch>
                        </p:blipFill>
                        <p:spPr>
                          <a:xfrm>
                            <a:off x="-2456641" y="12737835"/>
                            <a:ext cx="1828800" cy="1117600"/>
                          </a:xfrm>
                          <a:prstGeom prst="rect">
                            <a:avLst/>
                          </a:prstGeom>
                        </p:spPr>
                      </p:pic>
                    </p:oleObj>
                  </mc:Fallback>
                </mc:AlternateContent>
              </a:graphicData>
            </a:graphic>
          </p:graphicFrame>
          <p:sp>
            <p:nvSpPr>
              <p:cNvPr id="44" name="TextBox 43"/>
              <p:cNvSpPr txBox="1"/>
              <p:nvPr userDrawn="1"/>
            </p:nvSpPr>
            <p:spPr>
              <a:xfrm rot="16200000">
                <a:off x="-5235785" y="13214925"/>
                <a:ext cx="1117601" cy="156024"/>
              </a:xfrm>
              <a:prstGeom prst="rect">
                <a:avLst/>
              </a:prstGeom>
              <a:noFill/>
            </p:spPr>
            <p:txBody>
              <a:bodyPr wrap="square" lIns="91440" tIns="91440" rIns="91440" bIns="0" rtlCol="0">
                <a:spAutoFit/>
              </a:bodyPr>
              <a:lstStyle/>
              <a:p>
                <a:pPr algn="ctr"/>
                <a:r>
                  <a:rPr lang="en-US" sz="1600" dirty="0" smtClean="0">
                    <a:solidFill>
                      <a:srgbClr val="92D050"/>
                    </a:solidFill>
                  </a:rPr>
                  <a:t>Good</a:t>
                </a:r>
                <a:r>
                  <a:rPr lang="en-US" sz="1600" baseline="0" dirty="0" smtClean="0">
                    <a:solidFill>
                      <a:srgbClr val="92D050"/>
                    </a:solidFill>
                  </a:rPr>
                  <a:t> </a:t>
                </a:r>
                <a:r>
                  <a:rPr lang="en-US" sz="1600" baseline="0" dirty="0" smtClean="0">
                    <a:solidFill>
                      <a:schemeClr val="bg1"/>
                    </a:solidFill>
                  </a:rPr>
                  <a:t>printing quality</a:t>
                </a:r>
                <a:endParaRPr lang="en-US" sz="1600" dirty="0">
                  <a:solidFill>
                    <a:schemeClr val="bg1"/>
                  </a:solidFill>
                </a:endParaRPr>
              </a:p>
            </p:txBody>
          </p:sp>
          <p:sp>
            <p:nvSpPr>
              <p:cNvPr id="45" name="TextBox 44"/>
              <p:cNvSpPr txBox="1"/>
              <p:nvPr userDrawn="1"/>
            </p:nvSpPr>
            <p:spPr>
              <a:xfrm rot="16200000">
                <a:off x="-1095250" y="13224452"/>
                <a:ext cx="1117601" cy="156024"/>
              </a:xfrm>
              <a:prstGeom prst="rect">
                <a:avLst/>
              </a:prstGeom>
              <a:noFill/>
            </p:spPr>
            <p:txBody>
              <a:bodyPr wrap="square" lIns="91440" tIns="91440" rIns="91440" bIns="0" rtlCol="0">
                <a:spAutoFit/>
              </a:bodyPr>
              <a:lstStyle/>
              <a:p>
                <a:pPr algn="ctr"/>
                <a:r>
                  <a:rPr lang="en-US" sz="1600" dirty="0" smtClean="0">
                    <a:solidFill>
                      <a:srgbClr val="FF0000"/>
                    </a:solidFill>
                  </a:rPr>
                  <a:t>Bad </a:t>
                </a:r>
                <a:r>
                  <a:rPr lang="en-US" sz="1600" dirty="0" smtClean="0">
                    <a:solidFill>
                      <a:schemeClr val="bg1"/>
                    </a:solidFill>
                  </a:rPr>
                  <a:t>printing quality</a:t>
                </a:r>
                <a:endParaRPr lang="en-US" sz="1600" dirty="0">
                  <a:solidFill>
                    <a:schemeClr val="bg1"/>
                  </a:solidFill>
                </a:endParaRPr>
              </a:p>
            </p:txBody>
          </p:sp>
        </p:grpSp>
      </p:grpSp>
      <p:grpSp>
        <p:nvGrpSpPr>
          <p:cNvPr id="54" name="Group 53"/>
          <p:cNvGrpSpPr/>
          <p:nvPr userDrawn="1"/>
        </p:nvGrpSpPr>
        <p:grpSpPr>
          <a:xfrm>
            <a:off x="44157839" y="-55065"/>
            <a:ext cx="11062139" cy="32973465"/>
            <a:chOff x="44157839" y="-55065"/>
            <a:chExt cx="11062139" cy="32973465"/>
          </a:xfrm>
        </p:grpSpPr>
        <p:sp>
          <p:nvSpPr>
            <p:cNvPr id="55" name="Rectangle 54"/>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smtClean="0">
                  <a:solidFill>
                    <a:schemeClr val="bg1"/>
                  </a:solidFill>
                  <a:latin typeface="Trebuchet MS" pitchFamily="34" charset="0"/>
                </a:rPr>
                <a:t>QUICK START (cont.)</a:t>
              </a:r>
            </a:p>
            <a:p>
              <a:pPr algn="ctr"/>
              <a:endParaRPr lang="en-US" sz="36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smtClean="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r>
                <a:rPr lang="en-US" sz="2400" b="0" baseline="0" dirty="0" smtClean="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Text</a:t>
              </a:r>
            </a:p>
            <a:p>
              <a:pPr marL="3265488" lvl="2" indent="0" algn="l" defTabSz="114300"/>
              <a:r>
                <a:rPr lang="en-US" sz="2400" b="0" baseline="0" dirty="0" smtClean="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 </a:t>
              </a:r>
              <a:r>
                <a:rPr kumimoji="0" lang="en-US" sz="3200" b="1" i="0" u="none" strike="noStrike" kern="1200" cap="none" spc="0" normalizeH="0" baseline="0" noProof="0" dirty="0" smtClean="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400" b="0" baseline="0" dirty="0" smtClean="0">
                <a:solidFill>
                  <a:schemeClr val="bg1">
                    <a:lumMod val="75000"/>
                  </a:schemeClr>
                </a:solidFill>
                <a:latin typeface="Trebuchet MS" pitchFamily="34" charset="0"/>
              </a:endParaRPr>
            </a:p>
            <a:p>
              <a:pPr marL="1518341" lvl="2"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Tables</a:t>
              </a:r>
            </a:p>
            <a:p>
              <a:pPr marL="1730375" lvl="1" indent="0" algn="l" defTabSz="114300"/>
              <a:r>
                <a:rPr lang="en-US" sz="2400" b="0" baseline="0" dirty="0" smtClean="0">
                  <a:solidFill>
                    <a:schemeClr val="bg1">
                      <a:lumMod val="75000"/>
                    </a:schemeClr>
                  </a:solidFill>
                  <a:latin typeface="Trebuchet MS" pitchFamily="34" charset="0"/>
                </a:rPr>
                <a:t>To add a table from scratch go to the INSERT menu and </a:t>
              </a:r>
              <a:br>
                <a:rPr lang="en-US" sz="2400" b="0" baseline="0" dirty="0" smtClean="0">
                  <a:solidFill>
                    <a:schemeClr val="bg1">
                      <a:lumMod val="75000"/>
                    </a:schemeClr>
                  </a:solidFill>
                  <a:latin typeface="Trebuchet MS" pitchFamily="34" charset="0"/>
                </a:rPr>
              </a:br>
              <a:r>
                <a:rPr lang="en-US" sz="2400" b="0" baseline="0" dirty="0" smtClean="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smtClean="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smtClean="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Save your template as a PowerPoint document. For printing, save as PowerPoint of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smtClean="0">
                <a:ln>
                  <a:noFill/>
                </a:ln>
                <a:solidFill>
                  <a:prstClr val="white">
                    <a:lumMod val="75000"/>
                  </a:prstClr>
                </a:solidFill>
                <a:effectLst/>
                <a:uLnTx/>
                <a:uFillTx/>
                <a:latin typeface="Trebuchet MS" pitchFamily="34" charset="0"/>
              </a:endParaRPr>
            </a:p>
          </p:txBody>
        </p:sp>
        <p:graphicFrame>
          <p:nvGraphicFramePr>
            <p:cNvPr id="56" name="Object 55"/>
            <p:cNvGraphicFramePr>
              <a:graphicFrameLocks noChangeAspect="1"/>
            </p:cNvGraphicFramePr>
            <p:nvPr userDrawn="1">
              <p:extLst>
                <p:ext uri="{D42A27DB-BD31-4B8C-83A1-F6EECF244321}">
                  <p14:modId xmlns:p14="http://schemas.microsoft.com/office/powerpoint/2010/main" val="262704017"/>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spid="_x0000_s1115" name="Image" r:id="rId12" imgW="4571280" imgH="1688760" progId="Photoshop.Image.13">
                    <p:embed/>
                  </p:oleObj>
                </mc:Choice>
                <mc:Fallback>
                  <p:oleObj name="Image" r:id="rId12" imgW="4571280" imgH="1688760" progId="Photoshop.Image.13">
                    <p:embed/>
                    <p:pic>
                      <p:nvPicPr>
                        <p:cNvPr id="0" name=""/>
                        <p:cNvPicPr/>
                        <p:nvPr/>
                      </p:nvPicPr>
                      <p:blipFill>
                        <a:blip r:embed="rId13"/>
                        <a:stretch>
                          <a:fillRect/>
                        </a:stretch>
                      </p:blipFill>
                      <p:spPr>
                        <a:xfrm>
                          <a:off x="46915679" y="3349444"/>
                          <a:ext cx="5586150" cy="2063772"/>
                        </a:xfrm>
                        <a:prstGeom prst="rect">
                          <a:avLst/>
                        </a:prstGeom>
                      </p:spPr>
                    </p:pic>
                  </p:oleObj>
                </mc:Fallback>
              </mc:AlternateContent>
            </a:graphicData>
          </a:graphic>
        </p:graphicFrame>
        <p:pic>
          <p:nvPicPr>
            <p:cNvPr id="57" name="Picture 56"/>
            <p:cNvPicPr>
              <a:picLocks noChangeAspect="1"/>
            </p:cNvPicPr>
            <p:nvPr userDrawn="1"/>
          </p:nvPicPr>
          <p:blipFill>
            <a:blip r:embed="rId14"/>
            <a:stretch>
              <a:fillRect/>
            </a:stretch>
          </p:blipFill>
          <p:spPr>
            <a:xfrm>
              <a:off x="44621819" y="7740040"/>
              <a:ext cx="2969584" cy="1370577"/>
            </a:xfrm>
            <a:prstGeom prst="rect">
              <a:avLst/>
            </a:prstGeom>
            <a:ln>
              <a:noFill/>
            </a:ln>
          </p:spPr>
        </p:pic>
        <p:graphicFrame>
          <p:nvGraphicFramePr>
            <p:cNvPr id="58" name="Object 57"/>
            <p:cNvGraphicFramePr>
              <a:graphicFrameLocks noChangeAspect="1"/>
            </p:cNvGraphicFramePr>
            <p:nvPr userDrawn="1">
              <p:extLst>
                <p:ext uri="{D42A27DB-BD31-4B8C-83A1-F6EECF244321}">
                  <p14:modId xmlns:p14="http://schemas.microsoft.com/office/powerpoint/2010/main" val="2040245264"/>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spid="_x0000_s1116" name="Image" r:id="rId15" imgW="1574280" imgH="1053720" progId="Photoshop.Image.13">
                    <p:embed/>
                  </p:oleObj>
                </mc:Choice>
                <mc:Fallback>
                  <p:oleObj name="Image" r:id="rId15" imgW="1574280" imgH="1053720" progId="Photoshop.Image.13">
                    <p:embed/>
                    <p:pic>
                      <p:nvPicPr>
                        <p:cNvPr id="0" name=""/>
                        <p:cNvPicPr/>
                        <p:nvPr/>
                      </p:nvPicPr>
                      <p:blipFill>
                        <a:blip r:embed="rId16"/>
                        <a:stretch>
                          <a:fillRect/>
                        </a:stretch>
                      </p:blipFill>
                      <p:spPr>
                        <a:xfrm>
                          <a:off x="44629619" y="12347263"/>
                          <a:ext cx="1482266" cy="992162"/>
                        </a:xfrm>
                        <a:prstGeom prst="rect">
                          <a:avLst/>
                        </a:prstGeom>
                      </p:spPr>
                    </p:pic>
                  </p:oleObj>
                </mc:Fallback>
              </mc:AlternateContent>
            </a:graphicData>
          </a:graphic>
        </p:graphicFrame>
        <p:grpSp>
          <p:nvGrpSpPr>
            <p:cNvPr id="59" name="Group 58"/>
            <p:cNvGrpSpPr/>
            <p:nvPr userDrawn="1"/>
          </p:nvGrpSpPr>
          <p:grpSpPr>
            <a:xfrm>
              <a:off x="44487207" y="29414560"/>
              <a:ext cx="10354213" cy="1265612"/>
              <a:chOff x="44200453" y="28362386"/>
              <a:chExt cx="9771399" cy="1090622"/>
            </a:xfrm>
          </p:grpSpPr>
          <p:sp>
            <p:nvSpPr>
              <p:cNvPr id="61" name="Rounded Rectangle 60"/>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2" name="Picture 7" descr="http://t2.gstatic.com/images?q=tbn:ANd9GcR4APHC6TT9w54M2zn_pvCiBxUNcspYPoVxirLRphBoJabfSvu7zw">
                <a:hlinkClick r:id="rId17"/>
              </p:cNvPr>
              <p:cNvPicPr>
                <a:picLocks noChangeAspect="1" noChangeArrowheads="1"/>
              </p:cNvPicPr>
              <p:nvPr userDrawn="1"/>
            </p:nvPicPr>
            <p:blipFill>
              <a:blip r:embed="rId18" cstate="print"/>
              <a:srcRect/>
              <a:stretch>
                <a:fillRect/>
              </a:stretch>
            </p:blipFill>
            <p:spPr bwMode="auto">
              <a:xfrm>
                <a:off x="44326393" y="28460718"/>
                <a:ext cx="914401" cy="914399"/>
              </a:xfrm>
              <a:prstGeom prst="rect">
                <a:avLst/>
              </a:prstGeom>
              <a:noFill/>
              <a:ln>
                <a:noFill/>
              </a:ln>
            </p:spPr>
          </p:pic>
          <p:sp>
            <p:nvSpPr>
              <p:cNvPr id="63" name="TextBox 62"/>
              <p:cNvSpPr txBox="1"/>
              <p:nvPr userDrawn="1"/>
            </p:nvSpPr>
            <p:spPr>
              <a:xfrm>
                <a:off x="45300663" y="28552305"/>
                <a:ext cx="8671189" cy="716099"/>
              </a:xfrm>
              <a:prstGeom prst="rect">
                <a:avLst/>
              </a:prstGeom>
              <a:noFill/>
              <a:ln>
                <a:noFill/>
              </a:ln>
            </p:spPr>
            <p:txBody>
              <a:bodyPr wrap="square" rtlCol="0">
                <a:spAutoFit/>
              </a:bodyPr>
              <a:lstStyle/>
              <a:p>
                <a:r>
                  <a:rPr lang="en-US" sz="2400" dirty="0" smtClean="0">
                    <a:solidFill>
                      <a:schemeClr val="tx2"/>
                    </a:solidFill>
                    <a:latin typeface="Trebuchet MS" pitchFamily="34" charset="0"/>
                  </a:rPr>
                  <a:t>Student</a:t>
                </a:r>
                <a:r>
                  <a:rPr lang="en-US" sz="2400" baseline="0" dirty="0" smtClean="0">
                    <a:solidFill>
                      <a:schemeClr val="tx2"/>
                    </a:solidFill>
                    <a:latin typeface="Trebuchet MS" pitchFamily="34" charset="0"/>
                  </a:rPr>
                  <a:t> discounts are available on our </a:t>
                </a:r>
                <a:r>
                  <a:rPr lang="en-US" sz="2400" baseline="0" dirty="0" err="1" smtClean="0">
                    <a:solidFill>
                      <a:schemeClr val="tx2"/>
                    </a:solidFill>
                    <a:latin typeface="Trebuchet MS" pitchFamily="34" charset="0"/>
                  </a:rPr>
                  <a:t>Facebook</a:t>
                </a:r>
                <a:r>
                  <a:rPr lang="en-US" sz="2400" baseline="0" dirty="0" smtClean="0">
                    <a:solidFill>
                      <a:schemeClr val="tx2"/>
                    </a:solidFill>
                    <a:latin typeface="Trebuchet MS" pitchFamily="34" charset="0"/>
                  </a:rPr>
                  <a:t> page.</a:t>
                </a:r>
                <a:br>
                  <a:rPr lang="en-US" sz="2400" baseline="0" dirty="0" smtClean="0">
                    <a:solidFill>
                      <a:schemeClr val="tx2"/>
                    </a:solidFill>
                    <a:latin typeface="Trebuchet MS" pitchFamily="34" charset="0"/>
                  </a:rPr>
                </a:br>
                <a:r>
                  <a:rPr lang="en-US" sz="2400" baseline="0" dirty="0" smtClean="0">
                    <a:solidFill>
                      <a:schemeClr val="tx2"/>
                    </a:solidFill>
                    <a:latin typeface="Trebuchet MS" pitchFamily="34" charset="0"/>
                  </a:rPr>
                  <a:t>Go to </a:t>
                </a:r>
                <a:r>
                  <a:rPr lang="en-US" sz="2400" u="sng" baseline="0" dirty="0" smtClean="0">
                    <a:solidFill>
                      <a:schemeClr val="tx2"/>
                    </a:solidFill>
                    <a:latin typeface="Trebuchet MS" pitchFamily="34" charset="0"/>
                  </a:rPr>
                  <a:t>PosterPresentations.com</a:t>
                </a:r>
                <a:r>
                  <a:rPr lang="en-US" sz="2400" baseline="0" dirty="0" smtClean="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sp>
          <p:nvSpPr>
            <p:cNvPr id="60" name="TextBox 59"/>
            <p:cNvSpPr txBox="1"/>
            <p:nvPr userDrawn="1"/>
          </p:nvSpPr>
          <p:spPr>
            <a:xfrm>
              <a:off x="44262808" y="31169782"/>
              <a:ext cx="6870215" cy="1399638"/>
            </a:xfrm>
            <a:prstGeom prst="rect">
              <a:avLst/>
            </a:prstGeom>
            <a:noFill/>
          </p:spPr>
          <p:txBody>
            <a:bodyPr wrap="square" lIns="65304" tIns="32651" rIns="65304" bIns="32651" rtlCol="0">
              <a:spAutoFit/>
            </a:bodyPr>
            <a:lstStyle/>
            <a:p>
              <a:pPr>
                <a:lnSpc>
                  <a:spcPts val="2600"/>
                </a:lnSpc>
              </a:pPr>
              <a:r>
                <a:rPr lang="en-US" sz="2800" dirty="0" smtClean="0">
                  <a:solidFill>
                    <a:schemeClr val="bg1"/>
                  </a:solidFill>
                </a:rPr>
                <a:t>© 2013</a:t>
              </a:r>
              <a:r>
                <a:rPr lang="en-US" sz="2800" baseline="0" dirty="0" smtClean="0">
                  <a:solidFill>
                    <a:schemeClr val="bg1"/>
                  </a:solidFill>
                </a:rPr>
                <a:t> </a:t>
              </a:r>
              <a:r>
                <a:rPr lang="en-US" sz="2800" dirty="0" smtClean="0">
                  <a:solidFill>
                    <a:schemeClr val="bg1"/>
                  </a:solidFill>
                </a:rPr>
                <a:t>PosterPresentations.com</a:t>
              </a:r>
              <a:br>
                <a:rPr lang="en-US" sz="2800" dirty="0" smtClean="0">
                  <a:solidFill>
                    <a:schemeClr val="bg1"/>
                  </a:solidFill>
                </a:rPr>
              </a:br>
              <a:r>
                <a:rPr lang="en-US" sz="2800" dirty="0" smtClean="0">
                  <a:solidFill>
                    <a:schemeClr val="bg1"/>
                  </a:solidFill>
                </a:rPr>
                <a:t>    </a:t>
              </a:r>
              <a:r>
                <a:rPr lang="en-US" sz="2400" dirty="0" smtClean="0">
                  <a:solidFill>
                    <a:schemeClr val="bg1"/>
                  </a:solidFill>
                </a:rPr>
                <a:t>2117 Fourth Street ,</a:t>
              </a:r>
              <a:r>
                <a:rPr lang="en-US" sz="2400" baseline="0" dirty="0" smtClean="0">
                  <a:solidFill>
                    <a:schemeClr val="bg1"/>
                  </a:solidFill>
                </a:rPr>
                <a:t> Unit C        </a:t>
              </a:r>
            </a:p>
            <a:p>
              <a:pPr>
                <a:lnSpc>
                  <a:spcPts val="2600"/>
                </a:lnSpc>
              </a:pPr>
              <a:r>
                <a:rPr lang="en-US" sz="2400" baseline="0" dirty="0" smtClean="0">
                  <a:solidFill>
                    <a:schemeClr val="bg1"/>
                  </a:solidFill>
                </a:rPr>
                <a:t>     Berkeley CA </a:t>
              </a:r>
              <a:r>
                <a:rPr lang="en-US" sz="2000" baseline="0" dirty="0" smtClean="0">
                  <a:solidFill>
                    <a:schemeClr val="bg1"/>
                  </a:solidFill>
                </a:rPr>
                <a:t>94710</a:t>
              </a:r>
              <a:r>
                <a:rPr lang="en-US" sz="2400" baseline="0" dirty="0" smtClean="0">
                  <a:solidFill>
                    <a:schemeClr val="bg1"/>
                  </a:solidFill>
                </a:rPr>
                <a:t/>
              </a:r>
              <a:br>
                <a:rPr lang="en-US" sz="2400" baseline="0" dirty="0" smtClean="0">
                  <a:solidFill>
                    <a:schemeClr val="bg1"/>
                  </a:solidFill>
                </a:rPr>
              </a:br>
              <a:r>
                <a:rPr lang="en-US" sz="2400" baseline="0" dirty="0" smtClean="0">
                  <a:solidFill>
                    <a:schemeClr val="bg1"/>
                  </a:solidFill>
                </a:rPr>
                <a:t>    </a:t>
              </a:r>
              <a:r>
                <a:rPr lang="en-US" sz="2400" b="1" baseline="0" dirty="0" smtClean="0">
                  <a:solidFill>
                    <a:srgbClr val="FFFF00"/>
                  </a:solidFill>
                </a:rPr>
                <a:t>posterpresenter@gmail.com</a:t>
              </a:r>
              <a:endParaRPr lang="en-US" sz="2800" b="1" dirty="0">
                <a:solidFill>
                  <a:srgbClr val="FFFF00"/>
                </a:solidFill>
              </a:endParaRPr>
            </a:p>
          </p:txBody>
        </p:sp>
      </p:grpSp>
    </p:spTree>
  </p:cSld>
  <p:clrMap bg1="lt1" tx1="dk1" bg2="lt2" tx2="dk2" accent1="accent1" accent2="accent2" accent3="accent3" accent4="accent4" accent5="accent5" accent6="accent6" hlink="hlink" folHlink="folHlink"/>
  <p:sldLayoutIdLst>
    <p:sldLayoutId id="2147483652" r:id="rId1"/>
  </p:sldLayoutIdLst>
  <p:timing>
    <p:tnLst>
      <p:par>
        <p:cTn xmlns:p14="http://schemas.microsoft.com/office/powerpoint/2010/main" id="1" dur="indefinite" restart="never" nodeType="tmRoot"/>
      </p:par>
    </p:tnLst>
  </p:timing>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34000">
              <a:schemeClr val="tx2">
                <a:lumMod val="40000"/>
                <a:lumOff val="6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43891200" cy="4800600"/>
          </a:xfrm>
          <a:prstGeom prst="rect">
            <a:avLst/>
          </a:prstGeom>
          <a:solidFill>
            <a:schemeClr val="accent5">
              <a:lumMod val="75000"/>
            </a:schemeClr>
          </a:solidFill>
          <a:ln w="9525">
            <a:solidFill>
              <a:schemeClr val="tx1"/>
            </a:solidFill>
            <a:miter lim="800000"/>
            <a:headEnd/>
            <a:tailEnd/>
          </a:ln>
          <a:effectLst/>
        </p:spPr>
        <p:txBody>
          <a:bodyPr wrap="none" lIns="91436" tIns="45717" rIns="91436" bIns="45717" anchor="ctr"/>
          <a:lstStyle/>
          <a:p>
            <a:pPr>
              <a:defRPr/>
            </a:pPr>
            <a:endParaRPr lang="en-US" dirty="0"/>
          </a:p>
        </p:txBody>
      </p:sp>
      <p:sp>
        <p:nvSpPr>
          <p:cNvPr id="9" name="Rectangle 9"/>
          <p:cNvSpPr>
            <a:spLocks noChangeArrowheads="1"/>
          </p:cNvSpPr>
          <p:nvPr/>
        </p:nvSpPr>
        <p:spPr bwMode="auto">
          <a:xfrm>
            <a:off x="0" y="4805363"/>
            <a:ext cx="43891200" cy="152400"/>
          </a:xfrm>
          <a:prstGeom prst="rect">
            <a:avLst/>
          </a:prstGeom>
          <a:solidFill>
            <a:schemeClr val="accent5">
              <a:lumMod val="50000"/>
            </a:schemeClr>
          </a:solidFill>
          <a:ln w="152400">
            <a:noFill/>
            <a:miter lim="800000"/>
            <a:headEnd/>
            <a:tailEnd/>
          </a:ln>
          <a:effectLst/>
        </p:spPr>
        <p:txBody>
          <a:bodyPr wrap="none" lIns="91436" tIns="45717" rIns="91436" bIns="45717" anchor="ctr"/>
          <a:lstStyle/>
          <a:p>
            <a:pPr>
              <a:defRPr/>
            </a:pPr>
            <a:endParaRPr lang="en-US" dirty="0"/>
          </a:p>
        </p:txBody>
      </p:sp>
      <p:sp>
        <p:nvSpPr>
          <p:cNvPr id="10" name="Text Box 14"/>
          <p:cNvSpPr txBox="1">
            <a:spLocks noChangeArrowheads="1"/>
          </p:cNvSpPr>
          <p:nvPr/>
        </p:nvSpPr>
        <p:spPr bwMode="auto">
          <a:xfrm>
            <a:off x="1484177" y="32232601"/>
            <a:ext cx="2514600" cy="336819"/>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smtClean="0">
                <a:solidFill>
                  <a:schemeClr val="bg1">
                    <a:lumMod val="75000"/>
                  </a:schemeClr>
                </a:solidFill>
                <a:latin typeface="Arial" charset="0"/>
              </a:rPr>
              <a:t>RESEARCH POSTER PRESENTATION </a:t>
            </a:r>
            <a:r>
              <a:rPr lang="en-US" sz="500" b="1" dirty="0">
                <a:solidFill>
                  <a:schemeClr val="bg1">
                    <a:lumMod val="75000"/>
                  </a:schemeClr>
                </a:solidFill>
                <a:latin typeface="Arial" charset="0"/>
              </a:rPr>
              <a:t>DESIGN © </a:t>
            </a:r>
            <a:r>
              <a:rPr lang="en-US" sz="500" b="1" dirty="0" smtClean="0">
                <a:solidFill>
                  <a:schemeClr val="bg1">
                    <a:lumMod val="75000"/>
                  </a:schemeClr>
                </a:solidFill>
                <a:latin typeface="Arial" charset="0"/>
              </a:rPr>
              <a:t>2012</a:t>
            </a:r>
            <a:endParaRPr lang="en-US" sz="500" b="1" dirty="0">
              <a:solidFill>
                <a:schemeClr val="bg1">
                  <a:lumMod val="75000"/>
                </a:schemeClr>
              </a:solidFill>
              <a:latin typeface="Arial" charset="0"/>
            </a:endParaRP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cxnSp>
        <p:nvCxnSpPr>
          <p:cNvPr id="38" name="Straight Connector 37"/>
          <p:cNvCxnSpPr/>
          <p:nvPr/>
        </p:nvCxnSpPr>
        <p:spPr>
          <a:xfrm flipV="1">
            <a:off x="-13946601" y="11526118"/>
            <a:ext cx="13577436" cy="818"/>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21" name="Rounded Rectangle 20"/>
          <p:cNvSpPr/>
          <p:nvPr userDrawn="1"/>
        </p:nvSpPr>
        <p:spPr>
          <a:xfrm>
            <a:off x="922338" y="5392017"/>
            <a:ext cx="13577436" cy="26736675"/>
          </a:xfrm>
          <a:prstGeom prst="roundRect">
            <a:avLst>
              <a:gd name="adj" fmla="val 5862"/>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ounded Rectangle 21"/>
          <p:cNvSpPr/>
          <p:nvPr userDrawn="1"/>
        </p:nvSpPr>
        <p:spPr>
          <a:xfrm>
            <a:off x="15154504" y="5392017"/>
            <a:ext cx="13577436" cy="26736675"/>
          </a:xfrm>
          <a:prstGeom prst="roundRect">
            <a:avLst>
              <a:gd name="adj" fmla="val 5862"/>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p:cNvSpPr/>
          <p:nvPr userDrawn="1"/>
        </p:nvSpPr>
        <p:spPr>
          <a:xfrm>
            <a:off x="29386670" y="5392017"/>
            <a:ext cx="13577436" cy="26736675"/>
          </a:xfrm>
          <a:prstGeom prst="roundRect">
            <a:avLst>
              <a:gd name="adj" fmla="val 5862"/>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4" name="Group 43"/>
          <p:cNvGrpSpPr/>
          <p:nvPr userDrawn="1"/>
        </p:nvGrpSpPr>
        <p:grpSpPr>
          <a:xfrm>
            <a:off x="44157839" y="-55065"/>
            <a:ext cx="11062139" cy="32973465"/>
            <a:chOff x="44157839" y="-55065"/>
            <a:chExt cx="11062139" cy="32973465"/>
          </a:xfrm>
        </p:grpSpPr>
        <p:sp>
          <p:nvSpPr>
            <p:cNvPr id="45" name="Rectangle 44"/>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smtClean="0">
                  <a:solidFill>
                    <a:schemeClr val="bg1"/>
                  </a:solidFill>
                  <a:latin typeface="Trebuchet MS" pitchFamily="34" charset="0"/>
                </a:rPr>
                <a:t>QUICK START (cont.)</a:t>
              </a:r>
            </a:p>
            <a:p>
              <a:pPr algn="ctr"/>
              <a:endParaRPr lang="en-US" sz="36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smtClean="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r>
                <a:rPr lang="en-US" sz="2400" b="0" baseline="0" dirty="0" smtClean="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Text</a:t>
              </a:r>
            </a:p>
            <a:p>
              <a:pPr marL="3265488" lvl="2" indent="0" algn="l" defTabSz="114300"/>
              <a:r>
                <a:rPr lang="en-US" sz="2400" b="0" baseline="0" dirty="0" smtClean="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 </a:t>
              </a:r>
              <a:r>
                <a:rPr kumimoji="0" lang="en-US" sz="3200" b="1" i="0" u="none" strike="noStrike" kern="1200" cap="none" spc="0" normalizeH="0" baseline="0" noProof="0" dirty="0" smtClean="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400" b="0" baseline="0" dirty="0" smtClean="0">
                <a:solidFill>
                  <a:schemeClr val="bg1">
                    <a:lumMod val="75000"/>
                  </a:schemeClr>
                </a:solidFill>
                <a:latin typeface="Trebuchet MS" pitchFamily="34" charset="0"/>
              </a:endParaRPr>
            </a:p>
            <a:p>
              <a:pPr marL="1518341" lvl="2"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Tables</a:t>
              </a:r>
            </a:p>
            <a:p>
              <a:pPr marL="1730375" lvl="1" indent="0" algn="l" defTabSz="114300"/>
              <a:r>
                <a:rPr lang="en-US" sz="2400" b="0" baseline="0" dirty="0" smtClean="0">
                  <a:solidFill>
                    <a:schemeClr val="bg1">
                      <a:lumMod val="75000"/>
                    </a:schemeClr>
                  </a:solidFill>
                  <a:latin typeface="Trebuchet MS" pitchFamily="34" charset="0"/>
                </a:rPr>
                <a:t>To add a table from scratch go to the INSERT menu and </a:t>
              </a:r>
              <a:br>
                <a:rPr lang="en-US" sz="2400" b="0" baseline="0" dirty="0" smtClean="0">
                  <a:solidFill>
                    <a:schemeClr val="bg1">
                      <a:lumMod val="75000"/>
                    </a:schemeClr>
                  </a:solidFill>
                  <a:latin typeface="Trebuchet MS" pitchFamily="34" charset="0"/>
                </a:rPr>
              </a:br>
              <a:r>
                <a:rPr lang="en-US" sz="2400" b="0" baseline="0" dirty="0" smtClean="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smtClean="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smtClean="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Save your template as a PowerPoint document. For printing, save as PowerPoint of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smtClean="0">
                <a:ln>
                  <a:noFill/>
                </a:ln>
                <a:solidFill>
                  <a:prstClr val="white">
                    <a:lumMod val="75000"/>
                  </a:prstClr>
                </a:solidFill>
                <a:effectLst/>
                <a:uLnTx/>
                <a:uFillTx/>
                <a:latin typeface="Trebuchet MS" pitchFamily="34" charset="0"/>
              </a:endParaRPr>
            </a:p>
          </p:txBody>
        </p:sp>
        <p:graphicFrame>
          <p:nvGraphicFramePr>
            <p:cNvPr id="46" name="Object 45"/>
            <p:cNvGraphicFramePr>
              <a:graphicFrameLocks noChangeAspect="1"/>
            </p:cNvGraphicFramePr>
            <p:nvPr userDrawn="1">
              <p:extLst>
                <p:ext uri="{D42A27DB-BD31-4B8C-83A1-F6EECF244321}">
                  <p14:modId xmlns:p14="http://schemas.microsoft.com/office/powerpoint/2010/main" val="262704017"/>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spid="_x0000_s2133" name="Image" r:id="rId4" imgW="4571280" imgH="1688760" progId="Photoshop.Image.13">
                    <p:embed/>
                  </p:oleObj>
                </mc:Choice>
                <mc:Fallback>
                  <p:oleObj name="Image" r:id="rId4" imgW="4571280" imgH="1688760" progId="Photoshop.Image.13">
                    <p:embed/>
                    <p:pic>
                      <p:nvPicPr>
                        <p:cNvPr id="0" name=""/>
                        <p:cNvPicPr/>
                        <p:nvPr/>
                      </p:nvPicPr>
                      <p:blipFill>
                        <a:blip r:embed="rId5"/>
                        <a:stretch>
                          <a:fillRect/>
                        </a:stretch>
                      </p:blipFill>
                      <p:spPr>
                        <a:xfrm>
                          <a:off x="46915679" y="3349444"/>
                          <a:ext cx="5586150" cy="2063772"/>
                        </a:xfrm>
                        <a:prstGeom prst="rect">
                          <a:avLst/>
                        </a:prstGeom>
                      </p:spPr>
                    </p:pic>
                  </p:oleObj>
                </mc:Fallback>
              </mc:AlternateContent>
            </a:graphicData>
          </a:graphic>
        </p:graphicFrame>
        <p:pic>
          <p:nvPicPr>
            <p:cNvPr id="47" name="Picture 46"/>
            <p:cNvPicPr>
              <a:picLocks noChangeAspect="1"/>
            </p:cNvPicPr>
            <p:nvPr userDrawn="1"/>
          </p:nvPicPr>
          <p:blipFill>
            <a:blip r:embed="rId6"/>
            <a:stretch>
              <a:fillRect/>
            </a:stretch>
          </p:blipFill>
          <p:spPr>
            <a:xfrm>
              <a:off x="44621819" y="7740040"/>
              <a:ext cx="2969584" cy="1370577"/>
            </a:xfrm>
            <a:prstGeom prst="rect">
              <a:avLst/>
            </a:prstGeom>
            <a:ln>
              <a:noFill/>
            </a:ln>
          </p:spPr>
        </p:pic>
        <p:graphicFrame>
          <p:nvGraphicFramePr>
            <p:cNvPr id="48" name="Object 47"/>
            <p:cNvGraphicFramePr>
              <a:graphicFrameLocks noChangeAspect="1"/>
            </p:cNvGraphicFramePr>
            <p:nvPr userDrawn="1">
              <p:extLst>
                <p:ext uri="{D42A27DB-BD31-4B8C-83A1-F6EECF244321}">
                  <p14:modId xmlns:p14="http://schemas.microsoft.com/office/powerpoint/2010/main" val="2040245264"/>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spid="_x0000_s2134" name="Image" r:id="rId7" imgW="1574280" imgH="1053720" progId="Photoshop.Image.13">
                    <p:embed/>
                  </p:oleObj>
                </mc:Choice>
                <mc:Fallback>
                  <p:oleObj name="Image" r:id="rId7" imgW="1574280" imgH="1053720" progId="Photoshop.Image.13">
                    <p:embed/>
                    <p:pic>
                      <p:nvPicPr>
                        <p:cNvPr id="0" name=""/>
                        <p:cNvPicPr/>
                        <p:nvPr/>
                      </p:nvPicPr>
                      <p:blipFill>
                        <a:blip r:embed="rId8"/>
                        <a:stretch>
                          <a:fillRect/>
                        </a:stretch>
                      </p:blipFill>
                      <p:spPr>
                        <a:xfrm>
                          <a:off x="44629619" y="12347263"/>
                          <a:ext cx="1482266" cy="992162"/>
                        </a:xfrm>
                        <a:prstGeom prst="rect">
                          <a:avLst/>
                        </a:prstGeom>
                      </p:spPr>
                    </p:pic>
                  </p:oleObj>
                </mc:Fallback>
              </mc:AlternateContent>
            </a:graphicData>
          </a:graphic>
        </p:graphicFrame>
        <p:grpSp>
          <p:nvGrpSpPr>
            <p:cNvPr id="49" name="Group 48"/>
            <p:cNvGrpSpPr/>
            <p:nvPr userDrawn="1"/>
          </p:nvGrpSpPr>
          <p:grpSpPr>
            <a:xfrm>
              <a:off x="44487207" y="29414560"/>
              <a:ext cx="10354213" cy="1265612"/>
              <a:chOff x="44200453" y="28362386"/>
              <a:chExt cx="9771399" cy="1090622"/>
            </a:xfrm>
          </p:grpSpPr>
          <p:sp>
            <p:nvSpPr>
              <p:cNvPr id="51" name="Rounded Rectangle 50"/>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2" name="Picture 7" descr="http://t2.gstatic.com/images?q=tbn:ANd9GcR4APHC6TT9w54M2zn_pvCiBxUNcspYPoVxirLRphBoJabfSvu7zw">
                <a:hlinkClick r:id="rId9"/>
              </p:cNvPr>
              <p:cNvPicPr>
                <a:picLocks noChangeAspect="1" noChangeArrowheads="1"/>
              </p:cNvPicPr>
              <p:nvPr userDrawn="1"/>
            </p:nvPicPr>
            <p:blipFill>
              <a:blip r:embed="rId10" cstate="print"/>
              <a:srcRect/>
              <a:stretch>
                <a:fillRect/>
              </a:stretch>
            </p:blipFill>
            <p:spPr bwMode="auto">
              <a:xfrm>
                <a:off x="44326393" y="28460718"/>
                <a:ext cx="914401" cy="914399"/>
              </a:xfrm>
              <a:prstGeom prst="rect">
                <a:avLst/>
              </a:prstGeom>
              <a:noFill/>
              <a:ln>
                <a:noFill/>
              </a:ln>
            </p:spPr>
          </p:pic>
          <p:sp>
            <p:nvSpPr>
              <p:cNvPr id="53" name="TextBox 52"/>
              <p:cNvSpPr txBox="1"/>
              <p:nvPr userDrawn="1"/>
            </p:nvSpPr>
            <p:spPr>
              <a:xfrm>
                <a:off x="45300663" y="28552305"/>
                <a:ext cx="8671189" cy="716099"/>
              </a:xfrm>
              <a:prstGeom prst="rect">
                <a:avLst/>
              </a:prstGeom>
              <a:noFill/>
              <a:ln>
                <a:noFill/>
              </a:ln>
            </p:spPr>
            <p:txBody>
              <a:bodyPr wrap="square" rtlCol="0">
                <a:spAutoFit/>
              </a:bodyPr>
              <a:lstStyle/>
              <a:p>
                <a:r>
                  <a:rPr lang="en-US" sz="2400" dirty="0" smtClean="0">
                    <a:solidFill>
                      <a:schemeClr val="tx2"/>
                    </a:solidFill>
                    <a:latin typeface="Trebuchet MS" pitchFamily="34" charset="0"/>
                  </a:rPr>
                  <a:t>Student</a:t>
                </a:r>
                <a:r>
                  <a:rPr lang="en-US" sz="2400" baseline="0" dirty="0" smtClean="0">
                    <a:solidFill>
                      <a:schemeClr val="tx2"/>
                    </a:solidFill>
                    <a:latin typeface="Trebuchet MS" pitchFamily="34" charset="0"/>
                  </a:rPr>
                  <a:t> discounts are available on our </a:t>
                </a:r>
                <a:r>
                  <a:rPr lang="en-US" sz="2400" baseline="0" dirty="0" err="1" smtClean="0">
                    <a:solidFill>
                      <a:schemeClr val="tx2"/>
                    </a:solidFill>
                    <a:latin typeface="Trebuchet MS" pitchFamily="34" charset="0"/>
                  </a:rPr>
                  <a:t>Facebook</a:t>
                </a:r>
                <a:r>
                  <a:rPr lang="en-US" sz="2400" baseline="0" dirty="0" smtClean="0">
                    <a:solidFill>
                      <a:schemeClr val="tx2"/>
                    </a:solidFill>
                    <a:latin typeface="Trebuchet MS" pitchFamily="34" charset="0"/>
                  </a:rPr>
                  <a:t> page.</a:t>
                </a:r>
                <a:br>
                  <a:rPr lang="en-US" sz="2400" baseline="0" dirty="0" smtClean="0">
                    <a:solidFill>
                      <a:schemeClr val="tx2"/>
                    </a:solidFill>
                    <a:latin typeface="Trebuchet MS" pitchFamily="34" charset="0"/>
                  </a:rPr>
                </a:br>
                <a:r>
                  <a:rPr lang="en-US" sz="2400" baseline="0" dirty="0" smtClean="0">
                    <a:solidFill>
                      <a:schemeClr val="tx2"/>
                    </a:solidFill>
                    <a:latin typeface="Trebuchet MS" pitchFamily="34" charset="0"/>
                  </a:rPr>
                  <a:t>Go to </a:t>
                </a:r>
                <a:r>
                  <a:rPr lang="en-US" sz="2400" u="sng" baseline="0" dirty="0" smtClean="0">
                    <a:solidFill>
                      <a:schemeClr val="tx2"/>
                    </a:solidFill>
                    <a:latin typeface="Trebuchet MS" pitchFamily="34" charset="0"/>
                  </a:rPr>
                  <a:t>PosterPresentations.com</a:t>
                </a:r>
                <a:r>
                  <a:rPr lang="en-US" sz="2400" baseline="0" dirty="0" smtClean="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sp>
          <p:nvSpPr>
            <p:cNvPr id="50" name="TextBox 49"/>
            <p:cNvSpPr txBox="1"/>
            <p:nvPr userDrawn="1"/>
          </p:nvSpPr>
          <p:spPr>
            <a:xfrm>
              <a:off x="44262808" y="31169782"/>
              <a:ext cx="6870215" cy="1399638"/>
            </a:xfrm>
            <a:prstGeom prst="rect">
              <a:avLst/>
            </a:prstGeom>
            <a:noFill/>
          </p:spPr>
          <p:txBody>
            <a:bodyPr wrap="square" lIns="65304" tIns="32651" rIns="65304" bIns="32651" rtlCol="0">
              <a:spAutoFit/>
            </a:bodyPr>
            <a:lstStyle/>
            <a:p>
              <a:pPr>
                <a:lnSpc>
                  <a:spcPts val="2600"/>
                </a:lnSpc>
              </a:pPr>
              <a:r>
                <a:rPr lang="en-US" sz="2800" dirty="0" smtClean="0">
                  <a:solidFill>
                    <a:schemeClr val="bg1"/>
                  </a:solidFill>
                </a:rPr>
                <a:t>© 2013</a:t>
              </a:r>
              <a:r>
                <a:rPr lang="en-US" sz="2800" baseline="0" dirty="0" smtClean="0">
                  <a:solidFill>
                    <a:schemeClr val="bg1"/>
                  </a:solidFill>
                </a:rPr>
                <a:t> </a:t>
              </a:r>
              <a:r>
                <a:rPr lang="en-US" sz="2800" dirty="0" smtClean="0">
                  <a:solidFill>
                    <a:schemeClr val="bg1"/>
                  </a:solidFill>
                </a:rPr>
                <a:t>PosterPresentations.com</a:t>
              </a:r>
              <a:br>
                <a:rPr lang="en-US" sz="2800" dirty="0" smtClean="0">
                  <a:solidFill>
                    <a:schemeClr val="bg1"/>
                  </a:solidFill>
                </a:rPr>
              </a:br>
              <a:r>
                <a:rPr lang="en-US" sz="2800" dirty="0" smtClean="0">
                  <a:solidFill>
                    <a:schemeClr val="bg1"/>
                  </a:solidFill>
                </a:rPr>
                <a:t>    </a:t>
              </a:r>
              <a:r>
                <a:rPr lang="en-US" sz="2400" dirty="0" smtClean="0">
                  <a:solidFill>
                    <a:schemeClr val="bg1"/>
                  </a:solidFill>
                </a:rPr>
                <a:t>2117 Fourth Street ,</a:t>
              </a:r>
              <a:r>
                <a:rPr lang="en-US" sz="2400" baseline="0" dirty="0" smtClean="0">
                  <a:solidFill>
                    <a:schemeClr val="bg1"/>
                  </a:solidFill>
                </a:rPr>
                <a:t> Unit C        </a:t>
              </a:r>
            </a:p>
            <a:p>
              <a:pPr>
                <a:lnSpc>
                  <a:spcPts val="2600"/>
                </a:lnSpc>
              </a:pPr>
              <a:r>
                <a:rPr lang="en-US" sz="2400" baseline="0" dirty="0" smtClean="0">
                  <a:solidFill>
                    <a:schemeClr val="bg1"/>
                  </a:solidFill>
                </a:rPr>
                <a:t>     Berkeley CA </a:t>
              </a:r>
              <a:r>
                <a:rPr lang="en-US" sz="2000" baseline="0" dirty="0" smtClean="0">
                  <a:solidFill>
                    <a:schemeClr val="bg1"/>
                  </a:solidFill>
                </a:rPr>
                <a:t>94710</a:t>
              </a:r>
              <a:r>
                <a:rPr lang="en-US" sz="2400" baseline="0" dirty="0" smtClean="0">
                  <a:solidFill>
                    <a:schemeClr val="bg1"/>
                  </a:solidFill>
                </a:rPr>
                <a:t/>
              </a:r>
              <a:br>
                <a:rPr lang="en-US" sz="2400" baseline="0" dirty="0" smtClean="0">
                  <a:solidFill>
                    <a:schemeClr val="bg1"/>
                  </a:solidFill>
                </a:rPr>
              </a:br>
              <a:r>
                <a:rPr lang="en-US" sz="2400" baseline="0" dirty="0" smtClean="0">
                  <a:solidFill>
                    <a:schemeClr val="bg1"/>
                  </a:solidFill>
                </a:rPr>
                <a:t>    </a:t>
              </a:r>
              <a:r>
                <a:rPr lang="en-US" sz="2400" b="1" baseline="0" dirty="0" smtClean="0">
                  <a:solidFill>
                    <a:srgbClr val="FFFF00"/>
                  </a:solidFill>
                </a:rPr>
                <a:t>posterpresenter@gmail.com</a:t>
              </a:r>
              <a:endParaRPr lang="en-US" sz="2800" b="1" dirty="0">
                <a:solidFill>
                  <a:srgbClr val="FFFF00"/>
                </a:solidFill>
              </a:endParaRPr>
            </a:p>
          </p:txBody>
        </p:sp>
      </p:grpSp>
      <p:grpSp>
        <p:nvGrpSpPr>
          <p:cNvPr id="54" name="Group 53"/>
          <p:cNvGrpSpPr/>
          <p:nvPr userDrawn="1"/>
        </p:nvGrpSpPr>
        <p:grpSpPr>
          <a:xfrm>
            <a:off x="-11225189" y="-1"/>
            <a:ext cx="11018865" cy="32918401"/>
            <a:chOff x="-11225189" y="-1"/>
            <a:chExt cx="11018865" cy="32918401"/>
          </a:xfrm>
        </p:grpSpPr>
        <p:sp>
          <p:nvSpPr>
            <p:cNvPr id="55" name="Rectangle 54"/>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smtClean="0">
                  <a:solidFill>
                    <a:srgbClr val="FF0000"/>
                  </a:solidFill>
                  <a:latin typeface="Trebuchet MS" pitchFamily="34" charset="0"/>
                </a:rPr>
                <a:t>(—THIS SIDEBAR DOES NOT PRINT—)</a:t>
              </a:r>
              <a:endParaRPr lang="en-US" sz="3200" b="1" spc="600"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DESIGN</a:t>
              </a:r>
              <a:r>
                <a:rPr lang="en-US" sz="4000" b="1" spc="600" baseline="0" dirty="0" smtClean="0">
                  <a:solidFill>
                    <a:schemeClr val="bg1"/>
                  </a:solidFill>
                  <a:latin typeface="Trebuchet MS" pitchFamily="34" charset="0"/>
                </a:rPr>
                <a:t> </a:t>
              </a:r>
              <a:r>
                <a:rPr lang="en-US" sz="4000" b="1" spc="600" dirty="0" smtClean="0">
                  <a:solidFill>
                    <a:schemeClr val="bg1"/>
                  </a:solidFill>
                  <a:latin typeface="Trebuchet MS" pitchFamily="34" charset="0"/>
                </a:rPr>
                <a:t>GUIDE</a:t>
              </a:r>
            </a:p>
            <a:p>
              <a:pPr algn="ctr"/>
              <a:endParaRPr lang="en-US" sz="2800" b="1" dirty="0" smtClean="0">
                <a:latin typeface="Trebuchet MS" pitchFamily="34" charset="0"/>
              </a:endParaRPr>
            </a:p>
            <a:p>
              <a:pPr defTabSz="3765639"/>
              <a:r>
                <a:rPr lang="en-US" sz="2800" i="0" dirty="0" smtClean="0">
                  <a:latin typeface="Trebuchet MS" pitchFamily="34" charset="0"/>
                </a:rPr>
                <a:t>This PowerPoint</a:t>
              </a:r>
              <a:r>
                <a:rPr lang="en-US" sz="2800" i="0" baseline="0" dirty="0" smtClean="0">
                  <a:latin typeface="Trebuchet MS" pitchFamily="34" charset="0"/>
                </a:rPr>
                <a:t> </a:t>
              </a:r>
              <a:r>
                <a:rPr lang="en-US" sz="2800" i="0" dirty="0" smtClean="0">
                  <a:latin typeface="Trebuchet MS" pitchFamily="34" charset="0"/>
                </a:rPr>
                <a:t>2007 template produces</a:t>
              </a:r>
              <a:r>
                <a:rPr lang="en-US" sz="2800" i="0" baseline="0" dirty="0" smtClean="0">
                  <a:latin typeface="Trebuchet MS" pitchFamily="34" charset="0"/>
                </a:rPr>
                <a:t> </a:t>
              </a:r>
              <a:r>
                <a:rPr lang="en-US" sz="2800" i="0" dirty="0" smtClean="0">
                  <a:latin typeface="Trebuchet MS" pitchFamily="34" charset="0"/>
                </a:rPr>
                <a:t>a 36”x48” presentation poster. </a:t>
              </a:r>
              <a:r>
                <a:rPr lang="en-US" sz="2800" dirty="0" smtClean="0">
                  <a:latin typeface="Trebuchet MS" pitchFamily="34" charset="0"/>
                </a:rPr>
                <a:t>You</a:t>
              </a:r>
              <a:r>
                <a:rPr lang="en-US" sz="2800" baseline="0" dirty="0" smtClean="0">
                  <a:latin typeface="Trebuchet MS" pitchFamily="34" charset="0"/>
                </a:rPr>
                <a:t> can u</a:t>
              </a:r>
              <a:r>
                <a:rPr lang="en-US" sz="2800" dirty="0" smtClean="0">
                  <a:latin typeface="Trebuchet MS" pitchFamily="34" charset="0"/>
                </a:rPr>
                <a:t>se</a:t>
              </a:r>
              <a:r>
                <a:rPr lang="en-US" sz="2800" baseline="0" dirty="0" smtClean="0">
                  <a:latin typeface="Trebuchet MS" pitchFamily="34" charset="0"/>
                </a:rPr>
                <a:t> it to create your research poster and </a:t>
              </a:r>
              <a:r>
                <a:rPr lang="en-US" sz="2800" dirty="0" smtClean="0">
                  <a:latin typeface="Trebuchet MS" pitchFamily="34" charset="0"/>
                </a:rPr>
                <a:t>save valuable time placing titles, subtitles,</a:t>
              </a:r>
              <a:r>
                <a:rPr lang="en-US" sz="2800" baseline="0" dirty="0" smtClean="0">
                  <a:latin typeface="Trebuchet MS" pitchFamily="34" charset="0"/>
                </a:rPr>
                <a:t> text, and graphics</a:t>
              </a:r>
              <a:r>
                <a:rPr lang="en-US" sz="2800" dirty="0" smtClean="0">
                  <a:latin typeface="Trebuchet MS" pitchFamily="34" charset="0"/>
                </a:rPr>
                <a:t>. </a:t>
              </a:r>
            </a:p>
            <a:p>
              <a:pPr defTabSz="3765639"/>
              <a:endParaRPr lang="en-US" sz="2800" dirty="0" smtClean="0">
                <a:latin typeface="Trebuchet MS" pitchFamily="34" charset="0"/>
              </a:endParaRPr>
            </a:p>
            <a:p>
              <a:pPr defTabSz="4389219"/>
              <a:r>
                <a:rPr lang="en-US" sz="2800" dirty="0" smtClean="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smtClean="0">
                  <a:solidFill>
                    <a:srgbClr val="FFC000"/>
                  </a:solidFill>
                  <a:latin typeface="Trebuchet MS" pitchFamily="34" charset="0"/>
                </a:rPr>
                <a:t>PosterPresentations.com</a:t>
              </a:r>
              <a:r>
                <a:rPr lang="en-US" sz="2800" b="1" dirty="0" smtClean="0">
                  <a:solidFill>
                    <a:schemeClr val="bg1"/>
                  </a:solidFill>
                  <a:latin typeface="Trebuchet MS" pitchFamily="34" charset="0"/>
                </a:rPr>
                <a:t> </a:t>
              </a:r>
              <a:r>
                <a:rPr lang="en-US" sz="2800" dirty="0" smtClean="0">
                  <a:solidFill>
                    <a:schemeClr val="bg1"/>
                  </a:solidFill>
                  <a:latin typeface="Trebuchet MS" pitchFamily="34" charset="0"/>
                </a:rPr>
                <a:t>and click on HELP DESK.</a:t>
              </a:r>
            </a:p>
            <a:p>
              <a:pPr defTabSz="4389219"/>
              <a:endParaRPr lang="en-US" sz="2800" dirty="0" smtClean="0">
                <a:latin typeface="Trebuchet MS" pitchFamily="34" charset="0"/>
              </a:endParaRPr>
            </a:p>
            <a:p>
              <a:pPr defTabSz="4389219"/>
              <a:r>
                <a:rPr lang="en-US" sz="2800" dirty="0" smtClean="0">
                  <a:solidFill>
                    <a:schemeClr val="bg1"/>
                  </a:solidFill>
                  <a:latin typeface="Trebuchet MS" pitchFamily="34" charset="0"/>
                </a:rPr>
                <a:t>When</a:t>
              </a:r>
              <a:r>
                <a:rPr lang="en-US" sz="2800" baseline="0" dirty="0" smtClean="0">
                  <a:solidFill>
                    <a:schemeClr val="bg1"/>
                  </a:solidFill>
                  <a:latin typeface="Trebuchet MS" pitchFamily="34" charset="0"/>
                </a:rPr>
                <a:t> you are ready to print your poster</a:t>
              </a:r>
              <a:r>
                <a:rPr lang="en-US" sz="2800" dirty="0" smtClean="0">
                  <a:solidFill>
                    <a:schemeClr val="bg1"/>
                  </a:solidFill>
                  <a:latin typeface="Trebuchet MS" pitchFamily="34" charset="0"/>
                </a:rPr>
                <a:t>,</a:t>
              </a:r>
              <a:r>
                <a:rPr lang="en-US" sz="2800" baseline="0" dirty="0" smtClean="0">
                  <a:solidFill>
                    <a:schemeClr val="bg1"/>
                  </a:solidFill>
                  <a:latin typeface="Trebuchet MS" pitchFamily="34" charset="0"/>
                </a:rPr>
                <a:t> go online to </a:t>
              </a:r>
              <a:r>
                <a:rPr lang="en-US" sz="2800" b="0" dirty="0" smtClean="0">
                  <a:solidFill>
                    <a:schemeClr val="bg1"/>
                  </a:solidFill>
                  <a:latin typeface="Trebuchet MS" pitchFamily="34" charset="0"/>
                </a:rPr>
                <a:t>PosterPresentations.com</a:t>
              </a:r>
              <a:r>
                <a:rPr lang="en-US" sz="2800" dirty="0" smtClean="0">
                  <a:solidFill>
                    <a:schemeClr val="bg1"/>
                  </a:solidFill>
                  <a:latin typeface="Trebuchet MS" pitchFamily="34" charset="0"/>
                </a:rPr>
                <a:t/>
              </a:r>
              <a:br>
                <a:rPr lang="en-US" sz="2800" dirty="0" smtClean="0">
                  <a:solidFill>
                    <a:schemeClr val="bg1"/>
                  </a:solidFill>
                  <a:latin typeface="Trebuchet MS" pitchFamily="34" charset="0"/>
                </a:rPr>
              </a:br>
              <a:endParaRPr lang="en-US" sz="2800" dirty="0" smtClean="0">
                <a:solidFill>
                  <a:schemeClr val="bg1"/>
                </a:solidFill>
                <a:latin typeface="Trebuchet MS" pitchFamily="34" charset="0"/>
              </a:endParaRPr>
            </a:p>
            <a:p>
              <a:pPr algn="l" defTabSz="3765639"/>
              <a:r>
                <a:rPr lang="en-US" sz="2800" b="0" dirty="0" smtClean="0">
                  <a:solidFill>
                    <a:schemeClr val="bg1"/>
                  </a:solidFill>
                  <a:latin typeface="Trebuchet MS" pitchFamily="34" charset="0"/>
                </a:rPr>
                <a:t>Need</a:t>
              </a:r>
              <a:r>
                <a:rPr lang="en-US" sz="2800" b="0" baseline="0" dirty="0" smtClean="0">
                  <a:solidFill>
                    <a:schemeClr val="bg1"/>
                  </a:solidFill>
                  <a:latin typeface="Trebuchet MS" pitchFamily="34" charset="0"/>
                </a:rPr>
                <a:t> assistance? Call us at </a:t>
              </a:r>
              <a:r>
                <a:rPr lang="en-US" sz="2800" b="0" dirty="0" smtClean="0">
                  <a:solidFill>
                    <a:srgbClr val="FFC000"/>
                  </a:solidFill>
                  <a:latin typeface="Trebuchet MS" pitchFamily="34" charset="0"/>
                </a:rPr>
                <a:t>1.510.649.3001</a:t>
              </a:r>
            </a:p>
            <a:p>
              <a:pPr algn="l" defTabSz="3765639"/>
              <a:endParaRPr lang="en-US" sz="3600" b="1" dirty="0" smtClean="0">
                <a:solidFill>
                  <a:srgbClr val="FFFF00"/>
                </a:solidFill>
                <a:latin typeface="Trebuchet MS" pitchFamily="34" charset="0"/>
              </a:endParaRPr>
            </a:p>
            <a:p>
              <a:pPr algn="ctr"/>
              <a:endParaRPr lang="en-US" sz="2400" b="1"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QUICK START</a:t>
              </a:r>
            </a:p>
            <a:p>
              <a:pPr algn="ctr"/>
              <a:endParaRPr lang="en-US" sz="32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Zoom in and out</a:t>
              </a:r>
            </a:p>
            <a:p>
              <a:pPr marL="1892300" indent="-1892300" algn="l" defTabSz="850900"/>
              <a:r>
                <a:rPr lang="en-US" sz="2400" b="0" baseline="0" dirty="0" smtClean="0">
                  <a:solidFill>
                    <a:schemeClr val="bg1"/>
                  </a:solidFill>
                  <a:latin typeface="Trebuchet MS" pitchFamily="34" charset="0"/>
                </a:rPr>
                <a:t>	</a:t>
              </a:r>
              <a:r>
                <a:rPr lang="en-US" sz="2400" b="0" baseline="0" dirty="0" smtClean="0">
                  <a:solidFill>
                    <a:schemeClr val="bg1">
                      <a:lumMod val="75000"/>
                    </a:schemeClr>
                  </a:solidFill>
                  <a:latin typeface="Trebuchet MS" pitchFamily="34" charset="0"/>
                </a:rPr>
                <a:t>As you work on your poster zoom in and out to the level that is more comfortable to you. </a:t>
              </a:r>
            </a:p>
            <a:p>
              <a:pPr marL="1892300" indent="-1892300" algn="l" defTabSz="850900"/>
              <a:r>
                <a:rPr lang="en-US" sz="2400" b="1" baseline="0" dirty="0" smtClean="0">
                  <a:solidFill>
                    <a:schemeClr val="bg1">
                      <a:lumMod val="75000"/>
                    </a:schemeClr>
                  </a:solidFill>
                  <a:latin typeface="Trebuchet MS" pitchFamily="34" charset="0"/>
                </a:rPr>
                <a:t>	</a:t>
              </a:r>
              <a:r>
                <a:rPr lang="en-US" sz="2400" b="0" baseline="0" dirty="0" smtClean="0">
                  <a:solidFill>
                    <a:schemeClr val="bg1">
                      <a:lumMod val="75000"/>
                    </a:schemeClr>
                  </a:solidFill>
                  <a:latin typeface="Trebuchet MS" pitchFamily="34" charset="0"/>
                </a:rPr>
                <a:t>Go to VIEW &gt; ZOOM.</a:t>
              </a:r>
            </a:p>
            <a:p>
              <a:pPr algn="l"/>
              <a:endParaRPr lang="en-US" sz="2800" b="0"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Title, Authors, and Affiliations</a:t>
              </a:r>
            </a:p>
            <a:p>
              <a:pPr algn="l"/>
              <a:r>
                <a:rPr lang="en-US" sz="2400" b="0" baseline="0" dirty="0" smtClean="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smtClean="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The font size of your title should be bigger than your name(s) and institution name(s).</a:t>
              </a:r>
            </a:p>
            <a:p>
              <a:pPr algn="l"/>
              <a:r>
                <a:rPr lang="en-US" sz="2800" b="1" baseline="0" dirty="0" smtClean="0">
                  <a:solidFill>
                    <a:schemeClr val="bg1"/>
                  </a:solidFill>
                  <a:latin typeface="Trebuchet MS" pitchFamily="34" charset="0"/>
                </a:rPr>
                <a:t/>
              </a:r>
              <a:br>
                <a:rPr lang="en-US" sz="2800" b="1" baseline="0" dirty="0" smtClean="0">
                  <a:solidFill>
                    <a:schemeClr val="bg1"/>
                  </a:solidFill>
                  <a:latin typeface="Trebuchet MS" pitchFamily="34" charset="0"/>
                </a:rPr>
              </a:br>
              <a:endParaRPr lang="en-US" sz="2800" b="1" dirty="0" smtClean="0">
                <a:solidFill>
                  <a:schemeClr val="bg1"/>
                </a:solidFill>
                <a:latin typeface="Trebuchet MS" pitchFamily="34" charset="0"/>
              </a:endParaRPr>
            </a:p>
            <a:p>
              <a:pPr algn="ctr"/>
              <a:endParaRPr lang="en-US" sz="2800" b="1" dirty="0" smtClean="0">
                <a:solidFill>
                  <a:srgbClr val="FFC000"/>
                </a:solidFill>
                <a:latin typeface="Trebuchet MS" pitchFamily="34" charset="0"/>
              </a:endParaRPr>
            </a:p>
            <a:p>
              <a:pPr algn="ctr"/>
              <a:endParaRPr lang="en-US" sz="2800" b="1" dirty="0" smtClean="0">
                <a:solidFill>
                  <a:srgbClr val="FFC000"/>
                </a:solidFill>
                <a:latin typeface="Trebuchet MS" pitchFamily="34" charset="0"/>
              </a:endParaRPr>
            </a:p>
            <a:p>
              <a:pPr algn="ctr"/>
              <a:r>
                <a:rPr lang="en-US" sz="3200" b="1" dirty="0" smtClean="0">
                  <a:solidFill>
                    <a:srgbClr val="FFC000"/>
                  </a:solidFill>
                  <a:latin typeface="Trebuchet MS" pitchFamily="34" charset="0"/>
                </a:rPr>
                <a:t>Adding Logos</a:t>
              </a:r>
              <a:r>
                <a:rPr lang="en-US" sz="3200" b="1" baseline="0" dirty="0" smtClean="0">
                  <a:solidFill>
                    <a:srgbClr val="FFC000"/>
                  </a:solidFill>
                  <a:latin typeface="Trebuchet MS" pitchFamily="34" charset="0"/>
                </a:rPr>
                <a:t> / Seals</a:t>
              </a:r>
            </a:p>
            <a:p>
              <a:pPr algn="l"/>
              <a:r>
                <a:rPr lang="en-US" sz="2400" b="0" baseline="0" dirty="0" smtClean="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spc="0"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See if your school’s logo is available on our free poster templates page.</a:t>
              </a:r>
            </a:p>
            <a:p>
              <a:pPr algn="l"/>
              <a:endParaRPr lang="en-US" sz="2400" b="0" baseline="0" dirty="0" smtClean="0">
                <a:latin typeface="Trebuchet MS" pitchFamily="34" charset="0"/>
              </a:endParaRPr>
            </a:p>
            <a:p>
              <a:pPr algn="ctr"/>
              <a:r>
                <a:rPr lang="en-US" sz="3200" b="1" baseline="0" dirty="0" smtClean="0">
                  <a:solidFill>
                    <a:srgbClr val="FFC000"/>
                  </a:solidFill>
                  <a:latin typeface="Trebuchet MS" pitchFamily="34" charset="0"/>
                </a:rPr>
                <a:t>Photographs / Graphics</a:t>
              </a:r>
            </a:p>
            <a:p>
              <a:pPr algn="l" defTabSz="977900"/>
              <a:r>
                <a:rPr lang="en-US" sz="2400" b="0" baseline="0" dirty="0" smtClean="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smtClean="0">
                  <a:solidFill>
                    <a:schemeClr val="bg1">
                      <a:lumMod val="75000"/>
                    </a:schemeClr>
                  </a:solidFill>
                  <a:latin typeface="Trebuchet MS" pitchFamily="34" charset="0"/>
                </a:rPr>
                <a:t>disproportionally.</a:t>
              </a:r>
            </a:p>
            <a:p>
              <a:pPr algn="l" defTabSz="977900"/>
              <a:endParaRPr lang="en-US" sz="2400" b="0" baseline="0" dirty="0" smtClean="0">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r>
                <a:rPr lang="en-US" sz="3200" b="1" baseline="0" dirty="0" smtClean="0">
                  <a:solidFill>
                    <a:srgbClr val="FFC000"/>
                  </a:solidFill>
                  <a:latin typeface="Trebuchet MS" pitchFamily="34" charset="0"/>
                </a:rPr>
                <a:t>Image Quality Check</a:t>
              </a:r>
            </a:p>
            <a:p>
              <a:pPr lvl="0" algn="l" defTabSz="977900"/>
              <a:r>
                <a:rPr lang="en-US" sz="2400" b="0" baseline="0" dirty="0" smtClean="0">
                  <a:solidFill>
                    <a:schemeClr val="bg1">
                      <a:lumMod val="75000"/>
                    </a:schemeClr>
                  </a:solidFill>
                  <a:latin typeface="Trebuchet MS" pitchFamily="34" charset="0"/>
                </a:rPr>
                <a:t>Zoom in and look at your images at 100% magnification. If they look good they will print well. </a:t>
              </a:r>
              <a:endParaRPr lang="en-US" sz="2800" b="0" dirty="0" smtClean="0">
                <a:latin typeface="Trebuchet MS" pitchFamily="34" charset="0"/>
              </a:endParaRPr>
            </a:p>
          </p:txBody>
        </p:sp>
        <p:cxnSp>
          <p:nvCxnSpPr>
            <p:cNvPr id="56" name="Straight Connector 55"/>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57" name="Picture 56"/>
            <p:cNvPicPr>
              <a:picLocks noChangeAspect="1"/>
            </p:cNvPicPr>
            <p:nvPr userDrawn="1"/>
          </p:nvPicPr>
          <p:blipFill>
            <a:blip r:embed="rId11"/>
            <a:stretch>
              <a:fillRect/>
            </a:stretch>
          </p:blipFill>
          <p:spPr>
            <a:xfrm>
              <a:off x="-10740740" y="10261718"/>
              <a:ext cx="1597666" cy="1201935"/>
            </a:xfrm>
            <a:prstGeom prst="rect">
              <a:avLst/>
            </a:prstGeom>
          </p:spPr>
        </p:pic>
        <p:pic>
          <p:nvPicPr>
            <p:cNvPr id="58" name="Picture 57"/>
            <p:cNvPicPr>
              <a:picLocks noChangeAspect="1"/>
            </p:cNvPicPr>
            <p:nvPr userDrawn="1"/>
          </p:nvPicPr>
          <p:blipFill>
            <a:blip r:embed="rId12"/>
            <a:stretch>
              <a:fillRect/>
            </a:stretch>
          </p:blipFill>
          <p:spPr>
            <a:xfrm>
              <a:off x="-10732765" y="15696927"/>
              <a:ext cx="9986808" cy="1053596"/>
            </a:xfrm>
            <a:prstGeom prst="rect">
              <a:avLst/>
            </a:prstGeom>
          </p:spPr>
        </p:pic>
        <p:grpSp>
          <p:nvGrpSpPr>
            <p:cNvPr id="59" name="Group 58"/>
            <p:cNvGrpSpPr/>
            <p:nvPr userDrawn="1"/>
          </p:nvGrpSpPr>
          <p:grpSpPr>
            <a:xfrm>
              <a:off x="-9744993" y="23540957"/>
              <a:ext cx="7531182" cy="2120439"/>
              <a:chOff x="-4470427" y="11016658"/>
              <a:chExt cx="3470785" cy="974220"/>
            </a:xfrm>
          </p:grpSpPr>
          <p:grpSp>
            <p:nvGrpSpPr>
              <p:cNvPr id="65" name="Group 64"/>
              <p:cNvGrpSpPr/>
              <p:nvPr userDrawn="1"/>
            </p:nvGrpSpPr>
            <p:grpSpPr>
              <a:xfrm>
                <a:off x="-2783495" y="11060886"/>
                <a:ext cx="624431" cy="893535"/>
                <a:chOff x="-3958697" y="11117435"/>
                <a:chExt cx="779338" cy="1280430"/>
              </a:xfrm>
            </p:grpSpPr>
            <p:pic>
              <p:nvPicPr>
                <p:cNvPr id="71" name="Picture 70"/>
                <p:cNvPicPr>
                  <a:picLocks noChangeAspect="1"/>
                </p:cNvPicPr>
                <p:nvPr userDrawn="1"/>
              </p:nvPicPr>
              <p:blipFill>
                <a:blip r:embed="rId13"/>
                <a:stretch>
                  <a:fillRect/>
                </a:stretch>
              </p:blipFill>
              <p:spPr>
                <a:xfrm>
                  <a:off x="-3948160" y="11117435"/>
                  <a:ext cx="768801" cy="1090857"/>
                </a:xfrm>
                <a:prstGeom prst="rect">
                  <a:avLst/>
                </a:prstGeom>
              </p:spPr>
            </p:pic>
            <p:sp>
              <p:nvSpPr>
                <p:cNvPr id="72" name="TextBox 71"/>
                <p:cNvSpPr txBox="1"/>
                <p:nvPr userDrawn="1"/>
              </p:nvSpPr>
              <p:spPr>
                <a:xfrm>
                  <a:off x="-3958697" y="12114178"/>
                  <a:ext cx="779337" cy="283687"/>
                </a:xfrm>
                <a:prstGeom prst="rect">
                  <a:avLst/>
                </a:prstGeom>
                <a:solidFill>
                  <a:schemeClr val="accent1"/>
                </a:solidFill>
                <a:ln>
                  <a:noFill/>
                </a:ln>
              </p:spPr>
              <p:txBody>
                <a:bodyPr wrap="square" lIns="91440" tIns="91440" rIns="91440" bIns="91440" rtlCol="0">
                  <a:spAutoFit/>
                </a:bodyPr>
                <a:lstStyle/>
                <a:p>
                  <a:pPr algn="ctr"/>
                  <a:r>
                    <a:rPr lang="en-US" sz="1600" b="1" dirty="0" smtClean="0">
                      <a:solidFill>
                        <a:schemeClr val="tx1"/>
                      </a:solidFill>
                    </a:rPr>
                    <a:t>ORIGINAL</a:t>
                  </a:r>
                  <a:endParaRPr lang="en-US" sz="1600" b="1" dirty="0">
                    <a:solidFill>
                      <a:schemeClr val="tx1"/>
                    </a:solidFill>
                  </a:endParaRPr>
                </a:p>
              </p:txBody>
            </p:sp>
          </p:grpSp>
          <p:grpSp>
            <p:nvGrpSpPr>
              <p:cNvPr id="66" name="Group 65"/>
              <p:cNvGrpSpPr/>
              <p:nvPr userDrawn="1"/>
            </p:nvGrpSpPr>
            <p:grpSpPr>
              <a:xfrm>
                <a:off x="-2033159" y="11060889"/>
                <a:ext cx="1033517" cy="893529"/>
                <a:chOff x="-2921738" y="11200127"/>
                <a:chExt cx="1420279" cy="1227904"/>
              </a:xfrm>
            </p:grpSpPr>
            <p:pic>
              <p:nvPicPr>
                <p:cNvPr id="69" name="Picture 68"/>
                <p:cNvPicPr>
                  <a:picLocks noChangeAspect="1"/>
                </p:cNvPicPr>
                <p:nvPr userDrawn="1"/>
              </p:nvPicPr>
              <p:blipFill>
                <a:blip r:embed="rId13"/>
                <a:stretch>
                  <a:fillRect/>
                </a:stretch>
              </p:blipFill>
              <p:spPr>
                <a:xfrm>
                  <a:off x="-2921738" y="11200127"/>
                  <a:ext cx="1420279" cy="1029694"/>
                </a:xfrm>
                <a:prstGeom prst="rect">
                  <a:avLst/>
                </a:prstGeom>
              </p:spPr>
            </p:pic>
            <p:sp>
              <p:nvSpPr>
                <p:cNvPr id="70" name="TextBox 69"/>
                <p:cNvSpPr txBox="1"/>
                <p:nvPr userDrawn="1"/>
              </p:nvSpPr>
              <p:spPr>
                <a:xfrm>
                  <a:off x="-2918991" y="12175418"/>
                  <a:ext cx="1417532" cy="252613"/>
                </a:xfrm>
                <a:prstGeom prst="rect">
                  <a:avLst/>
                </a:prstGeom>
                <a:solidFill>
                  <a:srgbClr val="FF0000"/>
                </a:solidFill>
              </p:spPr>
              <p:txBody>
                <a:bodyPr wrap="square" lIns="457200" tIns="91440" rIns="457200" bIns="91440" rtlCol="0">
                  <a:spAutoFit/>
                </a:bodyPr>
                <a:lstStyle/>
                <a:p>
                  <a:pPr algn="ctr"/>
                  <a:r>
                    <a:rPr lang="en-US" sz="1400" b="1" dirty="0" smtClean="0">
                      <a:solidFill>
                        <a:schemeClr val="bg1"/>
                      </a:solidFill>
                    </a:rPr>
                    <a:t>DISTORTED</a:t>
                  </a:r>
                  <a:endParaRPr lang="en-US" sz="700" b="1" dirty="0">
                    <a:solidFill>
                      <a:schemeClr val="bg1"/>
                    </a:solidFill>
                  </a:endParaRPr>
                </a:p>
              </p:txBody>
            </p:sp>
          </p:grpSp>
          <p:pic>
            <p:nvPicPr>
              <p:cNvPr id="67" name="Picture 66"/>
              <p:cNvPicPr>
                <a:picLocks noChangeAspect="1"/>
              </p:cNvPicPr>
              <p:nvPr userDrawn="1"/>
            </p:nvPicPr>
            <p:blipFill>
              <a:blip r:embed="rId14"/>
              <a:stretch>
                <a:fillRect/>
              </a:stretch>
            </p:blipFill>
            <p:spPr>
              <a:xfrm>
                <a:off x="-4470427" y="11016658"/>
                <a:ext cx="1098742" cy="847761"/>
              </a:xfrm>
              <a:prstGeom prst="rect">
                <a:avLst/>
              </a:prstGeom>
            </p:spPr>
          </p:pic>
          <p:sp>
            <p:nvSpPr>
              <p:cNvPr id="68" name="TextBox 67"/>
              <p:cNvSpPr txBox="1"/>
              <p:nvPr userDrawn="1"/>
            </p:nvSpPr>
            <p:spPr>
              <a:xfrm>
                <a:off x="-4440600" y="11665645"/>
                <a:ext cx="1035685" cy="325233"/>
              </a:xfrm>
              <a:prstGeom prst="rect">
                <a:avLst/>
              </a:prstGeom>
              <a:noFill/>
            </p:spPr>
            <p:txBody>
              <a:bodyPr wrap="square" lIns="457200" tIns="457200" rIns="457200" bIns="0" rtlCol="0">
                <a:spAutoFit/>
              </a:bodyPr>
              <a:lstStyle/>
              <a:p>
                <a:pPr algn="ctr"/>
                <a:r>
                  <a:rPr lang="en-US" sz="1600" dirty="0" smtClean="0">
                    <a:solidFill>
                      <a:schemeClr val="bg1"/>
                    </a:solidFill>
                  </a:rPr>
                  <a:t>Corner</a:t>
                </a:r>
                <a:r>
                  <a:rPr lang="en-US" sz="1600" baseline="0" dirty="0" smtClean="0">
                    <a:solidFill>
                      <a:schemeClr val="bg1"/>
                    </a:solidFill>
                  </a:rPr>
                  <a:t> handles</a:t>
                </a:r>
                <a:endParaRPr lang="en-US" sz="1600" dirty="0">
                  <a:solidFill>
                    <a:schemeClr val="bg1"/>
                  </a:solidFill>
                </a:endParaRPr>
              </a:p>
            </p:txBody>
          </p:sp>
        </p:grpSp>
        <p:grpSp>
          <p:nvGrpSpPr>
            <p:cNvPr id="60" name="Group 59"/>
            <p:cNvGrpSpPr/>
            <p:nvPr userDrawn="1"/>
          </p:nvGrpSpPr>
          <p:grpSpPr>
            <a:xfrm>
              <a:off x="-10398793" y="27751410"/>
              <a:ext cx="9323012" cy="2453251"/>
              <a:chOff x="-4754996" y="12734136"/>
              <a:chExt cx="4296559" cy="1127128"/>
            </a:xfrm>
          </p:grpSpPr>
          <p:graphicFrame>
            <p:nvGraphicFramePr>
              <p:cNvPr id="61" name="Object 60"/>
              <p:cNvGraphicFramePr>
                <a:graphicFrameLocks noChangeAspect="1"/>
              </p:cNvGraphicFramePr>
              <p:nvPr userDrawn="1">
                <p:extLst>
                  <p:ext uri="{D42A27DB-BD31-4B8C-83A1-F6EECF244321}">
                    <p14:modId xmlns:p14="http://schemas.microsoft.com/office/powerpoint/2010/main" val="1199812768"/>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spid="_x0000_s2135" name="Image" r:id="rId15" imgW="1828440" imgH="1117440" progId="Photoshop.Image.13">
                      <p:embed/>
                    </p:oleObj>
                  </mc:Choice>
                  <mc:Fallback>
                    <p:oleObj name="Image" r:id="rId15" imgW="1828440" imgH="1117440" progId="Photoshop.Image.13">
                      <p:embed/>
                      <p:pic>
                        <p:nvPicPr>
                          <p:cNvPr id="0" name=""/>
                          <p:cNvPicPr/>
                          <p:nvPr/>
                        </p:nvPicPr>
                        <p:blipFill>
                          <a:blip r:embed="rId16"/>
                          <a:stretch>
                            <a:fillRect/>
                          </a:stretch>
                        </p:blipFill>
                        <p:spPr>
                          <a:xfrm>
                            <a:off x="-4533347" y="12734142"/>
                            <a:ext cx="1828800" cy="1117600"/>
                          </a:xfrm>
                          <a:prstGeom prst="rect">
                            <a:avLst/>
                          </a:prstGeom>
                        </p:spPr>
                      </p:pic>
                    </p:oleObj>
                  </mc:Fallback>
                </mc:AlternateContent>
              </a:graphicData>
            </a:graphic>
          </p:graphicFrame>
          <p:graphicFrame>
            <p:nvGraphicFramePr>
              <p:cNvPr id="62" name="Object 61"/>
              <p:cNvGraphicFramePr>
                <a:graphicFrameLocks noChangeAspect="1"/>
              </p:cNvGraphicFramePr>
              <p:nvPr userDrawn="1">
                <p:extLst>
                  <p:ext uri="{D42A27DB-BD31-4B8C-83A1-F6EECF244321}">
                    <p14:modId xmlns:p14="http://schemas.microsoft.com/office/powerpoint/2010/main" val="4096349677"/>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spid="_x0000_s2136" name="Image" r:id="rId17" imgW="1828440" imgH="1117440" progId="Photoshop.Image.13">
                      <p:embed/>
                    </p:oleObj>
                  </mc:Choice>
                  <mc:Fallback>
                    <p:oleObj name="Image" r:id="rId17" imgW="1828440" imgH="1117440" progId="Photoshop.Image.13">
                      <p:embed/>
                      <p:pic>
                        <p:nvPicPr>
                          <p:cNvPr id="0" name=""/>
                          <p:cNvPicPr/>
                          <p:nvPr/>
                        </p:nvPicPr>
                        <p:blipFill>
                          <a:blip r:embed="rId18"/>
                          <a:stretch>
                            <a:fillRect/>
                          </a:stretch>
                        </p:blipFill>
                        <p:spPr>
                          <a:xfrm>
                            <a:off x="-2456641" y="12737835"/>
                            <a:ext cx="1828800" cy="1117600"/>
                          </a:xfrm>
                          <a:prstGeom prst="rect">
                            <a:avLst/>
                          </a:prstGeom>
                        </p:spPr>
                      </p:pic>
                    </p:oleObj>
                  </mc:Fallback>
                </mc:AlternateContent>
              </a:graphicData>
            </a:graphic>
          </p:graphicFrame>
          <p:sp>
            <p:nvSpPr>
              <p:cNvPr id="63" name="TextBox 62"/>
              <p:cNvSpPr txBox="1"/>
              <p:nvPr userDrawn="1"/>
            </p:nvSpPr>
            <p:spPr>
              <a:xfrm rot="16200000">
                <a:off x="-5235785" y="13214925"/>
                <a:ext cx="1117601" cy="156024"/>
              </a:xfrm>
              <a:prstGeom prst="rect">
                <a:avLst/>
              </a:prstGeom>
              <a:noFill/>
            </p:spPr>
            <p:txBody>
              <a:bodyPr wrap="square" lIns="91440" tIns="91440" rIns="91440" bIns="0" rtlCol="0">
                <a:spAutoFit/>
              </a:bodyPr>
              <a:lstStyle/>
              <a:p>
                <a:pPr algn="ctr"/>
                <a:r>
                  <a:rPr lang="en-US" sz="1600" dirty="0" smtClean="0">
                    <a:solidFill>
                      <a:srgbClr val="92D050"/>
                    </a:solidFill>
                  </a:rPr>
                  <a:t>Good</a:t>
                </a:r>
                <a:r>
                  <a:rPr lang="en-US" sz="1600" baseline="0" dirty="0" smtClean="0">
                    <a:solidFill>
                      <a:srgbClr val="92D050"/>
                    </a:solidFill>
                  </a:rPr>
                  <a:t> </a:t>
                </a:r>
                <a:r>
                  <a:rPr lang="en-US" sz="1600" baseline="0" dirty="0" smtClean="0">
                    <a:solidFill>
                      <a:schemeClr val="bg1"/>
                    </a:solidFill>
                  </a:rPr>
                  <a:t>printing quality</a:t>
                </a:r>
                <a:endParaRPr lang="en-US" sz="1600" dirty="0">
                  <a:solidFill>
                    <a:schemeClr val="bg1"/>
                  </a:solidFill>
                </a:endParaRPr>
              </a:p>
            </p:txBody>
          </p:sp>
          <p:sp>
            <p:nvSpPr>
              <p:cNvPr id="64" name="TextBox 63"/>
              <p:cNvSpPr txBox="1"/>
              <p:nvPr userDrawn="1"/>
            </p:nvSpPr>
            <p:spPr>
              <a:xfrm rot="16200000">
                <a:off x="-1095250" y="13224452"/>
                <a:ext cx="1117601" cy="156024"/>
              </a:xfrm>
              <a:prstGeom prst="rect">
                <a:avLst/>
              </a:prstGeom>
              <a:noFill/>
            </p:spPr>
            <p:txBody>
              <a:bodyPr wrap="square" lIns="91440" tIns="91440" rIns="91440" bIns="0" rtlCol="0">
                <a:spAutoFit/>
              </a:bodyPr>
              <a:lstStyle/>
              <a:p>
                <a:pPr algn="ctr"/>
                <a:r>
                  <a:rPr lang="en-US" sz="1600" dirty="0" smtClean="0">
                    <a:solidFill>
                      <a:srgbClr val="FF0000"/>
                    </a:solidFill>
                  </a:rPr>
                  <a:t>Bad </a:t>
                </a:r>
                <a:r>
                  <a:rPr lang="en-US" sz="1600" dirty="0" smtClean="0">
                    <a:solidFill>
                      <a:schemeClr val="bg1"/>
                    </a:solidFill>
                  </a:rPr>
                  <a:t>printing quality</a:t>
                </a:r>
                <a:endParaRPr lang="en-US" sz="1600" dirty="0">
                  <a:solidFill>
                    <a:schemeClr val="bg1"/>
                  </a:solidFill>
                </a:endParaRPr>
              </a:p>
            </p:txBody>
          </p:sp>
        </p:grpSp>
      </p:grpSp>
    </p:spTree>
  </p:cSld>
  <p:clrMap bg1="lt1" tx1="dk1" bg2="lt2" tx2="dk2" accent1="accent1" accent2="accent2" accent3="accent3" accent4="accent4" accent5="accent5" accent6="accent6" hlink="hlink" folHlink="folHlink"/>
  <p:sldLayoutIdLst>
    <p:sldLayoutId id="2147483658" r:id="rId1"/>
  </p:sldLayoutIdLst>
  <p:timing>
    <p:tnLst>
      <p:par>
        <p:cTn xmlns:p14="http://schemas.microsoft.com/office/powerpoint/2010/main" id="1" dur="indefinite" restart="never" nodeType="tmRoot"/>
      </p:par>
    </p:tnLst>
  </p:timing>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34000">
              <a:schemeClr val="tx2">
                <a:lumMod val="40000"/>
                <a:lumOff val="6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43891200" cy="4800600"/>
          </a:xfrm>
          <a:prstGeom prst="rect">
            <a:avLst/>
          </a:prstGeom>
          <a:solidFill>
            <a:schemeClr val="accent5">
              <a:lumMod val="75000"/>
            </a:schemeClr>
          </a:solidFill>
          <a:ln w="9525">
            <a:solidFill>
              <a:schemeClr val="tx1"/>
            </a:solidFill>
            <a:miter lim="800000"/>
            <a:headEnd/>
            <a:tailEnd/>
          </a:ln>
          <a:effectLst/>
        </p:spPr>
        <p:txBody>
          <a:bodyPr wrap="none" lIns="91436" tIns="45717" rIns="91436" bIns="45717" anchor="ctr"/>
          <a:lstStyle/>
          <a:p>
            <a:pPr>
              <a:defRPr/>
            </a:pPr>
            <a:endParaRPr lang="en-US" dirty="0"/>
          </a:p>
        </p:txBody>
      </p:sp>
      <p:sp>
        <p:nvSpPr>
          <p:cNvPr id="9" name="Rectangle 9"/>
          <p:cNvSpPr>
            <a:spLocks noChangeArrowheads="1"/>
          </p:cNvSpPr>
          <p:nvPr/>
        </p:nvSpPr>
        <p:spPr bwMode="auto">
          <a:xfrm>
            <a:off x="0" y="4805363"/>
            <a:ext cx="43891200" cy="152400"/>
          </a:xfrm>
          <a:prstGeom prst="rect">
            <a:avLst/>
          </a:prstGeom>
          <a:solidFill>
            <a:schemeClr val="accent5">
              <a:lumMod val="50000"/>
            </a:schemeClr>
          </a:solidFill>
          <a:ln w="152400">
            <a:noFill/>
            <a:miter lim="800000"/>
            <a:headEnd/>
            <a:tailEnd/>
          </a:ln>
          <a:effectLst/>
        </p:spPr>
        <p:txBody>
          <a:bodyPr wrap="none" lIns="91436" tIns="45717" rIns="91436" bIns="45717" anchor="ctr"/>
          <a:lstStyle/>
          <a:p>
            <a:pPr>
              <a:defRPr/>
            </a:pPr>
            <a:endParaRPr lang="en-US" dirty="0"/>
          </a:p>
        </p:txBody>
      </p:sp>
      <p:sp>
        <p:nvSpPr>
          <p:cNvPr id="10" name="Text Box 14"/>
          <p:cNvSpPr txBox="1">
            <a:spLocks noChangeArrowheads="1"/>
          </p:cNvSpPr>
          <p:nvPr/>
        </p:nvSpPr>
        <p:spPr bwMode="auto">
          <a:xfrm>
            <a:off x="1484177" y="32232601"/>
            <a:ext cx="2514600" cy="336819"/>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smtClean="0">
                <a:solidFill>
                  <a:schemeClr val="bg1">
                    <a:lumMod val="75000"/>
                  </a:schemeClr>
                </a:solidFill>
                <a:latin typeface="Arial" charset="0"/>
              </a:rPr>
              <a:t>RESEARCH POSTER PRESENTATION </a:t>
            </a:r>
            <a:r>
              <a:rPr lang="en-US" sz="500" b="1" dirty="0">
                <a:solidFill>
                  <a:schemeClr val="bg1">
                    <a:lumMod val="75000"/>
                  </a:schemeClr>
                </a:solidFill>
                <a:latin typeface="Arial" charset="0"/>
              </a:rPr>
              <a:t>DESIGN © </a:t>
            </a:r>
            <a:r>
              <a:rPr lang="en-US" sz="500" b="1" dirty="0" smtClean="0">
                <a:solidFill>
                  <a:schemeClr val="bg1">
                    <a:lumMod val="75000"/>
                  </a:schemeClr>
                </a:solidFill>
                <a:latin typeface="Arial" charset="0"/>
              </a:rPr>
              <a:t>2012</a:t>
            </a:r>
            <a:endParaRPr lang="en-US" sz="500" b="1" dirty="0">
              <a:solidFill>
                <a:schemeClr val="bg1">
                  <a:lumMod val="75000"/>
                </a:schemeClr>
              </a:solidFill>
              <a:latin typeface="Arial" charset="0"/>
            </a:endParaRP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sp>
        <p:nvSpPr>
          <p:cNvPr id="21" name="Rounded Rectangle 20"/>
          <p:cNvSpPr/>
          <p:nvPr userDrawn="1"/>
        </p:nvSpPr>
        <p:spPr>
          <a:xfrm>
            <a:off x="922338" y="5257800"/>
            <a:ext cx="10050462" cy="26736675"/>
          </a:xfrm>
          <a:prstGeom prst="roundRect">
            <a:avLst>
              <a:gd name="adj" fmla="val 5862"/>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ounded Rectangle 21"/>
          <p:cNvSpPr/>
          <p:nvPr userDrawn="1"/>
        </p:nvSpPr>
        <p:spPr>
          <a:xfrm>
            <a:off x="32918400" y="5257800"/>
            <a:ext cx="10050462" cy="26736675"/>
          </a:xfrm>
          <a:prstGeom prst="roundRect">
            <a:avLst>
              <a:gd name="adj" fmla="val 5862"/>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p:cNvSpPr/>
          <p:nvPr userDrawn="1"/>
        </p:nvSpPr>
        <p:spPr>
          <a:xfrm>
            <a:off x="11583194" y="5267325"/>
            <a:ext cx="20724813" cy="26736675"/>
          </a:xfrm>
          <a:prstGeom prst="roundRect">
            <a:avLst>
              <a:gd name="adj" fmla="val 2853"/>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3" name="Group 42"/>
          <p:cNvGrpSpPr/>
          <p:nvPr userDrawn="1"/>
        </p:nvGrpSpPr>
        <p:grpSpPr>
          <a:xfrm>
            <a:off x="44157839" y="-55065"/>
            <a:ext cx="11062139" cy="32973465"/>
            <a:chOff x="44157839" y="-55065"/>
            <a:chExt cx="11062139" cy="32973465"/>
          </a:xfrm>
        </p:grpSpPr>
        <p:sp>
          <p:nvSpPr>
            <p:cNvPr id="44" name="Rectangle 43"/>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smtClean="0">
                  <a:solidFill>
                    <a:schemeClr val="bg1"/>
                  </a:solidFill>
                  <a:latin typeface="Trebuchet MS" pitchFamily="34" charset="0"/>
                </a:rPr>
                <a:t>QUICK START (cont.)</a:t>
              </a:r>
            </a:p>
            <a:p>
              <a:pPr algn="ctr"/>
              <a:endParaRPr lang="en-US" sz="36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smtClean="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r>
                <a:rPr lang="en-US" sz="2400" b="0" baseline="0" dirty="0" smtClean="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Text</a:t>
              </a:r>
            </a:p>
            <a:p>
              <a:pPr marL="3265488" lvl="2" indent="0" algn="l" defTabSz="114300"/>
              <a:r>
                <a:rPr lang="en-US" sz="2400" b="0" baseline="0" dirty="0" smtClean="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 </a:t>
              </a:r>
              <a:r>
                <a:rPr kumimoji="0" lang="en-US" sz="3200" b="1" i="0" u="none" strike="noStrike" kern="1200" cap="none" spc="0" normalizeH="0" baseline="0" noProof="0" dirty="0" smtClean="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400" b="0" baseline="0" dirty="0" smtClean="0">
                <a:solidFill>
                  <a:schemeClr val="bg1">
                    <a:lumMod val="75000"/>
                  </a:schemeClr>
                </a:solidFill>
                <a:latin typeface="Trebuchet MS" pitchFamily="34" charset="0"/>
              </a:endParaRPr>
            </a:p>
            <a:p>
              <a:pPr marL="1518341" lvl="2"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Tables</a:t>
              </a:r>
            </a:p>
            <a:p>
              <a:pPr marL="1730375" lvl="1" indent="0" algn="l" defTabSz="114300"/>
              <a:r>
                <a:rPr lang="en-US" sz="2400" b="0" baseline="0" dirty="0" smtClean="0">
                  <a:solidFill>
                    <a:schemeClr val="bg1">
                      <a:lumMod val="75000"/>
                    </a:schemeClr>
                  </a:solidFill>
                  <a:latin typeface="Trebuchet MS" pitchFamily="34" charset="0"/>
                </a:rPr>
                <a:t>To add a table from scratch go to the INSERT menu and </a:t>
              </a:r>
              <a:br>
                <a:rPr lang="en-US" sz="2400" b="0" baseline="0" dirty="0" smtClean="0">
                  <a:solidFill>
                    <a:schemeClr val="bg1">
                      <a:lumMod val="75000"/>
                    </a:schemeClr>
                  </a:solidFill>
                  <a:latin typeface="Trebuchet MS" pitchFamily="34" charset="0"/>
                </a:rPr>
              </a:br>
              <a:r>
                <a:rPr lang="en-US" sz="2400" b="0" baseline="0" dirty="0" smtClean="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smtClean="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smtClean="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Save your template as a PowerPoint document. For printing, save as PowerPoint of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smtClean="0">
                <a:ln>
                  <a:noFill/>
                </a:ln>
                <a:solidFill>
                  <a:prstClr val="white">
                    <a:lumMod val="75000"/>
                  </a:prstClr>
                </a:solidFill>
                <a:effectLst/>
                <a:uLnTx/>
                <a:uFillTx/>
                <a:latin typeface="Trebuchet MS" pitchFamily="34" charset="0"/>
              </a:endParaRPr>
            </a:p>
          </p:txBody>
        </p:sp>
        <p:graphicFrame>
          <p:nvGraphicFramePr>
            <p:cNvPr id="45" name="Object 44"/>
            <p:cNvGraphicFramePr>
              <a:graphicFrameLocks noChangeAspect="1"/>
            </p:cNvGraphicFramePr>
            <p:nvPr userDrawn="1">
              <p:extLst>
                <p:ext uri="{D42A27DB-BD31-4B8C-83A1-F6EECF244321}">
                  <p14:modId xmlns:p14="http://schemas.microsoft.com/office/powerpoint/2010/main" val="262704017"/>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spid="_x0000_s3157" name="Image" r:id="rId4" imgW="4571280" imgH="1688760" progId="Photoshop.Image.13">
                    <p:embed/>
                  </p:oleObj>
                </mc:Choice>
                <mc:Fallback>
                  <p:oleObj name="Image" r:id="rId4" imgW="4571280" imgH="1688760" progId="Photoshop.Image.13">
                    <p:embed/>
                    <p:pic>
                      <p:nvPicPr>
                        <p:cNvPr id="0" name=""/>
                        <p:cNvPicPr/>
                        <p:nvPr/>
                      </p:nvPicPr>
                      <p:blipFill>
                        <a:blip r:embed="rId5"/>
                        <a:stretch>
                          <a:fillRect/>
                        </a:stretch>
                      </p:blipFill>
                      <p:spPr>
                        <a:xfrm>
                          <a:off x="46915679" y="3349444"/>
                          <a:ext cx="5586150" cy="2063772"/>
                        </a:xfrm>
                        <a:prstGeom prst="rect">
                          <a:avLst/>
                        </a:prstGeom>
                      </p:spPr>
                    </p:pic>
                  </p:oleObj>
                </mc:Fallback>
              </mc:AlternateContent>
            </a:graphicData>
          </a:graphic>
        </p:graphicFrame>
        <p:pic>
          <p:nvPicPr>
            <p:cNvPr id="46" name="Picture 45"/>
            <p:cNvPicPr>
              <a:picLocks noChangeAspect="1"/>
            </p:cNvPicPr>
            <p:nvPr userDrawn="1"/>
          </p:nvPicPr>
          <p:blipFill>
            <a:blip r:embed="rId6"/>
            <a:stretch>
              <a:fillRect/>
            </a:stretch>
          </p:blipFill>
          <p:spPr>
            <a:xfrm>
              <a:off x="44621819" y="7740040"/>
              <a:ext cx="2969584" cy="1370577"/>
            </a:xfrm>
            <a:prstGeom prst="rect">
              <a:avLst/>
            </a:prstGeom>
            <a:ln>
              <a:noFill/>
            </a:ln>
          </p:spPr>
        </p:pic>
        <p:graphicFrame>
          <p:nvGraphicFramePr>
            <p:cNvPr id="47" name="Object 46"/>
            <p:cNvGraphicFramePr>
              <a:graphicFrameLocks noChangeAspect="1"/>
            </p:cNvGraphicFramePr>
            <p:nvPr userDrawn="1">
              <p:extLst>
                <p:ext uri="{D42A27DB-BD31-4B8C-83A1-F6EECF244321}">
                  <p14:modId xmlns:p14="http://schemas.microsoft.com/office/powerpoint/2010/main" val="2040245264"/>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spid="_x0000_s3158" name="Image" r:id="rId7" imgW="1574280" imgH="1053720" progId="Photoshop.Image.13">
                    <p:embed/>
                  </p:oleObj>
                </mc:Choice>
                <mc:Fallback>
                  <p:oleObj name="Image" r:id="rId7" imgW="1574280" imgH="1053720" progId="Photoshop.Image.13">
                    <p:embed/>
                    <p:pic>
                      <p:nvPicPr>
                        <p:cNvPr id="0" name=""/>
                        <p:cNvPicPr/>
                        <p:nvPr/>
                      </p:nvPicPr>
                      <p:blipFill>
                        <a:blip r:embed="rId8"/>
                        <a:stretch>
                          <a:fillRect/>
                        </a:stretch>
                      </p:blipFill>
                      <p:spPr>
                        <a:xfrm>
                          <a:off x="44629619" y="12347263"/>
                          <a:ext cx="1482266" cy="992162"/>
                        </a:xfrm>
                        <a:prstGeom prst="rect">
                          <a:avLst/>
                        </a:prstGeom>
                      </p:spPr>
                    </p:pic>
                  </p:oleObj>
                </mc:Fallback>
              </mc:AlternateContent>
            </a:graphicData>
          </a:graphic>
        </p:graphicFrame>
        <p:grpSp>
          <p:nvGrpSpPr>
            <p:cNvPr id="48" name="Group 47"/>
            <p:cNvGrpSpPr/>
            <p:nvPr userDrawn="1"/>
          </p:nvGrpSpPr>
          <p:grpSpPr>
            <a:xfrm>
              <a:off x="44487207" y="29414560"/>
              <a:ext cx="10354213" cy="1265612"/>
              <a:chOff x="44200453" y="28362386"/>
              <a:chExt cx="9771399" cy="1090622"/>
            </a:xfrm>
          </p:grpSpPr>
          <p:sp>
            <p:nvSpPr>
              <p:cNvPr id="50" name="Rounded Rectangle 49"/>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 name="Picture 7" descr="http://t2.gstatic.com/images?q=tbn:ANd9GcR4APHC6TT9w54M2zn_pvCiBxUNcspYPoVxirLRphBoJabfSvu7zw">
                <a:hlinkClick r:id="rId9"/>
              </p:cNvPr>
              <p:cNvPicPr>
                <a:picLocks noChangeAspect="1" noChangeArrowheads="1"/>
              </p:cNvPicPr>
              <p:nvPr userDrawn="1"/>
            </p:nvPicPr>
            <p:blipFill>
              <a:blip r:embed="rId10" cstate="print"/>
              <a:srcRect/>
              <a:stretch>
                <a:fillRect/>
              </a:stretch>
            </p:blipFill>
            <p:spPr bwMode="auto">
              <a:xfrm>
                <a:off x="44326393" y="28460718"/>
                <a:ext cx="914401" cy="914399"/>
              </a:xfrm>
              <a:prstGeom prst="rect">
                <a:avLst/>
              </a:prstGeom>
              <a:noFill/>
              <a:ln>
                <a:noFill/>
              </a:ln>
            </p:spPr>
          </p:pic>
          <p:sp>
            <p:nvSpPr>
              <p:cNvPr id="52" name="TextBox 51"/>
              <p:cNvSpPr txBox="1"/>
              <p:nvPr userDrawn="1"/>
            </p:nvSpPr>
            <p:spPr>
              <a:xfrm>
                <a:off x="45300663" y="28552305"/>
                <a:ext cx="8671189" cy="716099"/>
              </a:xfrm>
              <a:prstGeom prst="rect">
                <a:avLst/>
              </a:prstGeom>
              <a:noFill/>
              <a:ln>
                <a:noFill/>
              </a:ln>
            </p:spPr>
            <p:txBody>
              <a:bodyPr wrap="square" rtlCol="0">
                <a:spAutoFit/>
              </a:bodyPr>
              <a:lstStyle/>
              <a:p>
                <a:r>
                  <a:rPr lang="en-US" sz="2400" dirty="0" smtClean="0">
                    <a:solidFill>
                      <a:schemeClr val="tx2"/>
                    </a:solidFill>
                    <a:latin typeface="Trebuchet MS" pitchFamily="34" charset="0"/>
                  </a:rPr>
                  <a:t>Student</a:t>
                </a:r>
                <a:r>
                  <a:rPr lang="en-US" sz="2400" baseline="0" dirty="0" smtClean="0">
                    <a:solidFill>
                      <a:schemeClr val="tx2"/>
                    </a:solidFill>
                    <a:latin typeface="Trebuchet MS" pitchFamily="34" charset="0"/>
                  </a:rPr>
                  <a:t> discounts are available on our </a:t>
                </a:r>
                <a:r>
                  <a:rPr lang="en-US" sz="2400" baseline="0" dirty="0" err="1" smtClean="0">
                    <a:solidFill>
                      <a:schemeClr val="tx2"/>
                    </a:solidFill>
                    <a:latin typeface="Trebuchet MS" pitchFamily="34" charset="0"/>
                  </a:rPr>
                  <a:t>Facebook</a:t>
                </a:r>
                <a:r>
                  <a:rPr lang="en-US" sz="2400" baseline="0" dirty="0" smtClean="0">
                    <a:solidFill>
                      <a:schemeClr val="tx2"/>
                    </a:solidFill>
                    <a:latin typeface="Trebuchet MS" pitchFamily="34" charset="0"/>
                  </a:rPr>
                  <a:t> page.</a:t>
                </a:r>
                <a:br>
                  <a:rPr lang="en-US" sz="2400" baseline="0" dirty="0" smtClean="0">
                    <a:solidFill>
                      <a:schemeClr val="tx2"/>
                    </a:solidFill>
                    <a:latin typeface="Trebuchet MS" pitchFamily="34" charset="0"/>
                  </a:rPr>
                </a:br>
                <a:r>
                  <a:rPr lang="en-US" sz="2400" baseline="0" dirty="0" smtClean="0">
                    <a:solidFill>
                      <a:schemeClr val="tx2"/>
                    </a:solidFill>
                    <a:latin typeface="Trebuchet MS" pitchFamily="34" charset="0"/>
                  </a:rPr>
                  <a:t>Go to </a:t>
                </a:r>
                <a:r>
                  <a:rPr lang="en-US" sz="2400" u="sng" baseline="0" dirty="0" smtClean="0">
                    <a:solidFill>
                      <a:schemeClr val="tx2"/>
                    </a:solidFill>
                    <a:latin typeface="Trebuchet MS" pitchFamily="34" charset="0"/>
                  </a:rPr>
                  <a:t>PosterPresentations.com</a:t>
                </a:r>
                <a:r>
                  <a:rPr lang="en-US" sz="2400" baseline="0" dirty="0" smtClean="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sp>
          <p:nvSpPr>
            <p:cNvPr id="49" name="TextBox 48"/>
            <p:cNvSpPr txBox="1"/>
            <p:nvPr userDrawn="1"/>
          </p:nvSpPr>
          <p:spPr>
            <a:xfrm>
              <a:off x="44262808" y="31169782"/>
              <a:ext cx="6870215" cy="1399638"/>
            </a:xfrm>
            <a:prstGeom prst="rect">
              <a:avLst/>
            </a:prstGeom>
            <a:noFill/>
          </p:spPr>
          <p:txBody>
            <a:bodyPr wrap="square" lIns="65304" tIns="32651" rIns="65304" bIns="32651" rtlCol="0">
              <a:spAutoFit/>
            </a:bodyPr>
            <a:lstStyle/>
            <a:p>
              <a:pPr>
                <a:lnSpc>
                  <a:spcPts val="2600"/>
                </a:lnSpc>
              </a:pPr>
              <a:r>
                <a:rPr lang="en-US" sz="2800" dirty="0" smtClean="0">
                  <a:solidFill>
                    <a:schemeClr val="bg1"/>
                  </a:solidFill>
                </a:rPr>
                <a:t>© 2013</a:t>
              </a:r>
              <a:r>
                <a:rPr lang="en-US" sz="2800" baseline="0" dirty="0" smtClean="0">
                  <a:solidFill>
                    <a:schemeClr val="bg1"/>
                  </a:solidFill>
                </a:rPr>
                <a:t> </a:t>
              </a:r>
              <a:r>
                <a:rPr lang="en-US" sz="2800" dirty="0" smtClean="0">
                  <a:solidFill>
                    <a:schemeClr val="bg1"/>
                  </a:solidFill>
                </a:rPr>
                <a:t>PosterPresentations.com</a:t>
              </a:r>
              <a:br>
                <a:rPr lang="en-US" sz="2800" dirty="0" smtClean="0">
                  <a:solidFill>
                    <a:schemeClr val="bg1"/>
                  </a:solidFill>
                </a:rPr>
              </a:br>
              <a:r>
                <a:rPr lang="en-US" sz="2800" dirty="0" smtClean="0">
                  <a:solidFill>
                    <a:schemeClr val="bg1"/>
                  </a:solidFill>
                </a:rPr>
                <a:t>    </a:t>
              </a:r>
              <a:r>
                <a:rPr lang="en-US" sz="2400" dirty="0" smtClean="0">
                  <a:solidFill>
                    <a:schemeClr val="bg1"/>
                  </a:solidFill>
                </a:rPr>
                <a:t>2117 Fourth Street ,</a:t>
              </a:r>
              <a:r>
                <a:rPr lang="en-US" sz="2400" baseline="0" dirty="0" smtClean="0">
                  <a:solidFill>
                    <a:schemeClr val="bg1"/>
                  </a:solidFill>
                </a:rPr>
                <a:t> Unit C        </a:t>
              </a:r>
            </a:p>
            <a:p>
              <a:pPr>
                <a:lnSpc>
                  <a:spcPts val="2600"/>
                </a:lnSpc>
              </a:pPr>
              <a:r>
                <a:rPr lang="en-US" sz="2400" baseline="0" dirty="0" smtClean="0">
                  <a:solidFill>
                    <a:schemeClr val="bg1"/>
                  </a:solidFill>
                </a:rPr>
                <a:t>     Berkeley CA </a:t>
              </a:r>
              <a:r>
                <a:rPr lang="en-US" sz="2000" baseline="0" dirty="0" smtClean="0">
                  <a:solidFill>
                    <a:schemeClr val="bg1"/>
                  </a:solidFill>
                </a:rPr>
                <a:t>94710</a:t>
              </a:r>
              <a:r>
                <a:rPr lang="en-US" sz="2400" baseline="0" dirty="0" smtClean="0">
                  <a:solidFill>
                    <a:schemeClr val="bg1"/>
                  </a:solidFill>
                </a:rPr>
                <a:t/>
              </a:r>
              <a:br>
                <a:rPr lang="en-US" sz="2400" baseline="0" dirty="0" smtClean="0">
                  <a:solidFill>
                    <a:schemeClr val="bg1"/>
                  </a:solidFill>
                </a:rPr>
              </a:br>
              <a:r>
                <a:rPr lang="en-US" sz="2400" baseline="0" dirty="0" smtClean="0">
                  <a:solidFill>
                    <a:schemeClr val="bg1"/>
                  </a:solidFill>
                </a:rPr>
                <a:t>    </a:t>
              </a:r>
              <a:r>
                <a:rPr lang="en-US" sz="2400" b="1" baseline="0" dirty="0" smtClean="0">
                  <a:solidFill>
                    <a:srgbClr val="FFFF00"/>
                  </a:solidFill>
                </a:rPr>
                <a:t>posterpresenter@gmail.com</a:t>
              </a:r>
              <a:endParaRPr lang="en-US" sz="2800" b="1" dirty="0">
                <a:solidFill>
                  <a:srgbClr val="FFFF00"/>
                </a:solidFill>
              </a:endParaRPr>
            </a:p>
          </p:txBody>
        </p:sp>
      </p:grpSp>
      <p:grpSp>
        <p:nvGrpSpPr>
          <p:cNvPr id="53" name="Group 52"/>
          <p:cNvGrpSpPr/>
          <p:nvPr userDrawn="1"/>
        </p:nvGrpSpPr>
        <p:grpSpPr>
          <a:xfrm>
            <a:off x="-11225189" y="-1"/>
            <a:ext cx="11018865" cy="32918401"/>
            <a:chOff x="-11225189" y="-1"/>
            <a:chExt cx="11018865" cy="32918401"/>
          </a:xfrm>
        </p:grpSpPr>
        <p:sp>
          <p:nvSpPr>
            <p:cNvPr id="54" name="Rectangle 53"/>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smtClean="0">
                  <a:solidFill>
                    <a:srgbClr val="FF0000"/>
                  </a:solidFill>
                  <a:latin typeface="Trebuchet MS" pitchFamily="34" charset="0"/>
                </a:rPr>
                <a:t>(—THIS SIDEBAR DOES NOT PRINT—)</a:t>
              </a:r>
              <a:endParaRPr lang="en-US" sz="3200" b="1" spc="600"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DESIGN</a:t>
              </a:r>
              <a:r>
                <a:rPr lang="en-US" sz="4000" b="1" spc="600" baseline="0" dirty="0" smtClean="0">
                  <a:solidFill>
                    <a:schemeClr val="bg1"/>
                  </a:solidFill>
                  <a:latin typeface="Trebuchet MS" pitchFamily="34" charset="0"/>
                </a:rPr>
                <a:t> </a:t>
              </a:r>
              <a:r>
                <a:rPr lang="en-US" sz="4000" b="1" spc="600" dirty="0" smtClean="0">
                  <a:solidFill>
                    <a:schemeClr val="bg1"/>
                  </a:solidFill>
                  <a:latin typeface="Trebuchet MS" pitchFamily="34" charset="0"/>
                </a:rPr>
                <a:t>GUIDE</a:t>
              </a:r>
            </a:p>
            <a:p>
              <a:pPr algn="ctr"/>
              <a:endParaRPr lang="en-US" sz="2800" b="1" dirty="0" smtClean="0">
                <a:latin typeface="Trebuchet MS" pitchFamily="34" charset="0"/>
              </a:endParaRPr>
            </a:p>
            <a:p>
              <a:pPr defTabSz="3765639"/>
              <a:r>
                <a:rPr lang="en-US" sz="2800" i="0" dirty="0" smtClean="0">
                  <a:latin typeface="Trebuchet MS" pitchFamily="34" charset="0"/>
                </a:rPr>
                <a:t>This PowerPoint</a:t>
              </a:r>
              <a:r>
                <a:rPr lang="en-US" sz="2800" i="0" baseline="0" dirty="0" smtClean="0">
                  <a:latin typeface="Trebuchet MS" pitchFamily="34" charset="0"/>
                </a:rPr>
                <a:t> </a:t>
              </a:r>
              <a:r>
                <a:rPr lang="en-US" sz="2800" i="0" dirty="0" smtClean="0">
                  <a:latin typeface="Trebuchet MS" pitchFamily="34" charset="0"/>
                </a:rPr>
                <a:t>2007 template produces</a:t>
              </a:r>
              <a:r>
                <a:rPr lang="en-US" sz="2800" i="0" baseline="0" dirty="0" smtClean="0">
                  <a:latin typeface="Trebuchet MS" pitchFamily="34" charset="0"/>
                </a:rPr>
                <a:t> </a:t>
              </a:r>
              <a:r>
                <a:rPr lang="en-US" sz="2800" i="0" dirty="0" smtClean="0">
                  <a:latin typeface="Trebuchet MS" pitchFamily="34" charset="0"/>
                </a:rPr>
                <a:t>a 36”x48” presentation poster. </a:t>
              </a:r>
              <a:r>
                <a:rPr lang="en-US" sz="2800" dirty="0" smtClean="0">
                  <a:latin typeface="Trebuchet MS" pitchFamily="34" charset="0"/>
                </a:rPr>
                <a:t>You</a:t>
              </a:r>
              <a:r>
                <a:rPr lang="en-US" sz="2800" baseline="0" dirty="0" smtClean="0">
                  <a:latin typeface="Trebuchet MS" pitchFamily="34" charset="0"/>
                </a:rPr>
                <a:t> can u</a:t>
              </a:r>
              <a:r>
                <a:rPr lang="en-US" sz="2800" dirty="0" smtClean="0">
                  <a:latin typeface="Trebuchet MS" pitchFamily="34" charset="0"/>
                </a:rPr>
                <a:t>se</a:t>
              </a:r>
              <a:r>
                <a:rPr lang="en-US" sz="2800" baseline="0" dirty="0" smtClean="0">
                  <a:latin typeface="Trebuchet MS" pitchFamily="34" charset="0"/>
                </a:rPr>
                <a:t> it to create your research poster and </a:t>
              </a:r>
              <a:r>
                <a:rPr lang="en-US" sz="2800" dirty="0" smtClean="0">
                  <a:latin typeface="Trebuchet MS" pitchFamily="34" charset="0"/>
                </a:rPr>
                <a:t>save valuable time placing titles, subtitles,</a:t>
              </a:r>
              <a:r>
                <a:rPr lang="en-US" sz="2800" baseline="0" dirty="0" smtClean="0">
                  <a:latin typeface="Trebuchet MS" pitchFamily="34" charset="0"/>
                </a:rPr>
                <a:t> text, and graphics</a:t>
              </a:r>
              <a:r>
                <a:rPr lang="en-US" sz="2800" dirty="0" smtClean="0">
                  <a:latin typeface="Trebuchet MS" pitchFamily="34" charset="0"/>
                </a:rPr>
                <a:t>. </a:t>
              </a:r>
            </a:p>
            <a:p>
              <a:pPr defTabSz="3765639"/>
              <a:endParaRPr lang="en-US" sz="2800" dirty="0" smtClean="0">
                <a:latin typeface="Trebuchet MS" pitchFamily="34" charset="0"/>
              </a:endParaRPr>
            </a:p>
            <a:p>
              <a:pPr defTabSz="4389219"/>
              <a:r>
                <a:rPr lang="en-US" sz="2800" dirty="0" smtClean="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smtClean="0">
                  <a:solidFill>
                    <a:srgbClr val="FFC000"/>
                  </a:solidFill>
                  <a:latin typeface="Trebuchet MS" pitchFamily="34" charset="0"/>
                </a:rPr>
                <a:t>PosterPresentations.com</a:t>
              </a:r>
              <a:r>
                <a:rPr lang="en-US" sz="2800" b="1" dirty="0" smtClean="0">
                  <a:solidFill>
                    <a:schemeClr val="bg1"/>
                  </a:solidFill>
                  <a:latin typeface="Trebuchet MS" pitchFamily="34" charset="0"/>
                </a:rPr>
                <a:t> </a:t>
              </a:r>
              <a:r>
                <a:rPr lang="en-US" sz="2800" dirty="0" smtClean="0">
                  <a:solidFill>
                    <a:schemeClr val="bg1"/>
                  </a:solidFill>
                  <a:latin typeface="Trebuchet MS" pitchFamily="34" charset="0"/>
                </a:rPr>
                <a:t>and click on HELP DESK.</a:t>
              </a:r>
            </a:p>
            <a:p>
              <a:pPr defTabSz="4389219"/>
              <a:endParaRPr lang="en-US" sz="2800" dirty="0" smtClean="0">
                <a:latin typeface="Trebuchet MS" pitchFamily="34" charset="0"/>
              </a:endParaRPr>
            </a:p>
            <a:p>
              <a:pPr defTabSz="4389219"/>
              <a:r>
                <a:rPr lang="en-US" sz="2800" dirty="0" smtClean="0">
                  <a:solidFill>
                    <a:schemeClr val="bg1"/>
                  </a:solidFill>
                  <a:latin typeface="Trebuchet MS" pitchFamily="34" charset="0"/>
                </a:rPr>
                <a:t>When</a:t>
              </a:r>
              <a:r>
                <a:rPr lang="en-US" sz="2800" baseline="0" dirty="0" smtClean="0">
                  <a:solidFill>
                    <a:schemeClr val="bg1"/>
                  </a:solidFill>
                  <a:latin typeface="Trebuchet MS" pitchFamily="34" charset="0"/>
                </a:rPr>
                <a:t> you are ready to print your poster</a:t>
              </a:r>
              <a:r>
                <a:rPr lang="en-US" sz="2800" dirty="0" smtClean="0">
                  <a:solidFill>
                    <a:schemeClr val="bg1"/>
                  </a:solidFill>
                  <a:latin typeface="Trebuchet MS" pitchFamily="34" charset="0"/>
                </a:rPr>
                <a:t>,</a:t>
              </a:r>
              <a:r>
                <a:rPr lang="en-US" sz="2800" baseline="0" dirty="0" smtClean="0">
                  <a:solidFill>
                    <a:schemeClr val="bg1"/>
                  </a:solidFill>
                  <a:latin typeface="Trebuchet MS" pitchFamily="34" charset="0"/>
                </a:rPr>
                <a:t> go online to </a:t>
              </a:r>
              <a:r>
                <a:rPr lang="en-US" sz="2800" b="0" dirty="0" smtClean="0">
                  <a:solidFill>
                    <a:schemeClr val="bg1"/>
                  </a:solidFill>
                  <a:latin typeface="Trebuchet MS" pitchFamily="34" charset="0"/>
                </a:rPr>
                <a:t>PosterPresentations.com</a:t>
              </a:r>
              <a:r>
                <a:rPr lang="en-US" sz="2800" dirty="0" smtClean="0">
                  <a:solidFill>
                    <a:schemeClr val="bg1"/>
                  </a:solidFill>
                  <a:latin typeface="Trebuchet MS" pitchFamily="34" charset="0"/>
                </a:rPr>
                <a:t/>
              </a:r>
              <a:br>
                <a:rPr lang="en-US" sz="2800" dirty="0" smtClean="0">
                  <a:solidFill>
                    <a:schemeClr val="bg1"/>
                  </a:solidFill>
                  <a:latin typeface="Trebuchet MS" pitchFamily="34" charset="0"/>
                </a:rPr>
              </a:br>
              <a:endParaRPr lang="en-US" sz="2800" dirty="0" smtClean="0">
                <a:solidFill>
                  <a:schemeClr val="bg1"/>
                </a:solidFill>
                <a:latin typeface="Trebuchet MS" pitchFamily="34" charset="0"/>
              </a:endParaRPr>
            </a:p>
            <a:p>
              <a:pPr algn="l" defTabSz="3765639"/>
              <a:r>
                <a:rPr lang="en-US" sz="2800" b="0" dirty="0" smtClean="0">
                  <a:solidFill>
                    <a:schemeClr val="bg1"/>
                  </a:solidFill>
                  <a:latin typeface="Trebuchet MS" pitchFamily="34" charset="0"/>
                </a:rPr>
                <a:t>Need</a:t>
              </a:r>
              <a:r>
                <a:rPr lang="en-US" sz="2800" b="0" baseline="0" dirty="0" smtClean="0">
                  <a:solidFill>
                    <a:schemeClr val="bg1"/>
                  </a:solidFill>
                  <a:latin typeface="Trebuchet MS" pitchFamily="34" charset="0"/>
                </a:rPr>
                <a:t> assistance? Call us at </a:t>
              </a:r>
              <a:r>
                <a:rPr lang="en-US" sz="2800" b="0" dirty="0" smtClean="0">
                  <a:solidFill>
                    <a:srgbClr val="FFC000"/>
                  </a:solidFill>
                  <a:latin typeface="Trebuchet MS" pitchFamily="34" charset="0"/>
                </a:rPr>
                <a:t>1.510.649.3001</a:t>
              </a:r>
            </a:p>
            <a:p>
              <a:pPr algn="l" defTabSz="3765639"/>
              <a:endParaRPr lang="en-US" sz="3600" b="1" dirty="0" smtClean="0">
                <a:solidFill>
                  <a:srgbClr val="FFFF00"/>
                </a:solidFill>
                <a:latin typeface="Trebuchet MS" pitchFamily="34" charset="0"/>
              </a:endParaRPr>
            </a:p>
            <a:p>
              <a:pPr algn="ctr"/>
              <a:endParaRPr lang="en-US" sz="2400" b="1"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QUICK START</a:t>
              </a:r>
            </a:p>
            <a:p>
              <a:pPr algn="ctr"/>
              <a:endParaRPr lang="en-US" sz="32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Zoom in and out</a:t>
              </a:r>
            </a:p>
            <a:p>
              <a:pPr marL="1892300" indent="-1892300" algn="l" defTabSz="850900"/>
              <a:r>
                <a:rPr lang="en-US" sz="2400" b="0" baseline="0" dirty="0" smtClean="0">
                  <a:solidFill>
                    <a:schemeClr val="bg1"/>
                  </a:solidFill>
                  <a:latin typeface="Trebuchet MS" pitchFamily="34" charset="0"/>
                </a:rPr>
                <a:t>	</a:t>
              </a:r>
              <a:r>
                <a:rPr lang="en-US" sz="2400" b="0" baseline="0" dirty="0" smtClean="0">
                  <a:solidFill>
                    <a:schemeClr val="bg1">
                      <a:lumMod val="75000"/>
                    </a:schemeClr>
                  </a:solidFill>
                  <a:latin typeface="Trebuchet MS" pitchFamily="34" charset="0"/>
                </a:rPr>
                <a:t>As you work on your poster zoom in and out to the level that is more comfortable to you. </a:t>
              </a:r>
            </a:p>
            <a:p>
              <a:pPr marL="1892300" indent="-1892300" algn="l" defTabSz="850900"/>
              <a:r>
                <a:rPr lang="en-US" sz="2400" b="1" baseline="0" dirty="0" smtClean="0">
                  <a:solidFill>
                    <a:schemeClr val="bg1">
                      <a:lumMod val="75000"/>
                    </a:schemeClr>
                  </a:solidFill>
                  <a:latin typeface="Trebuchet MS" pitchFamily="34" charset="0"/>
                </a:rPr>
                <a:t>	</a:t>
              </a:r>
              <a:r>
                <a:rPr lang="en-US" sz="2400" b="0" baseline="0" dirty="0" smtClean="0">
                  <a:solidFill>
                    <a:schemeClr val="bg1">
                      <a:lumMod val="75000"/>
                    </a:schemeClr>
                  </a:solidFill>
                  <a:latin typeface="Trebuchet MS" pitchFamily="34" charset="0"/>
                </a:rPr>
                <a:t>Go to VIEW &gt; ZOOM.</a:t>
              </a:r>
            </a:p>
            <a:p>
              <a:pPr algn="l"/>
              <a:endParaRPr lang="en-US" sz="2800" b="0"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Title, Authors, and Affiliations</a:t>
              </a:r>
            </a:p>
            <a:p>
              <a:pPr algn="l"/>
              <a:r>
                <a:rPr lang="en-US" sz="2400" b="0" baseline="0" dirty="0" smtClean="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smtClean="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The font size of your title should be bigger than your name(s) and institution name(s).</a:t>
              </a:r>
            </a:p>
            <a:p>
              <a:pPr algn="l"/>
              <a:r>
                <a:rPr lang="en-US" sz="2800" b="1" baseline="0" dirty="0" smtClean="0">
                  <a:solidFill>
                    <a:schemeClr val="bg1"/>
                  </a:solidFill>
                  <a:latin typeface="Trebuchet MS" pitchFamily="34" charset="0"/>
                </a:rPr>
                <a:t/>
              </a:r>
              <a:br>
                <a:rPr lang="en-US" sz="2800" b="1" baseline="0" dirty="0" smtClean="0">
                  <a:solidFill>
                    <a:schemeClr val="bg1"/>
                  </a:solidFill>
                  <a:latin typeface="Trebuchet MS" pitchFamily="34" charset="0"/>
                </a:rPr>
              </a:br>
              <a:endParaRPr lang="en-US" sz="2800" b="1" dirty="0" smtClean="0">
                <a:solidFill>
                  <a:schemeClr val="bg1"/>
                </a:solidFill>
                <a:latin typeface="Trebuchet MS" pitchFamily="34" charset="0"/>
              </a:endParaRPr>
            </a:p>
            <a:p>
              <a:pPr algn="ctr"/>
              <a:endParaRPr lang="en-US" sz="2800" b="1" dirty="0" smtClean="0">
                <a:solidFill>
                  <a:srgbClr val="FFC000"/>
                </a:solidFill>
                <a:latin typeface="Trebuchet MS" pitchFamily="34" charset="0"/>
              </a:endParaRPr>
            </a:p>
            <a:p>
              <a:pPr algn="ctr"/>
              <a:endParaRPr lang="en-US" sz="2800" b="1" dirty="0" smtClean="0">
                <a:solidFill>
                  <a:srgbClr val="FFC000"/>
                </a:solidFill>
                <a:latin typeface="Trebuchet MS" pitchFamily="34" charset="0"/>
              </a:endParaRPr>
            </a:p>
            <a:p>
              <a:pPr algn="ctr"/>
              <a:r>
                <a:rPr lang="en-US" sz="3200" b="1" dirty="0" smtClean="0">
                  <a:solidFill>
                    <a:srgbClr val="FFC000"/>
                  </a:solidFill>
                  <a:latin typeface="Trebuchet MS" pitchFamily="34" charset="0"/>
                </a:rPr>
                <a:t>Adding Logos</a:t>
              </a:r>
              <a:r>
                <a:rPr lang="en-US" sz="3200" b="1" baseline="0" dirty="0" smtClean="0">
                  <a:solidFill>
                    <a:srgbClr val="FFC000"/>
                  </a:solidFill>
                  <a:latin typeface="Trebuchet MS" pitchFamily="34" charset="0"/>
                </a:rPr>
                <a:t> / Seals</a:t>
              </a:r>
            </a:p>
            <a:p>
              <a:pPr algn="l"/>
              <a:r>
                <a:rPr lang="en-US" sz="2400" b="0" baseline="0" dirty="0" smtClean="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spc="0"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See if your school’s logo is available on our free poster templates page.</a:t>
              </a:r>
            </a:p>
            <a:p>
              <a:pPr algn="l"/>
              <a:endParaRPr lang="en-US" sz="2400" b="0" baseline="0" dirty="0" smtClean="0">
                <a:latin typeface="Trebuchet MS" pitchFamily="34" charset="0"/>
              </a:endParaRPr>
            </a:p>
            <a:p>
              <a:pPr algn="ctr"/>
              <a:r>
                <a:rPr lang="en-US" sz="3200" b="1" baseline="0" dirty="0" smtClean="0">
                  <a:solidFill>
                    <a:srgbClr val="FFC000"/>
                  </a:solidFill>
                  <a:latin typeface="Trebuchet MS" pitchFamily="34" charset="0"/>
                </a:rPr>
                <a:t>Photographs / Graphics</a:t>
              </a:r>
            </a:p>
            <a:p>
              <a:pPr algn="l" defTabSz="977900"/>
              <a:r>
                <a:rPr lang="en-US" sz="2400" b="0" baseline="0" dirty="0" smtClean="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smtClean="0">
                  <a:solidFill>
                    <a:schemeClr val="bg1">
                      <a:lumMod val="75000"/>
                    </a:schemeClr>
                  </a:solidFill>
                  <a:latin typeface="Trebuchet MS" pitchFamily="34" charset="0"/>
                </a:rPr>
                <a:t>disproportionally.</a:t>
              </a:r>
            </a:p>
            <a:p>
              <a:pPr algn="l" defTabSz="977900"/>
              <a:endParaRPr lang="en-US" sz="2400" b="0" baseline="0" dirty="0" smtClean="0">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r>
                <a:rPr lang="en-US" sz="3200" b="1" baseline="0" dirty="0" smtClean="0">
                  <a:solidFill>
                    <a:srgbClr val="FFC000"/>
                  </a:solidFill>
                  <a:latin typeface="Trebuchet MS" pitchFamily="34" charset="0"/>
                </a:rPr>
                <a:t>Image Quality Check</a:t>
              </a:r>
            </a:p>
            <a:p>
              <a:pPr lvl="0" algn="l" defTabSz="977900"/>
              <a:r>
                <a:rPr lang="en-US" sz="2400" b="0" baseline="0" dirty="0" smtClean="0">
                  <a:solidFill>
                    <a:schemeClr val="bg1">
                      <a:lumMod val="75000"/>
                    </a:schemeClr>
                  </a:solidFill>
                  <a:latin typeface="Trebuchet MS" pitchFamily="34" charset="0"/>
                </a:rPr>
                <a:t>Zoom in and look at your images at 100% magnification. If they look good they will print well. </a:t>
              </a:r>
              <a:endParaRPr lang="en-US" sz="2800" b="0" dirty="0" smtClean="0">
                <a:latin typeface="Trebuchet MS" pitchFamily="34" charset="0"/>
              </a:endParaRPr>
            </a:p>
          </p:txBody>
        </p:sp>
        <p:cxnSp>
          <p:nvCxnSpPr>
            <p:cNvPr id="55" name="Straight Connector 54"/>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56" name="Picture 55"/>
            <p:cNvPicPr>
              <a:picLocks noChangeAspect="1"/>
            </p:cNvPicPr>
            <p:nvPr userDrawn="1"/>
          </p:nvPicPr>
          <p:blipFill>
            <a:blip r:embed="rId11"/>
            <a:stretch>
              <a:fillRect/>
            </a:stretch>
          </p:blipFill>
          <p:spPr>
            <a:xfrm>
              <a:off x="-10740740" y="10261718"/>
              <a:ext cx="1597666" cy="1201935"/>
            </a:xfrm>
            <a:prstGeom prst="rect">
              <a:avLst/>
            </a:prstGeom>
          </p:spPr>
        </p:pic>
        <p:pic>
          <p:nvPicPr>
            <p:cNvPr id="57" name="Picture 56"/>
            <p:cNvPicPr>
              <a:picLocks noChangeAspect="1"/>
            </p:cNvPicPr>
            <p:nvPr userDrawn="1"/>
          </p:nvPicPr>
          <p:blipFill>
            <a:blip r:embed="rId12"/>
            <a:stretch>
              <a:fillRect/>
            </a:stretch>
          </p:blipFill>
          <p:spPr>
            <a:xfrm>
              <a:off x="-10732765" y="15696927"/>
              <a:ext cx="9986808" cy="1053596"/>
            </a:xfrm>
            <a:prstGeom prst="rect">
              <a:avLst/>
            </a:prstGeom>
          </p:spPr>
        </p:pic>
        <p:grpSp>
          <p:nvGrpSpPr>
            <p:cNvPr id="58" name="Group 57"/>
            <p:cNvGrpSpPr/>
            <p:nvPr userDrawn="1"/>
          </p:nvGrpSpPr>
          <p:grpSpPr>
            <a:xfrm>
              <a:off x="-9744993" y="23540957"/>
              <a:ext cx="7531182" cy="2120439"/>
              <a:chOff x="-4470427" y="11016658"/>
              <a:chExt cx="3470785" cy="974220"/>
            </a:xfrm>
          </p:grpSpPr>
          <p:grpSp>
            <p:nvGrpSpPr>
              <p:cNvPr id="64" name="Group 63"/>
              <p:cNvGrpSpPr/>
              <p:nvPr userDrawn="1"/>
            </p:nvGrpSpPr>
            <p:grpSpPr>
              <a:xfrm>
                <a:off x="-2783495" y="11060886"/>
                <a:ext cx="624431" cy="893535"/>
                <a:chOff x="-3958697" y="11117435"/>
                <a:chExt cx="779338" cy="1280430"/>
              </a:xfrm>
            </p:grpSpPr>
            <p:pic>
              <p:nvPicPr>
                <p:cNvPr id="70" name="Picture 69"/>
                <p:cNvPicPr>
                  <a:picLocks noChangeAspect="1"/>
                </p:cNvPicPr>
                <p:nvPr userDrawn="1"/>
              </p:nvPicPr>
              <p:blipFill>
                <a:blip r:embed="rId13"/>
                <a:stretch>
                  <a:fillRect/>
                </a:stretch>
              </p:blipFill>
              <p:spPr>
                <a:xfrm>
                  <a:off x="-3948160" y="11117435"/>
                  <a:ext cx="768801" cy="1090857"/>
                </a:xfrm>
                <a:prstGeom prst="rect">
                  <a:avLst/>
                </a:prstGeom>
              </p:spPr>
            </p:pic>
            <p:sp>
              <p:nvSpPr>
                <p:cNvPr id="71" name="TextBox 70"/>
                <p:cNvSpPr txBox="1"/>
                <p:nvPr userDrawn="1"/>
              </p:nvSpPr>
              <p:spPr>
                <a:xfrm>
                  <a:off x="-3958697" y="12114178"/>
                  <a:ext cx="779337" cy="283687"/>
                </a:xfrm>
                <a:prstGeom prst="rect">
                  <a:avLst/>
                </a:prstGeom>
                <a:solidFill>
                  <a:schemeClr val="accent1"/>
                </a:solidFill>
                <a:ln>
                  <a:noFill/>
                </a:ln>
              </p:spPr>
              <p:txBody>
                <a:bodyPr wrap="square" lIns="91440" tIns="91440" rIns="91440" bIns="91440" rtlCol="0">
                  <a:spAutoFit/>
                </a:bodyPr>
                <a:lstStyle/>
                <a:p>
                  <a:pPr algn="ctr"/>
                  <a:r>
                    <a:rPr lang="en-US" sz="1600" b="1" dirty="0" smtClean="0">
                      <a:solidFill>
                        <a:schemeClr val="tx1"/>
                      </a:solidFill>
                    </a:rPr>
                    <a:t>ORIGINAL</a:t>
                  </a:r>
                  <a:endParaRPr lang="en-US" sz="1600" b="1" dirty="0">
                    <a:solidFill>
                      <a:schemeClr val="tx1"/>
                    </a:solidFill>
                  </a:endParaRPr>
                </a:p>
              </p:txBody>
            </p:sp>
          </p:grpSp>
          <p:grpSp>
            <p:nvGrpSpPr>
              <p:cNvPr id="65" name="Group 64"/>
              <p:cNvGrpSpPr/>
              <p:nvPr userDrawn="1"/>
            </p:nvGrpSpPr>
            <p:grpSpPr>
              <a:xfrm>
                <a:off x="-2033159" y="11060889"/>
                <a:ext cx="1033517" cy="893529"/>
                <a:chOff x="-2921738" y="11200127"/>
                <a:chExt cx="1420279" cy="1227904"/>
              </a:xfrm>
            </p:grpSpPr>
            <p:pic>
              <p:nvPicPr>
                <p:cNvPr id="68" name="Picture 67"/>
                <p:cNvPicPr>
                  <a:picLocks noChangeAspect="1"/>
                </p:cNvPicPr>
                <p:nvPr userDrawn="1"/>
              </p:nvPicPr>
              <p:blipFill>
                <a:blip r:embed="rId13"/>
                <a:stretch>
                  <a:fillRect/>
                </a:stretch>
              </p:blipFill>
              <p:spPr>
                <a:xfrm>
                  <a:off x="-2921738" y="11200127"/>
                  <a:ext cx="1420279" cy="1029694"/>
                </a:xfrm>
                <a:prstGeom prst="rect">
                  <a:avLst/>
                </a:prstGeom>
              </p:spPr>
            </p:pic>
            <p:sp>
              <p:nvSpPr>
                <p:cNvPr id="69" name="TextBox 68"/>
                <p:cNvSpPr txBox="1"/>
                <p:nvPr userDrawn="1"/>
              </p:nvSpPr>
              <p:spPr>
                <a:xfrm>
                  <a:off x="-2918991" y="12175418"/>
                  <a:ext cx="1417532" cy="252613"/>
                </a:xfrm>
                <a:prstGeom prst="rect">
                  <a:avLst/>
                </a:prstGeom>
                <a:solidFill>
                  <a:srgbClr val="FF0000"/>
                </a:solidFill>
              </p:spPr>
              <p:txBody>
                <a:bodyPr wrap="square" lIns="457200" tIns="91440" rIns="457200" bIns="91440" rtlCol="0">
                  <a:spAutoFit/>
                </a:bodyPr>
                <a:lstStyle/>
                <a:p>
                  <a:pPr algn="ctr"/>
                  <a:r>
                    <a:rPr lang="en-US" sz="1400" b="1" dirty="0" smtClean="0">
                      <a:solidFill>
                        <a:schemeClr val="bg1"/>
                      </a:solidFill>
                    </a:rPr>
                    <a:t>DISTORTED</a:t>
                  </a:r>
                  <a:endParaRPr lang="en-US" sz="700" b="1" dirty="0">
                    <a:solidFill>
                      <a:schemeClr val="bg1"/>
                    </a:solidFill>
                  </a:endParaRPr>
                </a:p>
              </p:txBody>
            </p:sp>
          </p:grpSp>
          <p:pic>
            <p:nvPicPr>
              <p:cNvPr id="66" name="Picture 65"/>
              <p:cNvPicPr>
                <a:picLocks noChangeAspect="1"/>
              </p:cNvPicPr>
              <p:nvPr userDrawn="1"/>
            </p:nvPicPr>
            <p:blipFill>
              <a:blip r:embed="rId14"/>
              <a:stretch>
                <a:fillRect/>
              </a:stretch>
            </p:blipFill>
            <p:spPr>
              <a:xfrm>
                <a:off x="-4470427" y="11016658"/>
                <a:ext cx="1098742" cy="847761"/>
              </a:xfrm>
              <a:prstGeom prst="rect">
                <a:avLst/>
              </a:prstGeom>
            </p:spPr>
          </p:pic>
          <p:sp>
            <p:nvSpPr>
              <p:cNvPr id="67" name="TextBox 66"/>
              <p:cNvSpPr txBox="1"/>
              <p:nvPr userDrawn="1"/>
            </p:nvSpPr>
            <p:spPr>
              <a:xfrm>
                <a:off x="-4440600" y="11665645"/>
                <a:ext cx="1035685" cy="325233"/>
              </a:xfrm>
              <a:prstGeom prst="rect">
                <a:avLst/>
              </a:prstGeom>
              <a:noFill/>
            </p:spPr>
            <p:txBody>
              <a:bodyPr wrap="square" lIns="457200" tIns="457200" rIns="457200" bIns="0" rtlCol="0">
                <a:spAutoFit/>
              </a:bodyPr>
              <a:lstStyle/>
              <a:p>
                <a:pPr algn="ctr"/>
                <a:r>
                  <a:rPr lang="en-US" sz="1600" dirty="0" smtClean="0">
                    <a:solidFill>
                      <a:schemeClr val="bg1"/>
                    </a:solidFill>
                  </a:rPr>
                  <a:t>Corner</a:t>
                </a:r>
                <a:r>
                  <a:rPr lang="en-US" sz="1600" baseline="0" dirty="0" smtClean="0">
                    <a:solidFill>
                      <a:schemeClr val="bg1"/>
                    </a:solidFill>
                  </a:rPr>
                  <a:t> handles</a:t>
                </a:r>
                <a:endParaRPr lang="en-US" sz="1600" dirty="0">
                  <a:solidFill>
                    <a:schemeClr val="bg1"/>
                  </a:solidFill>
                </a:endParaRPr>
              </a:p>
            </p:txBody>
          </p:sp>
        </p:grpSp>
        <p:grpSp>
          <p:nvGrpSpPr>
            <p:cNvPr id="59" name="Group 58"/>
            <p:cNvGrpSpPr/>
            <p:nvPr userDrawn="1"/>
          </p:nvGrpSpPr>
          <p:grpSpPr>
            <a:xfrm>
              <a:off x="-10398793" y="27751410"/>
              <a:ext cx="9323012" cy="2453251"/>
              <a:chOff x="-4754996" y="12734136"/>
              <a:chExt cx="4296559" cy="1127128"/>
            </a:xfrm>
          </p:grpSpPr>
          <p:graphicFrame>
            <p:nvGraphicFramePr>
              <p:cNvPr id="60" name="Object 59"/>
              <p:cNvGraphicFramePr>
                <a:graphicFrameLocks noChangeAspect="1"/>
              </p:cNvGraphicFramePr>
              <p:nvPr userDrawn="1">
                <p:extLst>
                  <p:ext uri="{D42A27DB-BD31-4B8C-83A1-F6EECF244321}">
                    <p14:modId xmlns:p14="http://schemas.microsoft.com/office/powerpoint/2010/main" val="1199812768"/>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spid="_x0000_s3159" name="Image" r:id="rId15" imgW="1828440" imgH="1117440" progId="Photoshop.Image.13">
                      <p:embed/>
                    </p:oleObj>
                  </mc:Choice>
                  <mc:Fallback>
                    <p:oleObj name="Image" r:id="rId15" imgW="1828440" imgH="1117440" progId="Photoshop.Image.13">
                      <p:embed/>
                      <p:pic>
                        <p:nvPicPr>
                          <p:cNvPr id="0" name=""/>
                          <p:cNvPicPr/>
                          <p:nvPr/>
                        </p:nvPicPr>
                        <p:blipFill>
                          <a:blip r:embed="rId16"/>
                          <a:stretch>
                            <a:fillRect/>
                          </a:stretch>
                        </p:blipFill>
                        <p:spPr>
                          <a:xfrm>
                            <a:off x="-4533347" y="12734142"/>
                            <a:ext cx="1828800" cy="1117600"/>
                          </a:xfrm>
                          <a:prstGeom prst="rect">
                            <a:avLst/>
                          </a:prstGeom>
                        </p:spPr>
                      </p:pic>
                    </p:oleObj>
                  </mc:Fallback>
                </mc:AlternateContent>
              </a:graphicData>
            </a:graphic>
          </p:graphicFrame>
          <p:graphicFrame>
            <p:nvGraphicFramePr>
              <p:cNvPr id="61" name="Object 60"/>
              <p:cNvGraphicFramePr>
                <a:graphicFrameLocks noChangeAspect="1"/>
              </p:cNvGraphicFramePr>
              <p:nvPr userDrawn="1">
                <p:extLst>
                  <p:ext uri="{D42A27DB-BD31-4B8C-83A1-F6EECF244321}">
                    <p14:modId xmlns:p14="http://schemas.microsoft.com/office/powerpoint/2010/main" val="4096349677"/>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spid="_x0000_s3160" name="Image" r:id="rId17" imgW="1828440" imgH="1117440" progId="Photoshop.Image.13">
                      <p:embed/>
                    </p:oleObj>
                  </mc:Choice>
                  <mc:Fallback>
                    <p:oleObj name="Image" r:id="rId17" imgW="1828440" imgH="1117440" progId="Photoshop.Image.13">
                      <p:embed/>
                      <p:pic>
                        <p:nvPicPr>
                          <p:cNvPr id="0" name=""/>
                          <p:cNvPicPr/>
                          <p:nvPr/>
                        </p:nvPicPr>
                        <p:blipFill>
                          <a:blip r:embed="rId18"/>
                          <a:stretch>
                            <a:fillRect/>
                          </a:stretch>
                        </p:blipFill>
                        <p:spPr>
                          <a:xfrm>
                            <a:off x="-2456641" y="12737835"/>
                            <a:ext cx="1828800" cy="1117600"/>
                          </a:xfrm>
                          <a:prstGeom prst="rect">
                            <a:avLst/>
                          </a:prstGeom>
                        </p:spPr>
                      </p:pic>
                    </p:oleObj>
                  </mc:Fallback>
                </mc:AlternateContent>
              </a:graphicData>
            </a:graphic>
          </p:graphicFrame>
          <p:sp>
            <p:nvSpPr>
              <p:cNvPr id="62" name="TextBox 61"/>
              <p:cNvSpPr txBox="1"/>
              <p:nvPr userDrawn="1"/>
            </p:nvSpPr>
            <p:spPr>
              <a:xfrm rot="16200000">
                <a:off x="-5235785" y="13214925"/>
                <a:ext cx="1117601" cy="156024"/>
              </a:xfrm>
              <a:prstGeom prst="rect">
                <a:avLst/>
              </a:prstGeom>
              <a:noFill/>
            </p:spPr>
            <p:txBody>
              <a:bodyPr wrap="square" lIns="91440" tIns="91440" rIns="91440" bIns="0" rtlCol="0">
                <a:spAutoFit/>
              </a:bodyPr>
              <a:lstStyle/>
              <a:p>
                <a:pPr algn="ctr"/>
                <a:r>
                  <a:rPr lang="en-US" sz="1600" dirty="0" smtClean="0">
                    <a:solidFill>
                      <a:srgbClr val="92D050"/>
                    </a:solidFill>
                  </a:rPr>
                  <a:t>Good</a:t>
                </a:r>
                <a:r>
                  <a:rPr lang="en-US" sz="1600" baseline="0" dirty="0" smtClean="0">
                    <a:solidFill>
                      <a:srgbClr val="92D050"/>
                    </a:solidFill>
                  </a:rPr>
                  <a:t> </a:t>
                </a:r>
                <a:r>
                  <a:rPr lang="en-US" sz="1600" baseline="0" dirty="0" smtClean="0">
                    <a:solidFill>
                      <a:schemeClr val="bg1"/>
                    </a:solidFill>
                  </a:rPr>
                  <a:t>printing quality</a:t>
                </a:r>
                <a:endParaRPr lang="en-US" sz="1600" dirty="0">
                  <a:solidFill>
                    <a:schemeClr val="bg1"/>
                  </a:solidFill>
                </a:endParaRPr>
              </a:p>
            </p:txBody>
          </p:sp>
          <p:sp>
            <p:nvSpPr>
              <p:cNvPr id="63" name="TextBox 62"/>
              <p:cNvSpPr txBox="1"/>
              <p:nvPr userDrawn="1"/>
            </p:nvSpPr>
            <p:spPr>
              <a:xfrm rot="16200000">
                <a:off x="-1095250" y="13224452"/>
                <a:ext cx="1117601" cy="156024"/>
              </a:xfrm>
              <a:prstGeom prst="rect">
                <a:avLst/>
              </a:prstGeom>
              <a:noFill/>
            </p:spPr>
            <p:txBody>
              <a:bodyPr wrap="square" lIns="91440" tIns="91440" rIns="91440" bIns="0" rtlCol="0">
                <a:spAutoFit/>
              </a:bodyPr>
              <a:lstStyle/>
              <a:p>
                <a:pPr algn="ctr"/>
                <a:r>
                  <a:rPr lang="en-US" sz="1600" dirty="0" smtClean="0">
                    <a:solidFill>
                      <a:srgbClr val="FF0000"/>
                    </a:solidFill>
                  </a:rPr>
                  <a:t>Bad </a:t>
                </a:r>
                <a:r>
                  <a:rPr lang="en-US" sz="1600" dirty="0" smtClean="0">
                    <a:solidFill>
                      <a:schemeClr val="bg1"/>
                    </a:solidFill>
                  </a:rPr>
                  <a:t>printing quality</a:t>
                </a:r>
                <a:endParaRPr lang="en-US" sz="1600" dirty="0">
                  <a:solidFill>
                    <a:schemeClr val="bg1"/>
                  </a:solidFill>
                </a:endParaRPr>
              </a:p>
            </p:txBody>
          </p:sp>
        </p:grpSp>
      </p:grpSp>
    </p:spTree>
  </p:cSld>
  <p:clrMap bg1="lt1" tx1="dk1" bg2="lt2" tx2="dk2" accent1="accent1" accent2="accent2" accent3="accent3" accent4="accent4" accent5="accent5" accent6="accent6" hlink="hlink" folHlink="folHlink"/>
  <p:sldLayoutIdLst>
    <p:sldLayoutId id="2147483654" r:id="rId1"/>
  </p:sldLayoutIdLst>
  <p:timing>
    <p:tnLst>
      <p:par>
        <p:cTn xmlns:p14="http://schemas.microsoft.com/office/powerpoint/2010/main" id="1" dur="indefinite" restart="never" nodeType="tmRoot"/>
      </p:par>
    </p:tnLst>
  </p:timing>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0" Type="http://schemas.openxmlformats.org/officeDocument/2006/relationships/diagramLayout" Target="../diagrams/layout2.xml"/><Relationship Id="rId21" Type="http://schemas.openxmlformats.org/officeDocument/2006/relationships/diagramQuickStyle" Target="../diagrams/quickStyle2.xml"/><Relationship Id="rId22" Type="http://schemas.openxmlformats.org/officeDocument/2006/relationships/diagramColors" Target="../diagrams/colors2.xml"/><Relationship Id="rId23" Type="http://schemas.microsoft.com/office/2007/relationships/diagramDrawing" Target="../diagrams/drawing2.xml"/><Relationship Id="rId24" Type="http://schemas.openxmlformats.org/officeDocument/2006/relationships/image" Target="../media/image18.png"/><Relationship Id="rId25" Type="http://schemas.openxmlformats.org/officeDocument/2006/relationships/image" Target="../media/image19.png"/><Relationship Id="rId26" Type="http://schemas.openxmlformats.org/officeDocument/2006/relationships/image" Target="../media/image20.png"/><Relationship Id="rId27" Type="http://schemas.openxmlformats.org/officeDocument/2006/relationships/image" Target="../media/image21.JPEG"/><Relationship Id="rId28" Type="http://schemas.openxmlformats.org/officeDocument/2006/relationships/image" Target="../media/image22.JPEG"/><Relationship Id="rId29" Type="http://schemas.openxmlformats.org/officeDocument/2006/relationships/image" Target="../media/image23.JPEG"/><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www.cs.toronto.edu/~fritz/absps/imagenet.pdf" TargetMode="External"/><Relationship Id="rId4" Type="http://schemas.openxmlformats.org/officeDocument/2006/relationships/hyperlink" Target="http://places.csail.mit.edu/" TargetMode="External"/><Relationship Id="rId5" Type="http://schemas.openxmlformats.org/officeDocument/2006/relationships/hyperlink" Target="http://www.image-net.org/projects/hedging/" TargetMode="External"/><Relationship Id="rId30" Type="http://schemas.openxmlformats.org/officeDocument/2006/relationships/image" Target="../media/image24.JPEG"/><Relationship Id="rId31" Type="http://schemas.openxmlformats.org/officeDocument/2006/relationships/image" Target="../media/image25.png"/><Relationship Id="rId32" Type="http://schemas.openxmlformats.org/officeDocument/2006/relationships/image" Target="../media/image26.png"/><Relationship Id="rId9" Type="http://schemas.openxmlformats.org/officeDocument/2006/relationships/image" Target="../media/image13.png"/><Relationship Id="rId6" Type="http://schemas.openxmlformats.org/officeDocument/2006/relationships/hyperlink" Target="http://arxiv.org/abs/1311.2524" TargetMode="External"/><Relationship Id="rId7" Type="http://schemas.openxmlformats.org/officeDocument/2006/relationships/image" Target="../media/image11.JPEG"/><Relationship Id="rId8" Type="http://schemas.openxmlformats.org/officeDocument/2006/relationships/image" Target="../media/image12.JPEG"/><Relationship Id="rId33" Type="http://schemas.openxmlformats.org/officeDocument/2006/relationships/image" Target="../media/image27.png"/><Relationship Id="rId34" Type="http://schemas.openxmlformats.org/officeDocument/2006/relationships/image" Target="../media/image28.png"/><Relationship Id="rId10" Type="http://schemas.openxmlformats.org/officeDocument/2006/relationships/diagramData" Target="../diagrams/data1.xml"/><Relationship Id="rId11" Type="http://schemas.openxmlformats.org/officeDocument/2006/relationships/diagramLayout" Target="../diagrams/layout1.xml"/><Relationship Id="rId12" Type="http://schemas.openxmlformats.org/officeDocument/2006/relationships/diagramQuickStyle" Target="../diagrams/quickStyle1.xml"/><Relationship Id="rId13" Type="http://schemas.openxmlformats.org/officeDocument/2006/relationships/diagramColors" Target="../diagrams/colors1.xml"/><Relationship Id="rId14" Type="http://schemas.microsoft.com/office/2007/relationships/diagramDrawing" Target="../diagrams/drawing1.xml"/><Relationship Id="rId15" Type="http://schemas.openxmlformats.org/officeDocument/2006/relationships/image" Target="../media/image14.png"/><Relationship Id="rId16" Type="http://schemas.openxmlformats.org/officeDocument/2006/relationships/image" Target="../media/image15.png"/><Relationship Id="rId17" Type="http://schemas.openxmlformats.org/officeDocument/2006/relationships/image" Target="../media/image16.png"/><Relationship Id="rId18" Type="http://schemas.openxmlformats.org/officeDocument/2006/relationships/image" Target="../media/image17.png"/><Relationship Id="rId19" Type="http://schemas.openxmlformats.org/officeDocument/2006/relationships/diagramData" Target="../diagrams/data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9" name="Text Placeholder 448"/>
          <p:cNvSpPr>
            <a:spLocks noGrp="1"/>
          </p:cNvSpPr>
          <p:nvPr>
            <p:ph type="body" sz="quarter" idx="10"/>
          </p:nvPr>
        </p:nvSpPr>
        <p:spPr>
          <a:xfrm>
            <a:off x="1412188" y="6302795"/>
            <a:ext cx="9341051" cy="5381206"/>
          </a:xfrm>
        </p:spPr>
        <p:txBody>
          <a:bodyPr/>
          <a:lstStyle/>
          <a:p>
            <a:r>
              <a:rPr lang="en-US" dirty="0" smtClean="0">
                <a:latin typeface="Calibri"/>
                <a:cs typeface="Calibri"/>
              </a:rPr>
              <a:t>Classifying high level tasks (e.g. “checking emails”, “photo editing”, “social media”) a user does on his or her computer with a high accuracy is a simple task for most human beings. However, for computers, this is still an unsolved problem. Deep CNN networks are well known for learning features specific to each class in order to better identify new images. Accurate classification can determine when users switch tasks, allowing computers to track time and ensure optimal productivity of the user. No prior work on the subject of screenshot classification exist, however transfer learning on </a:t>
            </a:r>
            <a:r>
              <a:rPr lang="en-US" dirty="0" err="1" smtClean="0">
                <a:latin typeface="Calibri"/>
                <a:cs typeface="Calibri"/>
              </a:rPr>
              <a:t>CaffeNet</a:t>
            </a:r>
            <a:r>
              <a:rPr lang="en-US" dirty="0" smtClean="0">
                <a:latin typeface="Calibri"/>
                <a:cs typeface="Calibri"/>
              </a:rPr>
              <a:t>[1] for objects and Places205CNN and </a:t>
            </a:r>
            <a:r>
              <a:rPr lang="en-US" dirty="0" err="1" smtClean="0">
                <a:latin typeface="Calibri"/>
                <a:cs typeface="Calibri"/>
              </a:rPr>
              <a:t>HybridCNN</a:t>
            </a:r>
            <a:r>
              <a:rPr lang="en-US" dirty="0" smtClean="0">
                <a:latin typeface="Calibri"/>
                <a:cs typeface="Calibri"/>
              </a:rPr>
              <a:t> [2] for scene classification, provides weights that significantly reduce training time by placing the solver in a state closer to the optimal state. We explore two </a:t>
            </a:r>
            <a:r>
              <a:rPr lang="en-US" dirty="0" err="1" smtClean="0">
                <a:latin typeface="Calibri"/>
                <a:cs typeface="Calibri"/>
              </a:rPr>
              <a:t>datsets</a:t>
            </a:r>
            <a:r>
              <a:rPr lang="en-US" dirty="0" smtClean="0">
                <a:latin typeface="Calibri"/>
                <a:cs typeface="Calibri"/>
              </a:rPr>
              <a:t> – one small (1900 training examples), and one larger (10,800 training images)</a:t>
            </a:r>
            <a:endParaRPr lang="en-US" dirty="0">
              <a:latin typeface="Calibri"/>
              <a:cs typeface="Calibri"/>
            </a:endParaRPr>
          </a:p>
        </p:txBody>
      </p:sp>
      <p:sp>
        <p:nvSpPr>
          <p:cNvPr id="450" name="Text Placeholder 449"/>
          <p:cNvSpPr>
            <a:spLocks noGrp="1"/>
          </p:cNvSpPr>
          <p:nvPr>
            <p:ph type="body" sz="quarter" idx="11"/>
          </p:nvPr>
        </p:nvSpPr>
        <p:spPr/>
        <p:txBody>
          <a:bodyPr/>
          <a:lstStyle/>
          <a:p>
            <a:r>
              <a:rPr lang="en-US" dirty="0" smtClean="0"/>
              <a:t>Introduction</a:t>
            </a:r>
            <a:endParaRPr lang="en-US" dirty="0"/>
          </a:p>
        </p:txBody>
      </p:sp>
      <p:sp>
        <p:nvSpPr>
          <p:cNvPr id="453" name="Text Placeholder 452"/>
          <p:cNvSpPr>
            <a:spLocks noGrp="1"/>
          </p:cNvSpPr>
          <p:nvPr>
            <p:ph type="body" sz="quarter" idx="20"/>
          </p:nvPr>
        </p:nvSpPr>
        <p:spPr>
          <a:xfrm>
            <a:off x="904188" y="12102971"/>
            <a:ext cx="10050462" cy="754045"/>
          </a:xfrm>
        </p:spPr>
        <p:txBody>
          <a:bodyPr/>
          <a:lstStyle/>
          <a:p>
            <a:r>
              <a:rPr lang="en-US" dirty="0" smtClean="0"/>
              <a:t>Current Objectives</a:t>
            </a:r>
            <a:endParaRPr lang="en-US" dirty="0"/>
          </a:p>
        </p:txBody>
      </p:sp>
      <p:sp>
        <p:nvSpPr>
          <p:cNvPr id="454" name="Text Placeholder 453"/>
          <p:cNvSpPr>
            <a:spLocks noGrp="1"/>
          </p:cNvSpPr>
          <p:nvPr>
            <p:ph type="body" sz="quarter" idx="21"/>
          </p:nvPr>
        </p:nvSpPr>
        <p:spPr>
          <a:xfrm>
            <a:off x="1784214" y="17772058"/>
            <a:ext cx="8257767" cy="2160541"/>
          </a:xfrm>
        </p:spPr>
        <p:txBody>
          <a:bodyPr/>
          <a:lstStyle/>
          <a:p>
            <a:endParaRPr lang="en-US" dirty="0" smtClean="0">
              <a:latin typeface="Calibri"/>
              <a:cs typeface="Calibri"/>
            </a:endParaRPr>
          </a:p>
          <a:p>
            <a:pPr marL="457200" indent="-457200">
              <a:buFont typeface="+mj-lt"/>
              <a:buAutoNum type="arabicPeriod"/>
            </a:pPr>
            <a:r>
              <a:rPr lang="en-US" dirty="0" smtClean="0">
                <a:latin typeface="Calibri"/>
                <a:cs typeface="Calibri"/>
              </a:rPr>
              <a:t>Images from search engine scraping – Google, Yahoo, Bing, </a:t>
            </a:r>
            <a:r>
              <a:rPr lang="en-US" dirty="0" err="1" smtClean="0">
                <a:latin typeface="Calibri"/>
                <a:cs typeface="Calibri"/>
              </a:rPr>
              <a:t>Baidu</a:t>
            </a:r>
            <a:endParaRPr lang="en-US" dirty="0" smtClean="0">
              <a:latin typeface="Calibri"/>
              <a:cs typeface="Calibri"/>
            </a:endParaRPr>
          </a:p>
          <a:p>
            <a:pPr marL="457200" indent="-457200">
              <a:buFont typeface="+mj-lt"/>
              <a:buAutoNum type="arabicPeriod"/>
            </a:pPr>
            <a:r>
              <a:rPr lang="en-US" dirty="0" smtClean="0">
                <a:latin typeface="Calibri"/>
                <a:cs typeface="Calibri"/>
              </a:rPr>
              <a:t>Screenshots taken at regular intervals from my own computer </a:t>
            </a:r>
          </a:p>
        </p:txBody>
      </p:sp>
      <p:sp>
        <p:nvSpPr>
          <p:cNvPr id="455" name="Text Placeholder 454"/>
          <p:cNvSpPr>
            <a:spLocks noGrp="1"/>
          </p:cNvSpPr>
          <p:nvPr>
            <p:ph type="body" sz="quarter" idx="22"/>
          </p:nvPr>
        </p:nvSpPr>
        <p:spPr>
          <a:xfrm>
            <a:off x="930279" y="16513101"/>
            <a:ext cx="10048875" cy="754045"/>
          </a:xfrm>
        </p:spPr>
        <p:txBody>
          <a:bodyPr/>
          <a:lstStyle/>
          <a:p>
            <a:r>
              <a:rPr lang="en-US" dirty="0" smtClean="0"/>
              <a:t>Data Gathering and Cleanup</a:t>
            </a:r>
            <a:endParaRPr lang="en-US" dirty="0"/>
          </a:p>
        </p:txBody>
      </p:sp>
      <p:sp>
        <p:nvSpPr>
          <p:cNvPr id="456" name="Text Placeholder 455"/>
          <p:cNvSpPr>
            <a:spLocks noGrp="1"/>
          </p:cNvSpPr>
          <p:nvPr>
            <p:ph type="body" sz="quarter" idx="23"/>
          </p:nvPr>
        </p:nvSpPr>
        <p:spPr>
          <a:xfrm>
            <a:off x="11789920" y="28028895"/>
            <a:ext cx="9539933" cy="1533970"/>
          </a:xfrm>
        </p:spPr>
        <p:txBody>
          <a:bodyPr/>
          <a:lstStyle/>
          <a:p>
            <a:r>
              <a:rPr lang="en-US" dirty="0" smtClean="0">
                <a:latin typeface="Calibri"/>
                <a:cs typeface="Calibri"/>
              </a:rPr>
              <a:t>The models used were two-fold – the original as used in [2] as well as a reduced net with only 3 convolutional layers to reduce </a:t>
            </a:r>
            <a:r>
              <a:rPr lang="en-US" dirty="0" err="1" smtClean="0">
                <a:latin typeface="Calibri"/>
                <a:cs typeface="Calibri"/>
              </a:rPr>
              <a:t>overfitting</a:t>
            </a:r>
            <a:r>
              <a:rPr lang="en-US" dirty="0" smtClean="0">
                <a:latin typeface="Calibri"/>
                <a:cs typeface="Calibri"/>
              </a:rPr>
              <a:t> on the small dataset.</a:t>
            </a:r>
            <a:endParaRPr lang="en-US" dirty="0">
              <a:latin typeface="Calibri"/>
              <a:cs typeface="Calibri"/>
            </a:endParaRPr>
          </a:p>
        </p:txBody>
      </p:sp>
      <p:sp>
        <p:nvSpPr>
          <p:cNvPr id="457" name="Text Placeholder 456"/>
          <p:cNvSpPr>
            <a:spLocks noGrp="1"/>
          </p:cNvSpPr>
          <p:nvPr>
            <p:ph type="body" sz="quarter" idx="24"/>
          </p:nvPr>
        </p:nvSpPr>
        <p:spPr>
          <a:xfrm>
            <a:off x="11587957" y="26829913"/>
            <a:ext cx="10058400" cy="754045"/>
          </a:xfrm>
        </p:spPr>
        <p:txBody>
          <a:bodyPr/>
          <a:lstStyle/>
          <a:p>
            <a:r>
              <a:rPr lang="en-US" dirty="0" smtClean="0"/>
              <a:t>Models </a:t>
            </a:r>
            <a:endParaRPr lang="en-US" dirty="0"/>
          </a:p>
        </p:txBody>
      </p:sp>
      <p:sp>
        <p:nvSpPr>
          <p:cNvPr id="460" name="Text Placeholder 459"/>
          <p:cNvSpPr>
            <a:spLocks noGrp="1"/>
          </p:cNvSpPr>
          <p:nvPr>
            <p:ph type="body" sz="quarter" idx="27"/>
          </p:nvPr>
        </p:nvSpPr>
        <p:spPr>
          <a:xfrm>
            <a:off x="33117329" y="24281451"/>
            <a:ext cx="9516594" cy="609393"/>
          </a:xfrm>
        </p:spPr>
        <p:txBody>
          <a:bodyPr/>
          <a:lstStyle/>
          <a:p>
            <a:r>
              <a:rPr lang="en-US" dirty="0" smtClean="0"/>
              <a:t>References</a:t>
            </a:r>
            <a:endParaRPr lang="en-US" dirty="0"/>
          </a:p>
        </p:txBody>
      </p:sp>
      <p:sp>
        <p:nvSpPr>
          <p:cNvPr id="461" name="Text Placeholder 460"/>
          <p:cNvSpPr>
            <a:spLocks noGrp="1"/>
          </p:cNvSpPr>
          <p:nvPr>
            <p:ph type="body" sz="quarter" idx="28"/>
          </p:nvPr>
        </p:nvSpPr>
        <p:spPr>
          <a:xfrm>
            <a:off x="33130852" y="25149581"/>
            <a:ext cx="9521360" cy="7925224"/>
          </a:xfrm>
        </p:spPr>
        <p:txBody>
          <a:bodyPr/>
          <a:lstStyle/>
          <a:p>
            <a:pPr marL="457200" indent="-457200">
              <a:buFont typeface="+mj-lt"/>
              <a:buAutoNum type="arabicPeriod"/>
            </a:pPr>
            <a:r>
              <a:rPr lang="en-US" dirty="0">
                <a:latin typeface="Calibri"/>
                <a:cs typeface="Calibri"/>
              </a:rPr>
              <a:t>A. </a:t>
            </a:r>
            <a:r>
              <a:rPr lang="en-US" dirty="0" err="1">
                <a:latin typeface="Calibri"/>
                <a:cs typeface="Calibri"/>
              </a:rPr>
              <a:t>Krizhevsky,I</a:t>
            </a:r>
            <a:r>
              <a:rPr lang="en-US" dirty="0">
                <a:latin typeface="Calibri"/>
                <a:cs typeface="Calibri"/>
              </a:rPr>
              <a:t>. </a:t>
            </a:r>
            <a:r>
              <a:rPr lang="en-US" dirty="0" err="1">
                <a:latin typeface="Calibri"/>
                <a:cs typeface="Calibri"/>
              </a:rPr>
              <a:t>Sutskevar</a:t>
            </a:r>
            <a:r>
              <a:rPr lang="en-US" dirty="0">
                <a:latin typeface="Calibri"/>
                <a:cs typeface="Calibri"/>
              </a:rPr>
              <a:t>, G. Hinton. “</a:t>
            </a:r>
            <a:r>
              <a:rPr lang="en-US" dirty="0" err="1">
                <a:latin typeface="Calibri"/>
                <a:cs typeface="Calibri"/>
              </a:rPr>
              <a:t>ImageNet</a:t>
            </a:r>
            <a:r>
              <a:rPr lang="en-US" dirty="0">
                <a:latin typeface="Calibri"/>
                <a:cs typeface="Calibri"/>
              </a:rPr>
              <a:t> Classification with Deep Convolutional Neural Networks.” Advances in Neural Information Processing Systems 25 (NIPS) 2012 [</a:t>
            </a:r>
            <a:r>
              <a:rPr lang="en-US" dirty="0">
                <a:latin typeface="Calibri"/>
                <a:cs typeface="Calibri"/>
                <a:hlinkClick r:id="rId3"/>
              </a:rPr>
              <a:t>link</a:t>
            </a:r>
            <a:r>
              <a:rPr lang="en-US" dirty="0" smtClean="0">
                <a:latin typeface="Calibri"/>
                <a:cs typeface="Calibri"/>
                <a:hlinkClick r:id="rId3"/>
              </a:rPr>
              <a:t>]</a:t>
            </a:r>
            <a:endParaRPr lang="en-US" dirty="0" smtClean="0">
              <a:latin typeface="Calibri"/>
              <a:cs typeface="Calibri"/>
            </a:endParaRPr>
          </a:p>
          <a:p>
            <a:pPr marL="457200" indent="-457200">
              <a:buFont typeface="+mj-lt"/>
              <a:buAutoNum type="arabicPeriod"/>
            </a:pPr>
            <a:r>
              <a:rPr lang="en-US" dirty="0" smtClean="0">
                <a:latin typeface="Calibri"/>
                <a:cs typeface="Calibri"/>
              </a:rPr>
              <a:t>B</a:t>
            </a:r>
            <a:r>
              <a:rPr lang="en-US" dirty="0">
                <a:latin typeface="Calibri"/>
                <a:cs typeface="Calibri"/>
              </a:rPr>
              <a:t>. Zhou, A. </a:t>
            </a:r>
            <a:r>
              <a:rPr lang="en-US" dirty="0" err="1">
                <a:latin typeface="Calibri"/>
                <a:cs typeface="Calibri"/>
              </a:rPr>
              <a:t>Lapedriza</a:t>
            </a:r>
            <a:r>
              <a:rPr lang="en-US" dirty="0">
                <a:latin typeface="Calibri"/>
                <a:cs typeface="Calibri"/>
              </a:rPr>
              <a:t>, J. Xiao, A. </a:t>
            </a:r>
            <a:r>
              <a:rPr lang="en-US" dirty="0" err="1">
                <a:latin typeface="Calibri"/>
                <a:cs typeface="Calibri"/>
              </a:rPr>
              <a:t>Torralba</a:t>
            </a:r>
            <a:r>
              <a:rPr lang="en-US" dirty="0">
                <a:latin typeface="Calibri"/>
                <a:cs typeface="Calibri"/>
              </a:rPr>
              <a:t>, and A. </a:t>
            </a:r>
            <a:r>
              <a:rPr lang="en-US" dirty="0" err="1">
                <a:latin typeface="Calibri"/>
                <a:cs typeface="Calibri"/>
              </a:rPr>
              <a:t>Oliva</a:t>
            </a:r>
            <a:r>
              <a:rPr lang="en-US" dirty="0">
                <a:latin typeface="Calibri"/>
                <a:cs typeface="Calibri"/>
              </a:rPr>
              <a:t>. "Learning Deep Features for Scene Recognition using Places Database." Advances in Neural Information Processing Systems 27 (NIPS), </a:t>
            </a:r>
            <a:r>
              <a:rPr lang="en-US" dirty="0" smtClean="0">
                <a:latin typeface="Calibri"/>
                <a:cs typeface="Calibri"/>
              </a:rPr>
              <a:t>2014 [</a:t>
            </a:r>
            <a:r>
              <a:rPr lang="en-US" dirty="0" smtClean="0">
                <a:latin typeface="Calibri"/>
                <a:cs typeface="Calibri"/>
                <a:hlinkClick r:id="rId4"/>
              </a:rPr>
              <a:t>link</a:t>
            </a:r>
            <a:r>
              <a:rPr lang="en-US" dirty="0" smtClean="0">
                <a:latin typeface="Calibri"/>
                <a:cs typeface="Calibri"/>
              </a:rPr>
              <a:t>]</a:t>
            </a:r>
          </a:p>
          <a:p>
            <a:pPr marL="457200" indent="-457200">
              <a:buFont typeface="+mj-lt"/>
              <a:buAutoNum type="arabicPeriod"/>
            </a:pPr>
            <a:r>
              <a:rPr lang="en-US" dirty="0" err="1" smtClean="0">
                <a:latin typeface="Calibri"/>
                <a:cs typeface="Calibri"/>
              </a:rPr>
              <a:t>Jia</a:t>
            </a:r>
            <a:r>
              <a:rPr lang="en-US" dirty="0" smtClean="0">
                <a:latin typeface="Calibri"/>
                <a:cs typeface="Calibri"/>
              </a:rPr>
              <a:t> </a:t>
            </a:r>
            <a:r>
              <a:rPr lang="en-US" dirty="0">
                <a:latin typeface="Calibri"/>
                <a:cs typeface="Calibri"/>
              </a:rPr>
              <a:t>Deng, Jonathan Krause, Alex Berg, Li </a:t>
            </a:r>
            <a:r>
              <a:rPr lang="en-US" dirty="0" err="1">
                <a:latin typeface="Calibri"/>
                <a:cs typeface="Calibri"/>
              </a:rPr>
              <a:t>Fei-Fei</a:t>
            </a:r>
            <a:r>
              <a:rPr lang="en-US" dirty="0">
                <a:latin typeface="Calibri"/>
                <a:cs typeface="Calibri"/>
              </a:rPr>
              <a:t>. </a:t>
            </a:r>
            <a:r>
              <a:rPr lang="en-US" dirty="0" smtClean="0">
                <a:latin typeface="Calibri"/>
                <a:cs typeface="Calibri"/>
              </a:rPr>
              <a:t>“Hedging </a:t>
            </a:r>
            <a:r>
              <a:rPr lang="en-US" dirty="0">
                <a:latin typeface="Calibri"/>
                <a:cs typeface="Calibri"/>
              </a:rPr>
              <a:t>Your Bets: Optimizing Accuracy-Specificity Trade-offs in Large Scale Visual Recognition</a:t>
            </a:r>
            <a:r>
              <a:rPr lang="en-US" b="1" dirty="0" smtClean="0">
                <a:latin typeface="Calibri"/>
                <a:cs typeface="Calibri"/>
              </a:rPr>
              <a:t>.”</a:t>
            </a:r>
            <a:r>
              <a:rPr lang="en-US" dirty="0" smtClean="0">
                <a:latin typeface="Calibri"/>
                <a:cs typeface="Calibri"/>
              </a:rPr>
              <a:t> </a:t>
            </a:r>
            <a:r>
              <a:rPr lang="en-US" dirty="0">
                <a:latin typeface="Calibri"/>
                <a:cs typeface="Calibri"/>
              </a:rPr>
              <a:t>IEEE Conference on Computer Vision and Pattern Recognition(CVPR), 2012. [</a:t>
            </a:r>
            <a:r>
              <a:rPr lang="en-US" u="sng" dirty="0">
                <a:latin typeface="Calibri"/>
                <a:cs typeface="Calibri"/>
                <a:hlinkClick r:id="rId5"/>
              </a:rPr>
              <a:t>link</a:t>
            </a:r>
            <a:r>
              <a:rPr lang="en-US" u="sng" dirty="0" smtClean="0">
                <a:latin typeface="Calibri"/>
                <a:cs typeface="Calibri"/>
              </a:rPr>
              <a:t>]</a:t>
            </a:r>
          </a:p>
          <a:p>
            <a:pPr marL="457200" indent="-457200">
              <a:buFont typeface="+mj-lt"/>
              <a:buAutoNum type="arabicPeriod"/>
            </a:pPr>
            <a:r>
              <a:rPr lang="en-US" i="1" dirty="0">
                <a:latin typeface="Calibri"/>
                <a:cs typeface="Calibri"/>
              </a:rPr>
              <a:t>Rich feature hierarchies for accurate object detection and semantic segmentation</a:t>
            </a:r>
            <a:r>
              <a:rPr lang="en-US" dirty="0">
                <a:latin typeface="Calibri"/>
                <a:cs typeface="Calibri"/>
              </a:rPr>
              <a:t>. Ross </a:t>
            </a:r>
            <a:r>
              <a:rPr lang="en-US" dirty="0" err="1">
                <a:latin typeface="Calibri"/>
                <a:cs typeface="Calibri"/>
              </a:rPr>
              <a:t>Girshick</a:t>
            </a:r>
            <a:r>
              <a:rPr lang="en-US" dirty="0">
                <a:latin typeface="Calibri"/>
                <a:cs typeface="Calibri"/>
              </a:rPr>
              <a:t>, Jeff Donahue, Trevor Darrell, </a:t>
            </a:r>
            <a:r>
              <a:rPr lang="en-US" dirty="0" err="1">
                <a:latin typeface="Calibri"/>
                <a:cs typeface="Calibri"/>
              </a:rPr>
              <a:t>Jitendra</a:t>
            </a:r>
            <a:r>
              <a:rPr lang="en-US" dirty="0">
                <a:latin typeface="Calibri"/>
                <a:cs typeface="Calibri"/>
              </a:rPr>
              <a:t> Malik. CVPR 2014</a:t>
            </a:r>
            <a:r>
              <a:rPr lang="en-US" dirty="0" smtClean="0">
                <a:latin typeface="Calibri"/>
                <a:cs typeface="Calibri"/>
              </a:rPr>
              <a:t>.</a:t>
            </a:r>
            <a:r>
              <a:rPr lang="en-US" dirty="0">
                <a:latin typeface="Calibri"/>
                <a:cs typeface="Calibri"/>
              </a:rPr>
              <a:t> </a:t>
            </a:r>
            <a:r>
              <a:rPr lang="en-US" dirty="0" smtClean="0">
                <a:latin typeface="Calibri"/>
                <a:cs typeface="Calibri"/>
              </a:rPr>
              <a:t>[</a:t>
            </a:r>
            <a:r>
              <a:rPr lang="en-US" dirty="0" smtClean="0">
                <a:latin typeface="Calibri"/>
                <a:cs typeface="Calibri"/>
                <a:hlinkClick r:id="rId6"/>
              </a:rPr>
              <a:t>link</a:t>
            </a:r>
            <a:r>
              <a:rPr lang="en-US" dirty="0" smtClean="0">
                <a:latin typeface="Calibri"/>
                <a:cs typeface="Calibri"/>
              </a:rPr>
              <a:t>]</a:t>
            </a:r>
          </a:p>
          <a:p>
            <a:pPr marL="457200" indent="-457200">
              <a:buFont typeface="+mj-lt"/>
              <a:buAutoNum type="arabicPeriod"/>
            </a:pPr>
            <a:endParaRPr lang="en-US" u="sng" dirty="0" smtClean="0"/>
          </a:p>
          <a:p>
            <a:pPr marL="457200" indent="-457200">
              <a:buFont typeface="+mj-lt"/>
              <a:buAutoNum type="arabicPeriod"/>
            </a:pPr>
            <a:endParaRPr lang="en-US" dirty="0" smtClean="0"/>
          </a:p>
          <a:p>
            <a:pPr marL="457200" indent="-457200">
              <a:buFont typeface="+mj-lt"/>
              <a:buAutoNum type="arabicPeriod"/>
            </a:pPr>
            <a:endParaRPr lang="en-US" dirty="0" smtClean="0"/>
          </a:p>
          <a:p>
            <a:pPr marL="457200" indent="-457200">
              <a:buFont typeface="+mj-lt"/>
              <a:buAutoNum type="arabicPeriod"/>
            </a:pPr>
            <a:endParaRPr lang="en-US" dirty="0"/>
          </a:p>
        </p:txBody>
      </p:sp>
      <p:sp>
        <p:nvSpPr>
          <p:cNvPr id="464" name="Text Placeholder 463"/>
          <p:cNvSpPr>
            <a:spLocks noGrp="1"/>
          </p:cNvSpPr>
          <p:nvPr>
            <p:ph type="body" sz="quarter" idx="96"/>
          </p:nvPr>
        </p:nvSpPr>
        <p:spPr>
          <a:xfrm>
            <a:off x="1733414" y="13022590"/>
            <a:ext cx="8653459" cy="3154688"/>
          </a:xfrm>
        </p:spPr>
        <p:txBody>
          <a:bodyPr/>
          <a:lstStyle/>
          <a:p>
            <a:pPr marL="457200" indent="-457200">
              <a:buFont typeface="+mj-lt"/>
              <a:buAutoNum type="arabicPeriod"/>
            </a:pPr>
            <a:r>
              <a:rPr lang="en-US" dirty="0" smtClean="0">
                <a:latin typeface="Calibri"/>
                <a:cs typeface="Calibri"/>
              </a:rPr>
              <a:t>Construct a robust training dataset for good generalization</a:t>
            </a:r>
          </a:p>
          <a:p>
            <a:pPr marL="457200" indent="-457200">
              <a:buFont typeface="+mj-lt"/>
              <a:buAutoNum type="arabicPeriod"/>
            </a:pPr>
            <a:r>
              <a:rPr lang="en-US" dirty="0" smtClean="0">
                <a:latin typeface="Calibri"/>
                <a:cs typeface="Calibri"/>
              </a:rPr>
              <a:t>Build network to classify tasks from screenshot images</a:t>
            </a:r>
          </a:p>
          <a:p>
            <a:pPr marL="457200" indent="-457200">
              <a:buFont typeface="+mj-lt"/>
              <a:buAutoNum type="arabicPeriod"/>
            </a:pPr>
            <a:r>
              <a:rPr lang="en-US" dirty="0" smtClean="0">
                <a:latin typeface="Calibri"/>
                <a:cs typeface="Calibri"/>
              </a:rPr>
              <a:t>Fine tune the network by adjusting parameters</a:t>
            </a:r>
          </a:p>
          <a:p>
            <a:pPr marL="457200" indent="-457200">
              <a:buFont typeface="+mj-lt"/>
              <a:buAutoNum type="arabicPeriod"/>
            </a:pPr>
            <a:r>
              <a:rPr lang="en-US" dirty="0" smtClean="0">
                <a:latin typeface="Calibri"/>
                <a:cs typeface="Calibri"/>
              </a:rPr>
              <a:t>Improve model using object detection via R-CNN *</a:t>
            </a:r>
          </a:p>
          <a:p>
            <a:pPr marL="457200" indent="-457200">
              <a:buFont typeface="+mj-lt"/>
              <a:buAutoNum type="arabicPeriod"/>
            </a:pPr>
            <a:r>
              <a:rPr lang="en-US" dirty="0" smtClean="0">
                <a:latin typeface="Calibri"/>
                <a:cs typeface="Calibri"/>
              </a:rPr>
              <a:t>Improve classification via hierarchal models *</a:t>
            </a:r>
          </a:p>
          <a:p>
            <a:r>
              <a:rPr lang="en-US" dirty="0" smtClean="0">
                <a:latin typeface="Calibri"/>
                <a:cs typeface="Calibri"/>
              </a:rPr>
              <a:t>* See “Next Steps”</a:t>
            </a:r>
            <a:endParaRPr lang="en-US" dirty="0">
              <a:latin typeface="Calibri"/>
              <a:cs typeface="Calibri"/>
            </a:endParaRPr>
          </a:p>
        </p:txBody>
      </p:sp>
      <p:sp>
        <p:nvSpPr>
          <p:cNvPr id="465" name="Text Placeholder 464"/>
          <p:cNvSpPr>
            <a:spLocks noGrp="1"/>
          </p:cNvSpPr>
          <p:nvPr>
            <p:ph type="body" sz="quarter" idx="150"/>
          </p:nvPr>
        </p:nvSpPr>
        <p:spPr/>
        <p:txBody>
          <a:bodyPr/>
          <a:lstStyle/>
          <a:p>
            <a:r>
              <a:rPr lang="en-US" dirty="0" smtClean="0"/>
              <a:t>Stanford University</a:t>
            </a:r>
            <a:endParaRPr lang="en-US" dirty="0"/>
          </a:p>
        </p:txBody>
      </p:sp>
      <p:sp>
        <p:nvSpPr>
          <p:cNvPr id="466" name="Text Placeholder 465"/>
          <p:cNvSpPr>
            <a:spLocks noGrp="1"/>
          </p:cNvSpPr>
          <p:nvPr>
            <p:ph type="body" sz="quarter" idx="151"/>
          </p:nvPr>
        </p:nvSpPr>
        <p:spPr/>
        <p:txBody>
          <a:bodyPr>
            <a:normAutofit fontScale="92500" lnSpcReduction="10000"/>
          </a:bodyPr>
          <a:lstStyle/>
          <a:p>
            <a:r>
              <a:rPr lang="en-US" dirty="0" smtClean="0"/>
              <a:t>Anand Sampat</a:t>
            </a:r>
            <a:endParaRPr lang="en-US" dirty="0"/>
          </a:p>
        </p:txBody>
      </p:sp>
      <p:sp>
        <p:nvSpPr>
          <p:cNvPr id="467" name="Text Placeholder 466"/>
          <p:cNvSpPr>
            <a:spLocks noGrp="1"/>
          </p:cNvSpPr>
          <p:nvPr>
            <p:ph type="body" sz="quarter" idx="153"/>
          </p:nvPr>
        </p:nvSpPr>
        <p:spPr/>
        <p:txBody>
          <a:bodyPr>
            <a:normAutofit fontScale="92500" lnSpcReduction="10000"/>
          </a:bodyPr>
          <a:lstStyle/>
          <a:p>
            <a:r>
              <a:rPr lang="en-US" dirty="0" smtClean="0"/>
              <a:t>CNN for Task Classification </a:t>
            </a:r>
            <a:r>
              <a:rPr lang="en-US" dirty="0" smtClean="0"/>
              <a:t>using Computer Screenshots</a:t>
            </a:r>
            <a:endParaRPr lang="en-US" dirty="0"/>
          </a:p>
        </p:txBody>
      </p:sp>
      <p:sp>
        <p:nvSpPr>
          <p:cNvPr id="19" name="Text Placeholder 457"/>
          <p:cNvSpPr>
            <a:spLocks noGrp="1"/>
          </p:cNvSpPr>
          <p:nvPr>
            <p:ph type="body" sz="quarter" idx="25"/>
          </p:nvPr>
        </p:nvSpPr>
        <p:spPr>
          <a:xfrm>
            <a:off x="22234909" y="16080857"/>
            <a:ext cx="10047018" cy="754045"/>
          </a:xfrm>
        </p:spPr>
        <p:txBody>
          <a:bodyPr/>
          <a:lstStyle/>
          <a:p>
            <a:r>
              <a:rPr lang="en-US" dirty="0" smtClean="0"/>
              <a:t>Results</a:t>
            </a:r>
            <a:endParaRPr lang="en-US" dirty="0"/>
          </a:p>
        </p:txBody>
      </p:sp>
      <p:pic>
        <p:nvPicPr>
          <p:cNvPr id="6" name="Picture 5" descr="email_189.JPE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2298463" y="15953161"/>
            <a:ext cx="4156517" cy="2597823"/>
          </a:xfrm>
          <a:prstGeom prst="rect">
            <a:avLst/>
          </a:prstGeom>
        </p:spPr>
      </p:pic>
      <p:pic>
        <p:nvPicPr>
          <p:cNvPr id="7" name="Picture 6" descr="email_398.JPE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6684788" y="15953161"/>
            <a:ext cx="4156516" cy="2597823"/>
          </a:xfrm>
          <a:prstGeom prst="rect">
            <a:avLst/>
          </a:prstGeom>
        </p:spPr>
      </p:pic>
      <p:sp>
        <p:nvSpPr>
          <p:cNvPr id="28" name="Text Placeholder 463"/>
          <p:cNvSpPr>
            <a:spLocks noGrp="1"/>
          </p:cNvSpPr>
          <p:nvPr>
            <p:ph type="body" sz="quarter" idx="96"/>
          </p:nvPr>
        </p:nvSpPr>
        <p:spPr>
          <a:xfrm>
            <a:off x="12029137" y="14072347"/>
            <a:ext cx="9408464" cy="1615805"/>
          </a:xfrm>
        </p:spPr>
        <p:txBody>
          <a:bodyPr/>
          <a:lstStyle/>
          <a:p>
            <a:pPr marL="457200" indent="-457200">
              <a:buFont typeface="+mj-lt"/>
              <a:buAutoNum type="arabicPeriod"/>
            </a:pPr>
            <a:r>
              <a:rPr lang="en-US" b="1" dirty="0" smtClean="0">
                <a:latin typeface="Calibri"/>
                <a:cs typeface="Calibri"/>
              </a:rPr>
              <a:t>Data </a:t>
            </a:r>
            <a:r>
              <a:rPr lang="en-US" b="1" dirty="0" err="1" smtClean="0">
                <a:latin typeface="Calibri"/>
                <a:cs typeface="Calibri"/>
              </a:rPr>
              <a:t>Sparsity</a:t>
            </a:r>
            <a:r>
              <a:rPr lang="en-US" dirty="0" smtClean="0">
                <a:latin typeface="Calibri"/>
                <a:cs typeface="Calibri"/>
              </a:rPr>
              <a:t>: Since the data had to be mined and curated manually, manual data augmentation in addition to the default in </a:t>
            </a:r>
            <a:r>
              <a:rPr lang="en-US" dirty="0" err="1" smtClean="0">
                <a:latin typeface="Calibri"/>
                <a:cs typeface="Calibri"/>
              </a:rPr>
              <a:t>Caffe</a:t>
            </a:r>
            <a:r>
              <a:rPr lang="en-US" dirty="0" smtClean="0">
                <a:latin typeface="Calibri"/>
                <a:cs typeface="Calibri"/>
              </a:rPr>
              <a:t> was employed.</a:t>
            </a:r>
            <a:r>
              <a:rPr lang="en-US" dirty="0">
                <a:latin typeface="Calibri"/>
                <a:cs typeface="Calibri"/>
              </a:rPr>
              <a:t> </a:t>
            </a:r>
            <a:r>
              <a:rPr lang="en-US" dirty="0" smtClean="0">
                <a:latin typeface="Calibri"/>
                <a:cs typeface="Calibri"/>
              </a:rPr>
              <a:t>=&gt; DATA AUGMENTATION</a:t>
            </a:r>
          </a:p>
        </p:txBody>
      </p:sp>
      <p:pic>
        <p:nvPicPr>
          <p:cNvPr id="12" name="Picture 11" descr="EELEmX8DnbnO9gaVLUsAAAAASUVORK5CYII=.png"/>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2744444" y="6794947"/>
            <a:ext cx="7864197" cy="5476116"/>
          </a:xfrm>
          <a:prstGeom prst="rect">
            <a:avLst/>
          </a:prstGeom>
        </p:spPr>
      </p:pic>
      <p:sp>
        <p:nvSpPr>
          <p:cNvPr id="34" name="Text Placeholder 463"/>
          <p:cNvSpPr>
            <a:spLocks noGrp="1"/>
          </p:cNvSpPr>
          <p:nvPr>
            <p:ph type="body" sz="quarter" idx="96"/>
          </p:nvPr>
        </p:nvSpPr>
        <p:spPr>
          <a:xfrm>
            <a:off x="12057722" y="18799394"/>
            <a:ext cx="9379879" cy="2000525"/>
          </a:xfrm>
        </p:spPr>
        <p:txBody>
          <a:bodyPr/>
          <a:lstStyle/>
          <a:p>
            <a:pPr marL="457200" indent="-457200">
              <a:buFont typeface="+mj-lt"/>
              <a:buAutoNum type="arabicPeriod" startAt="2"/>
            </a:pPr>
            <a:r>
              <a:rPr lang="en-US" b="1" dirty="0" smtClean="0">
                <a:latin typeface="Calibri"/>
                <a:cs typeface="Calibri"/>
              </a:rPr>
              <a:t>Data Diversity</a:t>
            </a:r>
            <a:r>
              <a:rPr lang="en-US" dirty="0" smtClean="0">
                <a:latin typeface="Calibri"/>
                <a:cs typeface="Calibri"/>
              </a:rPr>
              <a:t>: The data may be too homogenous. There is not an equal number images from my computer vs. other computers. =&gt; SCRAPE THE WEB + HAND CURATE DATA (all pictures below are “programming”)</a:t>
            </a:r>
          </a:p>
        </p:txBody>
      </p:sp>
      <p:graphicFrame>
        <p:nvGraphicFramePr>
          <p:cNvPr id="15" name="Diagram 14"/>
          <p:cNvGraphicFramePr/>
          <p:nvPr>
            <p:extLst>
              <p:ext uri="{D42A27DB-BD31-4B8C-83A1-F6EECF244321}">
                <p14:modId xmlns:p14="http://schemas.microsoft.com/office/powerpoint/2010/main" val="2406869706"/>
              </p:ext>
            </p:extLst>
          </p:nvPr>
        </p:nvGraphicFramePr>
        <p:xfrm>
          <a:off x="22361329" y="6500614"/>
          <a:ext cx="4545813" cy="9072109"/>
        </p:xfrm>
        <a:graphic>
          <a:graphicData uri="http://schemas.openxmlformats.org/drawingml/2006/diagram">
            <dgm:relIds xmlns:dgm="http://schemas.openxmlformats.org/drawingml/2006/diagram" xmlns:r="http://schemas.openxmlformats.org/officeDocument/2006/relationships" r:dm="rId10" r:lo="rId11" r:qs="rId12" r:cs="rId13"/>
          </a:graphicData>
        </a:graphic>
      </p:graphicFrame>
      <p:sp>
        <p:nvSpPr>
          <p:cNvPr id="40" name="Rounded Rectangle 39"/>
          <p:cNvSpPr/>
          <p:nvPr/>
        </p:nvSpPr>
        <p:spPr>
          <a:xfrm>
            <a:off x="27411084" y="5948584"/>
            <a:ext cx="4733485" cy="9713096"/>
          </a:xfrm>
          <a:prstGeom prst="roundRect">
            <a:avLst/>
          </a:prstGeom>
          <a:noFill/>
          <a:ln>
            <a:solidFill>
              <a:srgbClr val="EF0000"/>
            </a:solid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7" name="TextBox 16"/>
          <p:cNvSpPr txBox="1"/>
          <p:nvPr/>
        </p:nvSpPr>
        <p:spPr>
          <a:xfrm>
            <a:off x="15169566" y="12418044"/>
            <a:ext cx="184666" cy="1415772"/>
          </a:xfrm>
          <a:prstGeom prst="rect">
            <a:avLst/>
          </a:prstGeom>
          <a:noFill/>
        </p:spPr>
        <p:txBody>
          <a:bodyPr wrap="none" rtlCol="0">
            <a:spAutoFit/>
          </a:bodyPr>
          <a:lstStyle/>
          <a:p>
            <a:endParaRPr lang="en-US" dirty="0"/>
          </a:p>
        </p:txBody>
      </p:sp>
      <p:sp>
        <p:nvSpPr>
          <p:cNvPr id="43" name="Rounded Rectangle 42"/>
          <p:cNvSpPr/>
          <p:nvPr/>
        </p:nvSpPr>
        <p:spPr>
          <a:xfrm>
            <a:off x="1719209" y="28825108"/>
            <a:ext cx="4160246" cy="2795253"/>
          </a:xfrm>
          <a:prstGeom prst="roundRect">
            <a:avLst/>
          </a:prstGeom>
          <a:noFill/>
          <a:ln>
            <a:solidFill>
              <a:srgbClr val="EF0000"/>
            </a:solidFill>
          </a:ln>
        </p:spPr>
        <p:style>
          <a:lnRef idx="1">
            <a:schemeClr val="accent1"/>
          </a:lnRef>
          <a:fillRef idx="3">
            <a:schemeClr val="accent1"/>
          </a:fillRef>
          <a:effectRef idx="2">
            <a:schemeClr val="accent1"/>
          </a:effectRef>
          <a:fontRef idx="minor">
            <a:schemeClr val="lt1"/>
          </a:fontRef>
        </p:style>
        <p:txBody>
          <a:bodyPr/>
          <a:lstStyle/>
          <a:p>
            <a:endParaRPr lang="en-US"/>
          </a:p>
        </p:txBody>
      </p:sp>
      <p:grpSp>
        <p:nvGrpSpPr>
          <p:cNvPr id="3" name="Group 2"/>
          <p:cNvGrpSpPr/>
          <p:nvPr/>
        </p:nvGrpSpPr>
        <p:grpSpPr>
          <a:xfrm>
            <a:off x="22851232" y="25598522"/>
            <a:ext cx="5144159" cy="3429439"/>
            <a:chOff x="30998428" y="22718907"/>
            <a:chExt cx="9159301" cy="6106201"/>
          </a:xfrm>
        </p:grpSpPr>
        <p:pic>
          <p:nvPicPr>
            <p:cNvPr id="18" name="Picture 17" descr="mini_large_fc8fc7conv3conv2.png"/>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30998428" y="22718907"/>
              <a:ext cx="9159301" cy="6106201"/>
            </a:xfrm>
            <a:prstGeom prst="rect">
              <a:avLst/>
            </a:prstGeom>
          </p:spPr>
        </p:pic>
        <p:pic>
          <p:nvPicPr>
            <p:cNvPr id="21" name="Picture 20" descr="mini_large_fc8fc7conv3conv2.png"/>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33979643" y="25195479"/>
              <a:ext cx="4040925" cy="2693950"/>
            </a:xfrm>
            <a:prstGeom prst="rect">
              <a:avLst/>
            </a:prstGeom>
          </p:spPr>
        </p:pic>
      </p:grpSp>
      <p:graphicFrame>
        <p:nvGraphicFramePr>
          <p:cNvPr id="22" name="Table 21"/>
          <p:cNvGraphicFramePr>
            <a:graphicFrameLocks noGrp="1"/>
          </p:cNvGraphicFramePr>
          <p:nvPr>
            <p:extLst>
              <p:ext uri="{D42A27DB-BD31-4B8C-83A1-F6EECF244321}">
                <p14:modId xmlns:p14="http://schemas.microsoft.com/office/powerpoint/2010/main" val="4175471608"/>
              </p:ext>
            </p:extLst>
          </p:nvPr>
        </p:nvGraphicFramePr>
        <p:xfrm>
          <a:off x="33877013" y="8374906"/>
          <a:ext cx="8128648" cy="3292515"/>
        </p:xfrm>
        <a:graphic>
          <a:graphicData uri="http://schemas.openxmlformats.org/drawingml/2006/table">
            <a:tbl>
              <a:tblPr firstRow="1" bandRow="1">
                <a:tableStyleId>{FABFCF23-3B69-468F-B69F-88F6DE6A72F2}</a:tableStyleId>
              </a:tblPr>
              <a:tblGrid>
                <a:gridCol w="1725392"/>
                <a:gridCol w="1923640"/>
                <a:gridCol w="2838769"/>
                <a:gridCol w="1640847"/>
              </a:tblGrid>
              <a:tr h="413461">
                <a:tc>
                  <a:txBody>
                    <a:bodyPr/>
                    <a:lstStyle/>
                    <a:p>
                      <a:r>
                        <a:rPr lang="en-US" sz="2000" dirty="0" smtClean="0"/>
                        <a:t>Net</a:t>
                      </a:r>
                      <a:endParaRPr lang="en-US" sz="2000" dirty="0"/>
                    </a:p>
                  </a:txBody>
                  <a:tcPr/>
                </a:tc>
                <a:tc>
                  <a:txBody>
                    <a:bodyPr/>
                    <a:lstStyle/>
                    <a:p>
                      <a:r>
                        <a:rPr lang="en-US" sz="2000" dirty="0" smtClean="0"/>
                        <a:t>Dataset</a:t>
                      </a:r>
                      <a:endParaRPr lang="en-US" sz="2000" dirty="0"/>
                    </a:p>
                  </a:txBody>
                  <a:tcPr/>
                </a:tc>
                <a:tc>
                  <a:txBody>
                    <a:bodyPr/>
                    <a:lstStyle/>
                    <a:p>
                      <a:r>
                        <a:rPr lang="en-US" sz="2000" dirty="0" smtClean="0"/>
                        <a:t>Layers</a:t>
                      </a:r>
                      <a:r>
                        <a:rPr lang="en-US" sz="2000" baseline="0" dirty="0" smtClean="0"/>
                        <a:t> Retrained</a:t>
                      </a:r>
                      <a:endParaRPr lang="en-US" sz="2000" dirty="0"/>
                    </a:p>
                  </a:txBody>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000" dirty="0" smtClean="0"/>
                        <a:t>Test Accuracy</a:t>
                      </a:r>
                    </a:p>
                  </a:txBody>
                  <a:tcPr/>
                </a:tc>
              </a:tr>
              <a:tr h="419652">
                <a:tc>
                  <a:txBody>
                    <a:bodyPr/>
                    <a:lstStyle/>
                    <a:p>
                      <a:r>
                        <a:rPr lang="en-US" sz="2000" dirty="0" smtClean="0"/>
                        <a:t>Full</a:t>
                      </a:r>
                      <a:endParaRPr lang="en-US" sz="2000" dirty="0"/>
                    </a:p>
                  </a:txBody>
                  <a:tcPr/>
                </a:tc>
                <a:tc>
                  <a:txBody>
                    <a:bodyPr/>
                    <a:lstStyle/>
                    <a:p>
                      <a:r>
                        <a:rPr lang="en-US" sz="2000" dirty="0" smtClean="0"/>
                        <a:t>Small</a:t>
                      </a:r>
                      <a:endParaRPr lang="en-US" sz="2000" dirty="0"/>
                    </a:p>
                  </a:txBody>
                  <a:tcPr/>
                </a:tc>
                <a:tc>
                  <a:txBody>
                    <a:bodyPr/>
                    <a:lstStyle/>
                    <a:p>
                      <a:r>
                        <a:rPr lang="en-US" sz="2000" dirty="0" smtClean="0"/>
                        <a:t>fc8,fc7,fc6</a:t>
                      </a:r>
                      <a:endParaRPr lang="en-US" sz="2000" dirty="0"/>
                    </a:p>
                  </a:txBody>
                  <a:tcPr/>
                </a:tc>
                <a:tc>
                  <a:txBody>
                    <a:bodyPr/>
                    <a:lstStyle/>
                    <a:p>
                      <a:r>
                        <a:rPr lang="en-US" sz="2000" dirty="0" smtClean="0"/>
                        <a:t>0.79</a:t>
                      </a:r>
                      <a:endParaRPr lang="en-US" sz="2000" dirty="0"/>
                    </a:p>
                  </a:txBody>
                  <a:tcPr/>
                </a:tc>
              </a:tr>
              <a:tr h="396095">
                <a:tc>
                  <a:txBody>
                    <a:bodyPr/>
                    <a:lstStyle/>
                    <a:p>
                      <a:r>
                        <a:rPr lang="en-US" sz="2000" dirty="0" smtClean="0"/>
                        <a:t>Mini</a:t>
                      </a:r>
                      <a:endParaRPr lang="en-US" sz="2000" dirty="0"/>
                    </a:p>
                  </a:txBody>
                  <a:tcPr/>
                </a:tc>
                <a:tc>
                  <a:txBody>
                    <a:bodyPr/>
                    <a:lstStyle/>
                    <a:p>
                      <a:r>
                        <a:rPr lang="en-US" sz="2000" dirty="0" smtClean="0"/>
                        <a:t>Small</a:t>
                      </a:r>
                      <a:endParaRPr lang="en-US" sz="2000" dirty="0"/>
                    </a:p>
                  </a:txBody>
                  <a:tcPr/>
                </a:tc>
                <a:tc>
                  <a:txBody>
                    <a:bodyPr/>
                    <a:lstStyle/>
                    <a:p>
                      <a:r>
                        <a:rPr lang="en-US" sz="2000" dirty="0" smtClean="0"/>
                        <a:t>fc8,fc7,conv3</a:t>
                      </a:r>
                      <a:endParaRPr lang="en-US" sz="2000" dirty="0"/>
                    </a:p>
                  </a:txBody>
                  <a:tcPr/>
                </a:tc>
                <a:tc>
                  <a:txBody>
                    <a:bodyPr/>
                    <a:lstStyle/>
                    <a:p>
                      <a:r>
                        <a:rPr lang="en-US" sz="2000" kern="1200" dirty="0" smtClean="0">
                          <a:solidFill>
                            <a:schemeClr val="dk1"/>
                          </a:solidFill>
                          <a:latin typeface="+mn-lt"/>
                          <a:ea typeface="+mn-ea"/>
                          <a:cs typeface="+mn-cs"/>
                        </a:rPr>
                        <a:t>0.738</a:t>
                      </a:r>
                      <a:endParaRPr lang="en-US" sz="2000" dirty="0"/>
                    </a:p>
                  </a:txBody>
                  <a:tcPr/>
                </a:tc>
              </a:tr>
              <a:tr h="379936">
                <a:tc>
                  <a:txBody>
                    <a:bodyPr/>
                    <a:lstStyle/>
                    <a:p>
                      <a:r>
                        <a:rPr lang="en-US" sz="2000" dirty="0" smtClean="0"/>
                        <a:t>Mini</a:t>
                      </a:r>
                      <a:endParaRPr lang="en-US" sz="2000" dirty="0"/>
                    </a:p>
                  </a:txBody>
                  <a:tcPr/>
                </a:tc>
                <a:tc>
                  <a:txBody>
                    <a:bodyPr/>
                    <a:lstStyle/>
                    <a:p>
                      <a:r>
                        <a:rPr lang="en-US" sz="2000" dirty="0" smtClean="0"/>
                        <a:t>Small</a:t>
                      </a:r>
                      <a:endParaRPr lang="en-US" sz="2000" dirty="0"/>
                    </a:p>
                  </a:txBody>
                  <a:tcPr/>
                </a:tc>
                <a:tc>
                  <a:txBody>
                    <a:bodyPr/>
                    <a:lstStyle/>
                    <a:p>
                      <a:r>
                        <a:rPr lang="en-US" sz="2000" dirty="0" smtClean="0"/>
                        <a:t>fc8,</a:t>
                      </a:r>
                      <a:r>
                        <a:rPr lang="en-US" sz="2000" baseline="0" dirty="0" smtClean="0"/>
                        <a:t>fc7,conv3,conv2</a:t>
                      </a:r>
                      <a:endParaRPr lang="en-US" sz="2000" dirty="0"/>
                    </a:p>
                  </a:txBody>
                  <a:tcPr/>
                </a:tc>
                <a:tc>
                  <a:txBody>
                    <a:bodyPr/>
                    <a:lstStyle/>
                    <a:p>
                      <a:r>
                        <a:rPr lang="en-US" sz="2000" kern="1200" dirty="0" smtClean="0">
                          <a:solidFill>
                            <a:schemeClr val="dk1"/>
                          </a:solidFill>
                          <a:latin typeface="+mn-lt"/>
                          <a:ea typeface="+mn-ea"/>
                          <a:cs typeface="+mn-cs"/>
                        </a:rPr>
                        <a:t>0.641</a:t>
                      </a:r>
                      <a:endParaRPr lang="en-US" sz="2000" dirty="0"/>
                    </a:p>
                  </a:txBody>
                  <a:tcPr/>
                </a:tc>
              </a:tr>
              <a:tr h="379937">
                <a:tc>
                  <a:txBody>
                    <a:bodyPr/>
                    <a:lstStyle/>
                    <a:p>
                      <a:r>
                        <a:rPr lang="en-US" sz="2000" dirty="0" smtClean="0"/>
                        <a:t>Full</a:t>
                      </a:r>
                      <a:endParaRPr lang="en-US" sz="2000" dirty="0"/>
                    </a:p>
                  </a:txBody>
                  <a:tcPr/>
                </a:tc>
                <a:tc>
                  <a:txBody>
                    <a:bodyPr/>
                    <a:lstStyle/>
                    <a:p>
                      <a:r>
                        <a:rPr lang="en-US" sz="2000" dirty="0" smtClean="0"/>
                        <a:t>Large</a:t>
                      </a:r>
                      <a:endParaRPr lang="en-US" sz="2000" dirty="0"/>
                    </a:p>
                  </a:txBody>
                  <a:tcPr/>
                </a:tc>
                <a:tc>
                  <a:txBody>
                    <a:bodyPr/>
                    <a:lstStyle/>
                    <a:p>
                      <a:r>
                        <a:rPr lang="en-US" sz="2000" dirty="0" smtClean="0"/>
                        <a:t>fc8,fc7,fc6</a:t>
                      </a:r>
                      <a:endParaRPr lang="en-US" sz="2000" dirty="0"/>
                    </a:p>
                  </a:txBody>
                  <a:tcPr/>
                </a:tc>
                <a:tc>
                  <a:txBody>
                    <a:bodyPr/>
                    <a:lstStyle/>
                    <a:p>
                      <a:r>
                        <a:rPr lang="en-US" sz="2000" dirty="0" smtClean="0"/>
                        <a:t>0.33</a:t>
                      </a:r>
                      <a:endParaRPr lang="en-US" sz="2000" dirty="0"/>
                    </a:p>
                  </a:txBody>
                  <a:tcPr/>
                </a:tc>
              </a:tr>
              <a:tr h="635341">
                <a:tc>
                  <a:txBody>
                    <a:bodyPr/>
                    <a:lstStyle/>
                    <a:p>
                      <a:r>
                        <a:rPr lang="en-US" sz="2000" dirty="0" smtClean="0"/>
                        <a:t>Mini</a:t>
                      </a:r>
                      <a:endParaRPr lang="en-US" sz="2000" dirty="0"/>
                    </a:p>
                  </a:txBody>
                  <a:tcPr/>
                </a:tc>
                <a:tc>
                  <a:txBody>
                    <a:bodyPr/>
                    <a:lstStyle/>
                    <a:p>
                      <a:r>
                        <a:rPr lang="en-US" sz="2000" dirty="0" smtClean="0"/>
                        <a:t>Large</a:t>
                      </a:r>
                      <a:endParaRPr lang="en-US" sz="2000" dirty="0"/>
                    </a:p>
                  </a:txBody>
                  <a:tcPr/>
                </a:tc>
                <a:tc>
                  <a:txBody>
                    <a:bodyPr/>
                    <a:lstStyle/>
                    <a:p>
                      <a:r>
                        <a:rPr lang="en-US" sz="2000" dirty="0" smtClean="0"/>
                        <a:t>fc8,fc7,conv3</a:t>
                      </a:r>
                      <a:endParaRPr lang="en-US" sz="2000" dirty="0"/>
                    </a:p>
                  </a:txBody>
                  <a:tcPr/>
                </a:tc>
                <a:tc>
                  <a:txBody>
                    <a:bodyPr/>
                    <a:lstStyle/>
                    <a:p>
                      <a:r>
                        <a:rPr lang="en-US" sz="2000" kern="1200" dirty="0" smtClean="0">
                          <a:solidFill>
                            <a:schemeClr val="dk1"/>
                          </a:solidFill>
                          <a:latin typeface="+mn-lt"/>
                          <a:ea typeface="+mn-ea"/>
                          <a:cs typeface="+mn-cs"/>
                        </a:rPr>
                        <a:t>0.624</a:t>
                      </a:r>
                      <a:endParaRPr lang="en-US" sz="2000" dirty="0"/>
                    </a:p>
                  </a:txBody>
                  <a:tcPr/>
                </a:tc>
              </a:tr>
              <a:tr h="635341">
                <a:tc>
                  <a:txBody>
                    <a:bodyPr/>
                    <a:lstStyle/>
                    <a:p>
                      <a:r>
                        <a:rPr lang="en-US" sz="2000" dirty="0" smtClean="0"/>
                        <a:t>Mini</a:t>
                      </a:r>
                      <a:endParaRPr lang="en-US" sz="2000" dirty="0"/>
                    </a:p>
                  </a:txBody>
                  <a:tcPr/>
                </a:tc>
                <a:tc>
                  <a:txBody>
                    <a:bodyPr/>
                    <a:lstStyle/>
                    <a:p>
                      <a:r>
                        <a:rPr lang="en-US" sz="2000" dirty="0" smtClean="0"/>
                        <a:t>Large</a:t>
                      </a:r>
                      <a:endParaRPr lang="en-US" sz="2000" dirty="0"/>
                    </a:p>
                  </a:txBody>
                  <a:tcPr/>
                </a:tc>
                <a:tc>
                  <a:txBody>
                    <a:bodyPr/>
                    <a:lstStyle/>
                    <a:p>
                      <a:r>
                        <a:rPr lang="en-US" sz="2000" dirty="0" smtClean="0"/>
                        <a:t>fc8,fc7,conv3,conv2</a:t>
                      </a:r>
                      <a:endParaRPr lang="en-US" sz="2000" dirty="0"/>
                    </a:p>
                  </a:txBody>
                  <a:tcPr/>
                </a:tc>
                <a:tc>
                  <a:txBody>
                    <a:bodyPr/>
                    <a:lstStyle/>
                    <a:p>
                      <a:r>
                        <a:rPr lang="en-US" sz="2000" kern="1200" dirty="0" smtClean="0">
                          <a:solidFill>
                            <a:schemeClr val="dk1"/>
                          </a:solidFill>
                          <a:latin typeface="+mn-lt"/>
                          <a:ea typeface="+mn-ea"/>
                          <a:cs typeface="+mn-cs"/>
                        </a:rPr>
                        <a:t>0.457</a:t>
                      </a:r>
                      <a:endParaRPr lang="en-US" sz="2000" dirty="0"/>
                    </a:p>
                  </a:txBody>
                  <a:tcPr/>
                </a:tc>
              </a:tr>
            </a:tbl>
          </a:graphicData>
        </a:graphic>
      </p:graphicFrame>
      <p:sp>
        <p:nvSpPr>
          <p:cNvPr id="49" name="Text Placeholder 463"/>
          <p:cNvSpPr>
            <a:spLocks noGrp="1"/>
          </p:cNvSpPr>
          <p:nvPr>
            <p:ph type="body" sz="quarter" idx="96"/>
          </p:nvPr>
        </p:nvSpPr>
        <p:spPr>
          <a:xfrm>
            <a:off x="1512374" y="28966041"/>
            <a:ext cx="4584915" cy="697545"/>
          </a:xfrm>
        </p:spPr>
        <p:txBody>
          <a:bodyPr/>
          <a:lstStyle/>
          <a:p>
            <a:pPr algn="ctr"/>
            <a:r>
              <a:rPr lang="en-US" b="1" dirty="0" smtClean="0">
                <a:latin typeface="Calibri"/>
                <a:cs typeface="Calibri"/>
              </a:rPr>
              <a:t>Large Dataset</a:t>
            </a:r>
          </a:p>
        </p:txBody>
      </p:sp>
      <p:sp>
        <p:nvSpPr>
          <p:cNvPr id="51" name="Text Placeholder 459"/>
          <p:cNvSpPr>
            <a:spLocks noGrp="1"/>
          </p:cNvSpPr>
          <p:nvPr>
            <p:ph type="body" sz="quarter" idx="27"/>
          </p:nvPr>
        </p:nvSpPr>
        <p:spPr>
          <a:xfrm>
            <a:off x="33548467" y="18703809"/>
            <a:ext cx="8766188" cy="626245"/>
          </a:xfrm>
        </p:spPr>
        <p:txBody>
          <a:bodyPr/>
          <a:lstStyle/>
          <a:p>
            <a:r>
              <a:rPr lang="en-US" dirty="0" smtClean="0"/>
              <a:t>Next Steps (For Final Report)</a:t>
            </a:r>
            <a:endParaRPr lang="en-US" dirty="0"/>
          </a:p>
        </p:txBody>
      </p:sp>
      <p:sp>
        <p:nvSpPr>
          <p:cNvPr id="52" name="Text Placeholder 460"/>
          <p:cNvSpPr>
            <a:spLocks noGrp="1"/>
          </p:cNvSpPr>
          <p:nvPr>
            <p:ph type="body" sz="quarter" idx="28"/>
          </p:nvPr>
        </p:nvSpPr>
        <p:spPr>
          <a:xfrm>
            <a:off x="33519848" y="19557702"/>
            <a:ext cx="8770579" cy="4078017"/>
          </a:xfrm>
        </p:spPr>
        <p:txBody>
          <a:bodyPr/>
          <a:lstStyle/>
          <a:p>
            <a:pPr marL="457200" indent="-457200">
              <a:buFont typeface="+mj-lt"/>
              <a:buAutoNum type="arabicPeriod"/>
            </a:pPr>
            <a:r>
              <a:rPr lang="en-US" dirty="0" smtClean="0">
                <a:latin typeface="Calibri"/>
                <a:cs typeface="Calibri"/>
              </a:rPr>
              <a:t>R</a:t>
            </a:r>
            <a:r>
              <a:rPr lang="en-US" dirty="0">
                <a:latin typeface="Calibri"/>
                <a:cs typeface="Calibri"/>
              </a:rPr>
              <a:t>-CNN Structure to identify “objects” - i.e. </a:t>
            </a:r>
            <a:r>
              <a:rPr lang="en-US" dirty="0" smtClean="0">
                <a:latin typeface="Calibri"/>
                <a:cs typeface="Calibri"/>
              </a:rPr>
              <a:t>windows|</a:t>
            </a:r>
            <a:br>
              <a:rPr lang="en-US" dirty="0" smtClean="0">
                <a:latin typeface="Calibri"/>
                <a:cs typeface="Calibri"/>
              </a:rPr>
            </a:br>
            <a:r>
              <a:rPr lang="en-US" b="1" dirty="0" smtClean="0">
                <a:latin typeface="Calibri"/>
                <a:cs typeface="Calibri"/>
              </a:rPr>
              <a:t>Reasoning:</a:t>
            </a:r>
            <a:r>
              <a:rPr lang="en-US" dirty="0" smtClean="0">
                <a:latin typeface="Calibri"/>
                <a:cs typeface="Calibri"/>
              </a:rPr>
              <a:t> People </a:t>
            </a:r>
            <a:r>
              <a:rPr lang="en-US" dirty="0">
                <a:latin typeface="Calibri"/>
                <a:cs typeface="Calibri"/>
              </a:rPr>
              <a:t>commonly multitask with computers. It may increase accuracy to identify “important” regions. </a:t>
            </a:r>
            <a:r>
              <a:rPr lang="en-US" dirty="0" smtClean="0">
                <a:latin typeface="Calibri"/>
                <a:cs typeface="Calibri"/>
              </a:rPr>
              <a:t>[4]</a:t>
            </a:r>
          </a:p>
          <a:p>
            <a:pPr marL="457200" indent="-457200">
              <a:buFont typeface="+mj-lt"/>
              <a:buAutoNum type="arabicPeriod"/>
            </a:pPr>
            <a:r>
              <a:rPr lang="en-US" dirty="0" smtClean="0">
                <a:latin typeface="Calibri"/>
                <a:cs typeface="Calibri"/>
              </a:rPr>
              <a:t>Creating a semantic tree structure for classification. [3] </a:t>
            </a:r>
            <a:br>
              <a:rPr lang="en-US" dirty="0" smtClean="0">
                <a:latin typeface="Calibri"/>
                <a:cs typeface="Calibri"/>
              </a:rPr>
            </a:br>
            <a:r>
              <a:rPr lang="en-US" b="1" dirty="0" smtClean="0">
                <a:latin typeface="Calibri"/>
                <a:cs typeface="Calibri"/>
              </a:rPr>
              <a:t>Reasoning: </a:t>
            </a:r>
            <a:r>
              <a:rPr lang="en-US" dirty="0">
                <a:latin typeface="Calibri"/>
                <a:cs typeface="Calibri"/>
              </a:rPr>
              <a:t>Similarly as above tasks are hierarchal. </a:t>
            </a:r>
            <a:endParaRPr lang="en-US" dirty="0" smtClean="0">
              <a:latin typeface="Calibri"/>
              <a:cs typeface="Calibri"/>
            </a:endParaRPr>
          </a:p>
          <a:p>
            <a:pPr marL="457200" indent="-457200">
              <a:buFont typeface="+mj-lt"/>
              <a:buAutoNum type="arabicPeriod"/>
            </a:pPr>
            <a:r>
              <a:rPr lang="en-US" dirty="0" smtClean="0">
                <a:latin typeface="Calibri"/>
                <a:cs typeface="Calibri"/>
              </a:rPr>
              <a:t>(hopefully) Try RNN to take into account temporally close information [5] </a:t>
            </a:r>
            <a:br>
              <a:rPr lang="en-US" dirty="0" smtClean="0">
                <a:latin typeface="Calibri"/>
                <a:cs typeface="Calibri"/>
              </a:rPr>
            </a:br>
            <a:r>
              <a:rPr lang="en-US" b="1" dirty="0" smtClean="0">
                <a:latin typeface="Calibri"/>
                <a:cs typeface="Calibri"/>
              </a:rPr>
              <a:t>Reasoning: </a:t>
            </a:r>
            <a:r>
              <a:rPr lang="en-US" dirty="0" smtClean="0">
                <a:latin typeface="Calibri"/>
                <a:cs typeface="Calibri"/>
              </a:rPr>
              <a:t>Tasks and important windows classification can benefit from knowing the most recent task. </a:t>
            </a:r>
            <a:endParaRPr lang="en-US" dirty="0">
              <a:latin typeface="Calibri"/>
              <a:cs typeface="Calibri"/>
            </a:endParaRPr>
          </a:p>
        </p:txBody>
      </p:sp>
      <p:grpSp>
        <p:nvGrpSpPr>
          <p:cNvPr id="5" name="Group 4"/>
          <p:cNvGrpSpPr/>
          <p:nvPr/>
        </p:nvGrpSpPr>
        <p:grpSpPr>
          <a:xfrm>
            <a:off x="22921787" y="18031152"/>
            <a:ext cx="4936804" cy="3291202"/>
            <a:chOff x="22674539" y="24276136"/>
            <a:chExt cx="8873757" cy="5915838"/>
          </a:xfrm>
        </p:grpSpPr>
        <p:pic>
          <p:nvPicPr>
            <p:cNvPr id="26" name="Picture 25" descr="mini_small_fc8fc7conv3conv2.png"/>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22674539" y="24276136"/>
              <a:ext cx="8873757" cy="5915838"/>
            </a:xfrm>
            <a:prstGeom prst="rect">
              <a:avLst/>
            </a:prstGeom>
          </p:spPr>
        </p:pic>
        <p:pic>
          <p:nvPicPr>
            <p:cNvPr id="29" name="Picture 28" descr="mini_small_fc8fc7conv3conv2.png"/>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25792859" y="26750326"/>
              <a:ext cx="3597180" cy="2398120"/>
            </a:xfrm>
            <a:prstGeom prst="rect">
              <a:avLst/>
            </a:prstGeom>
          </p:spPr>
        </p:pic>
      </p:grpSp>
      <p:sp>
        <p:nvSpPr>
          <p:cNvPr id="57" name="Rounded Rectangle 56"/>
          <p:cNvSpPr/>
          <p:nvPr/>
        </p:nvSpPr>
        <p:spPr>
          <a:xfrm>
            <a:off x="11877944" y="13079261"/>
            <a:ext cx="9636093" cy="13599348"/>
          </a:xfrm>
          <a:prstGeom prst="roundRect">
            <a:avLst/>
          </a:prstGeom>
          <a:noFill/>
          <a:ln>
            <a:solidFill>
              <a:srgbClr val="EF0000"/>
            </a:solid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58" name="Text Placeholder 463"/>
          <p:cNvSpPr>
            <a:spLocks noGrp="1"/>
          </p:cNvSpPr>
          <p:nvPr>
            <p:ph type="body" sz="quarter" idx="96"/>
          </p:nvPr>
        </p:nvSpPr>
        <p:spPr>
          <a:xfrm>
            <a:off x="3183801" y="21047902"/>
            <a:ext cx="5497584" cy="846363"/>
          </a:xfrm>
        </p:spPr>
        <p:txBody>
          <a:bodyPr/>
          <a:lstStyle/>
          <a:p>
            <a:pPr algn="ctr"/>
            <a:r>
              <a:rPr lang="en-US" b="1" dirty="0" smtClean="0">
                <a:latin typeface="Calibri"/>
                <a:cs typeface="Calibri"/>
              </a:rPr>
              <a:t>Cleanup</a:t>
            </a:r>
          </a:p>
        </p:txBody>
      </p:sp>
      <p:graphicFrame>
        <p:nvGraphicFramePr>
          <p:cNvPr id="59" name="Diagram 58"/>
          <p:cNvGraphicFramePr/>
          <p:nvPr>
            <p:extLst>
              <p:ext uri="{D42A27DB-BD31-4B8C-83A1-F6EECF244321}">
                <p14:modId xmlns:p14="http://schemas.microsoft.com/office/powerpoint/2010/main" val="1346695189"/>
              </p:ext>
            </p:extLst>
          </p:nvPr>
        </p:nvGraphicFramePr>
        <p:xfrm>
          <a:off x="27505816" y="6557818"/>
          <a:ext cx="4545813" cy="9072109"/>
        </p:xfrm>
        <a:graphic>
          <a:graphicData uri="http://schemas.openxmlformats.org/drawingml/2006/diagram">
            <dgm:relIds xmlns:dgm="http://schemas.openxmlformats.org/drawingml/2006/diagram" xmlns:r="http://schemas.openxmlformats.org/officeDocument/2006/relationships" r:dm="rId19" r:lo="rId20" r:qs="rId21" r:cs="rId22"/>
          </a:graphicData>
        </a:graphic>
      </p:graphicFrame>
      <p:sp>
        <p:nvSpPr>
          <p:cNvPr id="60" name="Rounded Rectangle 59"/>
          <p:cNvSpPr/>
          <p:nvPr/>
        </p:nvSpPr>
        <p:spPr>
          <a:xfrm>
            <a:off x="1351313" y="12987441"/>
            <a:ext cx="9162560" cy="3303708"/>
          </a:xfrm>
          <a:prstGeom prst="roundRect">
            <a:avLst/>
          </a:prstGeom>
          <a:noFill/>
          <a:ln>
            <a:solidFill>
              <a:srgbClr val="EF0000"/>
            </a:solid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62" name="Rounded Rectangle 61"/>
          <p:cNvSpPr/>
          <p:nvPr/>
        </p:nvSpPr>
        <p:spPr>
          <a:xfrm>
            <a:off x="22495272" y="5948584"/>
            <a:ext cx="4727665" cy="9713096"/>
          </a:xfrm>
          <a:prstGeom prst="roundRect">
            <a:avLst/>
          </a:prstGeom>
          <a:noFill/>
          <a:ln>
            <a:solidFill>
              <a:srgbClr val="EF0000"/>
            </a:solid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63" name="Text Placeholder 463"/>
          <p:cNvSpPr>
            <a:spLocks noGrp="1"/>
          </p:cNvSpPr>
          <p:nvPr>
            <p:ph type="body" sz="quarter" idx="96"/>
          </p:nvPr>
        </p:nvSpPr>
        <p:spPr>
          <a:xfrm>
            <a:off x="22271906" y="5914169"/>
            <a:ext cx="5497584" cy="643650"/>
          </a:xfrm>
        </p:spPr>
        <p:txBody>
          <a:bodyPr/>
          <a:lstStyle/>
          <a:p>
            <a:pPr algn="ctr"/>
            <a:r>
              <a:rPr lang="en-US" b="1" dirty="0" smtClean="0">
                <a:latin typeface="Calibri"/>
                <a:cs typeface="Calibri"/>
              </a:rPr>
              <a:t>Full Model</a:t>
            </a:r>
          </a:p>
        </p:txBody>
      </p:sp>
      <p:sp>
        <p:nvSpPr>
          <p:cNvPr id="64" name="Text Placeholder 463"/>
          <p:cNvSpPr>
            <a:spLocks noGrp="1"/>
          </p:cNvSpPr>
          <p:nvPr>
            <p:ph type="body" sz="quarter" idx="96"/>
          </p:nvPr>
        </p:nvSpPr>
        <p:spPr>
          <a:xfrm>
            <a:off x="27175901" y="5948584"/>
            <a:ext cx="5497584" cy="846363"/>
          </a:xfrm>
        </p:spPr>
        <p:txBody>
          <a:bodyPr/>
          <a:lstStyle/>
          <a:p>
            <a:pPr algn="ctr"/>
            <a:r>
              <a:rPr lang="en-US" b="1" dirty="0" smtClean="0">
                <a:latin typeface="Calibri"/>
                <a:cs typeface="Calibri"/>
              </a:rPr>
              <a:t>Mini Model</a:t>
            </a:r>
          </a:p>
        </p:txBody>
      </p:sp>
      <p:sp>
        <p:nvSpPr>
          <p:cNvPr id="66" name="Text Placeholder 460"/>
          <p:cNvSpPr>
            <a:spLocks noGrp="1"/>
          </p:cNvSpPr>
          <p:nvPr>
            <p:ph type="body" sz="quarter" idx="28"/>
          </p:nvPr>
        </p:nvSpPr>
        <p:spPr>
          <a:xfrm>
            <a:off x="33400361" y="6721325"/>
            <a:ext cx="9317899" cy="1464377"/>
          </a:xfrm>
        </p:spPr>
        <p:txBody>
          <a:bodyPr/>
          <a:lstStyle/>
          <a:p>
            <a:r>
              <a:rPr lang="en-US" dirty="0" smtClean="0">
                <a:latin typeface="Calibri"/>
                <a:cs typeface="Calibri"/>
              </a:rPr>
              <a:t>Test error below is assessed over 1000 examples individually (no batches) randomly chosen from a larger test database unknown to the model. Final numbers are averaged over multiple passes.</a:t>
            </a:r>
            <a:endParaRPr lang="en-US" dirty="0">
              <a:latin typeface="Calibri"/>
              <a:cs typeface="Calibri"/>
            </a:endParaRPr>
          </a:p>
        </p:txBody>
      </p:sp>
      <p:sp>
        <p:nvSpPr>
          <p:cNvPr id="68" name="Rounded Rectangle 67"/>
          <p:cNvSpPr/>
          <p:nvPr/>
        </p:nvSpPr>
        <p:spPr>
          <a:xfrm>
            <a:off x="1402113" y="17481628"/>
            <a:ext cx="9162560" cy="2965372"/>
          </a:xfrm>
          <a:prstGeom prst="roundRect">
            <a:avLst/>
          </a:prstGeom>
          <a:noFill/>
          <a:ln>
            <a:solidFill>
              <a:srgbClr val="EF0000"/>
            </a:solid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69" name="Text Placeholder 453"/>
          <p:cNvSpPr>
            <a:spLocks noGrp="1"/>
          </p:cNvSpPr>
          <p:nvPr>
            <p:ph type="body" sz="quarter" idx="21"/>
          </p:nvPr>
        </p:nvSpPr>
        <p:spPr>
          <a:xfrm>
            <a:off x="1784214" y="21720142"/>
            <a:ext cx="8257767" cy="3539408"/>
          </a:xfrm>
        </p:spPr>
        <p:txBody>
          <a:bodyPr/>
          <a:lstStyle/>
          <a:p>
            <a:pPr marL="457200" indent="-457200">
              <a:buFont typeface="+mj-lt"/>
              <a:buAutoNum type="arabicPeriod"/>
            </a:pPr>
            <a:r>
              <a:rPr lang="en-US" dirty="0" smtClean="0">
                <a:latin typeface="Calibri"/>
                <a:cs typeface="Calibri"/>
              </a:rPr>
              <a:t>Remove </a:t>
            </a:r>
            <a:r>
              <a:rPr lang="en-US" dirty="0">
                <a:latin typeface="Calibri"/>
                <a:cs typeface="Calibri"/>
              </a:rPr>
              <a:t>duplicates with d-hashing algorithm</a:t>
            </a:r>
          </a:p>
          <a:p>
            <a:pPr marL="457200" indent="-457200">
              <a:buFont typeface="+mj-lt"/>
              <a:buAutoNum type="arabicPeriod"/>
            </a:pPr>
            <a:r>
              <a:rPr lang="en-US" dirty="0">
                <a:latin typeface="Calibri"/>
                <a:cs typeface="Calibri"/>
              </a:rPr>
              <a:t>Remove data &lt; 1 kb</a:t>
            </a:r>
          </a:p>
          <a:p>
            <a:pPr marL="457200" indent="-457200">
              <a:buFont typeface="+mj-lt"/>
              <a:buAutoNum type="arabicPeriod"/>
            </a:pPr>
            <a:r>
              <a:rPr lang="en-US" dirty="0">
                <a:latin typeface="Calibri"/>
                <a:cs typeface="Calibri"/>
              </a:rPr>
              <a:t>Remove data &lt; 200 </a:t>
            </a:r>
            <a:r>
              <a:rPr lang="en-US" dirty="0" err="1">
                <a:latin typeface="Calibri"/>
                <a:cs typeface="Calibri"/>
              </a:rPr>
              <a:t>px</a:t>
            </a:r>
            <a:r>
              <a:rPr lang="en-US" dirty="0">
                <a:latin typeface="Calibri"/>
                <a:cs typeface="Calibri"/>
              </a:rPr>
              <a:t> in H or W</a:t>
            </a:r>
          </a:p>
          <a:p>
            <a:pPr marL="457200" indent="-457200">
              <a:buFont typeface="+mj-lt"/>
              <a:buAutoNum type="arabicPeriod"/>
            </a:pPr>
            <a:r>
              <a:rPr lang="en-US" dirty="0">
                <a:latin typeface="Calibri"/>
                <a:cs typeface="Calibri"/>
              </a:rPr>
              <a:t>Remove data with incorrect aspect ratio (i.e. H &gt; W)</a:t>
            </a:r>
          </a:p>
          <a:p>
            <a:pPr marL="457200" indent="-457200">
              <a:buFont typeface="+mj-lt"/>
              <a:buAutoNum type="arabicPeriod"/>
            </a:pPr>
            <a:r>
              <a:rPr lang="en-US" dirty="0">
                <a:latin typeface="Calibri"/>
                <a:cs typeface="Calibri"/>
              </a:rPr>
              <a:t>Remove </a:t>
            </a:r>
            <a:r>
              <a:rPr lang="en-US" dirty="0" smtClean="0">
                <a:latin typeface="Calibri"/>
                <a:cs typeface="Calibri"/>
              </a:rPr>
              <a:t>images that cannot be processed by PIL</a:t>
            </a:r>
            <a:endParaRPr lang="en-US" dirty="0">
              <a:latin typeface="Calibri"/>
              <a:cs typeface="Calibri"/>
            </a:endParaRPr>
          </a:p>
          <a:p>
            <a:pPr marL="457200" indent="-457200">
              <a:buFont typeface="+mj-lt"/>
              <a:buAutoNum type="arabicPeriod"/>
            </a:pPr>
            <a:r>
              <a:rPr lang="en-US" dirty="0">
                <a:latin typeface="Calibri"/>
                <a:cs typeface="Calibri"/>
              </a:rPr>
              <a:t>Rename all files with class and number (e.g. “email_512.JPEG”)</a:t>
            </a:r>
          </a:p>
        </p:txBody>
      </p:sp>
      <p:grpSp>
        <p:nvGrpSpPr>
          <p:cNvPr id="4" name="Group 3"/>
          <p:cNvGrpSpPr/>
          <p:nvPr/>
        </p:nvGrpSpPr>
        <p:grpSpPr>
          <a:xfrm>
            <a:off x="27043812" y="21710618"/>
            <a:ext cx="4907034" cy="3301047"/>
            <a:chOff x="34903026" y="15554926"/>
            <a:chExt cx="8988174" cy="5992116"/>
          </a:xfrm>
        </p:grpSpPr>
        <p:pic>
          <p:nvPicPr>
            <p:cNvPr id="451" name="Picture 450" descr="mini_large_fc8fc7conv3.png"/>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34903026" y="15554926"/>
              <a:ext cx="8988174" cy="5992116"/>
            </a:xfrm>
            <a:prstGeom prst="rect">
              <a:avLst/>
            </a:prstGeom>
          </p:spPr>
        </p:pic>
        <p:pic>
          <p:nvPicPr>
            <p:cNvPr id="452" name="Picture 451" descr="mini_large_fc8fc7conv3.png"/>
            <p:cNvPicPr>
              <a:picLocks noChangeAspect="1"/>
            </p:cNvPicPr>
            <p:nvPr/>
          </p:nvPicPr>
          <p:blipFill>
            <a:blip r:embed="rId25">
              <a:extLst>
                <a:ext uri="{28A0092B-C50C-407E-A947-70E740481C1C}">
                  <a14:useLocalDpi xmlns:a14="http://schemas.microsoft.com/office/drawing/2010/main" val="0"/>
                </a:ext>
              </a:extLst>
            </a:blip>
            <a:stretch>
              <a:fillRect/>
            </a:stretch>
          </p:blipFill>
          <p:spPr>
            <a:xfrm>
              <a:off x="38229417" y="18183745"/>
              <a:ext cx="3566841" cy="2377894"/>
            </a:xfrm>
            <a:prstGeom prst="rect">
              <a:avLst/>
            </a:prstGeom>
          </p:spPr>
        </p:pic>
      </p:grpSp>
      <p:sp>
        <p:nvSpPr>
          <p:cNvPr id="72" name="Text Placeholder 463"/>
          <p:cNvSpPr>
            <a:spLocks noGrp="1"/>
          </p:cNvSpPr>
          <p:nvPr>
            <p:ph type="body" sz="quarter" idx="96"/>
          </p:nvPr>
        </p:nvSpPr>
        <p:spPr>
          <a:xfrm>
            <a:off x="3183801" y="17565001"/>
            <a:ext cx="5497584" cy="734260"/>
          </a:xfrm>
        </p:spPr>
        <p:txBody>
          <a:bodyPr/>
          <a:lstStyle/>
          <a:p>
            <a:pPr algn="ctr"/>
            <a:r>
              <a:rPr lang="en-US" b="1" dirty="0" smtClean="0">
                <a:latin typeface="Calibri"/>
                <a:cs typeface="Calibri"/>
              </a:rPr>
              <a:t>Gathering</a:t>
            </a:r>
          </a:p>
        </p:txBody>
      </p:sp>
      <p:sp>
        <p:nvSpPr>
          <p:cNvPr id="76" name="Rounded Rectangle 75"/>
          <p:cNvSpPr/>
          <p:nvPr/>
        </p:nvSpPr>
        <p:spPr>
          <a:xfrm>
            <a:off x="1402113" y="20961428"/>
            <a:ext cx="9162560" cy="4413172"/>
          </a:xfrm>
          <a:prstGeom prst="roundRect">
            <a:avLst/>
          </a:prstGeom>
          <a:noFill/>
          <a:ln>
            <a:solidFill>
              <a:srgbClr val="EF0000"/>
            </a:solid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77" name="Rounded Rectangle 76"/>
          <p:cNvSpPr/>
          <p:nvPr/>
        </p:nvSpPr>
        <p:spPr>
          <a:xfrm>
            <a:off x="12095263" y="5985002"/>
            <a:ext cx="9162560" cy="6437524"/>
          </a:xfrm>
          <a:prstGeom prst="roundRect">
            <a:avLst/>
          </a:prstGeom>
          <a:noFill/>
          <a:ln>
            <a:solidFill>
              <a:srgbClr val="EF0000"/>
            </a:solidFill>
          </a:ln>
        </p:spPr>
        <p:style>
          <a:lnRef idx="1">
            <a:schemeClr val="accent1"/>
          </a:lnRef>
          <a:fillRef idx="3">
            <a:schemeClr val="accent1"/>
          </a:fillRef>
          <a:effectRef idx="2">
            <a:schemeClr val="accent1"/>
          </a:effectRef>
          <a:fontRef idx="minor">
            <a:schemeClr val="lt1"/>
          </a:fontRef>
        </p:style>
        <p:txBody>
          <a:bodyPr/>
          <a:lstStyle/>
          <a:p>
            <a:endParaRPr lang="en-US"/>
          </a:p>
        </p:txBody>
      </p:sp>
      <p:graphicFrame>
        <p:nvGraphicFramePr>
          <p:cNvPr id="469" name="Table 468"/>
          <p:cNvGraphicFramePr>
            <a:graphicFrameLocks noGrp="1"/>
          </p:cNvGraphicFramePr>
          <p:nvPr>
            <p:extLst>
              <p:ext uri="{D42A27DB-BD31-4B8C-83A1-F6EECF244321}">
                <p14:modId xmlns:p14="http://schemas.microsoft.com/office/powerpoint/2010/main" val="2167421745"/>
              </p:ext>
            </p:extLst>
          </p:nvPr>
        </p:nvGraphicFramePr>
        <p:xfrm>
          <a:off x="6737289" y="25832246"/>
          <a:ext cx="3249474" cy="5943600"/>
        </p:xfrm>
        <a:graphic>
          <a:graphicData uri="http://schemas.openxmlformats.org/drawingml/2006/table">
            <a:tbl>
              <a:tblPr firstRow="1" bandRow="1">
                <a:tableStyleId>{FABFCF23-3B69-468F-B69F-88F6DE6A72F2}</a:tableStyleId>
              </a:tblPr>
              <a:tblGrid>
                <a:gridCol w="889000"/>
                <a:gridCol w="2360474"/>
              </a:tblGrid>
              <a:tr h="370840">
                <a:tc>
                  <a:txBody>
                    <a:bodyPr/>
                    <a:lstStyle/>
                    <a:p>
                      <a:r>
                        <a:rPr lang="en-US" sz="2000" dirty="0" smtClean="0"/>
                        <a:t>index</a:t>
                      </a:r>
                      <a:endParaRPr lang="en-US" sz="2000" dirty="0"/>
                    </a:p>
                  </a:txBody>
                  <a:tcPr/>
                </a:tc>
                <a:tc>
                  <a:txBody>
                    <a:bodyPr/>
                    <a:lstStyle/>
                    <a:p>
                      <a:r>
                        <a:rPr lang="en-US" sz="2000" dirty="0" smtClean="0"/>
                        <a:t>name</a:t>
                      </a:r>
                      <a:endParaRPr lang="en-US" sz="2000" dirty="0"/>
                    </a:p>
                  </a:txBody>
                  <a:tcPr/>
                </a:tc>
              </a:tr>
              <a:tr h="370840">
                <a:tc>
                  <a:txBody>
                    <a:bodyPr/>
                    <a:lstStyle/>
                    <a:p>
                      <a:r>
                        <a:rPr lang="en-US" sz="2000" dirty="0" smtClean="0"/>
                        <a:t>0</a:t>
                      </a:r>
                      <a:endParaRPr lang="en-US" sz="2000" dirty="0"/>
                    </a:p>
                  </a:txBody>
                  <a:tcPr/>
                </a:tc>
                <a:tc>
                  <a:txBody>
                    <a:bodyPr/>
                    <a:lstStyle/>
                    <a:p>
                      <a:r>
                        <a:rPr lang="en-US" sz="2000" dirty="0" smtClean="0"/>
                        <a:t>calendar</a:t>
                      </a:r>
                    </a:p>
                  </a:txBody>
                  <a:tcPr/>
                </a:tc>
              </a:tr>
              <a:tr h="370840">
                <a:tc>
                  <a:txBody>
                    <a:bodyPr/>
                    <a:lstStyle/>
                    <a:p>
                      <a:r>
                        <a:rPr lang="en-US" sz="2000" dirty="0" smtClean="0"/>
                        <a:t>1</a:t>
                      </a:r>
                      <a:endParaRPr lang="en-US" sz="2000" dirty="0"/>
                    </a:p>
                  </a:txBody>
                  <a:tcPr/>
                </a:tc>
                <a:tc>
                  <a:txBody>
                    <a:bodyPr/>
                    <a:lstStyle/>
                    <a:p>
                      <a:r>
                        <a:rPr lang="en-US" sz="2000" dirty="0" smtClean="0"/>
                        <a:t>email</a:t>
                      </a:r>
                      <a:endParaRPr lang="en-US" sz="2000" dirty="0"/>
                    </a:p>
                  </a:txBody>
                  <a:tcPr/>
                </a:tc>
              </a:tr>
              <a:tr h="370840">
                <a:tc>
                  <a:txBody>
                    <a:bodyPr/>
                    <a:lstStyle/>
                    <a:p>
                      <a:r>
                        <a:rPr lang="en-US" sz="2000" dirty="0" smtClean="0"/>
                        <a:t>2</a:t>
                      </a:r>
                      <a:endParaRPr lang="en-US" sz="2000" dirty="0"/>
                    </a:p>
                  </a:txBody>
                  <a:tcPr/>
                </a:tc>
                <a:tc>
                  <a:txBody>
                    <a:bodyPr/>
                    <a:lstStyle/>
                    <a:p>
                      <a:r>
                        <a:rPr lang="en-US" sz="2000" dirty="0" smtClean="0"/>
                        <a:t>programming</a:t>
                      </a:r>
                      <a:endParaRPr lang="en-US" sz="2000" dirty="0"/>
                    </a:p>
                  </a:txBody>
                  <a:tcPr/>
                </a:tc>
              </a:tr>
              <a:tr h="370840">
                <a:tc>
                  <a:txBody>
                    <a:bodyPr/>
                    <a:lstStyle/>
                    <a:p>
                      <a:r>
                        <a:rPr lang="en-US" sz="2000" dirty="0" smtClean="0"/>
                        <a:t>3</a:t>
                      </a:r>
                      <a:endParaRPr lang="en-US" sz="2000" dirty="0"/>
                    </a:p>
                  </a:txBody>
                  <a:tcPr/>
                </a:tc>
                <a:tc>
                  <a:txBody>
                    <a:bodyPr/>
                    <a:lstStyle/>
                    <a:p>
                      <a:r>
                        <a:rPr lang="en-US" sz="2000" dirty="0" err="1" smtClean="0"/>
                        <a:t>social_media</a:t>
                      </a:r>
                      <a:endParaRPr lang="en-US" sz="2000" dirty="0"/>
                    </a:p>
                  </a:txBody>
                  <a:tcPr/>
                </a:tc>
              </a:tr>
              <a:tr h="370840">
                <a:tc>
                  <a:txBody>
                    <a:bodyPr/>
                    <a:lstStyle/>
                    <a:p>
                      <a:r>
                        <a:rPr lang="en-US" sz="2000" dirty="0" smtClean="0"/>
                        <a:t>4</a:t>
                      </a:r>
                      <a:endParaRPr lang="en-US" sz="2000" dirty="0"/>
                    </a:p>
                  </a:txBody>
                  <a:tcPr/>
                </a:tc>
                <a:tc>
                  <a:txBody>
                    <a:bodyPr/>
                    <a:lstStyle/>
                    <a:p>
                      <a:r>
                        <a:rPr lang="en-US" sz="2000" dirty="0" err="1" smtClean="0"/>
                        <a:t>word_processing</a:t>
                      </a:r>
                      <a:endParaRPr lang="en-US" sz="2000" dirty="0" smtClean="0"/>
                    </a:p>
                  </a:txBody>
                  <a:tcPr/>
                </a:tc>
              </a:tr>
              <a:tr h="370840">
                <a:tc>
                  <a:txBody>
                    <a:bodyPr/>
                    <a:lstStyle/>
                    <a:p>
                      <a:r>
                        <a:rPr lang="en-US" sz="2000" dirty="0" smtClean="0"/>
                        <a:t>5</a:t>
                      </a:r>
                      <a:endParaRPr lang="en-US" sz="2000" dirty="0"/>
                    </a:p>
                  </a:txBody>
                  <a:tcPr/>
                </a:tc>
                <a:tc>
                  <a:txBody>
                    <a:bodyPr/>
                    <a:lstStyle/>
                    <a:p>
                      <a:r>
                        <a:rPr lang="en-US" sz="2000" dirty="0" err="1" smtClean="0"/>
                        <a:t>web_shopping</a:t>
                      </a:r>
                      <a:endParaRPr lang="en-US" sz="2000" dirty="0"/>
                    </a:p>
                  </a:txBody>
                  <a:tcPr/>
                </a:tc>
              </a:tr>
              <a:tr h="370840">
                <a:tc>
                  <a:txBody>
                    <a:bodyPr/>
                    <a:lstStyle/>
                    <a:p>
                      <a:r>
                        <a:rPr lang="en-US" sz="2000" dirty="0" smtClean="0"/>
                        <a:t>6</a:t>
                      </a:r>
                      <a:endParaRPr lang="en-US" sz="2000" dirty="0"/>
                    </a:p>
                  </a:txBody>
                  <a:tcPr/>
                </a:tc>
                <a:tc>
                  <a:txBody>
                    <a:bodyPr/>
                    <a:lstStyle/>
                    <a:p>
                      <a:r>
                        <a:rPr lang="en-US" sz="2000" dirty="0" smtClean="0"/>
                        <a:t>finance</a:t>
                      </a:r>
                      <a:endParaRPr lang="en-US" sz="2000" dirty="0"/>
                    </a:p>
                  </a:txBody>
                  <a:tcPr/>
                </a:tc>
              </a:tr>
              <a:tr h="370840">
                <a:tc>
                  <a:txBody>
                    <a:bodyPr/>
                    <a:lstStyle/>
                    <a:p>
                      <a:r>
                        <a:rPr lang="en-US" sz="2000" dirty="0" smtClean="0"/>
                        <a:t>7</a:t>
                      </a:r>
                      <a:endParaRPr lang="en-US" sz="2000" dirty="0"/>
                    </a:p>
                  </a:txBody>
                  <a:tcPr/>
                </a:tc>
                <a:tc>
                  <a:txBody>
                    <a:bodyPr/>
                    <a:lstStyle/>
                    <a:p>
                      <a:r>
                        <a:rPr lang="en-US" sz="2000" dirty="0" smtClean="0"/>
                        <a:t>news</a:t>
                      </a:r>
                      <a:endParaRPr lang="en-US" sz="2000" dirty="0"/>
                    </a:p>
                  </a:txBody>
                  <a:tcPr/>
                </a:tc>
              </a:tr>
              <a:tr h="370840">
                <a:tc>
                  <a:txBody>
                    <a:bodyPr/>
                    <a:lstStyle/>
                    <a:p>
                      <a:r>
                        <a:rPr lang="en-US" sz="2000" dirty="0" smtClean="0"/>
                        <a:t>8</a:t>
                      </a:r>
                      <a:endParaRPr lang="en-US" sz="2000" dirty="0"/>
                    </a:p>
                  </a:txBody>
                  <a:tcPr/>
                </a:tc>
                <a:tc>
                  <a:txBody>
                    <a:bodyPr/>
                    <a:lstStyle/>
                    <a:p>
                      <a:r>
                        <a:rPr lang="en-US" sz="2000" dirty="0" err="1" smtClean="0"/>
                        <a:t>music_editing</a:t>
                      </a:r>
                      <a:endParaRPr lang="en-US" sz="2000" dirty="0"/>
                    </a:p>
                  </a:txBody>
                  <a:tcPr/>
                </a:tc>
              </a:tr>
              <a:tr h="370840">
                <a:tc>
                  <a:txBody>
                    <a:bodyPr/>
                    <a:lstStyle/>
                    <a:p>
                      <a:r>
                        <a:rPr lang="en-US" sz="2000" dirty="0" smtClean="0"/>
                        <a:t>9</a:t>
                      </a:r>
                      <a:endParaRPr lang="en-US" sz="2000" dirty="0"/>
                    </a:p>
                  </a:txBody>
                  <a:tcPr/>
                </a:tc>
                <a:tc>
                  <a:txBody>
                    <a:bodyPr/>
                    <a:lstStyle/>
                    <a:p>
                      <a:r>
                        <a:rPr lang="en-US" sz="2000" dirty="0" err="1" smtClean="0"/>
                        <a:t>picture_editing</a:t>
                      </a:r>
                      <a:endParaRPr lang="en-US" sz="2000" dirty="0"/>
                    </a:p>
                  </a:txBody>
                  <a:tcPr/>
                </a:tc>
              </a:tr>
              <a:tr h="370840">
                <a:tc>
                  <a:txBody>
                    <a:bodyPr/>
                    <a:lstStyle/>
                    <a:p>
                      <a:r>
                        <a:rPr lang="en-US" sz="2000" dirty="0" smtClean="0"/>
                        <a:t>10</a:t>
                      </a:r>
                      <a:endParaRPr lang="en-US" sz="2000" dirty="0"/>
                    </a:p>
                  </a:txBody>
                  <a:tcPr/>
                </a:tc>
                <a:tc>
                  <a:txBody>
                    <a:bodyPr/>
                    <a:lstStyle/>
                    <a:p>
                      <a:r>
                        <a:rPr lang="en-US" sz="2000" dirty="0" err="1" smtClean="0"/>
                        <a:t>video_editing</a:t>
                      </a:r>
                      <a:endParaRPr lang="en-US" sz="2000" dirty="0"/>
                    </a:p>
                  </a:txBody>
                  <a:tcPr/>
                </a:tc>
              </a:tr>
              <a:tr h="370840">
                <a:tc>
                  <a:txBody>
                    <a:bodyPr/>
                    <a:lstStyle/>
                    <a:p>
                      <a:r>
                        <a:rPr lang="en-US" sz="2000" dirty="0" smtClean="0"/>
                        <a:t>11</a:t>
                      </a:r>
                      <a:endParaRPr lang="en-US" sz="2000" dirty="0"/>
                    </a:p>
                  </a:txBody>
                  <a:tcPr/>
                </a:tc>
                <a:tc>
                  <a:txBody>
                    <a:bodyPr/>
                    <a:lstStyle/>
                    <a:p>
                      <a:r>
                        <a:rPr lang="en-US" sz="2000" dirty="0" err="1" smtClean="0"/>
                        <a:t>watching_video</a:t>
                      </a:r>
                      <a:endParaRPr lang="en-US" sz="2000" dirty="0"/>
                    </a:p>
                  </a:txBody>
                  <a:tcPr/>
                </a:tc>
              </a:tr>
              <a:tr h="370840">
                <a:tc>
                  <a:txBody>
                    <a:bodyPr/>
                    <a:lstStyle/>
                    <a:p>
                      <a:r>
                        <a:rPr lang="en-US" sz="2000" dirty="0" smtClean="0"/>
                        <a:t>12</a:t>
                      </a:r>
                      <a:endParaRPr lang="en-US" sz="2000" dirty="0"/>
                    </a:p>
                  </a:txBody>
                  <a:tcPr/>
                </a:tc>
                <a:tc>
                  <a:txBody>
                    <a:bodyPr/>
                    <a:lstStyle/>
                    <a:p>
                      <a:r>
                        <a:rPr lang="en-US" sz="2000" dirty="0" err="1" smtClean="0"/>
                        <a:t>web_browsing</a:t>
                      </a:r>
                      <a:endParaRPr lang="en-US" sz="2000" dirty="0"/>
                    </a:p>
                  </a:txBody>
                  <a:tcPr/>
                </a:tc>
              </a:tr>
              <a:tr h="370840">
                <a:tc>
                  <a:txBody>
                    <a:bodyPr/>
                    <a:lstStyle/>
                    <a:p>
                      <a:r>
                        <a:rPr lang="en-US" sz="2000" dirty="0" smtClean="0"/>
                        <a:t>13</a:t>
                      </a:r>
                      <a:endParaRPr lang="en-US" sz="2000" dirty="0"/>
                    </a:p>
                  </a:txBody>
                  <a:tcPr/>
                </a:tc>
                <a:tc>
                  <a:txBody>
                    <a:bodyPr/>
                    <a:lstStyle/>
                    <a:p>
                      <a:r>
                        <a:rPr lang="en-US" sz="2000" dirty="0" err="1" smtClean="0"/>
                        <a:t>web_forum</a:t>
                      </a:r>
                      <a:endParaRPr lang="en-US" sz="2000" dirty="0"/>
                    </a:p>
                  </a:txBody>
                  <a:tcPr/>
                </a:tc>
              </a:tr>
            </a:tbl>
          </a:graphicData>
        </a:graphic>
      </p:graphicFrame>
      <p:sp>
        <p:nvSpPr>
          <p:cNvPr id="82" name="Rounded Rectangle 81"/>
          <p:cNvSpPr/>
          <p:nvPr/>
        </p:nvSpPr>
        <p:spPr>
          <a:xfrm>
            <a:off x="1719209" y="25824298"/>
            <a:ext cx="4160246" cy="2795253"/>
          </a:xfrm>
          <a:prstGeom prst="roundRect">
            <a:avLst/>
          </a:prstGeom>
          <a:noFill/>
          <a:ln>
            <a:solidFill>
              <a:srgbClr val="EF0000"/>
            </a:solid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83" name="Text Placeholder 463"/>
          <p:cNvSpPr>
            <a:spLocks noGrp="1"/>
          </p:cNvSpPr>
          <p:nvPr>
            <p:ph type="body" sz="quarter" idx="96"/>
          </p:nvPr>
        </p:nvSpPr>
        <p:spPr>
          <a:xfrm>
            <a:off x="1537774" y="25832246"/>
            <a:ext cx="4584915" cy="846363"/>
          </a:xfrm>
        </p:spPr>
        <p:txBody>
          <a:bodyPr/>
          <a:lstStyle/>
          <a:p>
            <a:pPr algn="ctr"/>
            <a:r>
              <a:rPr lang="en-US" b="1" dirty="0" smtClean="0">
                <a:latin typeface="Calibri"/>
                <a:cs typeface="Calibri"/>
              </a:rPr>
              <a:t>Small Dataset</a:t>
            </a:r>
          </a:p>
        </p:txBody>
      </p:sp>
      <p:sp>
        <p:nvSpPr>
          <p:cNvPr id="84" name="Text Placeholder 453"/>
          <p:cNvSpPr>
            <a:spLocks noGrp="1"/>
          </p:cNvSpPr>
          <p:nvPr>
            <p:ph type="body" sz="quarter" idx="21"/>
          </p:nvPr>
        </p:nvSpPr>
        <p:spPr>
          <a:xfrm>
            <a:off x="1784214" y="26577009"/>
            <a:ext cx="3978999" cy="1769693"/>
          </a:xfrm>
        </p:spPr>
        <p:txBody>
          <a:bodyPr/>
          <a:lstStyle/>
          <a:p>
            <a:pPr marL="342900" indent="-342900">
              <a:buFont typeface="Arial"/>
              <a:buChar char="•"/>
            </a:pPr>
            <a:r>
              <a:rPr lang="en-US" dirty="0" smtClean="0">
                <a:latin typeface="Calibri"/>
                <a:cs typeface="Calibri"/>
              </a:rPr>
              <a:t>Training: 1900; 50 batch</a:t>
            </a:r>
          </a:p>
          <a:p>
            <a:pPr marL="342900" indent="-342900">
              <a:buFont typeface="Arial"/>
              <a:buChar char="•"/>
            </a:pPr>
            <a:r>
              <a:rPr lang="en-US" dirty="0" smtClean="0">
                <a:latin typeface="Calibri"/>
                <a:cs typeface="Calibri"/>
              </a:rPr>
              <a:t>Test: 485, 5 batch</a:t>
            </a:r>
          </a:p>
          <a:p>
            <a:pPr marL="342900" indent="-342900">
              <a:buFont typeface="Arial"/>
              <a:buChar char="•"/>
            </a:pPr>
            <a:r>
              <a:rPr lang="en-US" dirty="0" smtClean="0">
                <a:latin typeface="Calibri"/>
                <a:cs typeface="Calibri"/>
              </a:rPr>
              <a:t>5 classes</a:t>
            </a:r>
            <a:endParaRPr lang="en-US" dirty="0">
              <a:latin typeface="Calibri"/>
              <a:cs typeface="Calibri"/>
            </a:endParaRPr>
          </a:p>
        </p:txBody>
      </p:sp>
      <p:sp>
        <p:nvSpPr>
          <p:cNvPr id="85" name="Text Placeholder 453"/>
          <p:cNvSpPr>
            <a:spLocks noGrp="1"/>
          </p:cNvSpPr>
          <p:nvPr>
            <p:ph type="body" sz="quarter" idx="21"/>
          </p:nvPr>
        </p:nvSpPr>
        <p:spPr>
          <a:xfrm>
            <a:off x="1527016" y="29598932"/>
            <a:ext cx="4515597" cy="1769693"/>
          </a:xfrm>
        </p:spPr>
        <p:txBody>
          <a:bodyPr/>
          <a:lstStyle/>
          <a:p>
            <a:pPr marL="342900" indent="-342900">
              <a:buFont typeface="Arial"/>
              <a:buChar char="•"/>
            </a:pPr>
            <a:r>
              <a:rPr lang="en-US" dirty="0" smtClean="0">
                <a:latin typeface="Calibri"/>
                <a:cs typeface="Calibri"/>
              </a:rPr>
              <a:t>Training: 10,800 ; 200 batch</a:t>
            </a:r>
          </a:p>
          <a:p>
            <a:pPr marL="342900" indent="-342900">
              <a:buFont typeface="Arial"/>
              <a:buChar char="•"/>
            </a:pPr>
            <a:r>
              <a:rPr lang="en-US" dirty="0" smtClean="0">
                <a:latin typeface="Calibri"/>
                <a:cs typeface="Calibri"/>
              </a:rPr>
              <a:t>Test: 2720 ; 20 batch</a:t>
            </a:r>
          </a:p>
          <a:p>
            <a:pPr marL="342900" indent="-342900">
              <a:buFont typeface="Arial"/>
              <a:buChar char="•"/>
            </a:pPr>
            <a:r>
              <a:rPr lang="en-US" dirty="0" smtClean="0">
                <a:latin typeface="Calibri"/>
                <a:cs typeface="Calibri"/>
              </a:rPr>
              <a:t>14 classes</a:t>
            </a:r>
            <a:endParaRPr lang="en-US" dirty="0">
              <a:latin typeface="Calibri"/>
              <a:cs typeface="Calibri"/>
            </a:endParaRPr>
          </a:p>
        </p:txBody>
      </p:sp>
      <p:sp>
        <p:nvSpPr>
          <p:cNvPr id="86" name="Rounded Rectangle 85"/>
          <p:cNvSpPr/>
          <p:nvPr/>
        </p:nvSpPr>
        <p:spPr>
          <a:xfrm>
            <a:off x="1351313" y="6313573"/>
            <a:ext cx="9213360" cy="5865598"/>
          </a:xfrm>
          <a:prstGeom prst="roundRect">
            <a:avLst/>
          </a:prstGeom>
          <a:noFill/>
          <a:ln>
            <a:solidFill>
              <a:srgbClr val="EF0000"/>
            </a:solid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87" name="Text Placeholder 463"/>
          <p:cNvSpPr>
            <a:spLocks noGrp="1"/>
          </p:cNvSpPr>
          <p:nvPr>
            <p:ph type="body" sz="quarter" idx="96"/>
          </p:nvPr>
        </p:nvSpPr>
        <p:spPr>
          <a:xfrm>
            <a:off x="13927751" y="6144360"/>
            <a:ext cx="5497584" cy="846363"/>
          </a:xfrm>
        </p:spPr>
        <p:txBody>
          <a:bodyPr/>
          <a:lstStyle/>
          <a:p>
            <a:pPr algn="ctr"/>
            <a:r>
              <a:rPr lang="en-US" b="1" dirty="0" smtClean="0">
                <a:latin typeface="Calibri"/>
                <a:cs typeface="Calibri"/>
              </a:rPr>
              <a:t>Data Grid</a:t>
            </a:r>
          </a:p>
        </p:txBody>
      </p:sp>
      <p:sp>
        <p:nvSpPr>
          <p:cNvPr id="61" name="Text Placeholder 463"/>
          <p:cNvSpPr>
            <a:spLocks noGrp="1"/>
          </p:cNvSpPr>
          <p:nvPr>
            <p:ph type="body" sz="quarter" idx="96"/>
          </p:nvPr>
        </p:nvSpPr>
        <p:spPr>
          <a:xfrm>
            <a:off x="13927751" y="13362405"/>
            <a:ext cx="5497584" cy="846363"/>
          </a:xfrm>
        </p:spPr>
        <p:txBody>
          <a:bodyPr/>
          <a:lstStyle/>
          <a:p>
            <a:pPr algn="ctr"/>
            <a:r>
              <a:rPr lang="en-US" b="1" dirty="0" smtClean="0">
                <a:latin typeface="Calibri"/>
                <a:cs typeface="Calibri"/>
              </a:rPr>
              <a:t>Data Challenges</a:t>
            </a:r>
          </a:p>
        </p:txBody>
      </p:sp>
      <p:pic>
        <p:nvPicPr>
          <p:cNvPr id="67" name="Picture 66" descr="Screen Shot 2015-03-11 at 12.14.48 PM.png"/>
          <p:cNvPicPr>
            <a:picLocks noChangeAspect="1"/>
          </p:cNvPicPr>
          <p:nvPr/>
        </p:nvPicPr>
        <p:blipFill>
          <a:blip r:embed="rId26">
            <a:extLst>
              <a:ext uri="{28A0092B-C50C-407E-A947-70E740481C1C}">
                <a14:useLocalDpi xmlns:a14="http://schemas.microsoft.com/office/drawing/2010/main" val="0"/>
              </a:ext>
            </a:extLst>
          </a:blip>
          <a:stretch>
            <a:fillRect/>
          </a:stretch>
        </p:blipFill>
        <p:spPr>
          <a:xfrm>
            <a:off x="11884001" y="29877340"/>
            <a:ext cx="9347075" cy="1276169"/>
          </a:xfrm>
          <a:prstGeom prst="rect">
            <a:avLst/>
          </a:prstGeom>
        </p:spPr>
      </p:pic>
      <p:sp>
        <p:nvSpPr>
          <p:cNvPr id="70" name="Rounded Rectangle 69"/>
          <p:cNvSpPr/>
          <p:nvPr/>
        </p:nvSpPr>
        <p:spPr>
          <a:xfrm>
            <a:off x="33175109" y="24191270"/>
            <a:ext cx="9636093" cy="7614941"/>
          </a:xfrm>
          <a:prstGeom prst="roundRect">
            <a:avLst/>
          </a:prstGeom>
          <a:noFill/>
          <a:ln>
            <a:solidFill>
              <a:srgbClr val="EF0000"/>
            </a:solid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73" name="Rounded Rectangle 72"/>
          <p:cNvSpPr/>
          <p:nvPr/>
        </p:nvSpPr>
        <p:spPr>
          <a:xfrm>
            <a:off x="33213472" y="18396109"/>
            <a:ext cx="9636093" cy="5458918"/>
          </a:xfrm>
          <a:prstGeom prst="roundRect">
            <a:avLst/>
          </a:prstGeom>
          <a:noFill/>
          <a:ln>
            <a:solidFill>
              <a:srgbClr val="EF0000"/>
            </a:solid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75" name="Rounded Rectangle 74"/>
          <p:cNvSpPr/>
          <p:nvPr/>
        </p:nvSpPr>
        <p:spPr>
          <a:xfrm>
            <a:off x="33279698" y="5982252"/>
            <a:ext cx="9531504" cy="11941026"/>
          </a:xfrm>
          <a:prstGeom prst="roundRect">
            <a:avLst/>
          </a:prstGeom>
          <a:noFill/>
          <a:ln>
            <a:solidFill>
              <a:srgbClr val="EF0000"/>
            </a:solid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78" name="Text Placeholder 463"/>
          <p:cNvSpPr>
            <a:spLocks noGrp="1"/>
          </p:cNvSpPr>
          <p:nvPr>
            <p:ph type="body" sz="quarter" idx="96"/>
          </p:nvPr>
        </p:nvSpPr>
        <p:spPr>
          <a:xfrm>
            <a:off x="35152932" y="6091061"/>
            <a:ext cx="5497584" cy="669904"/>
          </a:xfrm>
        </p:spPr>
        <p:txBody>
          <a:bodyPr/>
          <a:lstStyle/>
          <a:p>
            <a:pPr algn="ctr"/>
            <a:r>
              <a:rPr lang="en-US" b="1" dirty="0" smtClean="0">
                <a:latin typeface="Calibri"/>
                <a:cs typeface="Calibri"/>
              </a:rPr>
              <a:t>Testing</a:t>
            </a:r>
          </a:p>
        </p:txBody>
      </p:sp>
      <p:sp>
        <p:nvSpPr>
          <p:cNvPr id="79" name="Text Placeholder 463"/>
          <p:cNvSpPr>
            <a:spLocks noGrp="1"/>
          </p:cNvSpPr>
          <p:nvPr>
            <p:ph type="body" sz="quarter" idx="96"/>
          </p:nvPr>
        </p:nvSpPr>
        <p:spPr>
          <a:xfrm>
            <a:off x="24455331" y="16918466"/>
            <a:ext cx="5497584" cy="846363"/>
          </a:xfrm>
        </p:spPr>
        <p:txBody>
          <a:bodyPr/>
          <a:lstStyle/>
          <a:p>
            <a:pPr algn="ctr"/>
            <a:r>
              <a:rPr lang="en-US" b="1" dirty="0" smtClean="0">
                <a:latin typeface="Calibri"/>
                <a:cs typeface="Calibri"/>
              </a:rPr>
              <a:t>Training</a:t>
            </a:r>
          </a:p>
        </p:txBody>
      </p:sp>
      <p:sp>
        <p:nvSpPr>
          <p:cNvPr id="80" name="Text Placeholder 460"/>
          <p:cNvSpPr>
            <a:spLocks noGrp="1"/>
          </p:cNvSpPr>
          <p:nvPr>
            <p:ph type="body" sz="quarter" idx="28"/>
          </p:nvPr>
        </p:nvSpPr>
        <p:spPr>
          <a:xfrm>
            <a:off x="28162290" y="17923278"/>
            <a:ext cx="3331898" cy="2813551"/>
          </a:xfrm>
        </p:spPr>
        <p:txBody>
          <a:bodyPr/>
          <a:lstStyle/>
          <a:p>
            <a:pPr marL="342900" indent="-342900">
              <a:buFont typeface="Arial"/>
              <a:buChar char="•"/>
            </a:pPr>
            <a:r>
              <a:rPr lang="en-US" dirty="0" smtClean="0">
                <a:latin typeface="Calibri"/>
                <a:cs typeface="Calibri"/>
              </a:rPr>
              <a:t>Small Dataset has large </a:t>
            </a:r>
            <a:r>
              <a:rPr lang="en-US" dirty="0" err="1" smtClean="0">
                <a:latin typeface="Calibri"/>
                <a:cs typeface="Calibri"/>
              </a:rPr>
              <a:t>overfitting</a:t>
            </a:r>
            <a:r>
              <a:rPr lang="en-US" dirty="0" smtClean="0">
                <a:latin typeface="Calibri"/>
                <a:cs typeface="Calibri"/>
              </a:rPr>
              <a:t> problem </a:t>
            </a:r>
            <a:endParaRPr lang="en-US" dirty="0">
              <a:latin typeface="Calibri"/>
              <a:cs typeface="Calibri"/>
            </a:endParaRPr>
          </a:p>
          <a:p>
            <a:pPr marL="342900" indent="-342900">
              <a:buFont typeface="Arial"/>
              <a:buChar char="•"/>
            </a:pPr>
            <a:r>
              <a:rPr lang="en-US" dirty="0" smtClean="0">
                <a:latin typeface="Calibri"/>
                <a:cs typeface="Calibri"/>
              </a:rPr>
              <a:t>Due to smaller batches, very “stochastic” like behavior</a:t>
            </a:r>
          </a:p>
        </p:txBody>
      </p:sp>
      <p:sp>
        <p:nvSpPr>
          <p:cNvPr id="81" name="Text Placeholder 460"/>
          <p:cNvSpPr>
            <a:spLocks noGrp="1"/>
          </p:cNvSpPr>
          <p:nvPr>
            <p:ph type="body" sz="quarter" idx="28"/>
          </p:nvPr>
        </p:nvSpPr>
        <p:spPr>
          <a:xfrm>
            <a:off x="22796336" y="21857575"/>
            <a:ext cx="4148131" cy="3000799"/>
          </a:xfrm>
        </p:spPr>
        <p:txBody>
          <a:bodyPr/>
          <a:lstStyle/>
          <a:p>
            <a:pPr marL="342900" indent="-342900">
              <a:buFont typeface="Arial"/>
              <a:buChar char="•"/>
            </a:pPr>
            <a:r>
              <a:rPr lang="en-US" dirty="0" smtClean="0">
                <a:latin typeface="Calibri"/>
                <a:cs typeface="Calibri"/>
              </a:rPr>
              <a:t>Large Data set is better</a:t>
            </a:r>
          </a:p>
          <a:p>
            <a:pPr marL="342900" indent="-342900">
              <a:buFont typeface="Arial"/>
              <a:buChar char="•"/>
            </a:pPr>
            <a:r>
              <a:rPr lang="en-US" dirty="0" smtClean="0">
                <a:latin typeface="Calibri"/>
                <a:cs typeface="Calibri"/>
              </a:rPr>
              <a:t>Retraining fc8,fc7 were ineffective</a:t>
            </a:r>
          </a:p>
          <a:p>
            <a:pPr marL="342900" indent="-342900">
              <a:buFont typeface="Arial"/>
              <a:buChar char="•"/>
            </a:pPr>
            <a:r>
              <a:rPr lang="en-US" dirty="0" smtClean="0">
                <a:latin typeface="Calibri"/>
                <a:cs typeface="Calibri"/>
              </a:rPr>
              <a:t>Retrained conv3 as well</a:t>
            </a:r>
          </a:p>
          <a:p>
            <a:pPr marL="342900" indent="-342900">
              <a:buFont typeface="Arial"/>
              <a:buChar char="•"/>
            </a:pPr>
            <a:r>
              <a:rPr lang="en-US" dirty="0" smtClean="0">
                <a:latin typeface="Calibri"/>
                <a:cs typeface="Calibri"/>
              </a:rPr>
              <a:t>Training / Test gap is very small.</a:t>
            </a:r>
          </a:p>
        </p:txBody>
      </p:sp>
      <p:sp>
        <p:nvSpPr>
          <p:cNvPr id="88" name="Text Placeholder 460"/>
          <p:cNvSpPr>
            <a:spLocks noGrp="1"/>
          </p:cNvSpPr>
          <p:nvPr>
            <p:ph type="body" sz="quarter" idx="28"/>
          </p:nvPr>
        </p:nvSpPr>
        <p:spPr>
          <a:xfrm>
            <a:off x="28170915" y="25963769"/>
            <a:ext cx="4148131" cy="2923855"/>
          </a:xfrm>
        </p:spPr>
        <p:txBody>
          <a:bodyPr/>
          <a:lstStyle/>
          <a:p>
            <a:pPr marL="342900" indent="-342900">
              <a:buFont typeface="Arial"/>
              <a:buChar char="•"/>
            </a:pPr>
            <a:r>
              <a:rPr lang="en-US" dirty="0" smtClean="0">
                <a:latin typeface="Calibri"/>
                <a:cs typeface="Calibri"/>
              </a:rPr>
              <a:t>To improve, try to retrain conv2 as well</a:t>
            </a:r>
          </a:p>
          <a:p>
            <a:pPr marL="342900" indent="-342900">
              <a:buFont typeface="Arial"/>
              <a:buChar char="•"/>
            </a:pPr>
            <a:r>
              <a:rPr lang="en-US" dirty="0" smtClean="0">
                <a:latin typeface="Calibri"/>
                <a:cs typeface="Calibri"/>
              </a:rPr>
              <a:t> Training error increases</a:t>
            </a:r>
          </a:p>
          <a:p>
            <a:pPr marL="342900" indent="-342900">
              <a:buFont typeface="Arial"/>
              <a:buChar char="•"/>
            </a:pPr>
            <a:r>
              <a:rPr lang="en-US" dirty="0" smtClean="0">
                <a:latin typeface="Calibri"/>
                <a:cs typeface="Calibri"/>
              </a:rPr>
              <a:t> Gap increases (see “Testing” to see worse performance)</a:t>
            </a:r>
          </a:p>
        </p:txBody>
      </p:sp>
      <p:sp>
        <p:nvSpPr>
          <p:cNvPr id="89" name="Rounded Rectangle 88"/>
          <p:cNvSpPr/>
          <p:nvPr/>
        </p:nvSpPr>
        <p:spPr>
          <a:xfrm>
            <a:off x="22447223" y="16945609"/>
            <a:ext cx="9636093" cy="14830237"/>
          </a:xfrm>
          <a:prstGeom prst="roundRect">
            <a:avLst/>
          </a:prstGeom>
          <a:noFill/>
          <a:ln>
            <a:solidFill>
              <a:srgbClr val="EF0000"/>
            </a:solidFill>
          </a:ln>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9" name="Picture 8" descr="programming_762.JPEG"/>
          <p:cNvPicPr>
            <a:picLocks noChangeAspect="1"/>
          </p:cNvPicPr>
          <p:nvPr/>
        </p:nvPicPr>
        <p:blipFill>
          <a:blip r:embed="rId27">
            <a:extLst>
              <a:ext uri="{28A0092B-C50C-407E-A947-70E740481C1C}">
                <a14:useLocalDpi xmlns:a14="http://schemas.microsoft.com/office/drawing/2010/main" val="0"/>
              </a:ext>
            </a:extLst>
          </a:blip>
          <a:stretch>
            <a:fillRect/>
          </a:stretch>
        </p:blipFill>
        <p:spPr>
          <a:xfrm>
            <a:off x="12496021" y="20725621"/>
            <a:ext cx="3658792" cy="2539240"/>
          </a:xfrm>
          <a:prstGeom prst="rect">
            <a:avLst/>
          </a:prstGeom>
        </p:spPr>
      </p:pic>
      <p:pic>
        <p:nvPicPr>
          <p:cNvPr id="10" name="Picture 9" descr="programming_780.JPEG"/>
          <p:cNvPicPr>
            <a:picLocks noChangeAspect="1"/>
          </p:cNvPicPr>
          <p:nvPr/>
        </p:nvPicPr>
        <p:blipFill>
          <a:blip r:embed="rId28">
            <a:extLst>
              <a:ext uri="{28A0092B-C50C-407E-A947-70E740481C1C}">
                <a14:useLocalDpi xmlns:a14="http://schemas.microsoft.com/office/drawing/2010/main" val="0"/>
              </a:ext>
            </a:extLst>
          </a:blip>
          <a:stretch>
            <a:fillRect/>
          </a:stretch>
        </p:blipFill>
        <p:spPr>
          <a:xfrm>
            <a:off x="16397098" y="23335025"/>
            <a:ext cx="4077019" cy="2927688"/>
          </a:xfrm>
          <a:prstGeom prst="rect">
            <a:avLst/>
          </a:prstGeom>
        </p:spPr>
      </p:pic>
      <p:pic>
        <p:nvPicPr>
          <p:cNvPr id="11" name="Picture 10" descr="programming_809.JPEG"/>
          <p:cNvPicPr>
            <a:picLocks noChangeAspect="1"/>
          </p:cNvPicPr>
          <p:nvPr/>
        </p:nvPicPr>
        <p:blipFill>
          <a:blip r:embed="rId29">
            <a:extLst>
              <a:ext uri="{28A0092B-C50C-407E-A947-70E740481C1C}">
                <a14:useLocalDpi xmlns:a14="http://schemas.microsoft.com/office/drawing/2010/main" val="0"/>
              </a:ext>
            </a:extLst>
          </a:blip>
          <a:stretch>
            <a:fillRect/>
          </a:stretch>
        </p:blipFill>
        <p:spPr>
          <a:xfrm>
            <a:off x="12907921" y="23335025"/>
            <a:ext cx="2733665" cy="2609408"/>
          </a:xfrm>
          <a:prstGeom prst="rect">
            <a:avLst/>
          </a:prstGeom>
        </p:spPr>
      </p:pic>
      <p:pic>
        <p:nvPicPr>
          <p:cNvPr id="13" name="Picture 12" descr="programming_796.JPEG"/>
          <p:cNvPicPr>
            <a:picLocks noChangeAspect="1"/>
          </p:cNvPicPr>
          <p:nvPr/>
        </p:nvPicPr>
        <p:blipFill>
          <a:blip r:embed="rId30">
            <a:extLst>
              <a:ext uri="{28A0092B-C50C-407E-A947-70E740481C1C}">
                <a14:useLocalDpi xmlns:a14="http://schemas.microsoft.com/office/drawing/2010/main" val="0"/>
              </a:ext>
            </a:extLst>
          </a:blip>
          <a:stretch>
            <a:fillRect/>
          </a:stretch>
        </p:blipFill>
        <p:spPr>
          <a:xfrm>
            <a:off x="16465556" y="20447000"/>
            <a:ext cx="4262860" cy="2664288"/>
          </a:xfrm>
          <a:prstGeom prst="rect">
            <a:avLst/>
          </a:prstGeom>
        </p:spPr>
      </p:pic>
      <p:sp>
        <p:nvSpPr>
          <p:cNvPr id="90" name="Rounded Rectangle 89"/>
          <p:cNvSpPr/>
          <p:nvPr/>
        </p:nvSpPr>
        <p:spPr>
          <a:xfrm>
            <a:off x="11747634" y="27894400"/>
            <a:ext cx="9636093" cy="3731709"/>
          </a:xfrm>
          <a:prstGeom prst="roundRect">
            <a:avLst/>
          </a:prstGeom>
          <a:noFill/>
          <a:ln>
            <a:solidFill>
              <a:srgbClr val="EF0000"/>
            </a:solid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91" name="Rounded Rectangle 90"/>
          <p:cNvSpPr/>
          <p:nvPr/>
        </p:nvSpPr>
        <p:spPr>
          <a:xfrm>
            <a:off x="44280115" y="12524357"/>
            <a:ext cx="9531504" cy="3687765"/>
          </a:xfrm>
          <a:prstGeom prst="roundRect">
            <a:avLst/>
          </a:prstGeom>
          <a:noFill/>
          <a:ln>
            <a:solidFill>
              <a:srgbClr val="EF0000"/>
            </a:solid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92" name="Text Placeholder 460"/>
          <p:cNvSpPr>
            <a:spLocks noGrp="1"/>
          </p:cNvSpPr>
          <p:nvPr>
            <p:ph type="body" sz="quarter" idx="28"/>
          </p:nvPr>
        </p:nvSpPr>
        <p:spPr>
          <a:xfrm>
            <a:off x="33334313" y="12001371"/>
            <a:ext cx="9317899" cy="6155509"/>
          </a:xfrm>
        </p:spPr>
        <p:txBody>
          <a:bodyPr/>
          <a:lstStyle/>
          <a:p>
            <a:pPr marL="342900" indent="-342900">
              <a:buFont typeface="Arial"/>
              <a:buChar char="•"/>
            </a:pPr>
            <a:r>
              <a:rPr lang="en-US" dirty="0" smtClean="0">
                <a:latin typeface="Calibri"/>
                <a:cs typeface="Calibri"/>
              </a:rPr>
              <a:t>Higher accuracies for smaller dataset are expected to be better due to small class size (only 5, 20% error random guess)</a:t>
            </a:r>
            <a:br>
              <a:rPr lang="en-US" dirty="0" smtClean="0">
                <a:latin typeface="Calibri"/>
                <a:cs typeface="Calibri"/>
              </a:rPr>
            </a:br>
            <a:endParaRPr lang="en-US" dirty="0" smtClean="0">
              <a:latin typeface="Calibri"/>
              <a:cs typeface="Calibri"/>
            </a:endParaRPr>
          </a:p>
          <a:p>
            <a:pPr marL="342900" indent="-342900">
              <a:buFont typeface="Arial"/>
              <a:buChar char="•"/>
            </a:pPr>
            <a:r>
              <a:rPr lang="en-US" dirty="0" smtClean="0">
                <a:latin typeface="Calibri"/>
                <a:cs typeface="Calibri"/>
              </a:rPr>
              <a:t>Retraining two CONV layers reduced performance </a:t>
            </a:r>
            <a:br>
              <a:rPr lang="en-US" dirty="0" smtClean="0">
                <a:latin typeface="Calibri"/>
                <a:cs typeface="Calibri"/>
              </a:rPr>
            </a:br>
            <a:endParaRPr lang="en-US" dirty="0" smtClean="0">
              <a:latin typeface="Calibri"/>
              <a:cs typeface="Calibri"/>
            </a:endParaRPr>
          </a:p>
          <a:p>
            <a:pPr marL="342900" indent="-342900">
              <a:buFont typeface="Arial"/>
              <a:buChar char="•"/>
            </a:pPr>
            <a:r>
              <a:rPr lang="en-US" dirty="0" smtClean="0">
                <a:latin typeface="Calibri"/>
                <a:cs typeface="Calibri"/>
              </a:rPr>
              <a:t>The full net does not perform well on the data – at least not within a reasonable number of iterations. </a:t>
            </a:r>
            <a:r>
              <a:rPr lang="en-US" dirty="0" smtClean="0">
                <a:latin typeface="Calibri"/>
                <a:cs typeface="Calibri"/>
              </a:rPr>
              <a:t>Note: we didn’t retrain any convolutional layers – but it would take 10000’s iterations to see if it actually works, at which point </a:t>
            </a:r>
            <a:r>
              <a:rPr lang="en-US" dirty="0" err="1" smtClean="0">
                <a:latin typeface="Calibri"/>
                <a:cs typeface="Calibri"/>
              </a:rPr>
              <a:t>overfitting</a:t>
            </a:r>
            <a:r>
              <a:rPr lang="en-US" dirty="0" smtClean="0">
                <a:latin typeface="Calibri"/>
                <a:cs typeface="Calibri"/>
              </a:rPr>
              <a:t> is more likely</a:t>
            </a:r>
            <a:br>
              <a:rPr lang="en-US" dirty="0" smtClean="0">
                <a:latin typeface="Calibri"/>
                <a:cs typeface="Calibri"/>
              </a:rPr>
            </a:br>
            <a:endParaRPr lang="en-US" dirty="0" smtClean="0">
              <a:latin typeface="Calibri"/>
              <a:cs typeface="Calibri"/>
            </a:endParaRPr>
          </a:p>
          <a:p>
            <a:pPr marL="342900" indent="-342900">
              <a:buFont typeface="Arial"/>
              <a:buChar char="•"/>
            </a:pPr>
            <a:r>
              <a:rPr lang="en-US" dirty="0" smtClean="0">
                <a:latin typeface="Calibri"/>
                <a:cs typeface="Calibri"/>
              </a:rPr>
              <a:t>The full small model does well however it likely is because for few classes, a fairly simple classifier (just fc8,fc7,fc6) can predict the result well</a:t>
            </a:r>
            <a:endParaRPr lang="en-US" dirty="0" smtClean="0">
              <a:latin typeface="Calibri"/>
              <a:cs typeface="Calibri"/>
            </a:endParaRPr>
          </a:p>
          <a:p>
            <a:pPr marL="342900" indent="-342900">
              <a:buFont typeface="Arial"/>
              <a:buChar char="•"/>
            </a:pPr>
            <a:endParaRPr lang="en-US" dirty="0">
              <a:latin typeface="Calibri"/>
              <a:cs typeface="Calibri"/>
            </a:endParaRPr>
          </a:p>
        </p:txBody>
      </p:sp>
      <p:pic>
        <p:nvPicPr>
          <p:cNvPr id="20" name="Picture 19" descr="yDWVqr4FqtE9k5AbkVaUUFNpEPI21dzBKmpqfy89wfupabZTXeqoTwyMjIyzoJTtRxlZGRknAXZOMrIyMjYQTaOMjIyMnaQjaOMjIyMHWTjKCMjI2MH2TjKyMjI2EE2jjIyMjJ2kI2jjIyMjB1k4ygjIyNjB9k4ysjIyNhBNo4yMjIydpCNo4yMjIwdZOMoIyMjYwfZOMrIyMjYQTaOMjIyMnaQjaOMjIyMHWTjKCMjI2MH2TjKyMjI2EE.png"/>
          <p:cNvPicPr>
            <a:picLocks noChangeAspect="1"/>
          </p:cNvPicPr>
          <p:nvPr/>
        </p:nvPicPr>
        <p:blipFill>
          <a:blip r:embed="rId31">
            <a:extLst>
              <a:ext uri="{28A0092B-C50C-407E-A947-70E740481C1C}">
                <a14:useLocalDpi xmlns:a14="http://schemas.microsoft.com/office/drawing/2010/main" val="0"/>
              </a:ext>
            </a:extLst>
          </a:blip>
          <a:stretch>
            <a:fillRect/>
          </a:stretch>
        </p:blipFill>
        <p:spPr>
          <a:xfrm>
            <a:off x="22718587" y="29555549"/>
            <a:ext cx="2228857" cy="1813076"/>
          </a:xfrm>
          <a:prstGeom prst="rect">
            <a:avLst/>
          </a:prstGeom>
        </p:spPr>
      </p:pic>
      <p:pic>
        <p:nvPicPr>
          <p:cNvPr id="23" name="Picture 22" descr="Dx4G0MjKxyr7AAAAAElFTkSuQmCC.png"/>
          <p:cNvPicPr>
            <a:picLocks noChangeAspect="1"/>
          </p:cNvPicPr>
          <p:nvPr/>
        </p:nvPicPr>
        <p:blipFill>
          <a:blip r:embed="rId32">
            <a:extLst>
              <a:ext uri="{28A0092B-C50C-407E-A947-70E740481C1C}">
                <a14:useLocalDpi xmlns:a14="http://schemas.microsoft.com/office/drawing/2010/main" val="0"/>
              </a:ext>
            </a:extLst>
          </a:blip>
          <a:stretch>
            <a:fillRect/>
          </a:stretch>
        </p:blipFill>
        <p:spPr>
          <a:xfrm>
            <a:off x="29594010" y="29341447"/>
            <a:ext cx="2027178" cy="2027178"/>
          </a:xfrm>
          <a:prstGeom prst="rect">
            <a:avLst/>
          </a:prstGeom>
        </p:spPr>
      </p:pic>
      <p:pic>
        <p:nvPicPr>
          <p:cNvPr id="24" name="Picture 23" descr="wCx2tBBXm5q1QAAAABJRU5ErkJggg==.png"/>
          <p:cNvPicPr>
            <a:picLocks noChangeAspect="1"/>
          </p:cNvPicPr>
          <p:nvPr/>
        </p:nvPicPr>
        <p:blipFill>
          <a:blip r:embed="rId33">
            <a:extLst>
              <a:ext uri="{28A0092B-C50C-407E-A947-70E740481C1C}">
                <a14:useLocalDpi xmlns:a14="http://schemas.microsoft.com/office/drawing/2010/main" val="0"/>
              </a:ext>
            </a:extLst>
          </a:blip>
          <a:stretch>
            <a:fillRect/>
          </a:stretch>
        </p:blipFill>
        <p:spPr>
          <a:xfrm>
            <a:off x="27497712" y="29341447"/>
            <a:ext cx="2038745" cy="2027178"/>
          </a:xfrm>
          <a:prstGeom prst="rect">
            <a:avLst/>
          </a:prstGeom>
        </p:spPr>
      </p:pic>
      <p:pic>
        <p:nvPicPr>
          <p:cNvPr id="25" name="Picture 24" descr="5gBfb+8LT5EAAAAASUVORK5CYII=.png"/>
          <p:cNvPicPr>
            <a:picLocks noChangeAspect="1"/>
          </p:cNvPicPr>
          <p:nvPr/>
        </p:nvPicPr>
        <p:blipFill>
          <a:blip r:embed="rId34">
            <a:extLst>
              <a:ext uri="{28A0092B-C50C-407E-A947-70E740481C1C}">
                <a14:useLocalDpi xmlns:a14="http://schemas.microsoft.com/office/drawing/2010/main" val="0"/>
              </a:ext>
            </a:extLst>
          </a:blip>
          <a:stretch>
            <a:fillRect/>
          </a:stretch>
        </p:blipFill>
        <p:spPr>
          <a:xfrm>
            <a:off x="25280270" y="29341448"/>
            <a:ext cx="2038746" cy="2027178"/>
          </a:xfrm>
          <a:prstGeom prst="rect">
            <a:avLst/>
          </a:prstGeom>
        </p:spPr>
      </p:pic>
    </p:spTree>
    <p:extLst>
      <p:ext uri="{BB962C8B-B14F-4D97-AF65-F5344CB8AC3E}">
        <p14:creationId xmlns:p14="http://schemas.microsoft.com/office/powerpoint/2010/main" val="3425218134"/>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36x48-Template-V2b">
  <a:themeElements>
    <a:clrScheme name="Custom 3">
      <a:dk1>
        <a:sysClr val="windowText" lastClr="000000"/>
      </a:dk1>
      <a:lt1>
        <a:sysClr val="window" lastClr="FFFFFF"/>
      </a:lt1>
      <a:dk2>
        <a:srgbClr val="4E5B6F"/>
      </a:dk2>
      <a:lt2>
        <a:srgbClr val="FF5268"/>
      </a:lt2>
      <a:accent1>
        <a:srgbClr val="7FD13B"/>
      </a:accent1>
      <a:accent2>
        <a:srgbClr val="EA157A"/>
      </a:accent2>
      <a:accent3>
        <a:srgbClr val="FEB80A"/>
      </a:accent3>
      <a:accent4>
        <a:srgbClr val="00ADDC"/>
      </a:accent4>
      <a:accent5>
        <a:srgbClr val="F32400"/>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Classic 3 Columns">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lassic - Wide Center">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36x48-Template-V2b</Template>
  <TotalTime>1466</TotalTime>
  <Words>933</Words>
  <Application>Microsoft Macintosh PowerPoint</Application>
  <PresentationFormat>Custom</PresentationFormat>
  <Paragraphs>141</Paragraphs>
  <Slides>1</Slides>
  <Notes>1</Notes>
  <HiddenSlides>0</HiddenSlides>
  <MMClips>0</MMClips>
  <ScaleCrop>false</ScaleCrop>
  <HeadingPairs>
    <vt:vector size="6" baseType="variant">
      <vt:variant>
        <vt:lpstr>Theme</vt:lpstr>
      </vt:variant>
      <vt:variant>
        <vt:i4>3</vt:i4>
      </vt:variant>
      <vt:variant>
        <vt:lpstr>Embedded OLE Servers</vt:lpstr>
      </vt:variant>
      <vt:variant>
        <vt:i4>1</vt:i4>
      </vt:variant>
      <vt:variant>
        <vt:lpstr>Slide Titles</vt:lpstr>
      </vt:variant>
      <vt:variant>
        <vt:i4>1</vt:i4>
      </vt:variant>
    </vt:vector>
  </HeadingPairs>
  <TitlesOfParts>
    <vt:vector size="5" baseType="lpstr">
      <vt:lpstr>36x48-Template-V2b</vt:lpstr>
      <vt:lpstr>1_Classic 3 Columns</vt:lpstr>
      <vt:lpstr>Classic - Wide Center</vt:lpstr>
      <vt:lpstr>Image</vt:lpstr>
      <vt:lpstr>PowerPoint Presentation</vt:lpstr>
    </vt:vector>
  </TitlesOfParts>
  <Company>Hewlett-Packard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CanterburyMedia</dc:creator>
  <dc:description>This template is the property of PosterPresentations.com. Call us if you need help with this poster template._x000d_
1-866-649-3004           _x000d_
 (c)PosterPresentations.com</dc:description>
  <cp:lastModifiedBy>Anand Sampat</cp:lastModifiedBy>
  <cp:revision>83</cp:revision>
  <dcterms:created xsi:type="dcterms:W3CDTF">2012-02-03T19:11:35Z</dcterms:created>
  <dcterms:modified xsi:type="dcterms:W3CDTF">2015-03-11T21:00:26Z</dcterms:modified>
</cp:coreProperties>
</file>