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slideLayouts/slideLayout2.xml" ContentType="application/vnd.openxmlformats-officedocument.presentationml.slideLayout+xml"/>
  <Override PartName="/ppt/theme/theme2.xml" ContentType="application/vnd.openxmlformats-officedocument.them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slideLayouts/slideLayout3.xml" ContentType="application/vnd.openxmlformats-officedocument.presentationml.slideLayout+xml"/>
  <Override PartName="/ppt/theme/theme3.xml" ContentType="application/vnd.openxmlformats-officedocument.them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0000"/>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p:scale>
          <a:sx n="76" d="100"/>
          <a:sy n="76" d="100"/>
        </p:scale>
        <p:origin x="8336" y="7576"/>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interSettings" Target="printerSettings/printerSettings1.bin"/><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0BA194-5204-9046-8437-3B8642FF4500}" type="doc">
      <dgm:prSet loTypeId="urn:microsoft.com/office/officeart/2005/8/layout/process4" loCatId="" qsTypeId="urn:microsoft.com/office/officeart/2005/8/quickstyle/3D5" qsCatId="3D" csTypeId="urn:microsoft.com/office/officeart/2005/8/colors/accent5_2" csCatId="accent5" phldr="1"/>
      <dgm:spPr/>
      <dgm:t>
        <a:bodyPr/>
        <a:lstStyle/>
        <a:p>
          <a:endParaRPr lang="en-US"/>
        </a:p>
      </dgm:t>
    </dgm:pt>
    <dgm:pt modelId="{275B0C6B-2CAA-7947-B2BF-24163C49513C}">
      <dgm:prSet phldrT="[Text]"/>
      <dgm:spPr/>
      <dgm:t>
        <a:bodyPr/>
        <a:lstStyle/>
        <a:p>
          <a:r>
            <a:rPr lang="en-US" dirty="0" smtClean="0"/>
            <a:t>CONV1 – RELU1 – POOL1 – NORM1</a:t>
          </a:r>
          <a:endParaRPr lang="en-US" dirty="0"/>
        </a:p>
      </dgm:t>
    </dgm:pt>
    <dgm:pt modelId="{07248F71-D6B0-F446-A8C7-57AFC8F9A91E}" type="parTrans" cxnId="{3102BD17-E497-EF43-8047-814E9380A55D}">
      <dgm:prSet/>
      <dgm:spPr/>
      <dgm:t>
        <a:bodyPr/>
        <a:lstStyle/>
        <a:p>
          <a:endParaRPr lang="en-US"/>
        </a:p>
      </dgm:t>
    </dgm:pt>
    <dgm:pt modelId="{A9AFF2B9-4A5F-1648-ADA2-A9A36AA2DE54}" type="sibTrans" cxnId="{3102BD17-E497-EF43-8047-814E9380A55D}">
      <dgm:prSet/>
      <dgm:spPr/>
      <dgm:t>
        <a:bodyPr/>
        <a:lstStyle/>
        <a:p>
          <a:endParaRPr lang="en-US"/>
        </a:p>
      </dgm:t>
    </dgm:pt>
    <dgm:pt modelId="{E2C069D6-A487-474D-AD80-33177FC5463A}">
      <dgm:prSet phldrT="[Text]"/>
      <dgm:spPr/>
      <dgm:t>
        <a:bodyPr/>
        <a:lstStyle/>
        <a:p>
          <a:r>
            <a:rPr lang="en-US" dirty="0" smtClean="0"/>
            <a:t>CONV2 – RELU2 – POOL2 – NORM2</a:t>
          </a:r>
          <a:endParaRPr lang="en-US" dirty="0"/>
        </a:p>
      </dgm:t>
    </dgm:pt>
    <dgm:pt modelId="{31DD8057-7FAC-314C-9300-206C005715C0}" type="parTrans" cxnId="{74A23830-8513-5E41-A8AA-D43FF7CBCDC1}">
      <dgm:prSet/>
      <dgm:spPr/>
      <dgm:t>
        <a:bodyPr/>
        <a:lstStyle/>
        <a:p>
          <a:endParaRPr lang="en-US"/>
        </a:p>
      </dgm:t>
    </dgm:pt>
    <dgm:pt modelId="{899B2174-222E-D941-ACF8-F16C09E3C710}" type="sibTrans" cxnId="{74A23830-8513-5E41-A8AA-D43FF7CBCDC1}">
      <dgm:prSet/>
      <dgm:spPr/>
      <dgm:t>
        <a:bodyPr/>
        <a:lstStyle/>
        <a:p>
          <a:endParaRPr lang="en-US"/>
        </a:p>
      </dgm:t>
    </dgm:pt>
    <dgm:pt modelId="{D65AD38D-AF1C-4647-9C7A-C26DB04B5DDE}">
      <dgm:prSet phldrT="[Text]"/>
      <dgm:spPr>
        <a:solidFill>
          <a:srgbClr val="FF6600"/>
        </a:solidFill>
      </dgm:spPr>
      <dgm:t>
        <a:bodyPr/>
        <a:lstStyle/>
        <a:p>
          <a:r>
            <a:rPr lang="en-US" dirty="0" smtClean="0"/>
            <a:t>CONV3 – RELU3</a:t>
          </a:r>
          <a:endParaRPr lang="en-US" dirty="0"/>
        </a:p>
      </dgm:t>
    </dgm:pt>
    <dgm:pt modelId="{6EA3789E-05A6-BB40-AD50-743D1F273F7F}" type="parTrans" cxnId="{0F1B52A0-4F6F-3D4F-9E1A-D5B245F141ED}">
      <dgm:prSet/>
      <dgm:spPr/>
      <dgm:t>
        <a:bodyPr/>
        <a:lstStyle/>
        <a:p>
          <a:endParaRPr lang="en-US"/>
        </a:p>
      </dgm:t>
    </dgm:pt>
    <dgm:pt modelId="{25ABB23F-9B47-8444-AB0D-0E77CBF4A579}" type="sibTrans" cxnId="{0F1B52A0-4F6F-3D4F-9E1A-D5B245F141ED}">
      <dgm:prSet/>
      <dgm:spPr/>
      <dgm:t>
        <a:bodyPr/>
        <a:lstStyle/>
        <a:p>
          <a:endParaRPr lang="en-US"/>
        </a:p>
      </dgm:t>
    </dgm:pt>
    <dgm:pt modelId="{5ADC56BD-02B3-DC44-B14D-74B6565520C5}">
      <dgm:prSet phldrT="[Text]"/>
      <dgm:spPr>
        <a:solidFill>
          <a:srgbClr val="FF6600"/>
        </a:solidFill>
      </dgm:spPr>
      <dgm:t>
        <a:bodyPr/>
        <a:lstStyle/>
        <a:p>
          <a:r>
            <a:rPr lang="en-US" dirty="0" smtClean="0"/>
            <a:t>CONV4 – RELU4</a:t>
          </a:r>
          <a:endParaRPr lang="en-US" dirty="0"/>
        </a:p>
      </dgm:t>
    </dgm:pt>
    <dgm:pt modelId="{169E5049-E839-AD40-B5EB-6C62FDF09CD9}" type="parTrans" cxnId="{F8DCFA5F-DFFB-DB4E-8DE7-4FD5804FAFAD}">
      <dgm:prSet/>
      <dgm:spPr/>
      <dgm:t>
        <a:bodyPr/>
        <a:lstStyle/>
        <a:p>
          <a:endParaRPr lang="en-US"/>
        </a:p>
      </dgm:t>
    </dgm:pt>
    <dgm:pt modelId="{646E7E0F-9E8A-AE4D-AD09-591EA55DFCA3}" type="sibTrans" cxnId="{F8DCFA5F-DFFB-DB4E-8DE7-4FD5804FAFAD}">
      <dgm:prSet/>
      <dgm:spPr/>
      <dgm:t>
        <a:bodyPr/>
        <a:lstStyle/>
        <a:p>
          <a:endParaRPr lang="en-US"/>
        </a:p>
      </dgm:t>
    </dgm:pt>
    <dgm:pt modelId="{EDBC9CC7-BD77-7F44-8426-1974C616F9AD}">
      <dgm:prSet phldrT="[Text]"/>
      <dgm:spPr>
        <a:solidFill>
          <a:schemeClr val="accent4">
            <a:lumMod val="60000"/>
            <a:lumOff val="40000"/>
          </a:schemeClr>
        </a:solidFill>
      </dgm:spPr>
      <dgm:t>
        <a:bodyPr/>
        <a:lstStyle/>
        <a:p>
          <a:r>
            <a:rPr lang="en-US" dirty="0" smtClean="0"/>
            <a:t>CONV5 – RELU5 – POOL5</a:t>
          </a:r>
          <a:endParaRPr lang="en-US" dirty="0"/>
        </a:p>
      </dgm:t>
    </dgm:pt>
    <dgm:pt modelId="{93EAC506-F461-8849-9B89-14C5EC72D9DD}" type="parTrans" cxnId="{D2BE1343-3812-FF49-BB8C-DC476200735E}">
      <dgm:prSet/>
      <dgm:spPr/>
      <dgm:t>
        <a:bodyPr/>
        <a:lstStyle/>
        <a:p>
          <a:endParaRPr lang="en-US"/>
        </a:p>
      </dgm:t>
    </dgm:pt>
    <dgm:pt modelId="{F1AD45B9-8679-7144-992D-20453B7C122D}" type="sibTrans" cxnId="{D2BE1343-3812-FF49-BB8C-DC476200735E}">
      <dgm:prSet/>
      <dgm:spPr/>
      <dgm:t>
        <a:bodyPr/>
        <a:lstStyle/>
        <a:p>
          <a:endParaRPr lang="en-US"/>
        </a:p>
      </dgm:t>
    </dgm:pt>
    <dgm:pt modelId="{1748E175-086C-8649-A0FB-F0923C6A46B8}">
      <dgm:prSet phldrT="[Text]"/>
      <dgm:spPr>
        <a:solidFill>
          <a:schemeClr val="accent3"/>
        </a:solidFill>
      </dgm:spPr>
      <dgm:t>
        <a:bodyPr/>
        <a:lstStyle/>
        <a:p>
          <a:r>
            <a:rPr lang="en-US" dirty="0" smtClean="0"/>
            <a:t>FC7 – RELU7 – DROP7</a:t>
          </a:r>
          <a:endParaRPr lang="en-US" dirty="0"/>
        </a:p>
      </dgm:t>
    </dgm:pt>
    <dgm:pt modelId="{C84E3FEC-A29E-E144-AB95-F08054FA0A80}" type="parTrans" cxnId="{C1E2AB98-354F-DF47-8DDD-A4E17E96955A}">
      <dgm:prSet/>
      <dgm:spPr/>
      <dgm:t>
        <a:bodyPr/>
        <a:lstStyle/>
        <a:p>
          <a:endParaRPr lang="en-US"/>
        </a:p>
      </dgm:t>
    </dgm:pt>
    <dgm:pt modelId="{09544C6B-3D16-4B4C-B1B9-E0F49FB4FEFB}" type="sibTrans" cxnId="{C1E2AB98-354F-DF47-8DDD-A4E17E96955A}">
      <dgm:prSet/>
      <dgm:spPr/>
      <dgm:t>
        <a:bodyPr/>
        <a:lstStyle/>
        <a:p>
          <a:endParaRPr lang="en-US"/>
        </a:p>
      </dgm:t>
    </dgm:pt>
    <dgm:pt modelId="{1C65DC96-4CC9-074E-8C41-5E040BFECC16}">
      <dgm:prSet phldrT="[Text]"/>
      <dgm:spPr>
        <a:solidFill>
          <a:schemeClr val="accent5">
            <a:lumMod val="60000"/>
            <a:lumOff val="40000"/>
          </a:schemeClr>
        </a:solidFill>
      </dgm:spPr>
      <dgm:t>
        <a:bodyPr/>
        <a:lstStyle/>
        <a:p>
          <a:r>
            <a:rPr lang="en-US" dirty="0" smtClean="0"/>
            <a:t>FC8</a:t>
          </a:r>
          <a:endParaRPr lang="en-US" dirty="0"/>
        </a:p>
      </dgm:t>
    </dgm:pt>
    <dgm:pt modelId="{ADE13965-7DDC-6340-97B4-33B52140FAA4}" type="parTrans" cxnId="{8A32C831-FCD4-5341-9573-6C7388F12908}">
      <dgm:prSet/>
      <dgm:spPr/>
      <dgm:t>
        <a:bodyPr/>
        <a:lstStyle/>
        <a:p>
          <a:endParaRPr lang="en-US"/>
        </a:p>
      </dgm:t>
    </dgm:pt>
    <dgm:pt modelId="{373E2011-0ADE-364E-B325-FC5F39DCF1E4}" type="sibTrans" cxnId="{8A32C831-FCD4-5341-9573-6C7388F12908}">
      <dgm:prSet/>
      <dgm:spPr/>
      <dgm:t>
        <a:bodyPr/>
        <a:lstStyle/>
        <a:p>
          <a:endParaRPr lang="en-US"/>
        </a:p>
      </dgm:t>
    </dgm:pt>
    <dgm:pt modelId="{4691F2C4-0C10-E44A-AAE1-B52EA0354E05}">
      <dgm:prSet phldrT="[Text]"/>
      <dgm:spPr>
        <a:solidFill>
          <a:schemeClr val="accent3"/>
        </a:solidFill>
      </dgm:spPr>
      <dgm:t>
        <a:bodyPr/>
        <a:lstStyle/>
        <a:p>
          <a:r>
            <a:rPr lang="en-US" dirty="0" smtClean="0"/>
            <a:t>FC6 – RELU6 – DROP6</a:t>
          </a:r>
          <a:endParaRPr lang="en-US" dirty="0"/>
        </a:p>
      </dgm:t>
    </dgm:pt>
    <dgm:pt modelId="{F73D9BD4-8637-B94F-A841-F72E0AE5AA40}" type="parTrans" cxnId="{028633C1-3C44-2747-B6FC-5071287E7E8B}">
      <dgm:prSet/>
      <dgm:spPr/>
      <dgm:t>
        <a:bodyPr/>
        <a:lstStyle/>
        <a:p>
          <a:endParaRPr lang="en-US"/>
        </a:p>
      </dgm:t>
    </dgm:pt>
    <dgm:pt modelId="{1239AFE1-AA1E-C640-A717-E00646DB3C6C}" type="sibTrans" cxnId="{028633C1-3C44-2747-B6FC-5071287E7E8B}">
      <dgm:prSet/>
      <dgm:spPr/>
      <dgm:t>
        <a:bodyPr/>
        <a:lstStyle/>
        <a:p>
          <a:endParaRPr lang="en-US"/>
        </a:p>
      </dgm:t>
    </dgm:pt>
    <dgm:pt modelId="{C505DA22-A757-374D-9DFD-AF091D63BC75}" type="pres">
      <dgm:prSet presAssocID="{F50BA194-5204-9046-8437-3B8642FF4500}" presName="Name0" presStyleCnt="0">
        <dgm:presLayoutVars>
          <dgm:dir val="rev"/>
          <dgm:animLvl val="lvl"/>
          <dgm:resizeHandles val="exact"/>
        </dgm:presLayoutVars>
      </dgm:prSet>
      <dgm:spPr/>
      <dgm:t>
        <a:bodyPr/>
        <a:lstStyle/>
        <a:p>
          <a:endParaRPr lang="en-US"/>
        </a:p>
      </dgm:t>
    </dgm:pt>
    <dgm:pt modelId="{E751E58B-39F6-CF4C-BDA1-4E20D43A5E9B}" type="pres">
      <dgm:prSet presAssocID="{1C65DC96-4CC9-074E-8C41-5E040BFECC16}" presName="boxAndChildren" presStyleCnt="0"/>
      <dgm:spPr/>
    </dgm:pt>
    <dgm:pt modelId="{1CC3EA48-45F0-0247-9C18-BBA3405645DB}" type="pres">
      <dgm:prSet presAssocID="{1C65DC96-4CC9-074E-8C41-5E040BFECC16}" presName="parentTextBox" presStyleLbl="node1" presStyleIdx="0" presStyleCnt="8"/>
      <dgm:spPr/>
      <dgm:t>
        <a:bodyPr/>
        <a:lstStyle/>
        <a:p>
          <a:endParaRPr lang="en-US"/>
        </a:p>
      </dgm:t>
    </dgm:pt>
    <dgm:pt modelId="{2EDD6A32-E2DB-D447-9FE8-AFBD9D8DD4CF}" type="pres">
      <dgm:prSet presAssocID="{09544C6B-3D16-4B4C-B1B9-E0F49FB4FEFB}" presName="sp" presStyleCnt="0"/>
      <dgm:spPr/>
    </dgm:pt>
    <dgm:pt modelId="{584EA576-B679-6F4F-8DB4-7F07F4EFCF8D}" type="pres">
      <dgm:prSet presAssocID="{1748E175-086C-8649-A0FB-F0923C6A46B8}" presName="arrowAndChildren" presStyleCnt="0"/>
      <dgm:spPr/>
    </dgm:pt>
    <dgm:pt modelId="{A409EAA3-F737-7C4B-9643-FDDE4C49F067}" type="pres">
      <dgm:prSet presAssocID="{1748E175-086C-8649-A0FB-F0923C6A46B8}" presName="parentTextArrow" presStyleLbl="node1" presStyleIdx="1" presStyleCnt="8"/>
      <dgm:spPr/>
      <dgm:t>
        <a:bodyPr/>
        <a:lstStyle/>
        <a:p>
          <a:endParaRPr lang="en-US"/>
        </a:p>
      </dgm:t>
    </dgm:pt>
    <dgm:pt modelId="{22E653F5-BFC7-2146-8304-07E4A86A3114}" type="pres">
      <dgm:prSet presAssocID="{1239AFE1-AA1E-C640-A717-E00646DB3C6C}" presName="sp" presStyleCnt="0"/>
      <dgm:spPr/>
    </dgm:pt>
    <dgm:pt modelId="{D9200494-9538-2E41-A9D9-4434C1A767D8}" type="pres">
      <dgm:prSet presAssocID="{4691F2C4-0C10-E44A-AAE1-B52EA0354E05}" presName="arrowAndChildren" presStyleCnt="0"/>
      <dgm:spPr/>
    </dgm:pt>
    <dgm:pt modelId="{7ECE982C-8084-4145-8E34-D4B1BF5E2A33}" type="pres">
      <dgm:prSet presAssocID="{4691F2C4-0C10-E44A-AAE1-B52EA0354E05}" presName="parentTextArrow" presStyleLbl="node1" presStyleIdx="2" presStyleCnt="8"/>
      <dgm:spPr/>
      <dgm:t>
        <a:bodyPr/>
        <a:lstStyle/>
        <a:p>
          <a:endParaRPr lang="en-US"/>
        </a:p>
      </dgm:t>
    </dgm:pt>
    <dgm:pt modelId="{254BD913-529E-374B-AF06-8C70B73A8948}" type="pres">
      <dgm:prSet presAssocID="{F1AD45B9-8679-7144-992D-20453B7C122D}" presName="sp" presStyleCnt="0"/>
      <dgm:spPr/>
    </dgm:pt>
    <dgm:pt modelId="{53FC8C50-68F0-8244-8E1B-AAD758E23987}" type="pres">
      <dgm:prSet presAssocID="{EDBC9CC7-BD77-7F44-8426-1974C616F9AD}" presName="arrowAndChildren" presStyleCnt="0"/>
      <dgm:spPr/>
    </dgm:pt>
    <dgm:pt modelId="{B8647FC2-BAE6-F449-80C6-CCED67801F1E}" type="pres">
      <dgm:prSet presAssocID="{EDBC9CC7-BD77-7F44-8426-1974C616F9AD}" presName="parentTextArrow" presStyleLbl="node1" presStyleIdx="3" presStyleCnt="8"/>
      <dgm:spPr/>
      <dgm:t>
        <a:bodyPr/>
        <a:lstStyle/>
        <a:p>
          <a:endParaRPr lang="en-US"/>
        </a:p>
      </dgm:t>
    </dgm:pt>
    <dgm:pt modelId="{B03F6322-35A7-C649-A39D-E3DE795449F1}" type="pres">
      <dgm:prSet presAssocID="{646E7E0F-9E8A-AE4D-AD09-591EA55DFCA3}" presName="sp" presStyleCnt="0"/>
      <dgm:spPr/>
    </dgm:pt>
    <dgm:pt modelId="{61392CBF-1253-AD49-A67B-4B5DA6A92F11}" type="pres">
      <dgm:prSet presAssocID="{5ADC56BD-02B3-DC44-B14D-74B6565520C5}" presName="arrowAndChildren" presStyleCnt="0"/>
      <dgm:spPr/>
    </dgm:pt>
    <dgm:pt modelId="{0ECFA5D7-AA8E-BC49-9507-3E59020CD606}" type="pres">
      <dgm:prSet presAssocID="{5ADC56BD-02B3-DC44-B14D-74B6565520C5}" presName="parentTextArrow" presStyleLbl="node1" presStyleIdx="4" presStyleCnt="8"/>
      <dgm:spPr/>
      <dgm:t>
        <a:bodyPr/>
        <a:lstStyle/>
        <a:p>
          <a:endParaRPr lang="en-US"/>
        </a:p>
      </dgm:t>
    </dgm:pt>
    <dgm:pt modelId="{DDD8AB4F-0D65-CA42-ACDE-508FD85CB248}" type="pres">
      <dgm:prSet presAssocID="{25ABB23F-9B47-8444-AB0D-0E77CBF4A579}" presName="sp" presStyleCnt="0"/>
      <dgm:spPr/>
    </dgm:pt>
    <dgm:pt modelId="{EAE1FD4A-C573-F742-887E-FD81DC48A0B1}" type="pres">
      <dgm:prSet presAssocID="{D65AD38D-AF1C-4647-9C7A-C26DB04B5DDE}" presName="arrowAndChildren" presStyleCnt="0"/>
      <dgm:spPr/>
    </dgm:pt>
    <dgm:pt modelId="{EB56CCAF-F2F2-E84B-AA4D-4099581E7224}" type="pres">
      <dgm:prSet presAssocID="{D65AD38D-AF1C-4647-9C7A-C26DB04B5DDE}" presName="parentTextArrow" presStyleLbl="node1" presStyleIdx="5" presStyleCnt="8"/>
      <dgm:spPr/>
      <dgm:t>
        <a:bodyPr/>
        <a:lstStyle/>
        <a:p>
          <a:endParaRPr lang="en-US"/>
        </a:p>
      </dgm:t>
    </dgm:pt>
    <dgm:pt modelId="{62AB6804-875C-DE4D-B414-67A549898FFE}" type="pres">
      <dgm:prSet presAssocID="{899B2174-222E-D941-ACF8-F16C09E3C710}" presName="sp" presStyleCnt="0"/>
      <dgm:spPr/>
    </dgm:pt>
    <dgm:pt modelId="{7818AA5F-DFFA-E141-8DFA-19A61A2AA774}" type="pres">
      <dgm:prSet presAssocID="{E2C069D6-A487-474D-AD80-33177FC5463A}" presName="arrowAndChildren" presStyleCnt="0"/>
      <dgm:spPr/>
    </dgm:pt>
    <dgm:pt modelId="{721F7E33-82FC-F347-94CA-1F708B13E8A1}" type="pres">
      <dgm:prSet presAssocID="{E2C069D6-A487-474D-AD80-33177FC5463A}" presName="parentTextArrow" presStyleLbl="node1" presStyleIdx="6" presStyleCnt="8"/>
      <dgm:spPr/>
      <dgm:t>
        <a:bodyPr/>
        <a:lstStyle/>
        <a:p>
          <a:endParaRPr lang="en-US"/>
        </a:p>
      </dgm:t>
    </dgm:pt>
    <dgm:pt modelId="{F42F7F7A-2D55-6F4E-9261-BD37DDDFCC2E}" type="pres">
      <dgm:prSet presAssocID="{A9AFF2B9-4A5F-1648-ADA2-A9A36AA2DE54}" presName="sp" presStyleCnt="0"/>
      <dgm:spPr/>
    </dgm:pt>
    <dgm:pt modelId="{7873441B-37FF-C14C-A152-DA5ECBDD1ECB}" type="pres">
      <dgm:prSet presAssocID="{275B0C6B-2CAA-7947-B2BF-24163C49513C}" presName="arrowAndChildren" presStyleCnt="0"/>
      <dgm:spPr/>
    </dgm:pt>
    <dgm:pt modelId="{9961FAD3-F344-8946-A7D8-4AEBB4BD0035}" type="pres">
      <dgm:prSet presAssocID="{275B0C6B-2CAA-7947-B2BF-24163C49513C}" presName="parentTextArrow" presStyleLbl="node1" presStyleIdx="7" presStyleCnt="8"/>
      <dgm:spPr/>
      <dgm:t>
        <a:bodyPr/>
        <a:lstStyle/>
        <a:p>
          <a:endParaRPr lang="en-US"/>
        </a:p>
      </dgm:t>
    </dgm:pt>
  </dgm:ptLst>
  <dgm:cxnLst>
    <dgm:cxn modelId="{74A23830-8513-5E41-A8AA-D43FF7CBCDC1}" srcId="{F50BA194-5204-9046-8437-3B8642FF4500}" destId="{E2C069D6-A487-474D-AD80-33177FC5463A}" srcOrd="1" destOrd="0" parTransId="{31DD8057-7FAC-314C-9300-206C005715C0}" sibTransId="{899B2174-222E-D941-ACF8-F16C09E3C710}"/>
    <dgm:cxn modelId="{81C55CAF-38C8-EB43-BC23-6B9425033ED3}" type="presOf" srcId="{1C65DC96-4CC9-074E-8C41-5E040BFECC16}" destId="{1CC3EA48-45F0-0247-9C18-BBA3405645DB}" srcOrd="0" destOrd="0" presId="urn:microsoft.com/office/officeart/2005/8/layout/process4"/>
    <dgm:cxn modelId="{3F66E454-01C4-EE4C-AD0E-63C153B7DB87}" type="presOf" srcId="{5ADC56BD-02B3-DC44-B14D-74B6565520C5}" destId="{0ECFA5D7-AA8E-BC49-9507-3E59020CD606}" srcOrd="0" destOrd="0" presId="urn:microsoft.com/office/officeart/2005/8/layout/process4"/>
    <dgm:cxn modelId="{D1DA7839-0C94-3F49-9AFC-645813F298EE}" type="presOf" srcId="{275B0C6B-2CAA-7947-B2BF-24163C49513C}" destId="{9961FAD3-F344-8946-A7D8-4AEBB4BD0035}" srcOrd="0" destOrd="0" presId="urn:microsoft.com/office/officeart/2005/8/layout/process4"/>
    <dgm:cxn modelId="{F09F4056-69A9-9942-8FBC-1D68D4C25A79}" type="presOf" srcId="{1748E175-086C-8649-A0FB-F0923C6A46B8}" destId="{A409EAA3-F737-7C4B-9643-FDDE4C49F067}" srcOrd="0" destOrd="0" presId="urn:microsoft.com/office/officeart/2005/8/layout/process4"/>
    <dgm:cxn modelId="{028633C1-3C44-2747-B6FC-5071287E7E8B}" srcId="{F50BA194-5204-9046-8437-3B8642FF4500}" destId="{4691F2C4-0C10-E44A-AAE1-B52EA0354E05}" srcOrd="5" destOrd="0" parTransId="{F73D9BD4-8637-B94F-A841-F72E0AE5AA40}" sibTransId="{1239AFE1-AA1E-C640-A717-E00646DB3C6C}"/>
    <dgm:cxn modelId="{D2BE1343-3812-FF49-BB8C-DC476200735E}" srcId="{F50BA194-5204-9046-8437-3B8642FF4500}" destId="{EDBC9CC7-BD77-7F44-8426-1974C616F9AD}" srcOrd="4" destOrd="0" parTransId="{93EAC506-F461-8849-9B89-14C5EC72D9DD}" sibTransId="{F1AD45B9-8679-7144-992D-20453B7C122D}"/>
    <dgm:cxn modelId="{BDD3FC72-D324-D148-AA15-E1F952813A4C}" type="presOf" srcId="{4691F2C4-0C10-E44A-AAE1-B52EA0354E05}" destId="{7ECE982C-8084-4145-8E34-D4B1BF5E2A33}" srcOrd="0" destOrd="0" presId="urn:microsoft.com/office/officeart/2005/8/layout/process4"/>
    <dgm:cxn modelId="{74C6AAC5-D1DA-7946-A182-6910B2654224}" type="presOf" srcId="{F50BA194-5204-9046-8437-3B8642FF4500}" destId="{C505DA22-A757-374D-9DFD-AF091D63BC75}" srcOrd="0" destOrd="0" presId="urn:microsoft.com/office/officeart/2005/8/layout/process4"/>
    <dgm:cxn modelId="{0F1B52A0-4F6F-3D4F-9E1A-D5B245F141ED}" srcId="{F50BA194-5204-9046-8437-3B8642FF4500}" destId="{D65AD38D-AF1C-4647-9C7A-C26DB04B5DDE}" srcOrd="2" destOrd="0" parTransId="{6EA3789E-05A6-BB40-AD50-743D1F273F7F}" sibTransId="{25ABB23F-9B47-8444-AB0D-0E77CBF4A579}"/>
    <dgm:cxn modelId="{CD809147-C29C-584D-AD59-1F6567953EE2}" type="presOf" srcId="{EDBC9CC7-BD77-7F44-8426-1974C616F9AD}" destId="{B8647FC2-BAE6-F449-80C6-CCED67801F1E}" srcOrd="0" destOrd="0" presId="urn:microsoft.com/office/officeart/2005/8/layout/process4"/>
    <dgm:cxn modelId="{C1E2AB98-354F-DF47-8DDD-A4E17E96955A}" srcId="{F50BA194-5204-9046-8437-3B8642FF4500}" destId="{1748E175-086C-8649-A0FB-F0923C6A46B8}" srcOrd="6" destOrd="0" parTransId="{C84E3FEC-A29E-E144-AB95-F08054FA0A80}" sibTransId="{09544C6B-3D16-4B4C-B1B9-E0F49FB4FEFB}"/>
    <dgm:cxn modelId="{04B98973-251D-6B43-BCCF-CDF090015E8E}" type="presOf" srcId="{E2C069D6-A487-474D-AD80-33177FC5463A}" destId="{721F7E33-82FC-F347-94CA-1F708B13E8A1}" srcOrd="0" destOrd="0" presId="urn:microsoft.com/office/officeart/2005/8/layout/process4"/>
    <dgm:cxn modelId="{8A32C831-FCD4-5341-9573-6C7388F12908}" srcId="{F50BA194-5204-9046-8437-3B8642FF4500}" destId="{1C65DC96-4CC9-074E-8C41-5E040BFECC16}" srcOrd="7" destOrd="0" parTransId="{ADE13965-7DDC-6340-97B4-33B52140FAA4}" sibTransId="{373E2011-0ADE-364E-B325-FC5F39DCF1E4}"/>
    <dgm:cxn modelId="{3102BD17-E497-EF43-8047-814E9380A55D}" srcId="{F50BA194-5204-9046-8437-3B8642FF4500}" destId="{275B0C6B-2CAA-7947-B2BF-24163C49513C}" srcOrd="0" destOrd="0" parTransId="{07248F71-D6B0-F446-A8C7-57AFC8F9A91E}" sibTransId="{A9AFF2B9-4A5F-1648-ADA2-A9A36AA2DE54}"/>
    <dgm:cxn modelId="{89C734B9-1BBB-FB48-8FA4-E799D3C6CB2B}" type="presOf" srcId="{D65AD38D-AF1C-4647-9C7A-C26DB04B5DDE}" destId="{EB56CCAF-F2F2-E84B-AA4D-4099581E7224}" srcOrd="0" destOrd="0" presId="urn:microsoft.com/office/officeart/2005/8/layout/process4"/>
    <dgm:cxn modelId="{F8DCFA5F-DFFB-DB4E-8DE7-4FD5804FAFAD}" srcId="{F50BA194-5204-9046-8437-3B8642FF4500}" destId="{5ADC56BD-02B3-DC44-B14D-74B6565520C5}" srcOrd="3" destOrd="0" parTransId="{169E5049-E839-AD40-B5EB-6C62FDF09CD9}" sibTransId="{646E7E0F-9E8A-AE4D-AD09-591EA55DFCA3}"/>
    <dgm:cxn modelId="{B54885D8-B641-4C47-B724-E3BF4CAD04CA}" type="presParOf" srcId="{C505DA22-A757-374D-9DFD-AF091D63BC75}" destId="{E751E58B-39F6-CF4C-BDA1-4E20D43A5E9B}" srcOrd="0" destOrd="0" presId="urn:microsoft.com/office/officeart/2005/8/layout/process4"/>
    <dgm:cxn modelId="{77BC7F69-EFD1-B74A-B8CE-F99198274EFE}" type="presParOf" srcId="{E751E58B-39F6-CF4C-BDA1-4E20D43A5E9B}" destId="{1CC3EA48-45F0-0247-9C18-BBA3405645DB}" srcOrd="0" destOrd="0" presId="urn:microsoft.com/office/officeart/2005/8/layout/process4"/>
    <dgm:cxn modelId="{57A2C27E-7531-CF4B-A095-B403D34F7CF9}" type="presParOf" srcId="{C505DA22-A757-374D-9DFD-AF091D63BC75}" destId="{2EDD6A32-E2DB-D447-9FE8-AFBD9D8DD4CF}" srcOrd="1" destOrd="0" presId="urn:microsoft.com/office/officeart/2005/8/layout/process4"/>
    <dgm:cxn modelId="{FC646B47-2622-6F4A-B975-900E23A17B46}" type="presParOf" srcId="{C505DA22-A757-374D-9DFD-AF091D63BC75}" destId="{584EA576-B679-6F4F-8DB4-7F07F4EFCF8D}" srcOrd="2" destOrd="0" presId="urn:microsoft.com/office/officeart/2005/8/layout/process4"/>
    <dgm:cxn modelId="{8A1838E2-5259-C140-8D57-44145495D117}" type="presParOf" srcId="{584EA576-B679-6F4F-8DB4-7F07F4EFCF8D}" destId="{A409EAA3-F737-7C4B-9643-FDDE4C49F067}" srcOrd="0" destOrd="0" presId="urn:microsoft.com/office/officeart/2005/8/layout/process4"/>
    <dgm:cxn modelId="{207D439E-5172-424B-9A5C-5702833E12EE}" type="presParOf" srcId="{C505DA22-A757-374D-9DFD-AF091D63BC75}" destId="{22E653F5-BFC7-2146-8304-07E4A86A3114}" srcOrd="3" destOrd="0" presId="urn:microsoft.com/office/officeart/2005/8/layout/process4"/>
    <dgm:cxn modelId="{D4306772-ECB4-EB41-A6C1-B9B0AEF56E5C}" type="presParOf" srcId="{C505DA22-A757-374D-9DFD-AF091D63BC75}" destId="{D9200494-9538-2E41-A9D9-4434C1A767D8}" srcOrd="4" destOrd="0" presId="urn:microsoft.com/office/officeart/2005/8/layout/process4"/>
    <dgm:cxn modelId="{4B7E20B4-7640-D042-BCF3-65F72FDC0947}" type="presParOf" srcId="{D9200494-9538-2E41-A9D9-4434C1A767D8}" destId="{7ECE982C-8084-4145-8E34-D4B1BF5E2A33}" srcOrd="0" destOrd="0" presId="urn:microsoft.com/office/officeart/2005/8/layout/process4"/>
    <dgm:cxn modelId="{F0EC2302-8D0C-E040-A692-380EE536655D}" type="presParOf" srcId="{C505DA22-A757-374D-9DFD-AF091D63BC75}" destId="{254BD913-529E-374B-AF06-8C70B73A8948}" srcOrd="5" destOrd="0" presId="urn:microsoft.com/office/officeart/2005/8/layout/process4"/>
    <dgm:cxn modelId="{151CEF3C-A0A1-AD40-BC79-8AF40E7F86AC}" type="presParOf" srcId="{C505DA22-A757-374D-9DFD-AF091D63BC75}" destId="{53FC8C50-68F0-8244-8E1B-AAD758E23987}" srcOrd="6" destOrd="0" presId="urn:microsoft.com/office/officeart/2005/8/layout/process4"/>
    <dgm:cxn modelId="{36C7C583-F2CA-D944-9E22-4143F5D045AF}" type="presParOf" srcId="{53FC8C50-68F0-8244-8E1B-AAD758E23987}" destId="{B8647FC2-BAE6-F449-80C6-CCED67801F1E}" srcOrd="0" destOrd="0" presId="urn:microsoft.com/office/officeart/2005/8/layout/process4"/>
    <dgm:cxn modelId="{ED7F492A-93B5-B346-BAA1-74A1D345F6BF}" type="presParOf" srcId="{C505DA22-A757-374D-9DFD-AF091D63BC75}" destId="{B03F6322-35A7-C649-A39D-E3DE795449F1}" srcOrd="7" destOrd="0" presId="urn:microsoft.com/office/officeart/2005/8/layout/process4"/>
    <dgm:cxn modelId="{87539581-0D4C-6C4B-A87E-51D5E39E2317}" type="presParOf" srcId="{C505DA22-A757-374D-9DFD-AF091D63BC75}" destId="{61392CBF-1253-AD49-A67B-4B5DA6A92F11}" srcOrd="8" destOrd="0" presId="urn:microsoft.com/office/officeart/2005/8/layout/process4"/>
    <dgm:cxn modelId="{33E388A4-07D3-A049-961F-17707F59B014}" type="presParOf" srcId="{61392CBF-1253-AD49-A67B-4B5DA6A92F11}" destId="{0ECFA5D7-AA8E-BC49-9507-3E59020CD606}" srcOrd="0" destOrd="0" presId="urn:microsoft.com/office/officeart/2005/8/layout/process4"/>
    <dgm:cxn modelId="{8F01210A-A633-1747-8C98-E5CCA2BE1800}" type="presParOf" srcId="{C505DA22-A757-374D-9DFD-AF091D63BC75}" destId="{DDD8AB4F-0D65-CA42-ACDE-508FD85CB248}" srcOrd="9" destOrd="0" presId="urn:microsoft.com/office/officeart/2005/8/layout/process4"/>
    <dgm:cxn modelId="{41897227-4ED4-224F-8960-06A8C648181C}" type="presParOf" srcId="{C505DA22-A757-374D-9DFD-AF091D63BC75}" destId="{EAE1FD4A-C573-F742-887E-FD81DC48A0B1}" srcOrd="10" destOrd="0" presId="urn:microsoft.com/office/officeart/2005/8/layout/process4"/>
    <dgm:cxn modelId="{BDEF8855-CDEB-8347-8B59-704B05159E34}" type="presParOf" srcId="{EAE1FD4A-C573-F742-887E-FD81DC48A0B1}" destId="{EB56CCAF-F2F2-E84B-AA4D-4099581E7224}" srcOrd="0" destOrd="0" presId="urn:microsoft.com/office/officeart/2005/8/layout/process4"/>
    <dgm:cxn modelId="{82A1D7EE-3BF3-494A-A107-C316A5DBD78E}" type="presParOf" srcId="{C505DA22-A757-374D-9DFD-AF091D63BC75}" destId="{62AB6804-875C-DE4D-B414-67A549898FFE}" srcOrd="11" destOrd="0" presId="urn:microsoft.com/office/officeart/2005/8/layout/process4"/>
    <dgm:cxn modelId="{3EBA65F0-D820-1849-A4D4-39CFFEDD7BFF}" type="presParOf" srcId="{C505DA22-A757-374D-9DFD-AF091D63BC75}" destId="{7818AA5F-DFFA-E141-8DFA-19A61A2AA774}" srcOrd="12" destOrd="0" presId="urn:microsoft.com/office/officeart/2005/8/layout/process4"/>
    <dgm:cxn modelId="{FA790C74-70DA-B24F-AC4B-DB76E6556976}" type="presParOf" srcId="{7818AA5F-DFFA-E141-8DFA-19A61A2AA774}" destId="{721F7E33-82FC-F347-94CA-1F708B13E8A1}" srcOrd="0" destOrd="0" presId="urn:microsoft.com/office/officeart/2005/8/layout/process4"/>
    <dgm:cxn modelId="{6AA11BC0-9DC4-094E-8257-D515C7CB86E7}" type="presParOf" srcId="{C505DA22-A757-374D-9DFD-AF091D63BC75}" destId="{F42F7F7A-2D55-6F4E-9261-BD37DDDFCC2E}" srcOrd="13" destOrd="0" presId="urn:microsoft.com/office/officeart/2005/8/layout/process4"/>
    <dgm:cxn modelId="{1BA919AD-B3EE-4B43-B6A2-5A1A044E3B0F}" type="presParOf" srcId="{C505DA22-A757-374D-9DFD-AF091D63BC75}" destId="{7873441B-37FF-C14C-A152-DA5ECBDD1ECB}" srcOrd="14" destOrd="0" presId="urn:microsoft.com/office/officeart/2005/8/layout/process4"/>
    <dgm:cxn modelId="{5712CBEC-4CDA-514A-8607-D278C3695AAD}" type="presParOf" srcId="{7873441B-37FF-C14C-A152-DA5ECBDD1ECB}" destId="{9961FAD3-F344-8946-A7D8-4AEBB4BD0035}" srcOrd="0" destOrd="0" presId="urn:microsoft.com/office/officeart/2005/8/layout/process4"/>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0BA194-5204-9046-8437-3B8642FF4500}" type="doc">
      <dgm:prSet loTypeId="urn:microsoft.com/office/officeart/2005/8/layout/process4" loCatId="" qsTypeId="urn:microsoft.com/office/officeart/2005/8/quickstyle/3D5" qsCatId="3D" csTypeId="urn:microsoft.com/office/officeart/2005/8/colors/accent5_2" csCatId="accent5" phldr="1"/>
      <dgm:spPr/>
      <dgm:t>
        <a:bodyPr/>
        <a:lstStyle/>
        <a:p>
          <a:endParaRPr lang="en-US"/>
        </a:p>
      </dgm:t>
    </dgm:pt>
    <dgm:pt modelId="{275B0C6B-2CAA-7947-B2BF-24163C49513C}">
      <dgm:prSet phldrT="[Text]"/>
      <dgm:spPr/>
      <dgm:t>
        <a:bodyPr/>
        <a:lstStyle/>
        <a:p>
          <a:r>
            <a:rPr lang="en-US" dirty="0" smtClean="0"/>
            <a:t>CONV1 – RELU1 – POOL1 – NORM1</a:t>
          </a:r>
          <a:endParaRPr lang="en-US" dirty="0"/>
        </a:p>
      </dgm:t>
    </dgm:pt>
    <dgm:pt modelId="{07248F71-D6B0-F446-A8C7-57AFC8F9A91E}" type="parTrans" cxnId="{3102BD17-E497-EF43-8047-814E9380A55D}">
      <dgm:prSet/>
      <dgm:spPr/>
      <dgm:t>
        <a:bodyPr/>
        <a:lstStyle/>
        <a:p>
          <a:endParaRPr lang="en-US"/>
        </a:p>
      </dgm:t>
    </dgm:pt>
    <dgm:pt modelId="{A9AFF2B9-4A5F-1648-ADA2-A9A36AA2DE54}" type="sibTrans" cxnId="{3102BD17-E497-EF43-8047-814E9380A55D}">
      <dgm:prSet/>
      <dgm:spPr/>
      <dgm:t>
        <a:bodyPr/>
        <a:lstStyle/>
        <a:p>
          <a:endParaRPr lang="en-US"/>
        </a:p>
      </dgm:t>
    </dgm:pt>
    <dgm:pt modelId="{E2C069D6-A487-474D-AD80-33177FC5463A}">
      <dgm:prSet phldrT="[Text]"/>
      <dgm:spPr/>
      <dgm:t>
        <a:bodyPr/>
        <a:lstStyle/>
        <a:p>
          <a:r>
            <a:rPr lang="en-US" dirty="0" smtClean="0"/>
            <a:t>CONV2 – RELU2 – POOL2 – NORM2</a:t>
          </a:r>
          <a:endParaRPr lang="en-US" dirty="0"/>
        </a:p>
      </dgm:t>
    </dgm:pt>
    <dgm:pt modelId="{31DD8057-7FAC-314C-9300-206C005715C0}" type="parTrans" cxnId="{74A23830-8513-5E41-A8AA-D43FF7CBCDC1}">
      <dgm:prSet/>
      <dgm:spPr/>
      <dgm:t>
        <a:bodyPr/>
        <a:lstStyle/>
        <a:p>
          <a:endParaRPr lang="en-US"/>
        </a:p>
      </dgm:t>
    </dgm:pt>
    <dgm:pt modelId="{899B2174-222E-D941-ACF8-F16C09E3C710}" type="sibTrans" cxnId="{74A23830-8513-5E41-A8AA-D43FF7CBCDC1}">
      <dgm:prSet/>
      <dgm:spPr/>
      <dgm:t>
        <a:bodyPr/>
        <a:lstStyle/>
        <a:p>
          <a:endParaRPr lang="en-US"/>
        </a:p>
      </dgm:t>
    </dgm:pt>
    <dgm:pt modelId="{EDBC9CC7-BD77-7F44-8426-1974C616F9AD}">
      <dgm:prSet phldrT="[Text]"/>
      <dgm:spPr>
        <a:solidFill>
          <a:schemeClr val="accent4">
            <a:lumMod val="60000"/>
            <a:lumOff val="40000"/>
          </a:schemeClr>
        </a:solidFill>
      </dgm:spPr>
      <dgm:t>
        <a:bodyPr/>
        <a:lstStyle/>
        <a:p>
          <a:r>
            <a:rPr lang="en-US" dirty="0" smtClean="0"/>
            <a:t>CONV3 – RELU3– POOL3</a:t>
          </a:r>
        </a:p>
      </dgm:t>
    </dgm:pt>
    <dgm:pt modelId="{93EAC506-F461-8849-9B89-14C5EC72D9DD}" type="parTrans" cxnId="{D2BE1343-3812-FF49-BB8C-DC476200735E}">
      <dgm:prSet/>
      <dgm:spPr/>
      <dgm:t>
        <a:bodyPr/>
        <a:lstStyle/>
        <a:p>
          <a:endParaRPr lang="en-US"/>
        </a:p>
      </dgm:t>
    </dgm:pt>
    <dgm:pt modelId="{F1AD45B9-8679-7144-992D-20453B7C122D}" type="sibTrans" cxnId="{D2BE1343-3812-FF49-BB8C-DC476200735E}">
      <dgm:prSet/>
      <dgm:spPr/>
      <dgm:t>
        <a:bodyPr/>
        <a:lstStyle/>
        <a:p>
          <a:endParaRPr lang="en-US"/>
        </a:p>
      </dgm:t>
    </dgm:pt>
    <dgm:pt modelId="{1748E175-086C-8649-A0FB-F0923C6A46B8}">
      <dgm:prSet phldrT="[Text]"/>
      <dgm:spPr>
        <a:solidFill>
          <a:schemeClr val="accent3"/>
        </a:solidFill>
      </dgm:spPr>
      <dgm:t>
        <a:bodyPr/>
        <a:lstStyle/>
        <a:p>
          <a:r>
            <a:rPr lang="en-US" dirty="0" smtClean="0"/>
            <a:t>FC7 – RELU7 – DROP7</a:t>
          </a:r>
          <a:endParaRPr lang="en-US" dirty="0"/>
        </a:p>
      </dgm:t>
    </dgm:pt>
    <dgm:pt modelId="{C84E3FEC-A29E-E144-AB95-F08054FA0A80}" type="parTrans" cxnId="{C1E2AB98-354F-DF47-8DDD-A4E17E96955A}">
      <dgm:prSet/>
      <dgm:spPr/>
      <dgm:t>
        <a:bodyPr/>
        <a:lstStyle/>
        <a:p>
          <a:endParaRPr lang="en-US"/>
        </a:p>
      </dgm:t>
    </dgm:pt>
    <dgm:pt modelId="{09544C6B-3D16-4B4C-B1B9-E0F49FB4FEFB}" type="sibTrans" cxnId="{C1E2AB98-354F-DF47-8DDD-A4E17E96955A}">
      <dgm:prSet/>
      <dgm:spPr/>
      <dgm:t>
        <a:bodyPr/>
        <a:lstStyle/>
        <a:p>
          <a:endParaRPr lang="en-US"/>
        </a:p>
      </dgm:t>
    </dgm:pt>
    <dgm:pt modelId="{1C65DC96-4CC9-074E-8C41-5E040BFECC16}">
      <dgm:prSet phldrT="[Text]"/>
      <dgm:spPr>
        <a:solidFill>
          <a:schemeClr val="accent5">
            <a:lumMod val="60000"/>
            <a:lumOff val="40000"/>
          </a:schemeClr>
        </a:solidFill>
      </dgm:spPr>
      <dgm:t>
        <a:bodyPr/>
        <a:lstStyle/>
        <a:p>
          <a:r>
            <a:rPr lang="en-US" dirty="0" smtClean="0"/>
            <a:t>FC8</a:t>
          </a:r>
          <a:endParaRPr lang="en-US" dirty="0"/>
        </a:p>
      </dgm:t>
    </dgm:pt>
    <dgm:pt modelId="{ADE13965-7DDC-6340-97B4-33B52140FAA4}" type="parTrans" cxnId="{8A32C831-FCD4-5341-9573-6C7388F12908}">
      <dgm:prSet/>
      <dgm:spPr/>
      <dgm:t>
        <a:bodyPr/>
        <a:lstStyle/>
        <a:p>
          <a:endParaRPr lang="en-US"/>
        </a:p>
      </dgm:t>
    </dgm:pt>
    <dgm:pt modelId="{373E2011-0ADE-364E-B325-FC5F39DCF1E4}" type="sibTrans" cxnId="{8A32C831-FCD4-5341-9573-6C7388F12908}">
      <dgm:prSet/>
      <dgm:spPr/>
      <dgm:t>
        <a:bodyPr/>
        <a:lstStyle/>
        <a:p>
          <a:endParaRPr lang="en-US"/>
        </a:p>
      </dgm:t>
    </dgm:pt>
    <dgm:pt modelId="{C505DA22-A757-374D-9DFD-AF091D63BC75}" type="pres">
      <dgm:prSet presAssocID="{F50BA194-5204-9046-8437-3B8642FF4500}" presName="Name0" presStyleCnt="0">
        <dgm:presLayoutVars>
          <dgm:dir val="rev"/>
          <dgm:animLvl val="lvl"/>
          <dgm:resizeHandles val="exact"/>
        </dgm:presLayoutVars>
      </dgm:prSet>
      <dgm:spPr/>
      <dgm:t>
        <a:bodyPr/>
        <a:lstStyle/>
        <a:p>
          <a:endParaRPr lang="en-US"/>
        </a:p>
      </dgm:t>
    </dgm:pt>
    <dgm:pt modelId="{E751E58B-39F6-CF4C-BDA1-4E20D43A5E9B}" type="pres">
      <dgm:prSet presAssocID="{1C65DC96-4CC9-074E-8C41-5E040BFECC16}" presName="boxAndChildren" presStyleCnt="0"/>
      <dgm:spPr/>
    </dgm:pt>
    <dgm:pt modelId="{1CC3EA48-45F0-0247-9C18-BBA3405645DB}" type="pres">
      <dgm:prSet presAssocID="{1C65DC96-4CC9-074E-8C41-5E040BFECC16}" presName="parentTextBox" presStyleLbl="node1" presStyleIdx="0" presStyleCnt="5"/>
      <dgm:spPr/>
      <dgm:t>
        <a:bodyPr/>
        <a:lstStyle/>
        <a:p>
          <a:endParaRPr lang="en-US"/>
        </a:p>
      </dgm:t>
    </dgm:pt>
    <dgm:pt modelId="{2EDD6A32-E2DB-D447-9FE8-AFBD9D8DD4CF}" type="pres">
      <dgm:prSet presAssocID="{09544C6B-3D16-4B4C-B1B9-E0F49FB4FEFB}" presName="sp" presStyleCnt="0"/>
      <dgm:spPr/>
    </dgm:pt>
    <dgm:pt modelId="{584EA576-B679-6F4F-8DB4-7F07F4EFCF8D}" type="pres">
      <dgm:prSet presAssocID="{1748E175-086C-8649-A0FB-F0923C6A46B8}" presName="arrowAndChildren" presStyleCnt="0"/>
      <dgm:spPr/>
    </dgm:pt>
    <dgm:pt modelId="{A409EAA3-F737-7C4B-9643-FDDE4C49F067}" type="pres">
      <dgm:prSet presAssocID="{1748E175-086C-8649-A0FB-F0923C6A46B8}" presName="parentTextArrow" presStyleLbl="node1" presStyleIdx="1" presStyleCnt="5"/>
      <dgm:spPr/>
      <dgm:t>
        <a:bodyPr/>
        <a:lstStyle/>
        <a:p>
          <a:endParaRPr lang="en-US"/>
        </a:p>
      </dgm:t>
    </dgm:pt>
    <dgm:pt modelId="{254BD913-529E-374B-AF06-8C70B73A8948}" type="pres">
      <dgm:prSet presAssocID="{F1AD45B9-8679-7144-992D-20453B7C122D}" presName="sp" presStyleCnt="0"/>
      <dgm:spPr/>
    </dgm:pt>
    <dgm:pt modelId="{53FC8C50-68F0-8244-8E1B-AAD758E23987}" type="pres">
      <dgm:prSet presAssocID="{EDBC9CC7-BD77-7F44-8426-1974C616F9AD}" presName="arrowAndChildren" presStyleCnt="0"/>
      <dgm:spPr/>
    </dgm:pt>
    <dgm:pt modelId="{B8647FC2-BAE6-F449-80C6-CCED67801F1E}" type="pres">
      <dgm:prSet presAssocID="{EDBC9CC7-BD77-7F44-8426-1974C616F9AD}" presName="parentTextArrow" presStyleLbl="node1" presStyleIdx="2" presStyleCnt="5"/>
      <dgm:spPr/>
      <dgm:t>
        <a:bodyPr/>
        <a:lstStyle/>
        <a:p>
          <a:endParaRPr lang="en-US"/>
        </a:p>
      </dgm:t>
    </dgm:pt>
    <dgm:pt modelId="{62AB6804-875C-DE4D-B414-67A549898FFE}" type="pres">
      <dgm:prSet presAssocID="{899B2174-222E-D941-ACF8-F16C09E3C710}" presName="sp" presStyleCnt="0"/>
      <dgm:spPr/>
    </dgm:pt>
    <dgm:pt modelId="{7818AA5F-DFFA-E141-8DFA-19A61A2AA774}" type="pres">
      <dgm:prSet presAssocID="{E2C069D6-A487-474D-AD80-33177FC5463A}" presName="arrowAndChildren" presStyleCnt="0"/>
      <dgm:spPr/>
    </dgm:pt>
    <dgm:pt modelId="{721F7E33-82FC-F347-94CA-1F708B13E8A1}" type="pres">
      <dgm:prSet presAssocID="{E2C069D6-A487-474D-AD80-33177FC5463A}" presName="parentTextArrow" presStyleLbl="node1" presStyleIdx="3" presStyleCnt="5"/>
      <dgm:spPr/>
      <dgm:t>
        <a:bodyPr/>
        <a:lstStyle/>
        <a:p>
          <a:endParaRPr lang="en-US"/>
        </a:p>
      </dgm:t>
    </dgm:pt>
    <dgm:pt modelId="{F42F7F7A-2D55-6F4E-9261-BD37DDDFCC2E}" type="pres">
      <dgm:prSet presAssocID="{A9AFF2B9-4A5F-1648-ADA2-A9A36AA2DE54}" presName="sp" presStyleCnt="0"/>
      <dgm:spPr/>
    </dgm:pt>
    <dgm:pt modelId="{7873441B-37FF-C14C-A152-DA5ECBDD1ECB}" type="pres">
      <dgm:prSet presAssocID="{275B0C6B-2CAA-7947-B2BF-24163C49513C}" presName="arrowAndChildren" presStyleCnt="0"/>
      <dgm:spPr/>
    </dgm:pt>
    <dgm:pt modelId="{9961FAD3-F344-8946-A7D8-4AEBB4BD0035}" type="pres">
      <dgm:prSet presAssocID="{275B0C6B-2CAA-7947-B2BF-24163C49513C}" presName="parentTextArrow" presStyleLbl="node1" presStyleIdx="4" presStyleCnt="5"/>
      <dgm:spPr/>
      <dgm:t>
        <a:bodyPr/>
        <a:lstStyle/>
        <a:p>
          <a:endParaRPr lang="en-US"/>
        </a:p>
      </dgm:t>
    </dgm:pt>
  </dgm:ptLst>
  <dgm:cxnLst>
    <dgm:cxn modelId="{74A23830-8513-5E41-A8AA-D43FF7CBCDC1}" srcId="{F50BA194-5204-9046-8437-3B8642FF4500}" destId="{E2C069D6-A487-474D-AD80-33177FC5463A}" srcOrd="1" destOrd="0" parTransId="{31DD8057-7FAC-314C-9300-206C005715C0}" sibTransId="{899B2174-222E-D941-ACF8-F16C09E3C710}"/>
    <dgm:cxn modelId="{B6ADE617-8E5E-0B43-A35D-A64F60F44511}" type="presOf" srcId="{E2C069D6-A487-474D-AD80-33177FC5463A}" destId="{721F7E33-82FC-F347-94CA-1F708B13E8A1}" srcOrd="0" destOrd="0" presId="urn:microsoft.com/office/officeart/2005/8/layout/process4"/>
    <dgm:cxn modelId="{024A13EA-0124-8B4F-8D94-1131260CF0F8}" type="presOf" srcId="{F50BA194-5204-9046-8437-3B8642FF4500}" destId="{C505DA22-A757-374D-9DFD-AF091D63BC75}" srcOrd="0" destOrd="0" presId="urn:microsoft.com/office/officeart/2005/8/layout/process4"/>
    <dgm:cxn modelId="{D2BE1343-3812-FF49-BB8C-DC476200735E}" srcId="{F50BA194-5204-9046-8437-3B8642FF4500}" destId="{EDBC9CC7-BD77-7F44-8426-1974C616F9AD}" srcOrd="2" destOrd="0" parTransId="{93EAC506-F461-8849-9B89-14C5EC72D9DD}" sibTransId="{F1AD45B9-8679-7144-992D-20453B7C122D}"/>
    <dgm:cxn modelId="{0E61E46B-C583-FE49-9201-79B21A4F869A}" type="presOf" srcId="{EDBC9CC7-BD77-7F44-8426-1974C616F9AD}" destId="{B8647FC2-BAE6-F449-80C6-CCED67801F1E}" srcOrd="0" destOrd="0" presId="urn:microsoft.com/office/officeart/2005/8/layout/process4"/>
    <dgm:cxn modelId="{7B4E16DB-2C5B-0245-A392-B4801AB81514}" type="presOf" srcId="{1C65DC96-4CC9-074E-8C41-5E040BFECC16}" destId="{1CC3EA48-45F0-0247-9C18-BBA3405645DB}" srcOrd="0" destOrd="0" presId="urn:microsoft.com/office/officeart/2005/8/layout/process4"/>
    <dgm:cxn modelId="{850A4314-31BE-C247-96DA-5999F2F85DA2}" type="presOf" srcId="{275B0C6B-2CAA-7947-B2BF-24163C49513C}" destId="{9961FAD3-F344-8946-A7D8-4AEBB4BD0035}" srcOrd="0" destOrd="0" presId="urn:microsoft.com/office/officeart/2005/8/layout/process4"/>
    <dgm:cxn modelId="{C1E2AB98-354F-DF47-8DDD-A4E17E96955A}" srcId="{F50BA194-5204-9046-8437-3B8642FF4500}" destId="{1748E175-086C-8649-A0FB-F0923C6A46B8}" srcOrd="3" destOrd="0" parTransId="{C84E3FEC-A29E-E144-AB95-F08054FA0A80}" sibTransId="{09544C6B-3D16-4B4C-B1B9-E0F49FB4FEFB}"/>
    <dgm:cxn modelId="{8A32C831-FCD4-5341-9573-6C7388F12908}" srcId="{F50BA194-5204-9046-8437-3B8642FF4500}" destId="{1C65DC96-4CC9-074E-8C41-5E040BFECC16}" srcOrd="4" destOrd="0" parTransId="{ADE13965-7DDC-6340-97B4-33B52140FAA4}" sibTransId="{373E2011-0ADE-364E-B325-FC5F39DCF1E4}"/>
    <dgm:cxn modelId="{3102BD17-E497-EF43-8047-814E9380A55D}" srcId="{F50BA194-5204-9046-8437-3B8642FF4500}" destId="{275B0C6B-2CAA-7947-B2BF-24163C49513C}" srcOrd="0" destOrd="0" parTransId="{07248F71-D6B0-F446-A8C7-57AFC8F9A91E}" sibTransId="{A9AFF2B9-4A5F-1648-ADA2-A9A36AA2DE54}"/>
    <dgm:cxn modelId="{CE891716-196E-A34A-9407-F090EAE90CDB}" type="presOf" srcId="{1748E175-086C-8649-A0FB-F0923C6A46B8}" destId="{A409EAA3-F737-7C4B-9643-FDDE4C49F067}" srcOrd="0" destOrd="0" presId="urn:microsoft.com/office/officeart/2005/8/layout/process4"/>
    <dgm:cxn modelId="{18BC427A-F474-B04D-9AE4-94356BABF58C}" type="presParOf" srcId="{C505DA22-A757-374D-9DFD-AF091D63BC75}" destId="{E751E58B-39F6-CF4C-BDA1-4E20D43A5E9B}" srcOrd="0" destOrd="0" presId="urn:microsoft.com/office/officeart/2005/8/layout/process4"/>
    <dgm:cxn modelId="{9B249567-B3EE-3444-8F9D-76E6179AC284}" type="presParOf" srcId="{E751E58B-39F6-CF4C-BDA1-4E20D43A5E9B}" destId="{1CC3EA48-45F0-0247-9C18-BBA3405645DB}" srcOrd="0" destOrd="0" presId="urn:microsoft.com/office/officeart/2005/8/layout/process4"/>
    <dgm:cxn modelId="{EAE4362D-B9D9-874E-A7FD-C3C6136E1142}" type="presParOf" srcId="{C505DA22-A757-374D-9DFD-AF091D63BC75}" destId="{2EDD6A32-E2DB-D447-9FE8-AFBD9D8DD4CF}" srcOrd="1" destOrd="0" presId="urn:microsoft.com/office/officeart/2005/8/layout/process4"/>
    <dgm:cxn modelId="{80034673-9542-E549-AD1B-AF9CE88F8221}" type="presParOf" srcId="{C505DA22-A757-374D-9DFD-AF091D63BC75}" destId="{584EA576-B679-6F4F-8DB4-7F07F4EFCF8D}" srcOrd="2" destOrd="0" presId="urn:microsoft.com/office/officeart/2005/8/layout/process4"/>
    <dgm:cxn modelId="{A31B57E9-1E3C-5541-96A9-A6D0EC3A7B4D}" type="presParOf" srcId="{584EA576-B679-6F4F-8DB4-7F07F4EFCF8D}" destId="{A409EAA3-F737-7C4B-9643-FDDE4C49F067}" srcOrd="0" destOrd="0" presId="urn:microsoft.com/office/officeart/2005/8/layout/process4"/>
    <dgm:cxn modelId="{639C379B-23E2-454F-8E49-0AA76E4D1E27}" type="presParOf" srcId="{C505DA22-A757-374D-9DFD-AF091D63BC75}" destId="{254BD913-529E-374B-AF06-8C70B73A8948}" srcOrd="3" destOrd="0" presId="urn:microsoft.com/office/officeart/2005/8/layout/process4"/>
    <dgm:cxn modelId="{58F31D0C-303F-1346-BCA4-F9046D6A817B}" type="presParOf" srcId="{C505DA22-A757-374D-9DFD-AF091D63BC75}" destId="{53FC8C50-68F0-8244-8E1B-AAD758E23987}" srcOrd="4" destOrd="0" presId="urn:microsoft.com/office/officeart/2005/8/layout/process4"/>
    <dgm:cxn modelId="{F73F2D74-3F60-D649-91B0-9188CA0B8D4F}" type="presParOf" srcId="{53FC8C50-68F0-8244-8E1B-AAD758E23987}" destId="{B8647FC2-BAE6-F449-80C6-CCED67801F1E}" srcOrd="0" destOrd="0" presId="urn:microsoft.com/office/officeart/2005/8/layout/process4"/>
    <dgm:cxn modelId="{8907B645-987A-B943-8426-5EEB06B2D4A9}" type="presParOf" srcId="{C505DA22-A757-374D-9DFD-AF091D63BC75}" destId="{62AB6804-875C-DE4D-B414-67A549898FFE}" srcOrd="5" destOrd="0" presId="urn:microsoft.com/office/officeart/2005/8/layout/process4"/>
    <dgm:cxn modelId="{D5B4DD05-6DBA-A945-A936-18F0B983616C}" type="presParOf" srcId="{C505DA22-A757-374D-9DFD-AF091D63BC75}" destId="{7818AA5F-DFFA-E141-8DFA-19A61A2AA774}" srcOrd="6" destOrd="0" presId="urn:microsoft.com/office/officeart/2005/8/layout/process4"/>
    <dgm:cxn modelId="{14CDE4CC-ACC2-9248-9AA2-4C12A7056E95}" type="presParOf" srcId="{7818AA5F-DFFA-E141-8DFA-19A61A2AA774}" destId="{721F7E33-82FC-F347-94CA-1F708B13E8A1}" srcOrd="0" destOrd="0" presId="urn:microsoft.com/office/officeart/2005/8/layout/process4"/>
    <dgm:cxn modelId="{460B54E5-94A7-1A46-A2E2-9FED229F3FB4}" type="presParOf" srcId="{C505DA22-A757-374D-9DFD-AF091D63BC75}" destId="{F42F7F7A-2D55-6F4E-9261-BD37DDDFCC2E}" srcOrd="7" destOrd="0" presId="urn:microsoft.com/office/officeart/2005/8/layout/process4"/>
    <dgm:cxn modelId="{71CD312E-4CE7-1349-A73E-7E9215DE0561}" type="presParOf" srcId="{C505DA22-A757-374D-9DFD-AF091D63BC75}" destId="{7873441B-37FF-C14C-A152-DA5ECBDD1ECB}" srcOrd="8" destOrd="0" presId="urn:microsoft.com/office/officeart/2005/8/layout/process4"/>
    <dgm:cxn modelId="{6D332326-4FF2-9043-A90A-50A7DFCBD77D}" type="presParOf" srcId="{7873441B-37FF-C14C-A152-DA5ECBDD1ECB}" destId="{9961FAD3-F344-8946-A7D8-4AEBB4BD0035}" srcOrd="0" destOrd="0" presId="urn:microsoft.com/office/officeart/2005/8/layout/process4"/>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C3EA48-45F0-0247-9C18-BBA3405645DB}">
      <dsp:nvSpPr>
        <dsp:cNvPr id="0" name=""/>
        <dsp:cNvSpPr/>
      </dsp:nvSpPr>
      <dsp:spPr>
        <a:xfrm>
          <a:off x="0" y="8291379"/>
          <a:ext cx="4545813" cy="777419"/>
        </a:xfrm>
        <a:prstGeom prst="rect">
          <a:avLst/>
        </a:prstGeom>
        <a:solidFill>
          <a:schemeClr val="accent5">
            <a:lumMod val="60000"/>
            <a:lumOff val="40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US" sz="2300" kern="1200" dirty="0" smtClean="0"/>
            <a:t>FC8</a:t>
          </a:r>
          <a:endParaRPr lang="en-US" sz="2300" kern="1200" dirty="0"/>
        </a:p>
      </dsp:txBody>
      <dsp:txXfrm>
        <a:off x="0" y="8291379"/>
        <a:ext cx="4545813" cy="777419"/>
      </dsp:txXfrm>
    </dsp:sp>
    <dsp:sp modelId="{A409EAA3-F737-7C4B-9643-FDDE4C49F067}">
      <dsp:nvSpPr>
        <dsp:cNvPr id="0" name=""/>
        <dsp:cNvSpPr/>
      </dsp:nvSpPr>
      <dsp:spPr>
        <a:xfrm rot="10800000">
          <a:off x="0" y="7107369"/>
          <a:ext cx="4545813" cy="1195671"/>
        </a:xfrm>
        <a:prstGeom prst="upArrowCallout">
          <a:avLst/>
        </a:prstGeom>
        <a:solidFill>
          <a:schemeClr val="accent3"/>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US" sz="2300" kern="1200" dirty="0" smtClean="0"/>
            <a:t>FC7 – RELU7 – DROP7</a:t>
          </a:r>
          <a:endParaRPr lang="en-US" sz="2300" kern="1200" dirty="0"/>
        </a:p>
      </dsp:txBody>
      <dsp:txXfrm rot="10800000">
        <a:off x="0" y="7107369"/>
        <a:ext cx="4545813" cy="776911"/>
      </dsp:txXfrm>
    </dsp:sp>
    <dsp:sp modelId="{7ECE982C-8084-4145-8E34-D4B1BF5E2A33}">
      <dsp:nvSpPr>
        <dsp:cNvPr id="0" name=""/>
        <dsp:cNvSpPr/>
      </dsp:nvSpPr>
      <dsp:spPr>
        <a:xfrm rot="10800000">
          <a:off x="0" y="5923359"/>
          <a:ext cx="4545813" cy="1195671"/>
        </a:xfrm>
        <a:prstGeom prst="upArrowCallout">
          <a:avLst/>
        </a:prstGeom>
        <a:solidFill>
          <a:schemeClr val="accent3"/>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US" sz="2300" kern="1200" dirty="0" smtClean="0"/>
            <a:t>FC6 – RELU6 – DROP6</a:t>
          </a:r>
          <a:endParaRPr lang="en-US" sz="2300" kern="1200" dirty="0"/>
        </a:p>
      </dsp:txBody>
      <dsp:txXfrm rot="10800000">
        <a:off x="0" y="5923359"/>
        <a:ext cx="4545813" cy="776911"/>
      </dsp:txXfrm>
    </dsp:sp>
    <dsp:sp modelId="{B8647FC2-BAE6-F449-80C6-CCED67801F1E}">
      <dsp:nvSpPr>
        <dsp:cNvPr id="0" name=""/>
        <dsp:cNvSpPr/>
      </dsp:nvSpPr>
      <dsp:spPr>
        <a:xfrm rot="10800000">
          <a:off x="0" y="4739349"/>
          <a:ext cx="4545813" cy="1195671"/>
        </a:xfrm>
        <a:prstGeom prst="upArrowCallout">
          <a:avLst/>
        </a:prstGeom>
        <a:solidFill>
          <a:schemeClr val="accent4">
            <a:lumMod val="60000"/>
            <a:lumOff val="40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US" sz="2300" kern="1200" dirty="0" smtClean="0"/>
            <a:t>CONV5 – RELU5 – POOL5</a:t>
          </a:r>
          <a:endParaRPr lang="en-US" sz="2300" kern="1200" dirty="0"/>
        </a:p>
      </dsp:txBody>
      <dsp:txXfrm rot="10800000">
        <a:off x="0" y="4739349"/>
        <a:ext cx="4545813" cy="776911"/>
      </dsp:txXfrm>
    </dsp:sp>
    <dsp:sp modelId="{0ECFA5D7-AA8E-BC49-9507-3E59020CD606}">
      <dsp:nvSpPr>
        <dsp:cNvPr id="0" name=""/>
        <dsp:cNvSpPr/>
      </dsp:nvSpPr>
      <dsp:spPr>
        <a:xfrm rot="10800000">
          <a:off x="0" y="3555339"/>
          <a:ext cx="4545813" cy="1195671"/>
        </a:xfrm>
        <a:prstGeom prst="upArrowCallout">
          <a:avLst/>
        </a:prstGeom>
        <a:solidFill>
          <a:srgbClr val="FF6600"/>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US" sz="2300" kern="1200" dirty="0" smtClean="0"/>
            <a:t>CONV4 – RELU4</a:t>
          </a:r>
          <a:endParaRPr lang="en-US" sz="2300" kern="1200" dirty="0"/>
        </a:p>
      </dsp:txBody>
      <dsp:txXfrm rot="10800000">
        <a:off x="0" y="3555339"/>
        <a:ext cx="4545813" cy="776911"/>
      </dsp:txXfrm>
    </dsp:sp>
    <dsp:sp modelId="{EB56CCAF-F2F2-E84B-AA4D-4099581E7224}">
      <dsp:nvSpPr>
        <dsp:cNvPr id="0" name=""/>
        <dsp:cNvSpPr/>
      </dsp:nvSpPr>
      <dsp:spPr>
        <a:xfrm rot="10800000">
          <a:off x="0" y="2371329"/>
          <a:ext cx="4545813" cy="1195671"/>
        </a:xfrm>
        <a:prstGeom prst="upArrowCallout">
          <a:avLst/>
        </a:prstGeom>
        <a:solidFill>
          <a:srgbClr val="FF6600"/>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US" sz="2300" kern="1200" dirty="0" smtClean="0"/>
            <a:t>CONV3 – RELU3</a:t>
          </a:r>
          <a:endParaRPr lang="en-US" sz="2300" kern="1200" dirty="0"/>
        </a:p>
      </dsp:txBody>
      <dsp:txXfrm rot="10800000">
        <a:off x="0" y="2371329"/>
        <a:ext cx="4545813" cy="776911"/>
      </dsp:txXfrm>
    </dsp:sp>
    <dsp:sp modelId="{721F7E33-82FC-F347-94CA-1F708B13E8A1}">
      <dsp:nvSpPr>
        <dsp:cNvPr id="0" name=""/>
        <dsp:cNvSpPr/>
      </dsp:nvSpPr>
      <dsp:spPr>
        <a:xfrm rot="10800000">
          <a:off x="0" y="1187320"/>
          <a:ext cx="4545813" cy="1195671"/>
        </a:xfrm>
        <a:prstGeom prst="upArrowCallout">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US" sz="2300" kern="1200" dirty="0" smtClean="0"/>
            <a:t>CONV2 – RELU2 – POOL2 – NORM2</a:t>
          </a:r>
          <a:endParaRPr lang="en-US" sz="2300" kern="1200" dirty="0"/>
        </a:p>
      </dsp:txBody>
      <dsp:txXfrm rot="10800000">
        <a:off x="0" y="1187320"/>
        <a:ext cx="4545813" cy="776911"/>
      </dsp:txXfrm>
    </dsp:sp>
    <dsp:sp modelId="{9961FAD3-F344-8946-A7D8-4AEBB4BD0035}">
      <dsp:nvSpPr>
        <dsp:cNvPr id="0" name=""/>
        <dsp:cNvSpPr/>
      </dsp:nvSpPr>
      <dsp:spPr>
        <a:xfrm rot="10800000">
          <a:off x="0" y="3310"/>
          <a:ext cx="4545813" cy="1195671"/>
        </a:xfrm>
        <a:prstGeom prst="upArrowCallout">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US" sz="2300" kern="1200" dirty="0" smtClean="0"/>
            <a:t>CONV1 – RELU1 – POOL1 – NORM1</a:t>
          </a:r>
          <a:endParaRPr lang="en-US" sz="2300" kern="1200" dirty="0"/>
        </a:p>
      </dsp:txBody>
      <dsp:txXfrm rot="10800000">
        <a:off x="0" y="3310"/>
        <a:ext cx="4545813" cy="7769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C3EA48-45F0-0247-9C18-BBA3405645DB}">
      <dsp:nvSpPr>
        <dsp:cNvPr id="0" name=""/>
        <dsp:cNvSpPr/>
      </dsp:nvSpPr>
      <dsp:spPr>
        <a:xfrm>
          <a:off x="0" y="7789792"/>
          <a:ext cx="4545813" cy="1277980"/>
        </a:xfrm>
        <a:prstGeom prst="rect">
          <a:avLst/>
        </a:prstGeom>
        <a:solidFill>
          <a:schemeClr val="accent5">
            <a:lumMod val="60000"/>
            <a:lumOff val="40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en-US" sz="3000" kern="1200" dirty="0" smtClean="0"/>
            <a:t>FC8</a:t>
          </a:r>
          <a:endParaRPr lang="en-US" sz="3000" kern="1200" dirty="0"/>
        </a:p>
      </dsp:txBody>
      <dsp:txXfrm>
        <a:off x="0" y="7789792"/>
        <a:ext cx="4545813" cy="1277980"/>
      </dsp:txXfrm>
    </dsp:sp>
    <dsp:sp modelId="{A409EAA3-F737-7C4B-9643-FDDE4C49F067}">
      <dsp:nvSpPr>
        <dsp:cNvPr id="0" name=""/>
        <dsp:cNvSpPr/>
      </dsp:nvSpPr>
      <dsp:spPr>
        <a:xfrm rot="10800000">
          <a:off x="0" y="5843428"/>
          <a:ext cx="4545813" cy="1965533"/>
        </a:xfrm>
        <a:prstGeom prst="upArrowCallout">
          <a:avLst/>
        </a:prstGeom>
        <a:solidFill>
          <a:schemeClr val="accent3"/>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en-US" sz="3000" kern="1200" dirty="0" smtClean="0"/>
            <a:t>FC7 – RELU7 – DROP7</a:t>
          </a:r>
          <a:endParaRPr lang="en-US" sz="3000" kern="1200" dirty="0"/>
        </a:p>
      </dsp:txBody>
      <dsp:txXfrm rot="10800000">
        <a:off x="0" y="5843428"/>
        <a:ext cx="4545813" cy="1277144"/>
      </dsp:txXfrm>
    </dsp:sp>
    <dsp:sp modelId="{B8647FC2-BAE6-F449-80C6-CCED67801F1E}">
      <dsp:nvSpPr>
        <dsp:cNvPr id="0" name=""/>
        <dsp:cNvSpPr/>
      </dsp:nvSpPr>
      <dsp:spPr>
        <a:xfrm rot="10800000">
          <a:off x="0" y="3897064"/>
          <a:ext cx="4545813" cy="1965533"/>
        </a:xfrm>
        <a:prstGeom prst="upArrowCallout">
          <a:avLst/>
        </a:prstGeom>
        <a:solidFill>
          <a:schemeClr val="accent4">
            <a:lumMod val="60000"/>
            <a:lumOff val="40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en-US" sz="3000" kern="1200" dirty="0" smtClean="0"/>
            <a:t>CONV3 – RELU3– POOL3</a:t>
          </a:r>
        </a:p>
      </dsp:txBody>
      <dsp:txXfrm rot="10800000">
        <a:off x="0" y="3897064"/>
        <a:ext cx="4545813" cy="1277144"/>
      </dsp:txXfrm>
    </dsp:sp>
    <dsp:sp modelId="{721F7E33-82FC-F347-94CA-1F708B13E8A1}">
      <dsp:nvSpPr>
        <dsp:cNvPr id="0" name=""/>
        <dsp:cNvSpPr/>
      </dsp:nvSpPr>
      <dsp:spPr>
        <a:xfrm rot="10800000">
          <a:off x="0" y="1950700"/>
          <a:ext cx="4545813" cy="1965533"/>
        </a:xfrm>
        <a:prstGeom prst="upArrowCallout">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en-US" sz="3000" kern="1200" dirty="0" smtClean="0"/>
            <a:t>CONV2 – RELU2 – POOL2 – NORM2</a:t>
          </a:r>
          <a:endParaRPr lang="en-US" sz="3000" kern="1200" dirty="0"/>
        </a:p>
      </dsp:txBody>
      <dsp:txXfrm rot="10800000">
        <a:off x="0" y="1950700"/>
        <a:ext cx="4545813" cy="1277144"/>
      </dsp:txXfrm>
    </dsp:sp>
    <dsp:sp modelId="{9961FAD3-F344-8946-A7D8-4AEBB4BD0035}">
      <dsp:nvSpPr>
        <dsp:cNvPr id="0" name=""/>
        <dsp:cNvSpPr/>
      </dsp:nvSpPr>
      <dsp:spPr>
        <a:xfrm rot="10800000">
          <a:off x="0" y="4336"/>
          <a:ext cx="4545813" cy="1965533"/>
        </a:xfrm>
        <a:prstGeom prst="upArrowCallout">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en-US" sz="3000" kern="1200" dirty="0" smtClean="0"/>
            <a:t>CONV1 – RELU1 – POOL1 – NORM1</a:t>
          </a:r>
          <a:endParaRPr lang="en-US" sz="3000" kern="1200" dirty="0"/>
        </a:p>
      </dsp:txBody>
      <dsp:txXfrm rot="10800000">
        <a:off x="0" y="4336"/>
        <a:ext cx="4545813" cy="127714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3/17/15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3/17/15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7.bin"/><Relationship Id="rId16" Type="http://schemas.openxmlformats.org/officeDocument/2006/relationships/image" Target="../media/image1.wmf"/><Relationship Id="rId17" Type="http://schemas.openxmlformats.org/officeDocument/2006/relationships/oleObject" Target="../embeddings/oleObject8.bin"/><Relationship Id="rId18" Type="http://schemas.openxmlformats.org/officeDocument/2006/relationships/image" Target="../media/image2.wmf"/><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oleObject" Target="../embeddings/oleObject5.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6.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11.bin"/><Relationship Id="rId16" Type="http://schemas.openxmlformats.org/officeDocument/2006/relationships/image" Target="../media/image1.wmf"/><Relationship Id="rId17" Type="http://schemas.openxmlformats.org/officeDocument/2006/relationships/oleObject" Target="../embeddings/oleObject12.bin"/><Relationship Id="rId18" Type="http://schemas.openxmlformats.org/officeDocument/2006/relationships/image" Target="../media/image2.wmf"/><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oleObject" Target="../embeddings/oleObject9.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10.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solidFill>
              <a:schemeClr val="accent5">
                <a:lumMod val="50000"/>
              </a:schemeClr>
            </a:solid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922338"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7692"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253046"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2918400"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22"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23"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24"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25"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42"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43"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44"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45"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Tree>
  </p:cSld>
  <p:clrMap bg1="lt1" tx1="dk1" bg2="lt2" tx2="dk2" accent1="accent1" accent2="accent2" accent3="accent3" accent4="accent4" accent5="accent5" accent6="accent6" hlink="hlink" folHlink="folHlink"/>
  <p:sldLayoutIdLst>
    <p:sldLayoutId id="2147483658"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66"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67"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68"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69"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Tree>
  </p:cSld>
  <p:clrMap bg1="lt1" tx1="dk1" bg2="lt2" tx2="dk2" accent1="accent1" accent2="accent2" accent3="accent3" accent4="accent4" accent5="accent5" accent6="accent6" hlink="hlink" folHlink="folHlink"/>
  <p:sldLayoutIdLst>
    <p:sldLayoutId id="2147483654"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diagramLayout" Target="../diagrams/layout2.xml"/><Relationship Id="rId21" Type="http://schemas.openxmlformats.org/officeDocument/2006/relationships/diagramQuickStyle" Target="../diagrams/quickStyle2.xml"/><Relationship Id="rId22" Type="http://schemas.openxmlformats.org/officeDocument/2006/relationships/diagramColors" Target="../diagrams/colors2.xml"/><Relationship Id="rId23" Type="http://schemas.microsoft.com/office/2007/relationships/diagramDrawing" Target="../diagrams/drawing2.xml"/><Relationship Id="rId24" Type="http://schemas.openxmlformats.org/officeDocument/2006/relationships/image" Target="../media/image18.png"/><Relationship Id="rId25" Type="http://schemas.openxmlformats.org/officeDocument/2006/relationships/image" Target="../media/image19.png"/><Relationship Id="rId26" Type="http://schemas.openxmlformats.org/officeDocument/2006/relationships/image" Target="../media/image20.png"/><Relationship Id="rId27" Type="http://schemas.openxmlformats.org/officeDocument/2006/relationships/image" Target="../media/image21.JPEG"/><Relationship Id="rId28" Type="http://schemas.openxmlformats.org/officeDocument/2006/relationships/image" Target="../media/image22.JPEG"/><Relationship Id="rId29" Type="http://schemas.openxmlformats.org/officeDocument/2006/relationships/image" Target="../media/image23.JPE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cs.toronto.edu/~fritz/absps/imagenet.pdf" TargetMode="External"/><Relationship Id="rId4" Type="http://schemas.openxmlformats.org/officeDocument/2006/relationships/hyperlink" Target="http://places.csail.mit.edu/" TargetMode="External"/><Relationship Id="rId5" Type="http://schemas.openxmlformats.org/officeDocument/2006/relationships/hyperlink" Target="http://www.image-net.org/projects/hedging/" TargetMode="External"/><Relationship Id="rId30" Type="http://schemas.openxmlformats.org/officeDocument/2006/relationships/image" Target="../media/image24.JPEG"/><Relationship Id="rId31" Type="http://schemas.openxmlformats.org/officeDocument/2006/relationships/image" Target="../media/image25.png"/><Relationship Id="rId32" Type="http://schemas.openxmlformats.org/officeDocument/2006/relationships/image" Target="../media/image26.png"/><Relationship Id="rId9" Type="http://schemas.openxmlformats.org/officeDocument/2006/relationships/image" Target="../media/image13.png"/><Relationship Id="rId6" Type="http://schemas.openxmlformats.org/officeDocument/2006/relationships/hyperlink" Target="http://arxiv.org/abs/1311.2524" TargetMode="External"/><Relationship Id="rId7" Type="http://schemas.openxmlformats.org/officeDocument/2006/relationships/image" Target="../media/image11.JPEG"/><Relationship Id="rId8" Type="http://schemas.openxmlformats.org/officeDocument/2006/relationships/image" Target="../media/image12.JPEG"/><Relationship Id="rId33" Type="http://schemas.openxmlformats.org/officeDocument/2006/relationships/image" Target="../media/image27.png"/><Relationship Id="rId34" Type="http://schemas.openxmlformats.org/officeDocument/2006/relationships/image" Target="../media/image28.png"/><Relationship Id="rId10" Type="http://schemas.openxmlformats.org/officeDocument/2006/relationships/diagramData" Target="../diagrams/data1.xml"/><Relationship Id="rId11" Type="http://schemas.openxmlformats.org/officeDocument/2006/relationships/diagramLayout" Target="../diagrams/layout1.xml"/><Relationship Id="rId12" Type="http://schemas.openxmlformats.org/officeDocument/2006/relationships/diagramQuickStyle" Target="../diagrams/quickStyle1.xml"/><Relationship Id="rId13" Type="http://schemas.openxmlformats.org/officeDocument/2006/relationships/diagramColors" Target="../diagrams/colors1.xml"/><Relationship Id="rId14" Type="http://schemas.microsoft.com/office/2007/relationships/diagramDrawing" Target="../diagrams/drawing1.xml"/><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8" Type="http://schemas.openxmlformats.org/officeDocument/2006/relationships/image" Target="../media/image17.png"/><Relationship Id="rId19"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Text Placeholder 448"/>
          <p:cNvSpPr>
            <a:spLocks noGrp="1"/>
          </p:cNvSpPr>
          <p:nvPr>
            <p:ph type="body" sz="quarter" idx="10"/>
          </p:nvPr>
        </p:nvSpPr>
        <p:spPr>
          <a:xfrm>
            <a:off x="1412188" y="6302795"/>
            <a:ext cx="9341051" cy="5381206"/>
          </a:xfrm>
        </p:spPr>
        <p:txBody>
          <a:bodyPr/>
          <a:lstStyle/>
          <a:p>
            <a:r>
              <a:rPr lang="en-US" dirty="0" smtClean="0">
                <a:latin typeface="Calibri"/>
                <a:cs typeface="Calibri"/>
              </a:rPr>
              <a:t>Classifying high level tasks (e.g. “checking emails”, “photo editing”, “social media”) a user does on his or her computer with a high accuracy is a simple task for most human beings. However, for computers, this is still an unsolved problem. Deep CNN networks are well known for learning features specific to each class in order to better identify new images. Accurate classification can determine when users switch tasks, allowing computers to track time and ensure optimal productivity of the user. No prior work on the subject of screenshot classification exist, however transfer learning on </a:t>
            </a:r>
            <a:r>
              <a:rPr lang="en-US" dirty="0" err="1" smtClean="0">
                <a:latin typeface="Calibri"/>
                <a:cs typeface="Calibri"/>
              </a:rPr>
              <a:t>CaffeNet</a:t>
            </a:r>
            <a:r>
              <a:rPr lang="en-US" dirty="0" smtClean="0">
                <a:latin typeface="Calibri"/>
                <a:cs typeface="Calibri"/>
              </a:rPr>
              <a:t>[1] for objects and Places205CNN and </a:t>
            </a:r>
            <a:r>
              <a:rPr lang="en-US" dirty="0" err="1" smtClean="0">
                <a:latin typeface="Calibri"/>
                <a:cs typeface="Calibri"/>
              </a:rPr>
              <a:t>HybridCNN</a:t>
            </a:r>
            <a:r>
              <a:rPr lang="en-US" dirty="0" smtClean="0">
                <a:latin typeface="Calibri"/>
                <a:cs typeface="Calibri"/>
              </a:rPr>
              <a:t> [2] for scene classification, provides weights that significantly reduce training time by placing the solver in a state closer to the optimal state. We explore two </a:t>
            </a:r>
            <a:r>
              <a:rPr lang="en-US" dirty="0" err="1" smtClean="0">
                <a:latin typeface="Calibri"/>
                <a:cs typeface="Calibri"/>
              </a:rPr>
              <a:t>datsets</a:t>
            </a:r>
            <a:r>
              <a:rPr lang="en-US" dirty="0" smtClean="0">
                <a:latin typeface="Calibri"/>
                <a:cs typeface="Calibri"/>
              </a:rPr>
              <a:t> – one small (1900 training examples), and one larger (10,800 training images)</a:t>
            </a:r>
            <a:endParaRPr lang="en-US" dirty="0">
              <a:latin typeface="Calibri"/>
              <a:cs typeface="Calibri"/>
            </a:endParaRPr>
          </a:p>
        </p:txBody>
      </p:sp>
      <p:sp>
        <p:nvSpPr>
          <p:cNvPr id="450" name="Text Placeholder 449"/>
          <p:cNvSpPr>
            <a:spLocks noGrp="1"/>
          </p:cNvSpPr>
          <p:nvPr>
            <p:ph type="body" sz="quarter" idx="11"/>
          </p:nvPr>
        </p:nvSpPr>
        <p:spPr/>
        <p:txBody>
          <a:bodyPr/>
          <a:lstStyle/>
          <a:p>
            <a:r>
              <a:rPr lang="en-US" dirty="0" smtClean="0"/>
              <a:t>Introduction</a:t>
            </a:r>
            <a:endParaRPr lang="en-US" dirty="0"/>
          </a:p>
        </p:txBody>
      </p:sp>
      <p:sp>
        <p:nvSpPr>
          <p:cNvPr id="453" name="Text Placeholder 452"/>
          <p:cNvSpPr>
            <a:spLocks noGrp="1"/>
          </p:cNvSpPr>
          <p:nvPr>
            <p:ph type="body" sz="quarter" idx="20"/>
          </p:nvPr>
        </p:nvSpPr>
        <p:spPr>
          <a:xfrm>
            <a:off x="904188" y="12102971"/>
            <a:ext cx="10050462" cy="754045"/>
          </a:xfrm>
        </p:spPr>
        <p:txBody>
          <a:bodyPr/>
          <a:lstStyle/>
          <a:p>
            <a:r>
              <a:rPr lang="en-US" dirty="0" smtClean="0"/>
              <a:t>Current Objectives</a:t>
            </a:r>
            <a:endParaRPr lang="en-US" dirty="0"/>
          </a:p>
        </p:txBody>
      </p:sp>
      <p:sp>
        <p:nvSpPr>
          <p:cNvPr id="454" name="Text Placeholder 453"/>
          <p:cNvSpPr>
            <a:spLocks noGrp="1"/>
          </p:cNvSpPr>
          <p:nvPr>
            <p:ph type="body" sz="quarter" idx="21"/>
          </p:nvPr>
        </p:nvSpPr>
        <p:spPr>
          <a:xfrm>
            <a:off x="1784214" y="17772058"/>
            <a:ext cx="8257767" cy="2160541"/>
          </a:xfrm>
        </p:spPr>
        <p:txBody>
          <a:bodyPr/>
          <a:lstStyle/>
          <a:p>
            <a:endParaRPr lang="en-US" dirty="0" smtClean="0">
              <a:latin typeface="Calibri"/>
              <a:cs typeface="Calibri"/>
            </a:endParaRPr>
          </a:p>
          <a:p>
            <a:pPr marL="457200" indent="-457200">
              <a:buFont typeface="+mj-lt"/>
              <a:buAutoNum type="arabicPeriod"/>
            </a:pPr>
            <a:r>
              <a:rPr lang="en-US" dirty="0" smtClean="0">
                <a:latin typeface="Calibri"/>
                <a:cs typeface="Calibri"/>
              </a:rPr>
              <a:t>Images from search engine scraping – Google, Yahoo, Bing, </a:t>
            </a:r>
            <a:r>
              <a:rPr lang="en-US" dirty="0" err="1" smtClean="0">
                <a:latin typeface="Calibri"/>
                <a:cs typeface="Calibri"/>
              </a:rPr>
              <a:t>Baidu</a:t>
            </a:r>
            <a:endParaRPr lang="en-US" dirty="0" smtClean="0">
              <a:latin typeface="Calibri"/>
              <a:cs typeface="Calibri"/>
            </a:endParaRPr>
          </a:p>
          <a:p>
            <a:pPr marL="457200" indent="-457200">
              <a:buFont typeface="+mj-lt"/>
              <a:buAutoNum type="arabicPeriod"/>
            </a:pPr>
            <a:r>
              <a:rPr lang="en-US" dirty="0" smtClean="0">
                <a:latin typeface="Calibri"/>
                <a:cs typeface="Calibri"/>
              </a:rPr>
              <a:t>Screenshots taken at regular intervals from my own computer </a:t>
            </a:r>
          </a:p>
        </p:txBody>
      </p:sp>
      <p:sp>
        <p:nvSpPr>
          <p:cNvPr id="455" name="Text Placeholder 454"/>
          <p:cNvSpPr>
            <a:spLocks noGrp="1"/>
          </p:cNvSpPr>
          <p:nvPr>
            <p:ph type="body" sz="quarter" idx="22"/>
          </p:nvPr>
        </p:nvSpPr>
        <p:spPr>
          <a:xfrm>
            <a:off x="930279" y="16513101"/>
            <a:ext cx="10048875" cy="754045"/>
          </a:xfrm>
        </p:spPr>
        <p:txBody>
          <a:bodyPr/>
          <a:lstStyle/>
          <a:p>
            <a:r>
              <a:rPr lang="en-US" dirty="0" smtClean="0"/>
              <a:t>Data Gathering and Cleanup</a:t>
            </a:r>
            <a:endParaRPr lang="en-US" dirty="0"/>
          </a:p>
        </p:txBody>
      </p:sp>
      <p:sp>
        <p:nvSpPr>
          <p:cNvPr id="456" name="Text Placeholder 455"/>
          <p:cNvSpPr>
            <a:spLocks noGrp="1"/>
          </p:cNvSpPr>
          <p:nvPr>
            <p:ph type="body" sz="quarter" idx="23"/>
          </p:nvPr>
        </p:nvSpPr>
        <p:spPr>
          <a:xfrm>
            <a:off x="11789920" y="28028895"/>
            <a:ext cx="9539933" cy="1533970"/>
          </a:xfrm>
        </p:spPr>
        <p:txBody>
          <a:bodyPr/>
          <a:lstStyle/>
          <a:p>
            <a:r>
              <a:rPr lang="en-US" dirty="0" smtClean="0">
                <a:latin typeface="Calibri"/>
                <a:cs typeface="Calibri"/>
              </a:rPr>
              <a:t>The models used were two-fold – the original as used in [2] as well as a reduced net with only 3 convolutional layers to reduce </a:t>
            </a:r>
            <a:r>
              <a:rPr lang="en-US" dirty="0" err="1" smtClean="0">
                <a:latin typeface="Calibri"/>
                <a:cs typeface="Calibri"/>
              </a:rPr>
              <a:t>overfitting</a:t>
            </a:r>
            <a:r>
              <a:rPr lang="en-US" dirty="0" smtClean="0">
                <a:latin typeface="Calibri"/>
                <a:cs typeface="Calibri"/>
              </a:rPr>
              <a:t> on the small dataset.</a:t>
            </a:r>
            <a:endParaRPr lang="en-US" dirty="0">
              <a:latin typeface="Calibri"/>
              <a:cs typeface="Calibri"/>
            </a:endParaRPr>
          </a:p>
        </p:txBody>
      </p:sp>
      <p:sp>
        <p:nvSpPr>
          <p:cNvPr id="457" name="Text Placeholder 456"/>
          <p:cNvSpPr>
            <a:spLocks noGrp="1"/>
          </p:cNvSpPr>
          <p:nvPr>
            <p:ph type="body" sz="quarter" idx="24"/>
          </p:nvPr>
        </p:nvSpPr>
        <p:spPr>
          <a:xfrm>
            <a:off x="11587957" y="26829913"/>
            <a:ext cx="10058400" cy="754045"/>
          </a:xfrm>
        </p:spPr>
        <p:txBody>
          <a:bodyPr/>
          <a:lstStyle/>
          <a:p>
            <a:r>
              <a:rPr lang="en-US" dirty="0" smtClean="0"/>
              <a:t>Models </a:t>
            </a:r>
            <a:endParaRPr lang="en-US" dirty="0"/>
          </a:p>
        </p:txBody>
      </p:sp>
      <p:sp>
        <p:nvSpPr>
          <p:cNvPr id="460" name="Text Placeholder 459"/>
          <p:cNvSpPr>
            <a:spLocks noGrp="1"/>
          </p:cNvSpPr>
          <p:nvPr>
            <p:ph type="body" sz="quarter" idx="27"/>
          </p:nvPr>
        </p:nvSpPr>
        <p:spPr>
          <a:xfrm>
            <a:off x="33117329" y="24281451"/>
            <a:ext cx="9516594" cy="609393"/>
          </a:xfrm>
        </p:spPr>
        <p:txBody>
          <a:bodyPr/>
          <a:lstStyle/>
          <a:p>
            <a:r>
              <a:rPr lang="en-US" dirty="0" smtClean="0"/>
              <a:t>References</a:t>
            </a:r>
            <a:endParaRPr lang="en-US" dirty="0"/>
          </a:p>
        </p:txBody>
      </p:sp>
      <p:sp>
        <p:nvSpPr>
          <p:cNvPr id="461" name="Text Placeholder 460"/>
          <p:cNvSpPr>
            <a:spLocks noGrp="1"/>
          </p:cNvSpPr>
          <p:nvPr>
            <p:ph type="body" sz="quarter" idx="28"/>
          </p:nvPr>
        </p:nvSpPr>
        <p:spPr>
          <a:xfrm>
            <a:off x="33130852" y="25149581"/>
            <a:ext cx="9521360" cy="7925224"/>
          </a:xfrm>
        </p:spPr>
        <p:txBody>
          <a:bodyPr/>
          <a:lstStyle/>
          <a:p>
            <a:pPr marL="457200" indent="-457200">
              <a:buFont typeface="+mj-lt"/>
              <a:buAutoNum type="arabicPeriod"/>
            </a:pPr>
            <a:r>
              <a:rPr lang="en-US" dirty="0">
                <a:latin typeface="Calibri"/>
                <a:cs typeface="Calibri"/>
              </a:rPr>
              <a:t>A. </a:t>
            </a:r>
            <a:r>
              <a:rPr lang="en-US" dirty="0" err="1">
                <a:latin typeface="Calibri"/>
                <a:cs typeface="Calibri"/>
              </a:rPr>
              <a:t>Krizhevsky,I</a:t>
            </a:r>
            <a:r>
              <a:rPr lang="en-US" dirty="0">
                <a:latin typeface="Calibri"/>
                <a:cs typeface="Calibri"/>
              </a:rPr>
              <a:t>. </a:t>
            </a:r>
            <a:r>
              <a:rPr lang="en-US" dirty="0" err="1">
                <a:latin typeface="Calibri"/>
                <a:cs typeface="Calibri"/>
              </a:rPr>
              <a:t>Sutskevar</a:t>
            </a:r>
            <a:r>
              <a:rPr lang="en-US" dirty="0">
                <a:latin typeface="Calibri"/>
                <a:cs typeface="Calibri"/>
              </a:rPr>
              <a:t>, G. Hinton. “</a:t>
            </a:r>
            <a:r>
              <a:rPr lang="en-US" dirty="0" err="1">
                <a:latin typeface="Calibri"/>
                <a:cs typeface="Calibri"/>
              </a:rPr>
              <a:t>ImageNet</a:t>
            </a:r>
            <a:r>
              <a:rPr lang="en-US" dirty="0">
                <a:latin typeface="Calibri"/>
                <a:cs typeface="Calibri"/>
              </a:rPr>
              <a:t> Classification with Deep Convolutional Neural Networks.” Advances in Neural Information Processing Systems 25 (NIPS) 2012 [</a:t>
            </a:r>
            <a:r>
              <a:rPr lang="en-US" dirty="0">
                <a:latin typeface="Calibri"/>
                <a:cs typeface="Calibri"/>
                <a:hlinkClick r:id="rId3"/>
              </a:rPr>
              <a:t>link</a:t>
            </a:r>
            <a:r>
              <a:rPr lang="en-US" dirty="0" smtClean="0">
                <a:latin typeface="Calibri"/>
                <a:cs typeface="Calibri"/>
                <a:hlinkClick r:id="rId3"/>
              </a:rPr>
              <a:t>]</a:t>
            </a:r>
            <a:endParaRPr lang="en-US" dirty="0" smtClean="0">
              <a:latin typeface="Calibri"/>
              <a:cs typeface="Calibri"/>
            </a:endParaRPr>
          </a:p>
          <a:p>
            <a:pPr marL="457200" indent="-457200">
              <a:buFont typeface="+mj-lt"/>
              <a:buAutoNum type="arabicPeriod"/>
            </a:pPr>
            <a:r>
              <a:rPr lang="en-US" dirty="0" smtClean="0">
                <a:latin typeface="Calibri"/>
                <a:cs typeface="Calibri"/>
              </a:rPr>
              <a:t>B</a:t>
            </a:r>
            <a:r>
              <a:rPr lang="en-US" dirty="0">
                <a:latin typeface="Calibri"/>
                <a:cs typeface="Calibri"/>
              </a:rPr>
              <a:t>. Zhou, A. </a:t>
            </a:r>
            <a:r>
              <a:rPr lang="en-US" dirty="0" err="1">
                <a:latin typeface="Calibri"/>
                <a:cs typeface="Calibri"/>
              </a:rPr>
              <a:t>Lapedriza</a:t>
            </a:r>
            <a:r>
              <a:rPr lang="en-US" dirty="0">
                <a:latin typeface="Calibri"/>
                <a:cs typeface="Calibri"/>
              </a:rPr>
              <a:t>, J. Xiao, A. </a:t>
            </a:r>
            <a:r>
              <a:rPr lang="en-US" dirty="0" err="1">
                <a:latin typeface="Calibri"/>
                <a:cs typeface="Calibri"/>
              </a:rPr>
              <a:t>Torralba</a:t>
            </a:r>
            <a:r>
              <a:rPr lang="en-US" dirty="0">
                <a:latin typeface="Calibri"/>
                <a:cs typeface="Calibri"/>
              </a:rPr>
              <a:t>, and A. </a:t>
            </a:r>
            <a:r>
              <a:rPr lang="en-US" dirty="0" err="1">
                <a:latin typeface="Calibri"/>
                <a:cs typeface="Calibri"/>
              </a:rPr>
              <a:t>Oliva</a:t>
            </a:r>
            <a:r>
              <a:rPr lang="en-US" dirty="0">
                <a:latin typeface="Calibri"/>
                <a:cs typeface="Calibri"/>
              </a:rPr>
              <a:t>. "Learning Deep Features for Scene Recognition using Places Database." Advances in Neural Information Processing Systems 27 (NIPS), </a:t>
            </a:r>
            <a:r>
              <a:rPr lang="en-US" dirty="0" smtClean="0">
                <a:latin typeface="Calibri"/>
                <a:cs typeface="Calibri"/>
              </a:rPr>
              <a:t>2014 [</a:t>
            </a:r>
            <a:r>
              <a:rPr lang="en-US" dirty="0" smtClean="0">
                <a:latin typeface="Calibri"/>
                <a:cs typeface="Calibri"/>
                <a:hlinkClick r:id="rId4"/>
              </a:rPr>
              <a:t>link</a:t>
            </a:r>
            <a:r>
              <a:rPr lang="en-US" dirty="0" smtClean="0">
                <a:latin typeface="Calibri"/>
                <a:cs typeface="Calibri"/>
              </a:rPr>
              <a:t>]</a:t>
            </a:r>
          </a:p>
          <a:p>
            <a:pPr marL="457200" indent="-457200">
              <a:buFont typeface="+mj-lt"/>
              <a:buAutoNum type="arabicPeriod"/>
            </a:pPr>
            <a:r>
              <a:rPr lang="en-US" dirty="0" err="1" smtClean="0">
                <a:latin typeface="Calibri"/>
                <a:cs typeface="Calibri"/>
              </a:rPr>
              <a:t>Jia</a:t>
            </a:r>
            <a:r>
              <a:rPr lang="en-US" dirty="0" smtClean="0">
                <a:latin typeface="Calibri"/>
                <a:cs typeface="Calibri"/>
              </a:rPr>
              <a:t> </a:t>
            </a:r>
            <a:r>
              <a:rPr lang="en-US" dirty="0">
                <a:latin typeface="Calibri"/>
                <a:cs typeface="Calibri"/>
              </a:rPr>
              <a:t>Deng, Jonathan Krause, Alex Berg, Li </a:t>
            </a:r>
            <a:r>
              <a:rPr lang="en-US" dirty="0" err="1">
                <a:latin typeface="Calibri"/>
                <a:cs typeface="Calibri"/>
              </a:rPr>
              <a:t>Fei-Fei</a:t>
            </a:r>
            <a:r>
              <a:rPr lang="en-US" dirty="0">
                <a:latin typeface="Calibri"/>
                <a:cs typeface="Calibri"/>
              </a:rPr>
              <a:t>. </a:t>
            </a:r>
            <a:r>
              <a:rPr lang="en-US" dirty="0" smtClean="0">
                <a:latin typeface="Calibri"/>
                <a:cs typeface="Calibri"/>
              </a:rPr>
              <a:t>“Hedging </a:t>
            </a:r>
            <a:r>
              <a:rPr lang="en-US" dirty="0">
                <a:latin typeface="Calibri"/>
                <a:cs typeface="Calibri"/>
              </a:rPr>
              <a:t>Your Bets: Optimizing Accuracy-Specificity Trade-offs in Large Scale Visual Recognition</a:t>
            </a:r>
            <a:r>
              <a:rPr lang="en-US" b="1" dirty="0" smtClean="0">
                <a:latin typeface="Calibri"/>
                <a:cs typeface="Calibri"/>
              </a:rPr>
              <a:t>.”</a:t>
            </a:r>
            <a:r>
              <a:rPr lang="en-US" dirty="0" smtClean="0">
                <a:latin typeface="Calibri"/>
                <a:cs typeface="Calibri"/>
              </a:rPr>
              <a:t> </a:t>
            </a:r>
            <a:r>
              <a:rPr lang="en-US" dirty="0">
                <a:latin typeface="Calibri"/>
                <a:cs typeface="Calibri"/>
              </a:rPr>
              <a:t>IEEE Conference on Computer Vision and Pattern Recognition(CVPR), 2012. [</a:t>
            </a:r>
            <a:r>
              <a:rPr lang="en-US" u="sng" dirty="0">
                <a:latin typeface="Calibri"/>
                <a:cs typeface="Calibri"/>
                <a:hlinkClick r:id="rId5"/>
              </a:rPr>
              <a:t>link</a:t>
            </a:r>
            <a:r>
              <a:rPr lang="en-US" u="sng" dirty="0" smtClean="0">
                <a:latin typeface="Calibri"/>
                <a:cs typeface="Calibri"/>
              </a:rPr>
              <a:t>]</a:t>
            </a:r>
          </a:p>
          <a:p>
            <a:pPr marL="457200" indent="-457200">
              <a:buFont typeface="+mj-lt"/>
              <a:buAutoNum type="arabicPeriod"/>
            </a:pPr>
            <a:r>
              <a:rPr lang="en-US" i="1" dirty="0">
                <a:latin typeface="Calibri"/>
                <a:cs typeface="Calibri"/>
              </a:rPr>
              <a:t>Rich feature hierarchies for accurate object detection and semantic segmentation</a:t>
            </a:r>
            <a:r>
              <a:rPr lang="en-US" dirty="0">
                <a:latin typeface="Calibri"/>
                <a:cs typeface="Calibri"/>
              </a:rPr>
              <a:t>. Ross </a:t>
            </a:r>
            <a:r>
              <a:rPr lang="en-US" dirty="0" err="1">
                <a:latin typeface="Calibri"/>
                <a:cs typeface="Calibri"/>
              </a:rPr>
              <a:t>Girshick</a:t>
            </a:r>
            <a:r>
              <a:rPr lang="en-US" dirty="0">
                <a:latin typeface="Calibri"/>
                <a:cs typeface="Calibri"/>
              </a:rPr>
              <a:t>, Jeff Donahue, Trevor Darrell, </a:t>
            </a:r>
            <a:r>
              <a:rPr lang="en-US" dirty="0" err="1">
                <a:latin typeface="Calibri"/>
                <a:cs typeface="Calibri"/>
              </a:rPr>
              <a:t>Jitendra</a:t>
            </a:r>
            <a:r>
              <a:rPr lang="en-US" dirty="0">
                <a:latin typeface="Calibri"/>
                <a:cs typeface="Calibri"/>
              </a:rPr>
              <a:t> Malik. CVPR 2014</a:t>
            </a:r>
            <a:r>
              <a:rPr lang="en-US" dirty="0" smtClean="0">
                <a:latin typeface="Calibri"/>
                <a:cs typeface="Calibri"/>
              </a:rPr>
              <a:t>.</a:t>
            </a:r>
            <a:r>
              <a:rPr lang="en-US" dirty="0">
                <a:latin typeface="Calibri"/>
                <a:cs typeface="Calibri"/>
              </a:rPr>
              <a:t> </a:t>
            </a:r>
            <a:r>
              <a:rPr lang="en-US" dirty="0" smtClean="0">
                <a:latin typeface="Calibri"/>
                <a:cs typeface="Calibri"/>
              </a:rPr>
              <a:t>[</a:t>
            </a:r>
            <a:r>
              <a:rPr lang="en-US" dirty="0" smtClean="0">
                <a:latin typeface="Calibri"/>
                <a:cs typeface="Calibri"/>
                <a:hlinkClick r:id="rId6"/>
              </a:rPr>
              <a:t>link</a:t>
            </a:r>
            <a:r>
              <a:rPr lang="en-US" dirty="0" smtClean="0">
                <a:latin typeface="Calibri"/>
                <a:cs typeface="Calibri"/>
              </a:rPr>
              <a:t>]</a:t>
            </a:r>
          </a:p>
          <a:p>
            <a:pPr marL="457200" indent="-457200">
              <a:buFont typeface="+mj-lt"/>
              <a:buAutoNum type="arabicPeriod"/>
            </a:pPr>
            <a:endParaRPr lang="en-US" u="sng" dirty="0" smtClean="0"/>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a:p>
        </p:txBody>
      </p:sp>
      <p:sp>
        <p:nvSpPr>
          <p:cNvPr id="464" name="Text Placeholder 463"/>
          <p:cNvSpPr>
            <a:spLocks noGrp="1"/>
          </p:cNvSpPr>
          <p:nvPr>
            <p:ph type="body" sz="quarter" idx="96"/>
          </p:nvPr>
        </p:nvSpPr>
        <p:spPr>
          <a:xfrm>
            <a:off x="1733414" y="13022590"/>
            <a:ext cx="8653459" cy="3154688"/>
          </a:xfrm>
        </p:spPr>
        <p:txBody>
          <a:bodyPr/>
          <a:lstStyle/>
          <a:p>
            <a:pPr marL="457200" indent="-457200">
              <a:buFont typeface="+mj-lt"/>
              <a:buAutoNum type="arabicPeriod"/>
            </a:pPr>
            <a:r>
              <a:rPr lang="en-US" dirty="0" smtClean="0">
                <a:latin typeface="Calibri"/>
                <a:cs typeface="Calibri"/>
              </a:rPr>
              <a:t>Construct a robust training dataset for good generalization</a:t>
            </a:r>
          </a:p>
          <a:p>
            <a:pPr marL="457200" indent="-457200">
              <a:buFont typeface="+mj-lt"/>
              <a:buAutoNum type="arabicPeriod"/>
            </a:pPr>
            <a:r>
              <a:rPr lang="en-US" dirty="0" smtClean="0">
                <a:latin typeface="Calibri"/>
                <a:cs typeface="Calibri"/>
              </a:rPr>
              <a:t>Build network to classify tasks from screenshot images</a:t>
            </a:r>
          </a:p>
          <a:p>
            <a:pPr marL="457200" indent="-457200">
              <a:buFont typeface="+mj-lt"/>
              <a:buAutoNum type="arabicPeriod"/>
            </a:pPr>
            <a:r>
              <a:rPr lang="en-US" dirty="0" smtClean="0">
                <a:latin typeface="Calibri"/>
                <a:cs typeface="Calibri"/>
              </a:rPr>
              <a:t>Fine tune the network by adjusting parameters</a:t>
            </a:r>
          </a:p>
          <a:p>
            <a:pPr marL="457200" indent="-457200">
              <a:buFont typeface="+mj-lt"/>
              <a:buAutoNum type="arabicPeriod"/>
            </a:pPr>
            <a:r>
              <a:rPr lang="en-US" dirty="0" smtClean="0">
                <a:latin typeface="Calibri"/>
                <a:cs typeface="Calibri"/>
              </a:rPr>
              <a:t>Improve model using object detection via R-CNN *</a:t>
            </a:r>
          </a:p>
          <a:p>
            <a:pPr marL="457200" indent="-457200">
              <a:buFont typeface="+mj-lt"/>
              <a:buAutoNum type="arabicPeriod"/>
            </a:pPr>
            <a:r>
              <a:rPr lang="en-US" dirty="0" smtClean="0">
                <a:latin typeface="Calibri"/>
                <a:cs typeface="Calibri"/>
              </a:rPr>
              <a:t>Improve classification via hierarchal models *</a:t>
            </a:r>
          </a:p>
          <a:p>
            <a:r>
              <a:rPr lang="en-US" dirty="0" smtClean="0">
                <a:latin typeface="Calibri"/>
                <a:cs typeface="Calibri"/>
              </a:rPr>
              <a:t>* See “Next Steps”</a:t>
            </a:r>
            <a:endParaRPr lang="en-US" dirty="0">
              <a:latin typeface="Calibri"/>
              <a:cs typeface="Calibri"/>
            </a:endParaRPr>
          </a:p>
        </p:txBody>
      </p:sp>
      <p:sp>
        <p:nvSpPr>
          <p:cNvPr id="465" name="Text Placeholder 464"/>
          <p:cNvSpPr>
            <a:spLocks noGrp="1"/>
          </p:cNvSpPr>
          <p:nvPr>
            <p:ph type="body" sz="quarter" idx="150"/>
          </p:nvPr>
        </p:nvSpPr>
        <p:spPr/>
        <p:txBody>
          <a:bodyPr/>
          <a:lstStyle/>
          <a:p>
            <a:r>
              <a:rPr lang="en-US" dirty="0" smtClean="0"/>
              <a:t>Stanford University</a:t>
            </a:r>
            <a:endParaRPr lang="en-US" dirty="0"/>
          </a:p>
        </p:txBody>
      </p:sp>
      <p:sp>
        <p:nvSpPr>
          <p:cNvPr id="466" name="Text Placeholder 465"/>
          <p:cNvSpPr>
            <a:spLocks noGrp="1"/>
          </p:cNvSpPr>
          <p:nvPr>
            <p:ph type="body" sz="quarter" idx="151"/>
          </p:nvPr>
        </p:nvSpPr>
        <p:spPr/>
        <p:txBody>
          <a:bodyPr>
            <a:normAutofit fontScale="92500" lnSpcReduction="10000"/>
          </a:bodyPr>
          <a:lstStyle/>
          <a:p>
            <a:r>
              <a:rPr lang="en-US" dirty="0" smtClean="0"/>
              <a:t>Anand Sampat</a:t>
            </a:r>
            <a:endParaRPr lang="en-US" dirty="0"/>
          </a:p>
        </p:txBody>
      </p:sp>
      <p:sp>
        <p:nvSpPr>
          <p:cNvPr id="467" name="Text Placeholder 466"/>
          <p:cNvSpPr>
            <a:spLocks noGrp="1"/>
          </p:cNvSpPr>
          <p:nvPr>
            <p:ph type="body" sz="quarter" idx="153"/>
          </p:nvPr>
        </p:nvSpPr>
        <p:spPr/>
        <p:txBody>
          <a:bodyPr>
            <a:normAutofit fontScale="92500" lnSpcReduction="10000"/>
          </a:bodyPr>
          <a:lstStyle/>
          <a:p>
            <a:r>
              <a:rPr lang="en-US" dirty="0" smtClean="0"/>
              <a:t>CNN for Task Classification using Computer Screenshots</a:t>
            </a:r>
            <a:endParaRPr lang="en-US" dirty="0"/>
          </a:p>
        </p:txBody>
      </p:sp>
      <p:sp>
        <p:nvSpPr>
          <p:cNvPr id="19" name="Text Placeholder 457"/>
          <p:cNvSpPr>
            <a:spLocks noGrp="1"/>
          </p:cNvSpPr>
          <p:nvPr>
            <p:ph type="body" sz="quarter" idx="25"/>
          </p:nvPr>
        </p:nvSpPr>
        <p:spPr>
          <a:xfrm>
            <a:off x="22234909" y="16080857"/>
            <a:ext cx="10047018" cy="754045"/>
          </a:xfrm>
        </p:spPr>
        <p:txBody>
          <a:bodyPr/>
          <a:lstStyle/>
          <a:p>
            <a:r>
              <a:rPr lang="en-US" dirty="0" smtClean="0"/>
              <a:t>Results</a:t>
            </a:r>
            <a:endParaRPr lang="en-US" dirty="0"/>
          </a:p>
        </p:txBody>
      </p:sp>
      <p:pic>
        <p:nvPicPr>
          <p:cNvPr id="6" name="Picture 5" descr="email_189.JPE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298463" y="15953161"/>
            <a:ext cx="4156517" cy="2597823"/>
          </a:xfrm>
          <a:prstGeom prst="rect">
            <a:avLst/>
          </a:prstGeom>
        </p:spPr>
      </p:pic>
      <p:pic>
        <p:nvPicPr>
          <p:cNvPr id="7" name="Picture 6" descr="email_398.JPE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684788" y="15953161"/>
            <a:ext cx="4156516" cy="2597823"/>
          </a:xfrm>
          <a:prstGeom prst="rect">
            <a:avLst/>
          </a:prstGeom>
        </p:spPr>
      </p:pic>
      <p:sp>
        <p:nvSpPr>
          <p:cNvPr id="28" name="Text Placeholder 463"/>
          <p:cNvSpPr>
            <a:spLocks noGrp="1"/>
          </p:cNvSpPr>
          <p:nvPr>
            <p:ph type="body" sz="quarter" idx="96"/>
          </p:nvPr>
        </p:nvSpPr>
        <p:spPr>
          <a:xfrm>
            <a:off x="12029137" y="14072347"/>
            <a:ext cx="9408464" cy="1615805"/>
          </a:xfrm>
        </p:spPr>
        <p:txBody>
          <a:bodyPr/>
          <a:lstStyle/>
          <a:p>
            <a:pPr marL="457200" indent="-457200">
              <a:buFont typeface="+mj-lt"/>
              <a:buAutoNum type="arabicPeriod"/>
            </a:pPr>
            <a:r>
              <a:rPr lang="en-US" b="1" dirty="0" smtClean="0">
                <a:latin typeface="Calibri"/>
                <a:cs typeface="Calibri"/>
              </a:rPr>
              <a:t>Data </a:t>
            </a:r>
            <a:r>
              <a:rPr lang="en-US" b="1" dirty="0" err="1" smtClean="0">
                <a:latin typeface="Calibri"/>
                <a:cs typeface="Calibri"/>
              </a:rPr>
              <a:t>Sparsity</a:t>
            </a:r>
            <a:r>
              <a:rPr lang="en-US" dirty="0" smtClean="0">
                <a:latin typeface="Calibri"/>
                <a:cs typeface="Calibri"/>
              </a:rPr>
              <a:t>: Since the data had to be mined and curated manually, manual data augmentation in addition to the default in </a:t>
            </a:r>
            <a:r>
              <a:rPr lang="en-US" dirty="0" err="1" smtClean="0">
                <a:latin typeface="Calibri"/>
                <a:cs typeface="Calibri"/>
              </a:rPr>
              <a:t>Caffe</a:t>
            </a:r>
            <a:r>
              <a:rPr lang="en-US" dirty="0" smtClean="0">
                <a:latin typeface="Calibri"/>
                <a:cs typeface="Calibri"/>
              </a:rPr>
              <a:t> was employed.</a:t>
            </a:r>
            <a:r>
              <a:rPr lang="en-US" dirty="0">
                <a:latin typeface="Calibri"/>
                <a:cs typeface="Calibri"/>
              </a:rPr>
              <a:t> </a:t>
            </a:r>
            <a:r>
              <a:rPr lang="en-US" dirty="0" smtClean="0">
                <a:latin typeface="Calibri"/>
                <a:cs typeface="Calibri"/>
              </a:rPr>
              <a:t>=&gt; DATA AUGMENTATION</a:t>
            </a:r>
          </a:p>
        </p:txBody>
      </p:sp>
      <p:pic>
        <p:nvPicPr>
          <p:cNvPr id="12" name="Picture 11" descr="EELEmX8DnbnO9gaVLUsAAAAASUVORK5CYII=.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744444" y="6794947"/>
            <a:ext cx="7864197" cy="5476116"/>
          </a:xfrm>
          <a:prstGeom prst="rect">
            <a:avLst/>
          </a:prstGeom>
        </p:spPr>
      </p:pic>
      <p:sp>
        <p:nvSpPr>
          <p:cNvPr id="34" name="Text Placeholder 463"/>
          <p:cNvSpPr>
            <a:spLocks noGrp="1"/>
          </p:cNvSpPr>
          <p:nvPr>
            <p:ph type="body" sz="quarter" idx="96"/>
          </p:nvPr>
        </p:nvSpPr>
        <p:spPr>
          <a:xfrm>
            <a:off x="12057722" y="18799394"/>
            <a:ext cx="9379879" cy="2000525"/>
          </a:xfrm>
        </p:spPr>
        <p:txBody>
          <a:bodyPr/>
          <a:lstStyle/>
          <a:p>
            <a:pPr marL="457200" indent="-457200">
              <a:buFont typeface="+mj-lt"/>
              <a:buAutoNum type="arabicPeriod" startAt="2"/>
            </a:pPr>
            <a:r>
              <a:rPr lang="en-US" b="1" dirty="0" smtClean="0">
                <a:latin typeface="Calibri"/>
                <a:cs typeface="Calibri"/>
              </a:rPr>
              <a:t>Data Diversity</a:t>
            </a:r>
            <a:r>
              <a:rPr lang="en-US" dirty="0" smtClean="0">
                <a:latin typeface="Calibri"/>
                <a:cs typeface="Calibri"/>
              </a:rPr>
              <a:t>: The data may be too homogenous. There is not an equal number images from my computer vs. other computers. =&gt; SCRAPE THE WEB + HAND CURATE DATA (all pictures below are “programming”)</a:t>
            </a:r>
          </a:p>
        </p:txBody>
      </p:sp>
      <p:graphicFrame>
        <p:nvGraphicFramePr>
          <p:cNvPr id="15" name="Diagram 14"/>
          <p:cNvGraphicFramePr/>
          <p:nvPr>
            <p:extLst>
              <p:ext uri="{D42A27DB-BD31-4B8C-83A1-F6EECF244321}">
                <p14:modId xmlns:p14="http://schemas.microsoft.com/office/powerpoint/2010/main" val="3538183792"/>
              </p:ext>
            </p:extLst>
          </p:nvPr>
        </p:nvGraphicFramePr>
        <p:xfrm>
          <a:off x="22361329" y="6500614"/>
          <a:ext cx="4545813" cy="9072109"/>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40" name="Rounded Rectangle 39"/>
          <p:cNvSpPr/>
          <p:nvPr/>
        </p:nvSpPr>
        <p:spPr>
          <a:xfrm>
            <a:off x="27411084" y="5948584"/>
            <a:ext cx="4733485" cy="9713096"/>
          </a:xfrm>
          <a:prstGeom prst="roundRect">
            <a:avLst/>
          </a:prstGeom>
          <a:noFill/>
          <a:ln>
            <a:solidFill>
              <a:srgbClr val="EF00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TextBox 16"/>
          <p:cNvSpPr txBox="1"/>
          <p:nvPr/>
        </p:nvSpPr>
        <p:spPr>
          <a:xfrm>
            <a:off x="15169566" y="12418044"/>
            <a:ext cx="184666" cy="1415772"/>
          </a:xfrm>
          <a:prstGeom prst="rect">
            <a:avLst/>
          </a:prstGeom>
          <a:noFill/>
        </p:spPr>
        <p:txBody>
          <a:bodyPr wrap="none" rtlCol="0">
            <a:spAutoFit/>
          </a:bodyPr>
          <a:lstStyle/>
          <a:p>
            <a:endParaRPr lang="en-US" dirty="0"/>
          </a:p>
        </p:txBody>
      </p:sp>
      <p:sp>
        <p:nvSpPr>
          <p:cNvPr id="43" name="Rounded Rectangle 42"/>
          <p:cNvSpPr/>
          <p:nvPr/>
        </p:nvSpPr>
        <p:spPr>
          <a:xfrm>
            <a:off x="1719209" y="28825108"/>
            <a:ext cx="4160246" cy="2795253"/>
          </a:xfrm>
          <a:prstGeom prst="roundRect">
            <a:avLst/>
          </a:prstGeom>
          <a:noFill/>
          <a:ln>
            <a:solidFill>
              <a:srgbClr val="EF00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3" name="Group 2"/>
          <p:cNvGrpSpPr/>
          <p:nvPr/>
        </p:nvGrpSpPr>
        <p:grpSpPr>
          <a:xfrm>
            <a:off x="22851232" y="25598522"/>
            <a:ext cx="5144159" cy="3429439"/>
            <a:chOff x="30998428" y="22718907"/>
            <a:chExt cx="9159301" cy="6106201"/>
          </a:xfrm>
        </p:grpSpPr>
        <p:pic>
          <p:nvPicPr>
            <p:cNvPr id="18" name="Picture 17" descr="mini_large_fc8fc7conv3conv2.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0998428" y="22718907"/>
              <a:ext cx="9159301" cy="6106201"/>
            </a:xfrm>
            <a:prstGeom prst="rect">
              <a:avLst/>
            </a:prstGeom>
          </p:spPr>
        </p:pic>
        <p:pic>
          <p:nvPicPr>
            <p:cNvPr id="21" name="Picture 20" descr="mini_large_fc8fc7conv3conv2.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3979643" y="25195479"/>
              <a:ext cx="4040925" cy="2693950"/>
            </a:xfrm>
            <a:prstGeom prst="rect">
              <a:avLst/>
            </a:prstGeom>
          </p:spPr>
        </p:pic>
      </p:grpSp>
      <p:graphicFrame>
        <p:nvGraphicFramePr>
          <p:cNvPr id="22" name="Table 21"/>
          <p:cNvGraphicFramePr>
            <a:graphicFrameLocks noGrp="1"/>
          </p:cNvGraphicFramePr>
          <p:nvPr>
            <p:extLst>
              <p:ext uri="{D42A27DB-BD31-4B8C-83A1-F6EECF244321}">
                <p14:modId xmlns:p14="http://schemas.microsoft.com/office/powerpoint/2010/main" val="4175471608"/>
              </p:ext>
            </p:extLst>
          </p:nvPr>
        </p:nvGraphicFramePr>
        <p:xfrm>
          <a:off x="33877013" y="8374906"/>
          <a:ext cx="8128648" cy="3292515"/>
        </p:xfrm>
        <a:graphic>
          <a:graphicData uri="http://schemas.openxmlformats.org/drawingml/2006/table">
            <a:tbl>
              <a:tblPr firstRow="1" bandRow="1">
                <a:tableStyleId>{FABFCF23-3B69-468F-B69F-88F6DE6A72F2}</a:tableStyleId>
              </a:tblPr>
              <a:tblGrid>
                <a:gridCol w="1725392"/>
                <a:gridCol w="1923640"/>
                <a:gridCol w="2838769"/>
                <a:gridCol w="1640847"/>
              </a:tblGrid>
              <a:tr h="413461">
                <a:tc>
                  <a:txBody>
                    <a:bodyPr/>
                    <a:lstStyle/>
                    <a:p>
                      <a:r>
                        <a:rPr lang="en-US" sz="2000" dirty="0" smtClean="0"/>
                        <a:t>Net</a:t>
                      </a:r>
                      <a:endParaRPr lang="en-US" sz="2000" dirty="0"/>
                    </a:p>
                  </a:txBody>
                  <a:tcPr/>
                </a:tc>
                <a:tc>
                  <a:txBody>
                    <a:bodyPr/>
                    <a:lstStyle/>
                    <a:p>
                      <a:r>
                        <a:rPr lang="en-US" sz="2000" dirty="0" smtClean="0"/>
                        <a:t>Dataset</a:t>
                      </a:r>
                      <a:endParaRPr lang="en-US" sz="2000" dirty="0"/>
                    </a:p>
                  </a:txBody>
                  <a:tcPr/>
                </a:tc>
                <a:tc>
                  <a:txBody>
                    <a:bodyPr/>
                    <a:lstStyle/>
                    <a:p>
                      <a:r>
                        <a:rPr lang="en-US" sz="2000" dirty="0" smtClean="0"/>
                        <a:t>Layers</a:t>
                      </a:r>
                      <a:r>
                        <a:rPr lang="en-US" sz="2000" baseline="0" dirty="0" smtClean="0"/>
                        <a:t> Retrained</a:t>
                      </a:r>
                      <a:endParaRPr lang="en-US" sz="2000" dirty="0"/>
                    </a:p>
                  </a:txBody>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dirty="0" smtClean="0"/>
                        <a:t>Test Accuracy</a:t>
                      </a:r>
                    </a:p>
                  </a:txBody>
                  <a:tcPr/>
                </a:tc>
              </a:tr>
              <a:tr h="419652">
                <a:tc>
                  <a:txBody>
                    <a:bodyPr/>
                    <a:lstStyle/>
                    <a:p>
                      <a:r>
                        <a:rPr lang="en-US" sz="2000" dirty="0" smtClean="0"/>
                        <a:t>Full</a:t>
                      </a:r>
                      <a:endParaRPr lang="en-US" sz="2000" dirty="0"/>
                    </a:p>
                  </a:txBody>
                  <a:tcPr/>
                </a:tc>
                <a:tc>
                  <a:txBody>
                    <a:bodyPr/>
                    <a:lstStyle/>
                    <a:p>
                      <a:r>
                        <a:rPr lang="en-US" sz="2000" dirty="0" smtClean="0"/>
                        <a:t>Small</a:t>
                      </a:r>
                      <a:endParaRPr lang="en-US" sz="2000" dirty="0"/>
                    </a:p>
                  </a:txBody>
                  <a:tcPr/>
                </a:tc>
                <a:tc>
                  <a:txBody>
                    <a:bodyPr/>
                    <a:lstStyle/>
                    <a:p>
                      <a:r>
                        <a:rPr lang="en-US" sz="2000" dirty="0" smtClean="0"/>
                        <a:t>fc8,fc7,fc6</a:t>
                      </a:r>
                      <a:endParaRPr lang="en-US" sz="2000" dirty="0"/>
                    </a:p>
                  </a:txBody>
                  <a:tcPr/>
                </a:tc>
                <a:tc>
                  <a:txBody>
                    <a:bodyPr/>
                    <a:lstStyle/>
                    <a:p>
                      <a:r>
                        <a:rPr lang="en-US" sz="2000" dirty="0" smtClean="0"/>
                        <a:t>0.79</a:t>
                      </a:r>
                      <a:endParaRPr lang="en-US" sz="2000" dirty="0"/>
                    </a:p>
                  </a:txBody>
                  <a:tcPr/>
                </a:tc>
              </a:tr>
              <a:tr h="396095">
                <a:tc>
                  <a:txBody>
                    <a:bodyPr/>
                    <a:lstStyle/>
                    <a:p>
                      <a:r>
                        <a:rPr lang="en-US" sz="2000" dirty="0" smtClean="0"/>
                        <a:t>Mini</a:t>
                      </a:r>
                      <a:endParaRPr lang="en-US" sz="2000" dirty="0"/>
                    </a:p>
                  </a:txBody>
                  <a:tcPr/>
                </a:tc>
                <a:tc>
                  <a:txBody>
                    <a:bodyPr/>
                    <a:lstStyle/>
                    <a:p>
                      <a:r>
                        <a:rPr lang="en-US" sz="2000" dirty="0" smtClean="0"/>
                        <a:t>Small</a:t>
                      </a:r>
                      <a:endParaRPr lang="en-US" sz="2000" dirty="0"/>
                    </a:p>
                  </a:txBody>
                  <a:tcPr/>
                </a:tc>
                <a:tc>
                  <a:txBody>
                    <a:bodyPr/>
                    <a:lstStyle/>
                    <a:p>
                      <a:r>
                        <a:rPr lang="en-US" sz="2000" dirty="0" smtClean="0"/>
                        <a:t>fc8,fc7,conv3</a:t>
                      </a:r>
                      <a:endParaRPr lang="en-US" sz="2000" dirty="0"/>
                    </a:p>
                  </a:txBody>
                  <a:tcPr/>
                </a:tc>
                <a:tc>
                  <a:txBody>
                    <a:bodyPr/>
                    <a:lstStyle/>
                    <a:p>
                      <a:r>
                        <a:rPr lang="en-US" sz="2000" kern="1200" dirty="0" smtClean="0">
                          <a:solidFill>
                            <a:schemeClr val="dk1"/>
                          </a:solidFill>
                          <a:latin typeface="+mn-lt"/>
                          <a:ea typeface="+mn-ea"/>
                          <a:cs typeface="+mn-cs"/>
                        </a:rPr>
                        <a:t>0.738</a:t>
                      </a:r>
                      <a:endParaRPr lang="en-US" sz="2000" dirty="0"/>
                    </a:p>
                  </a:txBody>
                  <a:tcPr/>
                </a:tc>
              </a:tr>
              <a:tr h="379936">
                <a:tc>
                  <a:txBody>
                    <a:bodyPr/>
                    <a:lstStyle/>
                    <a:p>
                      <a:r>
                        <a:rPr lang="en-US" sz="2000" dirty="0" smtClean="0"/>
                        <a:t>Mini</a:t>
                      </a:r>
                      <a:endParaRPr lang="en-US" sz="2000" dirty="0"/>
                    </a:p>
                  </a:txBody>
                  <a:tcPr/>
                </a:tc>
                <a:tc>
                  <a:txBody>
                    <a:bodyPr/>
                    <a:lstStyle/>
                    <a:p>
                      <a:r>
                        <a:rPr lang="en-US" sz="2000" dirty="0" smtClean="0"/>
                        <a:t>Small</a:t>
                      </a:r>
                      <a:endParaRPr lang="en-US" sz="2000" dirty="0"/>
                    </a:p>
                  </a:txBody>
                  <a:tcPr/>
                </a:tc>
                <a:tc>
                  <a:txBody>
                    <a:bodyPr/>
                    <a:lstStyle/>
                    <a:p>
                      <a:r>
                        <a:rPr lang="en-US" sz="2000" dirty="0" smtClean="0"/>
                        <a:t>fc8,</a:t>
                      </a:r>
                      <a:r>
                        <a:rPr lang="en-US" sz="2000" baseline="0" dirty="0" smtClean="0"/>
                        <a:t>fc7,conv3,conv2</a:t>
                      </a:r>
                      <a:endParaRPr lang="en-US" sz="2000" dirty="0"/>
                    </a:p>
                  </a:txBody>
                  <a:tcPr/>
                </a:tc>
                <a:tc>
                  <a:txBody>
                    <a:bodyPr/>
                    <a:lstStyle/>
                    <a:p>
                      <a:r>
                        <a:rPr lang="en-US" sz="2000" kern="1200" dirty="0" smtClean="0">
                          <a:solidFill>
                            <a:schemeClr val="dk1"/>
                          </a:solidFill>
                          <a:latin typeface="+mn-lt"/>
                          <a:ea typeface="+mn-ea"/>
                          <a:cs typeface="+mn-cs"/>
                        </a:rPr>
                        <a:t>0.641</a:t>
                      </a:r>
                      <a:endParaRPr lang="en-US" sz="2000" dirty="0"/>
                    </a:p>
                  </a:txBody>
                  <a:tcPr/>
                </a:tc>
              </a:tr>
              <a:tr h="379937">
                <a:tc>
                  <a:txBody>
                    <a:bodyPr/>
                    <a:lstStyle/>
                    <a:p>
                      <a:r>
                        <a:rPr lang="en-US" sz="2000" dirty="0" smtClean="0"/>
                        <a:t>Full</a:t>
                      </a:r>
                      <a:endParaRPr lang="en-US" sz="2000" dirty="0"/>
                    </a:p>
                  </a:txBody>
                  <a:tcPr/>
                </a:tc>
                <a:tc>
                  <a:txBody>
                    <a:bodyPr/>
                    <a:lstStyle/>
                    <a:p>
                      <a:r>
                        <a:rPr lang="en-US" sz="2000" dirty="0" smtClean="0"/>
                        <a:t>Large</a:t>
                      </a:r>
                      <a:endParaRPr lang="en-US" sz="2000" dirty="0"/>
                    </a:p>
                  </a:txBody>
                  <a:tcPr/>
                </a:tc>
                <a:tc>
                  <a:txBody>
                    <a:bodyPr/>
                    <a:lstStyle/>
                    <a:p>
                      <a:r>
                        <a:rPr lang="en-US" sz="2000" dirty="0" smtClean="0"/>
                        <a:t>fc8,fc7,fc6</a:t>
                      </a:r>
                      <a:endParaRPr lang="en-US" sz="2000" dirty="0"/>
                    </a:p>
                  </a:txBody>
                  <a:tcPr/>
                </a:tc>
                <a:tc>
                  <a:txBody>
                    <a:bodyPr/>
                    <a:lstStyle/>
                    <a:p>
                      <a:r>
                        <a:rPr lang="en-US" sz="2000" dirty="0" smtClean="0"/>
                        <a:t>0.33</a:t>
                      </a:r>
                      <a:endParaRPr lang="en-US" sz="2000" dirty="0"/>
                    </a:p>
                  </a:txBody>
                  <a:tcPr/>
                </a:tc>
              </a:tr>
              <a:tr h="635341">
                <a:tc>
                  <a:txBody>
                    <a:bodyPr/>
                    <a:lstStyle/>
                    <a:p>
                      <a:r>
                        <a:rPr lang="en-US" sz="2000" dirty="0" smtClean="0"/>
                        <a:t>Mini</a:t>
                      </a:r>
                      <a:endParaRPr lang="en-US" sz="2000" dirty="0"/>
                    </a:p>
                  </a:txBody>
                  <a:tcPr/>
                </a:tc>
                <a:tc>
                  <a:txBody>
                    <a:bodyPr/>
                    <a:lstStyle/>
                    <a:p>
                      <a:r>
                        <a:rPr lang="en-US" sz="2000" dirty="0" smtClean="0"/>
                        <a:t>Large</a:t>
                      </a:r>
                      <a:endParaRPr lang="en-US" sz="2000" dirty="0"/>
                    </a:p>
                  </a:txBody>
                  <a:tcPr/>
                </a:tc>
                <a:tc>
                  <a:txBody>
                    <a:bodyPr/>
                    <a:lstStyle/>
                    <a:p>
                      <a:r>
                        <a:rPr lang="en-US" sz="2000" dirty="0" smtClean="0"/>
                        <a:t>fc8,fc7,conv3</a:t>
                      </a:r>
                      <a:endParaRPr lang="en-US" sz="2000" dirty="0"/>
                    </a:p>
                  </a:txBody>
                  <a:tcPr/>
                </a:tc>
                <a:tc>
                  <a:txBody>
                    <a:bodyPr/>
                    <a:lstStyle/>
                    <a:p>
                      <a:r>
                        <a:rPr lang="en-US" sz="2000" kern="1200" dirty="0" smtClean="0">
                          <a:solidFill>
                            <a:schemeClr val="dk1"/>
                          </a:solidFill>
                          <a:latin typeface="+mn-lt"/>
                          <a:ea typeface="+mn-ea"/>
                          <a:cs typeface="+mn-cs"/>
                        </a:rPr>
                        <a:t>0.624</a:t>
                      </a:r>
                      <a:endParaRPr lang="en-US" sz="2000" dirty="0"/>
                    </a:p>
                  </a:txBody>
                  <a:tcPr/>
                </a:tc>
              </a:tr>
              <a:tr h="635341">
                <a:tc>
                  <a:txBody>
                    <a:bodyPr/>
                    <a:lstStyle/>
                    <a:p>
                      <a:r>
                        <a:rPr lang="en-US" sz="2000" dirty="0" smtClean="0"/>
                        <a:t>Mini</a:t>
                      </a:r>
                      <a:endParaRPr lang="en-US" sz="2000" dirty="0"/>
                    </a:p>
                  </a:txBody>
                  <a:tcPr/>
                </a:tc>
                <a:tc>
                  <a:txBody>
                    <a:bodyPr/>
                    <a:lstStyle/>
                    <a:p>
                      <a:r>
                        <a:rPr lang="en-US" sz="2000" dirty="0" smtClean="0"/>
                        <a:t>Large</a:t>
                      </a:r>
                      <a:endParaRPr lang="en-US" sz="2000" dirty="0"/>
                    </a:p>
                  </a:txBody>
                  <a:tcPr/>
                </a:tc>
                <a:tc>
                  <a:txBody>
                    <a:bodyPr/>
                    <a:lstStyle/>
                    <a:p>
                      <a:r>
                        <a:rPr lang="en-US" sz="2000" dirty="0" smtClean="0"/>
                        <a:t>fc8,fc7,conv3,conv2</a:t>
                      </a:r>
                      <a:endParaRPr lang="en-US" sz="2000" dirty="0"/>
                    </a:p>
                  </a:txBody>
                  <a:tcPr/>
                </a:tc>
                <a:tc>
                  <a:txBody>
                    <a:bodyPr/>
                    <a:lstStyle/>
                    <a:p>
                      <a:r>
                        <a:rPr lang="en-US" sz="2000" kern="1200" dirty="0" smtClean="0">
                          <a:solidFill>
                            <a:schemeClr val="dk1"/>
                          </a:solidFill>
                          <a:latin typeface="+mn-lt"/>
                          <a:ea typeface="+mn-ea"/>
                          <a:cs typeface="+mn-cs"/>
                        </a:rPr>
                        <a:t>0.457</a:t>
                      </a:r>
                      <a:endParaRPr lang="en-US" sz="2000" dirty="0"/>
                    </a:p>
                  </a:txBody>
                  <a:tcPr/>
                </a:tc>
              </a:tr>
            </a:tbl>
          </a:graphicData>
        </a:graphic>
      </p:graphicFrame>
      <p:sp>
        <p:nvSpPr>
          <p:cNvPr id="49" name="Text Placeholder 463"/>
          <p:cNvSpPr>
            <a:spLocks noGrp="1"/>
          </p:cNvSpPr>
          <p:nvPr>
            <p:ph type="body" sz="quarter" idx="96"/>
          </p:nvPr>
        </p:nvSpPr>
        <p:spPr>
          <a:xfrm>
            <a:off x="1512374" y="28966041"/>
            <a:ext cx="4584915" cy="697545"/>
          </a:xfrm>
        </p:spPr>
        <p:txBody>
          <a:bodyPr/>
          <a:lstStyle/>
          <a:p>
            <a:pPr algn="ctr"/>
            <a:r>
              <a:rPr lang="en-US" b="1" dirty="0" smtClean="0">
                <a:latin typeface="Calibri"/>
                <a:cs typeface="Calibri"/>
              </a:rPr>
              <a:t>Large Dataset</a:t>
            </a:r>
          </a:p>
        </p:txBody>
      </p:sp>
      <p:sp>
        <p:nvSpPr>
          <p:cNvPr id="51" name="Text Placeholder 459"/>
          <p:cNvSpPr>
            <a:spLocks noGrp="1"/>
          </p:cNvSpPr>
          <p:nvPr>
            <p:ph type="body" sz="quarter" idx="27"/>
          </p:nvPr>
        </p:nvSpPr>
        <p:spPr>
          <a:xfrm>
            <a:off x="33548467" y="18703809"/>
            <a:ext cx="8766188" cy="626245"/>
          </a:xfrm>
        </p:spPr>
        <p:txBody>
          <a:bodyPr/>
          <a:lstStyle/>
          <a:p>
            <a:r>
              <a:rPr lang="en-US" dirty="0" smtClean="0"/>
              <a:t>Next Steps (For Final Report)</a:t>
            </a:r>
            <a:endParaRPr lang="en-US" dirty="0"/>
          </a:p>
        </p:txBody>
      </p:sp>
      <p:sp>
        <p:nvSpPr>
          <p:cNvPr id="52" name="Text Placeholder 460"/>
          <p:cNvSpPr>
            <a:spLocks noGrp="1"/>
          </p:cNvSpPr>
          <p:nvPr>
            <p:ph type="body" sz="quarter" idx="28"/>
          </p:nvPr>
        </p:nvSpPr>
        <p:spPr>
          <a:xfrm>
            <a:off x="33519848" y="19557702"/>
            <a:ext cx="8770579" cy="4078017"/>
          </a:xfrm>
        </p:spPr>
        <p:txBody>
          <a:bodyPr/>
          <a:lstStyle/>
          <a:p>
            <a:pPr marL="457200" indent="-457200">
              <a:buFont typeface="+mj-lt"/>
              <a:buAutoNum type="arabicPeriod"/>
            </a:pPr>
            <a:r>
              <a:rPr lang="en-US" dirty="0" smtClean="0">
                <a:latin typeface="Calibri"/>
                <a:cs typeface="Calibri"/>
              </a:rPr>
              <a:t>R</a:t>
            </a:r>
            <a:r>
              <a:rPr lang="en-US" dirty="0">
                <a:latin typeface="Calibri"/>
                <a:cs typeface="Calibri"/>
              </a:rPr>
              <a:t>-CNN Structure to identify “objects” - i.e. </a:t>
            </a:r>
            <a:r>
              <a:rPr lang="en-US" dirty="0" smtClean="0">
                <a:latin typeface="Calibri"/>
                <a:cs typeface="Calibri"/>
              </a:rPr>
              <a:t>windows|</a:t>
            </a:r>
            <a:br>
              <a:rPr lang="en-US" dirty="0" smtClean="0">
                <a:latin typeface="Calibri"/>
                <a:cs typeface="Calibri"/>
              </a:rPr>
            </a:br>
            <a:r>
              <a:rPr lang="en-US" b="1" dirty="0" smtClean="0">
                <a:latin typeface="Calibri"/>
                <a:cs typeface="Calibri"/>
              </a:rPr>
              <a:t>Reasoning:</a:t>
            </a:r>
            <a:r>
              <a:rPr lang="en-US" dirty="0" smtClean="0">
                <a:latin typeface="Calibri"/>
                <a:cs typeface="Calibri"/>
              </a:rPr>
              <a:t> People </a:t>
            </a:r>
            <a:r>
              <a:rPr lang="en-US" dirty="0">
                <a:latin typeface="Calibri"/>
                <a:cs typeface="Calibri"/>
              </a:rPr>
              <a:t>commonly multitask with computers. It may increase accuracy to identify “important” regions. </a:t>
            </a:r>
            <a:r>
              <a:rPr lang="en-US" dirty="0" smtClean="0">
                <a:latin typeface="Calibri"/>
                <a:cs typeface="Calibri"/>
              </a:rPr>
              <a:t>[4]</a:t>
            </a:r>
          </a:p>
          <a:p>
            <a:pPr marL="457200" indent="-457200">
              <a:buFont typeface="+mj-lt"/>
              <a:buAutoNum type="arabicPeriod"/>
            </a:pPr>
            <a:r>
              <a:rPr lang="en-US" dirty="0" smtClean="0">
                <a:latin typeface="Calibri"/>
                <a:cs typeface="Calibri"/>
              </a:rPr>
              <a:t>Creating a semantic tree structure for classification. [3] </a:t>
            </a:r>
            <a:br>
              <a:rPr lang="en-US" dirty="0" smtClean="0">
                <a:latin typeface="Calibri"/>
                <a:cs typeface="Calibri"/>
              </a:rPr>
            </a:br>
            <a:r>
              <a:rPr lang="en-US" b="1" dirty="0" smtClean="0">
                <a:latin typeface="Calibri"/>
                <a:cs typeface="Calibri"/>
              </a:rPr>
              <a:t>Reasoning: </a:t>
            </a:r>
            <a:r>
              <a:rPr lang="en-US" dirty="0">
                <a:latin typeface="Calibri"/>
                <a:cs typeface="Calibri"/>
              </a:rPr>
              <a:t>Similarly as above tasks are hierarchal. </a:t>
            </a:r>
            <a:endParaRPr lang="en-US" dirty="0" smtClean="0">
              <a:latin typeface="Calibri"/>
              <a:cs typeface="Calibri"/>
            </a:endParaRPr>
          </a:p>
          <a:p>
            <a:pPr marL="457200" indent="-457200">
              <a:buFont typeface="+mj-lt"/>
              <a:buAutoNum type="arabicPeriod"/>
            </a:pPr>
            <a:r>
              <a:rPr lang="en-US" dirty="0" smtClean="0">
                <a:latin typeface="Calibri"/>
                <a:cs typeface="Calibri"/>
              </a:rPr>
              <a:t>(hopefully) Try RNN to take into account temporally close information [5] </a:t>
            </a:r>
            <a:br>
              <a:rPr lang="en-US" dirty="0" smtClean="0">
                <a:latin typeface="Calibri"/>
                <a:cs typeface="Calibri"/>
              </a:rPr>
            </a:br>
            <a:r>
              <a:rPr lang="en-US" b="1" dirty="0" smtClean="0">
                <a:latin typeface="Calibri"/>
                <a:cs typeface="Calibri"/>
              </a:rPr>
              <a:t>Reasoning: </a:t>
            </a:r>
            <a:r>
              <a:rPr lang="en-US" dirty="0" smtClean="0">
                <a:latin typeface="Calibri"/>
                <a:cs typeface="Calibri"/>
              </a:rPr>
              <a:t>Tasks and important windows classification can benefit from knowing the most recent task. </a:t>
            </a:r>
            <a:endParaRPr lang="en-US" dirty="0">
              <a:latin typeface="Calibri"/>
              <a:cs typeface="Calibri"/>
            </a:endParaRPr>
          </a:p>
        </p:txBody>
      </p:sp>
      <p:grpSp>
        <p:nvGrpSpPr>
          <p:cNvPr id="5" name="Group 4"/>
          <p:cNvGrpSpPr/>
          <p:nvPr/>
        </p:nvGrpSpPr>
        <p:grpSpPr>
          <a:xfrm>
            <a:off x="22921787" y="18031152"/>
            <a:ext cx="4936804" cy="3291202"/>
            <a:chOff x="22674539" y="24276136"/>
            <a:chExt cx="8873757" cy="5915838"/>
          </a:xfrm>
        </p:grpSpPr>
        <p:pic>
          <p:nvPicPr>
            <p:cNvPr id="26" name="Picture 25" descr="mini_small_fc8fc7conv3conv2.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2674539" y="24276136"/>
              <a:ext cx="8873757" cy="5915838"/>
            </a:xfrm>
            <a:prstGeom prst="rect">
              <a:avLst/>
            </a:prstGeom>
          </p:spPr>
        </p:pic>
        <p:pic>
          <p:nvPicPr>
            <p:cNvPr id="29" name="Picture 28" descr="mini_small_fc8fc7conv3conv2.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5792859" y="26750326"/>
              <a:ext cx="3597180" cy="2398120"/>
            </a:xfrm>
            <a:prstGeom prst="rect">
              <a:avLst/>
            </a:prstGeom>
          </p:spPr>
        </p:pic>
      </p:grpSp>
      <p:sp>
        <p:nvSpPr>
          <p:cNvPr id="57" name="Rounded Rectangle 56"/>
          <p:cNvSpPr/>
          <p:nvPr/>
        </p:nvSpPr>
        <p:spPr>
          <a:xfrm>
            <a:off x="11877944" y="13079261"/>
            <a:ext cx="9636093" cy="13599348"/>
          </a:xfrm>
          <a:prstGeom prst="roundRect">
            <a:avLst/>
          </a:prstGeom>
          <a:noFill/>
          <a:ln>
            <a:solidFill>
              <a:srgbClr val="EF00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8" name="Text Placeholder 463"/>
          <p:cNvSpPr>
            <a:spLocks noGrp="1"/>
          </p:cNvSpPr>
          <p:nvPr>
            <p:ph type="body" sz="quarter" idx="96"/>
          </p:nvPr>
        </p:nvSpPr>
        <p:spPr>
          <a:xfrm>
            <a:off x="3183801" y="21047902"/>
            <a:ext cx="5497584" cy="846363"/>
          </a:xfrm>
        </p:spPr>
        <p:txBody>
          <a:bodyPr/>
          <a:lstStyle/>
          <a:p>
            <a:pPr algn="ctr"/>
            <a:r>
              <a:rPr lang="en-US" b="1" dirty="0" smtClean="0">
                <a:latin typeface="Calibri"/>
                <a:cs typeface="Calibri"/>
              </a:rPr>
              <a:t>Cleanup</a:t>
            </a:r>
          </a:p>
        </p:txBody>
      </p:sp>
      <p:graphicFrame>
        <p:nvGraphicFramePr>
          <p:cNvPr id="59" name="Diagram 58"/>
          <p:cNvGraphicFramePr/>
          <p:nvPr>
            <p:extLst>
              <p:ext uri="{D42A27DB-BD31-4B8C-83A1-F6EECF244321}">
                <p14:modId xmlns:p14="http://schemas.microsoft.com/office/powerpoint/2010/main" val="3465840728"/>
              </p:ext>
            </p:extLst>
          </p:nvPr>
        </p:nvGraphicFramePr>
        <p:xfrm>
          <a:off x="27537503" y="7008748"/>
          <a:ext cx="4545813" cy="9072109"/>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
        <p:nvSpPr>
          <p:cNvPr id="60" name="Rounded Rectangle 59"/>
          <p:cNvSpPr/>
          <p:nvPr/>
        </p:nvSpPr>
        <p:spPr>
          <a:xfrm>
            <a:off x="1351313" y="12987441"/>
            <a:ext cx="9162560" cy="3303708"/>
          </a:xfrm>
          <a:prstGeom prst="roundRect">
            <a:avLst/>
          </a:prstGeom>
          <a:noFill/>
          <a:ln>
            <a:solidFill>
              <a:srgbClr val="EF00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2" name="Rounded Rectangle 61"/>
          <p:cNvSpPr/>
          <p:nvPr/>
        </p:nvSpPr>
        <p:spPr>
          <a:xfrm>
            <a:off x="22495272" y="5948584"/>
            <a:ext cx="4727665" cy="9713096"/>
          </a:xfrm>
          <a:prstGeom prst="roundRect">
            <a:avLst/>
          </a:prstGeom>
          <a:noFill/>
          <a:ln>
            <a:solidFill>
              <a:srgbClr val="EF00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3" name="Text Placeholder 463"/>
          <p:cNvSpPr>
            <a:spLocks noGrp="1"/>
          </p:cNvSpPr>
          <p:nvPr>
            <p:ph type="body" sz="quarter" idx="96"/>
          </p:nvPr>
        </p:nvSpPr>
        <p:spPr>
          <a:xfrm>
            <a:off x="22271906" y="5914169"/>
            <a:ext cx="5497584" cy="643650"/>
          </a:xfrm>
        </p:spPr>
        <p:txBody>
          <a:bodyPr/>
          <a:lstStyle/>
          <a:p>
            <a:pPr algn="ctr"/>
            <a:r>
              <a:rPr lang="en-US" b="1" dirty="0" smtClean="0">
                <a:latin typeface="Calibri"/>
                <a:cs typeface="Calibri"/>
              </a:rPr>
              <a:t>Full Model</a:t>
            </a:r>
          </a:p>
        </p:txBody>
      </p:sp>
      <p:sp>
        <p:nvSpPr>
          <p:cNvPr id="64" name="Text Placeholder 463"/>
          <p:cNvSpPr>
            <a:spLocks noGrp="1"/>
          </p:cNvSpPr>
          <p:nvPr>
            <p:ph type="body" sz="quarter" idx="96"/>
          </p:nvPr>
        </p:nvSpPr>
        <p:spPr>
          <a:xfrm>
            <a:off x="27175901" y="5948584"/>
            <a:ext cx="5497584" cy="846363"/>
          </a:xfrm>
        </p:spPr>
        <p:txBody>
          <a:bodyPr/>
          <a:lstStyle/>
          <a:p>
            <a:pPr algn="ctr"/>
            <a:r>
              <a:rPr lang="en-US" b="1" dirty="0" smtClean="0">
                <a:latin typeface="Calibri"/>
                <a:cs typeface="Calibri"/>
              </a:rPr>
              <a:t>Mini Model</a:t>
            </a:r>
          </a:p>
        </p:txBody>
      </p:sp>
      <p:sp>
        <p:nvSpPr>
          <p:cNvPr id="66" name="Text Placeholder 460"/>
          <p:cNvSpPr>
            <a:spLocks noGrp="1"/>
          </p:cNvSpPr>
          <p:nvPr>
            <p:ph type="body" sz="quarter" idx="28"/>
          </p:nvPr>
        </p:nvSpPr>
        <p:spPr>
          <a:xfrm>
            <a:off x="33400361" y="6721325"/>
            <a:ext cx="9317899" cy="1464377"/>
          </a:xfrm>
        </p:spPr>
        <p:txBody>
          <a:bodyPr/>
          <a:lstStyle/>
          <a:p>
            <a:r>
              <a:rPr lang="en-US" dirty="0" smtClean="0">
                <a:latin typeface="Calibri"/>
                <a:cs typeface="Calibri"/>
              </a:rPr>
              <a:t>Test error below is assessed over 1000 examples individually (no batches) randomly chosen from a larger test database unknown to the model. Final numbers are averaged over multiple passes.</a:t>
            </a:r>
            <a:endParaRPr lang="en-US" dirty="0">
              <a:latin typeface="Calibri"/>
              <a:cs typeface="Calibri"/>
            </a:endParaRPr>
          </a:p>
        </p:txBody>
      </p:sp>
      <p:sp>
        <p:nvSpPr>
          <p:cNvPr id="68" name="Rounded Rectangle 67"/>
          <p:cNvSpPr/>
          <p:nvPr/>
        </p:nvSpPr>
        <p:spPr>
          <a:xfrm>
            <a:off x="1402113" y="17481628"/>
            <a:ext cx="9162560" cy="2965372"/>
          </a:xfrm>
          <a:prstGeom prst="roundRect">
            <a:avLst/>
          </a:prstGeom>
          <a:noFill/>
          <a:ln>
            <a:solidFill>
              <a:srgbClr val="EF00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9" name="Text Placeholder 453"/>
          <p:cNvSpPr>
            <a:spLocks noGrp="1"/>
          </p:cNvSpPr>
          <p:nvPr>
            <p:ph type="body" sz="quarter" idx="21"/>
          </p:nvPr>
        </p:nvSpPr>
        <p:spPr>
          <a:xfrm>
            <a:off x="1784214" y="21720142"/>
            <a:ext cx="8257767" cy="3539408"/>
          </a:xfrm>
        </p:spPr>
        <p:txBody>
          <a:bodyPr/>
          <a:lstStyle/>
          <a:p>
            <a:pPr marL="457200" indent="-457200">
              <a:buFont typeface="+mj-lt"/>
              <a:buAutoNum type="arabicPeriod"/>
            </a:pPr>
            <a:r>
              <a:rPr lang="en-US" dirty="0" smtClean="0">
                <a:latin typeface="Calibri"/>
                <a:cs typeface="Calibri"/>
              </a:rPr>
              <a:t>Remove </a:t>
            </a:r>
            <a:r>
              <a:rPr lang="en-US" dirty="0">
                <a:latin typeface="Calibri"/>
                <a:cs typeface="Calibri"/>
              </a:rPr>
              <a:t>duplicates with d-hashing algorithm</a:t>
            </a:r>
          </a:p>
          <a:p>
            <a:pPr marL="457200" indent="-457200">
              <a:buFont typeface="+mj-lt"/>
              <a:buAutoNum type="arabicPeriod"/>
            </a:pPr>
            <a:r>
              <a:rPr lang="en-US" dirty="0">
                <a:latin typeface="Calibri"/>
                <a:cs typeface="Calibri"/>
              </a:rPr>
              <a:t>Remove data &lt; 1 kb</a:t>
            </a:r>
          </a:p>
          <a:p>
            <a:pPr marL="457200" indent="-457200">
              <a:buFont typeface="+mj-lt"/>
              <a:buAutoNum type="arabicPeriod"/>
            </a:pPr>
            <a:r>
              <a:rPr lang="en-US" dirty="0">
                <a:latin typeface="Calibri"/>
                <a:cs typeface="Calibri"/>
              </a:rPr>
              <a:t>Remove data &lt; 200 </a:t>
            </a:r>
            <a:r>
              <a:rPr lang="en-US" dirty="0" err="1">
                <a:latin typeface="Calibri"/>
                <a:cs typeface="Calibri"/>
              </a:rPr>
              <a:t>px</a:t>
            </a:r>
            <a:r>
              <a:rPr lang="en-US" dirty="0">
                <a:latin typeface="Calibri"/>
                <a:cs typeface="Calibri"/>
              </a:rPr>
              <a:t> in H or W</a:t>
            </a:r>
          </a:p>
          <a:p>
            <a:pPr marL="457200" indent="-457200">
              <a:buFont typeface="+mj-lt"/>
              <a:buAutoNum type="arabicPeriod"/>
            </a:pPr>
            <a:r>
              <a:rPr lang="en-US" dirty="0">
                <a:latin typeface="Calibri"/>
                <a:cs typeface="Calibri"/>
              </a:rPr>
              <a:t>Remove data with incorrect aspect ratio (i.e. H &gt; W)</a:t>
            </a:r>
          </a:p>
          <a:p>
            <a:pPr marL="457200" indent="-457200">
              <a:buFont typeface="+mj-lt"/>
              <a:buAutoNum type="arabicPeriod"/>
            </a:pPr>
            <a:r>
              <a:rPr lang="en-US" dirty="0">
                <a:latin typeface="Calibri"/>
                <a:cs typeface="Calibri"/>
              </a:rPr>
              <a:t>Remove </a:t>
            </a:r>
            <a:r>
              <a:rPr lang="en-US" dirty="0" smtClean="0">
                <a:latin typeface="Calibri"/>
                <a:cs typeface="Calibri"/>
              </a:rPr>
              <a:t>images that cannot be processed by PIL</a:t>
            </a:r>
            <a:endParaRPr lang="en-US" dirty="0">
              <a:latin typeface="Calibri"/>
              <a:cs typeface="Calibri"/>
            </a:endParaRPr>
          </a:p>
          <a:p>
            <a:pPr marL="457200" indent="-457200">
              <a:buFont typeface="+mj-lt"/>
              <a:buAutoNum type="arabicPeriod"/>
            </a:pPr>
            <a:r>
              <a:rPr lang="en-US" dirty="0">
                <a:latin typeface="Calibri"/>
                <a:cs typeface="Calibri"/>
              </a:rPr>
              <a:t>Rename all files with class and number (e.g. “email_512.JPEG”)</a:t>
            </a:r>
          </a:p>
        </p:txBody>
      </p:sp>
      <p:grpSp>
        <p:nvGrpSpPr>
          <p:cNvPr id="4" name="Group 3"/>
          <p:cNvGrpSpPr/>
          <p:nvPr/>
        </p:nvGrpSpPr>
        <p:grpSpPr>
          <a:xfrm>
            <a:off x="27043812" y="21710618"/>
            <a:ext cx="4907034" cy="3301047"/>
            <a:chOff x="34903026" y="15554926"/>
            <a:chExt cx="8988174" cy="5992116"/>
          </a:xfrm>
        </p:grpSpPr>
        <p:pic>
          <p:nvPicPr>
            <p:cNvPr id="451" name="Picture 450" descr="mini_large_fc8fc7conv3.png"/>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34903026" y="15554926"/>
              <a:ext cx="8988174" cy="5992116"/>
            </a:xfrm>
            <a:prstGeom prst="rect">
              <a:avLst/>
            </a:prstGeom>
          </p:spPr>
        </p:pic>
        <p:pic>
          <p:nvPicPr>
            <p:cNvPr id="452" name="Picture 451" descr="mini_large_fc8fc7conv3.png"/>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38229417" y="18183745"/>
              <a:ext cx="3566841" cy="2377894"/>
            </a:xfrm>
            <a:prstGeom prst="rect">
              <a:avLst/>
            </a:prstGeom>
          </p:spPr>
        </p:pic>
      </p:grpSp>
      <p:sp>
        <p:nvSpPr>
          <p:cNvPr id="72" name="Text Placeholder 463"/>
          <p:cNvSpPr>
            <a:spLocks noGrp="1"/>
          </p:cNvSpPr>
          <p:nvPr>
            <p:ph type="body" sz="quarter" idx="96"/>
          </p:nvPr>
        </p:nvSpPr>
        <p:spPr>
          <a:xfrm>
            <a:off x="3183801" y="17565001"/>
            <a:ext cx="5497584" cy="734260"/>
          </a:xfrm>
        </p:spPr>
        <p:txBody>
          <a:bodyPr/>
          <a:lstStyle/>
          <a:p>
            <a:pPr algn="ctr"/>
            <a:r>
              <a:rPr lang="en-US" b="1" dirty="0" smtClean="0">
                <a:latin typeface="Calibri"/>
                <a:cs typeface="Calibri"/>
              </a:rPr>
              <a:t>Gathering</a:t>
            </a:r>
          </a:p>
        </p:txBody>
      </p:sp>
      <p:sp>
        <p:nvSpPr>
          <p:cNvPr id="76" name="Rounded Rectangle 75"/>
          <p:cNvSpPr/>
          <p:nvPr/>
        </p:nvSpPr>
        <p:spPr>
          <a:xfrm>
            <a:off x="1402113" y="20961428"/>
            <a:ext cx="9162560" cy="4413172"/>
          </a:xfrm>
          <a:prstGeom prst="roundRect">
            <a:avLst/>
          </a:prstGeom>
          <a:noFill/>
          <a:ln>
            <a:solidFill>
              <a:srgbClr val="EF00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7" name="Rounded Rectangle 76"/>
          <p:cNvSpPr/>
          <p:nvPr/>
        </p:nvSpPr>
        <p:spPr>
          <a:xfrm>
            <a:off x="12095263" y="5985002"/>
            <a:ext cx="9162560" cy="6437524"/>
          </a:xfrm>
          <a:prstGeom prst="roundRect">
            <a:avLst/>
          </a:prstGeom>
          <a:noFill/>
          <a:ln>
            <a:solidFill>
              <a:srgbClr val="EF00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469" name="Table 468"/>
          <p:cNvGraphicFramePr>
            <a:graphicFrameLocks noGrp="1"/>
          </p:cNvGraphicFramePr>
          <p:nvPr>
            <p:extLst>
              <p:ext uri="{D42A27DB-BD31-4B8C-83A1-F6EECF244321}">
                <p14:modId xmlns:p14="http://schemas.microsoft.com/office/powerpoint/2010/main" val="2167421745"/>
              </p:ext>
            </p:extLst>
          </p:nvPr>
        </p:nvGraphicFramePr>
        <p:xfrm>
          <a:off x="6737289" y="25832246"/>
          <a:ext cx="3249474" cy="5943600"/>
        </p:xfrm>
        <a:graphic>
          <a:graphicData uri="http://schemas.openxmlformats.org/drawingml/2006/table">
            <a:tbl>
              <a:tblPr firstRow="1" bandRow="1">
                <a:tableStyleId>{FABFCF23-3B69-468F-B69F-88F6DE6A72F2}</a:tableStyleId>
              </a:tblPr>
              <a:tblGrid>
                <a:gridCol w="889000"/>
                <a:gridCol w="2360474"/>
              </a:tblGrid>
              <a:tr h="370840">
                <a:tc>
                  <a:txBody>
                    <a:bodyPr/>
                    <a:lstStyle/>
                    <a:p>
                      <a:r>
                        <a:rPr lang="en-US" sz="2000" dirty="0" smtClean="0"/>
                        <a:t>index</a:t>
                      </a:r>
                      <a:endParaRPr lang="en-US" sz="2000" dirty="0"/>
                    </a:p>
                  </a:txBody>
                  <a:tcPr/>
                </a:tc>
                <a:tc>
                  <a:txBody>
                    <a:bodyPr/>
                    <a:lstStyle/>
                    <a:p>
                      <a:r>
                        <a:rPr lang="en-US" sz="2000" dirty="0" smtClean="0"/>
                        <a:t>name</a:t>
                      </a:r>
                      <a:endParaRPr lang="en-US" sz="2000" dirty="0"/>
                    </a:p>
                  </a:txBody>
                  <a:tcPr/>
                </a:tc>
              </a:tr>
              <a:tr h="370840">
                <a:tc>
                  <a:txBody>
                    <a:bodyPr/>
                    <a:lstStyle/>
                    <a:p>
                      <a:r>
                        <a:rPr lang="en-US" sz="2000" dirty="0" smtClean="0"/>
                        <a:t>0</a:t>
                      </a:r>
                      <a:endParaRPr lang="en-US" sz="2000" dirty="0"/>
                    </a:p>
                  </a:txBody>
                  <a:tcPr/>
                </a:tc>
                <a:tc>
                  <a:txBody>
                    <a:bodyPr/>
                    <a:lstStyle/>
                    <a:p>
                      <a:r>
                        <a:rPr lang="en-US" sz="2000" dirty="0" smtClean="0"/>
                        <a:t>calendar</a:t>
                      </a:r>
                    </a:p>
                  </a:txBody>
                  <a:tcPr/>
                </a:tc>
              </a:tr>
              <a:tr h="370840">
                <a:tc>
                  <a:txBody>
                    <a:bodyPr/>
                    <a:lstStyle/>
                    <a:p>
                      <a:r>
                        <a:rPr lang="en-US" sz="2000" dirty="0" smtClean="0"/>
                        <a:t>1</a:t>
                      </a:r>
                      <a:endParaRPr lang="en-US" sz="2000" dirty="0"/>
                    </a:p>
                  </a:txBody>
                  <a:tcPr/>
                </a:tc>
                <a:tc>
                  <a:txBody>
                    <a:bodyPr/>
                    <a:lstStyle/>
                    <a:p>
                      <a:r>
                        <a:rPr lang="en-US" sz="2000" dirty="0" smtClean="0"/>
                        <a:t>email</a:t>
                      </a:r>
                      <a:endParaRPr lang="en-US" sz="2000" dirty="0"/>
                    </a:p>
                  </a:txBody>
                  <a:tcPr/>
                </a:tc>
              </a:tr>
              <a:tr h="370840">
                <a:tc>
                  <a:txBody>
                    <a:bodyPr/>
                    <a:lstStyle/>
                    <a:p>
                      <a:r>
                        <a:rPr lang="en-US" sz="2000" dirty="0" smtClean="0"/>
                        <a:t>2</a:t>
                      </a:r>
                      <a:endParaRPr lang="en-US" sz="2000" dirty="0"/>
                    </a:p>
                  </a:txBody>
                  <a:tcPr/>
                </a:tc>
                <a:tc>
                  <a:txBody>
                    <a:bodyPr/>
                    <a:lstStyle/>
                    <a:p>
                      <a:r>
                        <a:rPr lang="en-US" sz="2000" dirty="0" smtClean="0"/>
                        <a:t>programming</a:t>
                      </a:r>
                      <a:endParaRPr lang="en-US" sz="2000" dirty="0"/>
                    </a:p>
                  </a:txBody>
                  <a:tcPr/>
                </a:tc>
              </a:tr>
              <a:tr h="370840">
                <a:tc>
                  <a:txBody>
                    <a:bodyPr/>
                    <a:lstStyle/>
                    <a:p>
                      <a:r>
                        <a:rPr lang="en-US" sz="2000" dirty="0" smtClean="0"/>
                        <a:t>3</a:t>
                      </a:r>
                      <a:endParaRPr lang="en-US" sz="2000" dirty="0"/>
                    </a:p>
                  </a:txBody>
                  <a:tcPr/>
                </a:tc>
                <a:tc>
                  <a:txBody>
                    <a:bodyPr/>
                    <a:lstStyle/>
                    <a:p>
                      <a:r>
                        <a:rPr lang="en-US" sz="2000" dirty="0" err="1" smtClean="0"/>
                        <a:t>social_media</a:t>
                      </a:r>
                      <a:endParaRPr lang="en-US" sz="2000" dirty="0"/>
                    </a:p>
                  </a:txBody>
                  <a:tcPr/>
                </a:tc>
              </a:tr>
              <a:tr h="370840">
                <a:tc>
                  <a:txBody>
                    <a:bodyPr/>
                    <a:lstStyle/>
                    <a:p>
                      <a:r>
                        <a:rPr lang="en-US" sz="2000" dirty="0" smtClean="0"/>
                        <a:t>4</a:t>
                      </a:r>
                      <a:endParaRPr lang="en-US" sz="2000" dirty="0"/>
                    </a:p>
                  </a:txBody>
                  <a:tcPr/>
                </a:tc>
                <a:tc>
                  <a:txBody>
                    <a:bodyPr/>
                    <a:lstStyle/>
                    <a:p>
                      <a:r>
                        <a:rPr lang="en-US" sz="2000" dirty="0" err="1" smtClean="0"/>
                        <a:t>word_processing</a:t>
                      </a:r>
                      <a:endParaRPr lang="en-US" sz="2000" dirty="0" smtClean="0"/>
                    </a:p>
                  </a:txBody>
                  <a:tcPr/>
                </a:tc>
              </a:tr>
              <a:tr h="370840">
                <a:tc>
                  <a:txBody>
                    <a:bodyPr/>
                    <a:lstStyle/>
                    <a:p>
                      <a:r>
                        <a:rPr lang="en-US" sz="2000" dirty="0" smtClean="0"/>
                        <a:t>5</a:t>
                      </a:r>
                      <a:endParaRPr lang="en-US" sz="2000" dirty="0"/>
                    </a:p>
                  </a:txBody>
                  <a:tcPr/>
                </a:tc>
                <a:tc>
                  <a:txBody>
                    <a:bodyPr/>
                    <a:lstStyle/>
                    <a:p>
                      <a:r>
                        <a:rPr lang="en-US" sz="2000" dirty="0" err="1" smtClean="0"/>
                        <a:t>web_shopping</a:t>
                      </a:r>
                      <a:endParaRPr lang="en-US" sz="2000" dirty="0"/>
                    </a:p>
                  </a:txBody>
                  <a:tcPr/>
                </a:tc>
              </a:tr>
              <a:tr h="370840">
                <a:tc>
                  <a:txBody>
                    <a:bodyPr/>
                    <a:lstStyle/>
                    <a:p>
                      <a:r>
                        <a:rPr lang="en-US" sz="2000" dirty="0" smtClean="0"/>
                        <a:t>6</a:t>
                      </a:r>
                      <a:endParaRPr lang="en-US" sz="2000" dirty="0"/>
                    </a:p>
                  </a:txBody>
                  <a:tcPr/>
                </a:tc>
                <a:tc>
                  <a:txBody>
                    <a:bodyPr/>
                    <a:lstStyle/>
                    <a:p>
                      <a:r>
                        <a:rPr lang="en-US" sz="2000" dirty="0" smtClean="0"/>
                        <a:t>finance</a:t>
                      </a:r>
                      <a:endParaRPr lang="en-US" sz="2000" dirty="0"/>
                    </a:p>
                  </a:txBody>
                  <a:tcPr/>
                </a:tc>
              </a:tr>
              <a:tr h="370840">
                <a:tc>
                  <a:txBody>
                    <a:bodyPr/>
                    <a:lstStyle/>
                    <a:p>
                      <a:r>
                        <a:rPr lang="en-US" sz="2000" dirty="0" smtClean="0"/>
                        <a:t>7</a:t>
                      </a:r>
                      <a:endParaRPr lang="en-US" sz="2000" dirty="0"/>
                    </a:p>
                  </a:txBody>
                  <a:tcPr/>
                </a:tc>
                <a:tc>
                  <a:txBody>
                    <a:bodyPr/>
                    <a:lstStyle/>
                    <a:p>
                      <a:r>
                        <a:rPr lang="en-US" sz="2000" dirty="0" smtClean="0"/>
                        <a:t>news</a:t>
                      </a:r>
                      <a:endParaRPr lang="en-US" sz="2000" dirty="0"/>
                    </a:p>
                  </a:txBody>
                  <a:tcPr/>
                </a:tc>
              </a:tr>
              <a:tr h="370840">
                <a:tc>
                  <a:txBody>
                    <a:bodyPr/>
                    <a:lstStyle/>
                    <a:p>
                      <a:r>
                        <a:rPr lang="en-US" sz="2000" dirty="0" smtClean="0"/>
                        <a:t>8</a:t>
                      </a:r>
                      <a:endParaRPr lang="en-US" sz="2000" dirty="0"/>
                    </a:p>
                  </a:txBody>
                  <a:tcPr/>
                </a:tc>
                <a:tc>
                  <a:txBody>
                    <a:bodyPr/>
                    <a:lstStyle/>
                    <a:p>
                      <a:r>
                        <a:rPr lang="en-US" sz="2000" dirty="0" err="1" smtClean="0"/>
                        <a:t>music_editing</a:t>
                      </a:r>
                      <a:endParaRPr lang="en-US" sz="2000" dirty="0"/>
                    </a:p>
                  </a:txBody>
                  <a:tcPr/>
                </a:tc>
              </a:tr>
              <a:tr h="370840">
                <a:tc>
                  <a:txBody>
                    <a:bodyPr/>
                    <a:lstStyle/>
                    <a:p>
                      <a:r>
                        <a:rPr lang="en-US" sz="2000" dirty="0" smtClean="0"/>
                        <a:t>9</a:t>
                      </a:r>
                      <a:endParaRPr lang="en-US" sz="2000" dirty="0"/>
                    </a:p>
                  </a:txBody>
                  <a:tcPr/>
                </a:tc>
                <a:tc>
                  <a:txBody>
                    <a:bodyPr/>
                    <a:lstStyle/>
                    <a:p>
                      <a:r>
                        <a:rPr lang="en-US" sz="2000" dirty="0" err="1" smtClean="0"/>
                        <a:t>picture_editing</a:t>
                      </a:r>
                      <a:endParaRPr lang="en-US" sz="2000" dirty="0"/>
                    </a:p>
                  </a:txBody>
                  <a:tcPr/>
                </a:tc>
              </a:tr>
              <a:tr h="370840">
                <a:tc>
                  <a:txBody>
                    <a:bodyPr/>
                    <a:lstStyle/>
                    <a:p>
                      <a:r>
                        <a:rPr lang="en-US" sz="2000" dirty="0" smtClean="0"/>
                        <a:t>10</a:t>
                      </a:r>
                      <a:endParaRPr lang="en-US" sz="2000" dirty="0"/>
                    </a:p>
                  </a:txBody>
                  <a:tcPr/>
                </a:tc>
                <a:tc>
                  <a:txBody>
                    <a:bodyPr/>
                    <a:lstStyle/>
                    <a:p>
                      <a:r>
                        <a:rPr lang="en-US" sz="2000" dirty="0" err="1" smtClean="0"/>
                        <a:t>video_editing</a:t>
                      </a:r>
                      <a:endParaRPr lang="en-US" sz="2000" dirty="0"/>
                    </a:p>
                  </a:txBody>
                  <a:tcPr/>
                </a:tc>
              </a:tr>
              <a:tr h="370840">
                <a:tc>
                  <a:txBody>
                    <a:bodyPr/>
                    <a:lstStyle/>
                    <a:p>
                      <a:r>
                        <a:rPr lang="en-US" sz="2000" dirty="0" smtClean="0"/>
                        <a:t>11</a:t>
                      </a:r>
                      <a:endParaRPr lang="en-US" sz="2000" dirty="0"/>
                    </a:p>
                  </a:txBody>
                  <a:tcPr/>
                </a:tc>
                <a:tc>
                  <a:txBody>
                    <a:bodyPr/>
                    <a:lstStyle/>
                    <a:p>
                      <a:r>
                        <a:rPr lang="en-US" sz="2000" dirty="0" err="1" smtClean="0"/>
                        <a:t>watching_video</a:t>
                      </a:r>
                      <a:endParaRPr lang="en-US" sz="2000" dirty="0"/>
                    </a:p>
                  </a:txBody>
                  <a:tcPr/>
                </a:tc>
              </a:tr>
              <a:tr h="370840">
                <a:tc>
                  <a:txBody>
                    <a:bodyPr/>
                    <a:lstStyle/>
                    <a:p>
                      <a:r>
                        <a:rPr lang="en-US" sz="2000" dirty="0" smtClean="0"/>
                        <a:t>12</a:t>
                      </a:r>
                      <a:endParaRPr lang="en-US" sz="2000" dirty="0"/>
                    </a:p>
                  </a:txBody>
                  <a:tcPr/>
                </a:tc>
                <a:tc>
                  <a:txBody>
                    <a:bodyPr/>
                    <a:lstStyle/>
                    <a:p>
                      <a:r>
                        <a:rPr lang="en-US" sz="2000" dirty="0" err="1" smtClean="0"/>
                        <a:t>web_browsing</a:t>
                      </a:r>
                      <a:endParaRPr lang="en-US" sz="2000" dirty="0"/>
                    </a:p>
                  </a:txBody>
                  <a:tcPr/>
                </a:tc>
              </a:tr>
              <a:tr h="370840">
                <a:tc>
                  <a:txBody>
                    <a:bodyPr/>
                    <a:lstStyle/>
                    <a:p>
                      <a:r>
                        <a:rPr lang="en-US" sz="2000" dirty="0" smtClean="0"/>
                        <a:t>13</a:t>
                      </a:r>
                      <a:endParaRPr lang="en-US" sz="2000" dirty="0"/>
                    </a:p>
                  </a:txBody>
                  <a:tcPr/>
                </a:tc>
                <a:tc>
                  <a:txBody>
                    <a:bodyPr/>
                    <a:lstStyle/>
                    <a:p>
                      <a:r>
                        <a:rPr lang="en-US" sz="2000" dirty="0" err="1" smtClean="0"/>
                        <a:t>web_forum</a:t>
                      </a:r>
                      <a:endParaRPr lang="en-US" sz="2000" dirty="0"/>
                    </a:p>
                  </a:txBody>
                  <a:tcPr/>
                </a:tc>
              </a:tr>
            </a:tbl>
          </a:graphicData>
        </a:graphic>
      </p:graphicFrame>
      <p:sp>
        <p:nvSpPr>
          <p:cNvPr id="82" name="Rounded Rectangle 81"/>
          <p:cNvSpPr/>
          <p:nvPr/>
        </p:nvSpPr>
        <p:spPr>
          <a:xfrm>
            <a:off x="1719209" y="25824298"/>
            <a:ext cx="4160246" cy="2795253"/>
          </a:xfrm>
          <a:prstGeom prst="roundRect">
            <a:avLst/>
          </a:prstGeom>
          <a:noFill/>
          <a:ln>
            <a:solidFill>
              <a:srgbClr val="EF00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3" name="Text Placeholder 463"/>
          <p:cNvSpPr>
            <a:spLocks noGrp="1"/>
          </p:cNvSpPr>
          <p:nvPr>
            <p:ph type="body" sz="quarter" idx="96"/>
          </p:nvPr>
        </p:nvSpPr>
        <p:spPr>
          <a:xfrm>
            <a:off x="1537774" y="25832246"/>
            <a:ext cx="4584915" cy="846363"/>
          </a:xfrm>
        </p:spPr>
        <p:txBody>
          <a:bodyPr/>
          <a:lstStyle/>
          <a:p>
            <a:pPr algn="ctr"/>
            <a:r>
              <a:rPr lang="en-US" b="1" dirty="0" smtClean="0">
                <a:latin typeface="Calibri"/>
                <a:cs typeface="Calibri"/>
              </a:rPr>
              <a:t>Small Dataset</a:t>
            </a:r>
          </a:p>
        </p:txBody>
      </p:sp>
      <p:sp>
        <p:nvSpPr>
          <p:cNvPr id="84" name="Text Placeholder 453"/>
          <p:cNvSpPr>
            <a:spLocks noGrp="1"/>
          </p:cNvSpPr>
          <p:nvPr>
            <p:ph type="body" sz="quarter" idx="21"/>
          </p:nvPr>
        </p:nvSpPr>
        <p:spPr>
          <a:xfrm>
            <a:off x="1784214" y="26577009"/>
            <a:ext cx="3978999" cy="1769693"/>
          </a:xfrm>
        </p:spPr>
        <p:txBody>
          <a:bodyPr/>
          <a:lstStyle/>
          <a:p>
            <a:pPr marL="342900" indent="-342900">
              <a:buFont typeface="Arial"/>
              <a:buChar char="•"/>
            </a:pPr>
            <a:r>
              <a:rPr lang="en-US" dirty="0" smtClean="0">
                <a:latin typeface="Calibri"/>
                <a:cs typeface="Calibri"/>
              </a:rPr>
              <a:t>Training: 1900; 50 batch</a:t>
            </a:r>
          </a:p>
          <a:p>
            <a:pPr marL="342900" indent="-342900">
              <a:buFont typeface="Arial"/>
              <a:buChar char="•"/>
            </a:pPr>
            <a:r>
              <a:rPr lang="en-US" dirty="0" smtClean="0">
                <a:latin typeface="Calibri"/>
                <a:cs typeface="Calibri"/>
              </a:rPr>
              <a:t>Test: 485, 5 batch</a:t>
            </a:r>
          </a:p>
          <a:p>
            <a:pPr marL="342900" indent="-342900">
              <a:buFont typeface="Arial"/>
              <a:buChar char="•"/>
            </a:pPr>
            <a:r>
              <a:rPr lang="en-US" dirty="0" smtClean="0">
                <a:latin typeface="Calibri"/>
                <a:cs typeface="Calibri"/>
              </a:rPr>
              <a:t>5 classes</a:t>
            </a:r>
            <a:endParaRPr lang="en-US" dirty="0">
              <a:latin typeface="Calibri"/>
              <a:cs typeface="Calibri"/>
            </a:endParaRPr>
          </a:p>
        </p:txBody>
      </p:sp>
      <p:sp>
        <p:nvSpPr>
          <p:cNvPr id="85" name="Text Placeholder 453"/>
          <p:cNvSpPr>
            <a:spLocks noGrp="1"/>
          </p:cNvSpPr>
          <p:nvPr>
            <p:ph type="body" sz="quarter" idx="21"/>
          </p:nvPr>
        </p:nvSpPr>
        <p:spPr>
          <a:xfrm>
            <a:off x="1527016" y="29598932"/>
            <a:ext cx="4515597" cy="1769693"/>
          </a:xfrm>
        </p:spPr>
        <p:txBody>
          <a:bodyPr/>
          <a:lstStyle/>
          <a:p>
            <a:pPr marL="342900" indent="-342900">
              <a:buFont typeface="Arial"/>
              <a:buChar char="•"/>
            </a:pPr>
            <a:r>
              <a:rPr lang="en-US" dirty="0" smtClean="0">
                <a:latin typeface="Calibri"/>
                <a:cs typeface="Calibri"/>
              </a:rPr>
              <a:t>Training: 10,800 ; 200 batch</a:t>
            </a:r>
          </a:p>
          <a:p>
            <a:pPr marL="342900" indent="-342900">
              <a:buFont typeface="Arial"/>
              <a:buChar char="•"/>
            </a:pPr>
            <a:r>
              <a:rPr lang="en-US" dirty="0" smtClean="0">
                <a:latin typeface="Calibri"/>
                <a:cs typeface="Calibri"/>
              </a:rPr>
              <a:t>Test: 2720 ; 20 batch</a:t>
            </a:r>
          </a:p>
          <a:p>
            <a:pPr marL="342900" indent="-342900">
              <a:buFont typeface="Arial"/>
              <a:buChar char="•"/>
            </a:pPr>
            <a:r>
              <a:rPr lang="en-US" dirty="0" smtClean="0">
                <a:latin typeface="Calibri"/>
                <a:cs typeface="Calibri"/>
              </a:rPr>
              <a:t>14 classes</a:t>
            </a:r>
            <a:endParaRPr lang="en-US" dirty="0">
              <a:latin typeface="Calibri"/>
              <a:cs typeface="Calibri"/>
            </a:endParaRPr>
          </a:p>
        </p:txBody>
      </p:sp>
      <p:sp>
        <p:nvSpPr>
          <p:cNvPr id="86" name="Rounded Rectangle 85"/>
          <p:cNvSpPr/>
          <p:nvPr/>
        </p:nvSpPr>
        <p:spPr>
          <a:xfrm>
            <a:off x="1351313" y="6313573"/>
            <a:ext cx="9213360" cy="5865598"/>
          </a:xfrm>
          <a:prstGeom prst="roundRect">
            <a:avLst/>
          </a:prstGeom>
          <a:noFill/>
          <a:ln>
            <a:solidFill>
              <a:srgbClr val="EF00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7" name="Text Placeholder 463"/>
          <p:cNvSpPr>
            <a:spLocks noGrp="1"/>
          </p:cNvSpPr>
          <p:nvPr>
            <p:ph type="body" sz="quarter" idx="96"/>
          </p:nvPr>
        </p:nvSpPr>
        <p:spPr>
          <a:xfrm>
            <a:off x="13927751" y="6144360"/>
            <a:ext cx="5497584" cy="846363"/>
          </a:xfrm>
        </p:spPr>
        <p:txBody>
          <a:bodyPr/>
          <a:lstStyle/>
          <a:p>
            <a:pPr algn="ctr"/>
            <a:r>
              <a:rPr lang="en-US" b="1" dirty="0" smtClean="0">
                <a:latin typeface="Calibri"/>
                <a:cs typeface="Calibri"/>
              </a:rPr>
              <a:t>Data Grid</a:t>
            </a:r>
          </a:p>
        </p:txBody>
      </p:sp>
      <p:sp>
        <p:nvSpPr>
          <p:cNvPr id="61" name="Text Placeholder 463"/>
          <p:cNvSpPr>
            <a:spLocks noGrp="1"/>
          </p:cNvSpPr>
          <p:nvPr>
            <p:ph type="body" sz="quarter" idx="96"/>
          </p:nvPr>
        </p:nvSpPr>
        <p:spPr>
          <a:xfrm>
            <a:off x="13927751" y="13362405"/>
            <a:ext cx="5497584" cy="846363"/>
          </a:xfrm>
        </p:spPr>
        <p:txBody>
          <a:bodyPr/>
          <a:lstStyle/>
          <a:p>
            <a:pPr algn="ctr"/>
            <a:r>
              <a:rPr lang="en-US" b="1" dirty="0" smtClean="0">
                <a:latin typeface="Calibri"/>
                <a:cs typeface="Calibri"/>
              </a:rPr>
              <a:t>Data Challenges</a:t>
            </a:r>
          </a:p>
        </p:txBody>
      </p:sp>
      <p:pic>
        <p:nvPicPr>
          <p:cNvPr id="67" name="Picture 66" descr="Screen Shot 2015-03-11 at 12.14.48 PM.png"/>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1884001" y="29877340"/>
            <a:ext cx="9347075" cy="1276169"/>
          </a:xfrm>
          <a:prstGeom prst="rect">
            <a:avLst/>
          </a:prstGeom>
        </p:spPr>
      </p:pic>
      <p:sp>
        <p:nvSpPr>
          <p:cNvPr id="70" name="Rounded Rectangle 69"/>
          <p:cNvSpPr/>
          <p:nvPr/>
        </p:nvSpPr>
        <p:spPr>
          <a:xfrm>
            <a:off x="33175109" y="24191270"/>
            <a:ext cx="9636093" cy="7614941"/>
          </a:xfrm>
          <a:prstGeom prst="roundRect">
            <a:avLst/>
          </a:prstGeom>
          <a:noFill/>
          <a:ln>
            <a:solidFill>
              <a:srgbClr val="EF00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3" name="Rounded Rectangle 72"/>
          <p:cNvSpPr/>
          <p:nvPr/>
        </p:nvSpPr>
        <p:spPr>
          <a:xfrm>
            <a:off x="33213472" y="18396109"/>
            <a:ext cx="9636093" cy="5458918"/>
          </a:xfrm>
          <a:prstGeom prst="roundRect">
            <a:avLst/>
          </a:prstGeom>
          <a:noFill/>
          <a:ln>
            <a:solidFill>
              <a:srgbClr val="EF00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5" name="Rounded Rectangle 74"/>
          <p:cNvSpPr/>
          <p:nvPr/>
        </p:nvSpPr>
        <p:spPr>
          <a:xfrm>
            <a:off x="33279698" y="5982252"/>
            <a:ext cx="9531504" cy="11941026"/>
          </a:xfrm>
          <a:prstGeom prst="roundRect">
            <a:avLst/>
          </a:prstGeom>
          <a:noFill/>
          <a:ln>
            <a:solidFill>
              <a:srgbClr val="EF00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8" name="Text Placeholder 463"/>
          <p:cNvSpPr>
            <a:spLocks noGrp="1"/>
          </p:cNvSpPr>
          <p:nvPr>
            <p:ph type="body" sz="quarter" idx="96"/>
          </p:nvPr>
        </p:nvSpPr>
        <p:spPr>
          <a:xfrm>
            <a:off x="35152932" y="6091061"/>
            <a:ext cx="5497584" cy="669904"/>
          </a:xfrm>
        </p:spPr>
        <p:txBody>
          <a:bodyPr/>
          <a:lstStyle/>
          <a:p>
            <a:pPr algn="ctr"/>
            <a:r>
              <a:rPr lang="en-US" b="1" dirty="0" smtClean="0">
                <a:latin typeface="Calibri"/>
                <a:cs typeface="Calibri"/>
              </a:rPr>
              <a:t>Testing</a:t>
            </a:r>
          </a:p>
        </p:txBody>
      </p:sp>
      <p:sp>
        <p:nvSpPr>
          <p:cNvPr id="79" name="Text Placeholder 463"/>
          <p:cNvSpPr>
            <a:spLocks noGrp="1"/>
          </p:cNvSpPr>
          <p:nvPr>
            <p:ph type="body" sz="quarter" idx="96"/>
          </p:nvPr>
        </p:nvSpPr>
        <p:spPr>
          <a:xfrm>
            <a:off x="24455331" y="16918466"/>
            <a:ext cx="5497584" cy="846363"/>
          </a:xfrm>
        </p:spPr>
        <p:txBody>
          <a:bodyPr/>
          <a:lstStyle/>
          <a:p>
            <a:pPr algn="ctr"/>
            <a:r>
              <a:rPr lang="en-US" b="1" dirty="0" smtClean="0">
                <a:latin typeface="Calibri"/>
                <a:cs typeface="Calibri"/>
              </a:rPr>
              <a:t>Training</a:t>
            </a:r>
          </a:p>
        </p:txBody>
      </p:sp>
      <p:sp>
        <p:nvSpPr>
          <p:cNvPr id="80" name="Text Placeholder 460"/>
          <p:cNvSpPr>
            <a:spLocks noGrp="1"/>
          </p:cNvSpPr>
          <p:nvPr>
            <p:ph type="body" sz="quarter" idx="28"/>
          </p:nvPr>
        </p:nvSpPr>
        <p:spPr>
          <a:xfrm>
            <a:off x="28162290" y="17923278"/>
            <a:ext cx="3331898" cy="2813551"/>
          </a:xfrm>
        </p:spPr>
        <p:txBody>
          <a:bodyPr/>
          <a:lstStyle/>
          <a:p>
            <a:pPr marL="342900" indent="-342900">
              <a:buFont typeface="Arial"/>
              <a:buChar char="•"/>
            </a:pPr>
            <a:r>
              <a:rPr lang="en-US" dirty="0" smtClean="0">
                <a:latin typeface="Calibri"/>
                <a:cs typeface="Calibri"/>
              </a:rPr>
              <a:t>Small Dataset has large </a:t>
            </a:r>
            <a:r>
              <a:rPr lang="en-US" dirty="0" err="1" smtClean="0">
                <a:latin typeface="Calibri"/>
                <a:cs typeface="Calibri"/>
              </a:rPr>
              <a:t>overfitting</a:t>
            </a:r>
            <a:r>
              <a:rPr lang="en-US" dirty="0" smtClean="0">
                <a:latin typeface="Calibri"/>
                <a:cs typeface="Calibri"/>
              </a:rPr>
              <a:t> problem </a:t>
            </a:r>
            <a:endParaRPr lang="en-US" dirty="0">
              <a:latin typeface="Calibri"/>
              <a:cs typeface="Calibri"/>
            </a:endParaRPr>
          </a:p>
          <a:p>
            <a:pPr marL="342900" indent="-342900">
              <a:buFont typeface="Arial"/>
              <a:buChar char="•"/>
            </a:pPr>
            <a:r>
              <a:rPr lang="en-US" dirty="0" smtClean="0">
                <a:latin typeface="Calibri"/>
                <a:cs typeface="Calibri"/>
              </a:rPr>
              <a:t>Due to smaller batches, very “stochastic” like behavior</a:t>
            </a:r>
          </a:p>
        </p:txBody>
      </p:sp>
      <p:sp>
        <p:nvSpPr>
          <p:cNvPr id="81" name="Text Placeholder 460"/>
          <p:cNvSpPr>
            <a:spLocks noGrp="1"/>
          </p:cNvSpPr>
          <p:nvPr>
            <p:ph type="body" sz="quarter" idx="28"/>
          </p:nvPr>
        </p:nvSpPr>
        <p:spPr>
          <a:xfrm>
            <a:off x="22759011" y="21894265"/>
            <a:ext cx="4148131" cy="3000799"/>
          </a:xfrm>
        </p:spPr>
        <p:txBody>
          <a:bodyPr/>
          <a:lstStyle/>
          <a:p>
            <a:pPr marL="342900" indent="-342900">
              <a:buFont typeface="Arial"/>
              <a:buChar char="•"/>
            </a:pPr>
            <a:r>
              <a:rPr lang="en-US" dirty="0" smtClean="0">
                <a:latin typeface="Calibri"/>
                <a:cs typeface="Calibri"/>
              </a:rPr>
              <a:t>Large Data set is better</a:t>
            </a:r>
          </a:p>
          <a:p>
            <a:pPr marL="342900" indent="-342900">
              <a:buFont typeface="Arial"/>
              <a:buChar char="•"/>
            </a:pPr>
            <a:r>
              <a:rPr lang="en-US" dirty="0" smtClean="0">
                <a:latin typeface="Calibri"/>
                <a:cs typeface="Calibri"/>
              </a:rPr>
              <a:t>Retraining fc8,fc7 were ineffective</a:t>
            </a:r>
          </a:p>
          <a:p>
            <a:pPr marL="342900" indent="-342900">
              <a:buFont typeface="Arial"/>
              <a:buChar char="•"/>
            </a:pPr>
            <a:r>
              <a:rPr lang="en-US" dirty="0" smtClean="0">
                <a:latin typeface="Calibri"/>
                <a:cs typeface="Calibri"/>
              </a:rPr>
              <a:t>Retrained conv3 as well</a:t>
            </a:r>
          </a:p>
          <a:p>
            <a:pPr marL="342900" indent="-342900">
              <a:buFont typeface="Arial"/>
              <a:buChar char="•"/>
            </a:pPr>
            <a:r>
              <a:rPr lang="en-US" dirty="0" smtClean="0">
                <a:latin typeface="Calibri"/>
                <a:cs typeface="Calibri"/>
              </a:rPr>
              <a:t>Training / Test gap is very small.</a:t>
            </a:r>
          </a:p>
        </p:txBody>
      </p:sp>
      <p:sp>
        <p:nvSpPr>
          <p:cNvPr id="88" name="Text Placeholder 460"/>
          <p:cNvSpPr>
            <a:spLocks noGrp="1"/>
          </p:cNvSpPr>
          <p:nvPr>
            <p:ph type="body" sz="quarter" idx="28"/>
          </p:nvPr>
        </p:nvSpPr>
        <p:spPr>
          <a:xfrm>
            <a:off x="28170915" y="25963769"/>
            <a:ext cx="4148131" cy="2923855"/>
          </a:xfrm>
        </p:spPr>
        <p:txBody>
          <a:bodyPr/>
          <a:lstStyle/>
          <a:p>
            <a:pPr marL="342900" indent="-342900">
              <a:buFont typeface="Arial"/>
              <a:buChar char="•"/>
            </a:pPr>
            <a:r>
              <a:rPr lang="en-US" dirty="0" smtClean="0">
                <a:latin typeface="Calibri"/>
                <a:cs typeface="Calibri"/>
              </a:rPr>
              <a:t>To improve, try to retrain conv2 as well</a:t>
            </a:r>
          </a:p>
          <a:p>
            <a:pPr marL="342900" indent="-342900">
              <a:buFont typeface="Arial"/>
              <a:buChar char="•"/>
            </a:pPr>
            <a:r>
              <a:rPr lang="en-US" dirty="0" smtClean="0">
                <a:latin typeface="Calibri"/>
                <a:cs typeface="Calibri"/>
              </a:rPr>
              <a:t> Training error increases</a:t>
            </a:r>
          </a:p>
          <a:p>
            <a:pPr marL="342900" indent="-342900">
              <a:buFont typeface="Arial"/>
              <a:buChar char="•"/>
            </a:pPr>
            <a:r>
              <a:rPr lang="en-US" dirty="0" smtClean="0">
                <a:latin typeface="Calibri"/>
                <a:cs typeface="Calibri"/>
              </a:rPr>
              <a:t> Gap increases (see “Testing” to see worse performance)</a:t>
            </a:r>
          </a:p>
        </p:txBody>
      </p:sp>
      <p:sp>
        <p:nvSpPr>
          <p:cNvPr id="89" name="Rounded Rectangle 88"/>
          <p:cNvSpPr/>
          <p:nvPr/>
        </p:nvSpPr>
        <p:spPr>
          <a:xfrm>
            <a:off x="22447223" y="16945609"/>
            <a:ext cx="9636093" cy="14830237"/>
          </a:xfrm>
          <a:prstGeom prst="roundRect">
            <a:avLst/>
          </a:prstGeom>
          <a:noFill/>
          <a:ln>
            <a:solidFill>
              <a:srgbClr val="EF00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9" name="Picture 8" descr="programming_762.JPEG"/>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12496021" y="20725621"/>
            <a:ext cx="3658792" cy="2539240"/>
          </a:xfrm>
          <a:prstGeom prst="rect">
            <a:avLst/>
          </a:prstGeom>
        </p:spPr>
      </p:pic>
      <p:pic>
        <p:nvPicPr>
          <p:cNvPr id="10" name="Picture 9" descr="programming_780.JPEG"/>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6530786" y="23351736"/>
            <a:ext cx="3689413" cy="2649350"/>
          </a:xfrm>
          <a:prstGeom prst="rect">
            <a:avLst/>
          </a:prstGeom>
        </p:spPr>
      </p:pic>
      <p:pic>
        <p:nvPicPr>
          <p:cNvPr id="11" name="Picture 10" descr="programming_809.JPEG"/>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12907921" y="23335025"/>
            <a:ext cx="2733665" cy="2609408"/>
          </a:xfrm>
          <a:prstGeom prst="rect">
            <a:avLst/>
          </a:prstGeom>
        </p:spPr>
      </p:pic>
      <p:pic>
        <p:nvPicPr>
          <p:cNvPr id="13" name="Picture 12" descr="programming_796.JPEG"/>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16482267" y="20647532"/>
            <a:ext cx="4041983" cy="2526240"/>
          </a:xfrm>
          <a:prstGeom prst="rect">
            <a:avLst/>
          </a:prstGeom>
        </p:spPr>
      </p:pic>
      <p:sp>
        <p:nvSpPr>
          <p:cNvPr id="90" name="Rounded Rectangle 89"/>
          <p:cNvSpPr/>
          <p:nvPr/>
        </p:nvSpPr>
        <p:spPr>
          <a:xfrm>
            <a:off x="11747634" y="27894400"/>
            <a:ext cx="9636093" cy="3731709"/>
          </a:xfrm>
          <a:prstGeom prst="roundRect">
            <a:avLst/>
          </a:prstGeom>
          <a:noFill/>
          <a:ln>
            <a:solidFill>
              <a:srgbClr val="EF00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1" name="Rounded Rectangle 90"/>
          <p:cNvSpPr/>
          <p:nvPr/>
        </p:nvSpPr>
        <p:spPr>
          <a:xfrm>
            <a:off x="44280115" y="12524357"/>
            <a:ext cx="9531504" cy="3687765"/>
          </a:xfrm>
          <a:prstGeom prst="roundRect">
            <a:avLst/>
          </a:prstGeom>
          <a:noFill/>
          <a:ln>
            <a:solidFill>
              <a:srgbClr val="EF00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2" name="Text Placeholder 460"/>
          <p:cNvSpPr>
            <a:spLocks noGrp="1"/>
          </p:cNvSpPr>
          <p:nvPr>
            <p:ph type="body" sz="quarter" idx="28"/>
          </p:nvPr>
        </p:nvSpPr>
        <p:spPr>
          <a:xfrm>
            <a:off x="33334313" y="12001371"/>
            <a:ext cx="9317899" cy="6155509"/>
          </a:xfrm>
        </p:spPr>
        <p:txBody>
          <a:bodyPr/>
          <a:lstStyle/>
          <a:p>
            <a:pPr marL="342900" indent="-342900">
              <a:buFont typeface="Arial"/>
              <a:buChar char="•"/>
            </a:pPr>
            <a:r>
              <a:rPr lang="en-US" dirty="0" smtClean="0">
                <a:latin typeface="Calibri"/>
                <a:cs typeface="Calibri"/>
              </a:rPr>
              <a:t>Higher accuracies for smaller dataset are expected to be better due to small class size (only 5, 20% error random guess)</a:t>
            </a:r>
            <a:br>
              <a:rPr lang="en-US" dirty="0" smtClean="0">
                <a:latin typeface="Calibri"/>
                <a:cs typeface="Calibri"/>
              </a:rPr>
            </a:br>
            <a:endParaRPr lang="en-US" dirty="0" smtClean="0">
              <a:latin typeface="Calibri"/>
              <a:cs typeface="Calibri"/>
            </a:endParaRPr>
          </a:p>
          <a:p>
            <a:pPr marL="342900" indent="-342900">
              <a:buFont typeface="Arial"/>
              <a:buChar char="•"/>
            </a:pPr>
            <a:r>
              <a:rPr lang="en-US" dirty="0" smtClean="0">
                <a:latin typeface="Calibri"/>
                <a:cs typeface="Calibri"/>
              </a:rPr>
              <a:t>Retraining two CONV layers reduced performance </a:t>
            </a:r>
            <a:br>
              <a:rPr lang="en-US" dirty="0" smtClean="0">
                <a:latin typeface="Calibri"/>
                <a:cs typeface="Calibri"/>
              </a:rPr>
            </a:br>
            <a:endParaRPr lang="en-US" dirty="0" smtClean="0">
              <a:latin typeface="Calibri"/>
              <a:cs typeface="Calibri"/>
            </a:endParaRPr>
          </a:p>
          <a:p>
            <a:pPr marL="342900" indent="-342900">
              <a:buFont typeface="Arial"/>
              <a:buChar char="•"/>
            </a:pPr>
            <a:r>
              <a:rPr lang="en-US" dirty="0" smtClean="0">
                <a:latin typeface="Calibri"/>
                <a:cs typeface="Calibri"/>
              </a:rPr>
              <a:t>The full net does not perform well on the data – at least not within a reasonable number of iterations. Note: we didn’t retrain any convolutional layers – but it would take 10000’s iterations to see if it actually works, at which point </a:t>
            </a:r>
            <a:r>
              <a:rPr lang="en-US" dirty="0" err="1" smtClean="0">
                <a:latin typeface="Calibri"/>
                <a:cs typeface="Calibri"/>
              </a:rPr>
              <a:t>overfitting</a:t>
            </a:r>
            <a:r>
              <a:rPr lang="en-US" dirty="0" smtClean="0">
                <a:latin typeface="Calibri"/>
                <a:cs typeface="Calibri"/>
              </a:rPr>
              <a:t> is more likely</a:t>
            </a:r>
            <a:br>
              <a:rPr lang="en-US" dirty="0" smtClean="0">
                <a:latin typeface="Calibri"/>
                <a:cs typeface="Calibri"/>
              </a:rPr>
            </a:br>
            <a:endParaRPr lang="en-US" dirty="0" smtClean="0">
              <a:latin typeface="Calibri"/>
              <a:cs typeface="Calibri"/>
            </a:endParaRPr>
          </a:p>
          <a:p>
            <a:pPr marL="342900" indent="-342900">
              <a:buFont typeface="Arial"/>
              <a:buChar char="•"/>
            </a:pPr>
            <a:r>
              <a:rPr lang="en-US" dirty="0" smtClean="0">
                <a:latin typeface="Calibri"/>
                <a:cs typeface="Calibri"/>
              </a:rPr>
              <a:t>The full small model does well however it likely is because for few classes, a fairly simple classifier (just fc8,fc7,fc6) can predict the result well</a:t>
            </a:r>
          </a:p>
          <a:p>
            <a:pPr marL="342900" indent="-342900">
              <a:buFont typeface="Arial"/>
              <a:buChar char="•"/>
            </a:pPr>
            <a:endParaRPr lang="en-US" dirty="0">
              <a:latin typeface="Calibri"/>
              <a:cs typeface="Calibri"/>
            </a:endParaRPr>
          </a:p>
        </p:txBody>
      </p:sp>
      <p:pic>
        <p:nvPicPr>
          <p:cNvPr id="20" name="Picture 19" descr="yDWVqr4FqtE9k5AbkVaUUFNpEPI21dzBKmpqfy89wfupabZTXeqoTwyMjIyzoJTtRxlZGRknAXZOMrIyMjYQTaOMjIyMnaQjaOMjIyMHWTjKCMjI2MH2TjKyMjI2EE2jjIyMjJ2kI2jjIyMjB1k4ygjIyNjB9k4ysjIyNhBNo4yMjIydpCNo4yMjIwdZOMoIyMjYwfZOMrIyMjYQTaOMjIyMnaQjaOMjIyMHWTjKCMjI2MH2TjKyMjI2EE.png"/>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22718587" y="29555549"/>
            <a:ext cx="2228857" cy="1813076"/>
          </a:xfrm>
          <a:prstGeom prst="rect">
            <a:avLst/>
          </a:prstGeom>
        </p:spPr>
      </p:pic>
      <p:pic>
        <p:nvPicPr>
          <p:cNvPr id="23" name="Picture 22" descr="Dx4G0MjKxyr7AAAAAElFTkSuQmCC.png"/>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29594010" y="29341447"/>
            <a:ext cx="2027178" cy="2027178"/>
          </a:xfrm>
          <a:prstGeom prst="rect">
            <a:avLst/>
          </a:prstGeom>
        </p:spPr>
      </p:pic>
      <p:pic>
        <p:nvPicPr>
          <p:cNvPr id="24" name="Picture 23" descr="wCx2tBBXm5q1QAAAABJRU5ErkJggg==.png"/>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27497712" y="29341447"/>
            <a:ext cx="2038745" cy="2027178"/>
          </a:xfrm>
          <a:prstGeom prst="rect">
            <a:avLst/>
          </a:prstGeom>
        </p:spPr>
      </p:pic>
      <p:pic>
        <p:nvPicPr>
          <p:cNvPr id="25" name="Picture 24" descr="5gBfb+8LT5EAAAAASUVORK5CYII=.png"/>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25280270" y="29341448"/>
            <a:ext cx="2038746" cy="2027178"/>
          </a:xfrm>
          <a:prstGeom prst="rect">
            <a:avLst/>
          </a:prstGeom>
        </p:spPr>
      </p:pic>
    </p:spTree>
    <p:extLst>
      <p:ext uri="{BB962C8B-B14F-4D97-AF65-F5344CB8AC3E}">
        <p14:creationId xmlns:p14="http://schemas.microsoft.com/office/powerpoint/2010/main" val="342521813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36x48-Template-V2b">
  <a:themeElements>
    <a:clrScheme name="Custom 3">
      <a:dk1>
        <a:sysClr val="windowText" lastClr="000000"/>
      </a:dk1>
      <a:lt1>
        <a:sysClr val="window" lastClr="FFFFFF"/>
      </a:lt1>
      <a:dk2>
        <a:srgbClr val="4E5B6F"/>
      </a:dk2>
      <a:lt2>
        <a:srgbClr val="FF5268"/>
      </a:lt2>
      <a:accent1>
        <a:srgbClr val="7FD13B"/>
      </a:accent1>
      <a:accent2>
        <a:srgbClr val="EA157A"/>
      </a:accent2>
      <a:accent3>
        <a:srgbClr val="FEB80A"/>
      </a:accent3>
      <a:accent4>
        <a:srgbClr val="00ADDC"/>
      </a:accent4>
      <a:accent5>
        <a:srgbClr val="F32400"/>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1909</TotalTime>
  <Words>928</Words>
  <Application>Microsoft Macintosh PowerPoint</Application>
  <PresentationFormat>Custom</PresentationFormat>
  <Paragraphs>140</Paragraphs>
  <Slides>1</Slides>
  <Notes>1</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5" baseType="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Anand Sampat</cp:lastModifiedBy>
  <cp:revision>87</cp:revision>
  <dcterms:created xsi:type="dcterms:W3CDTF">2012-02-03T19:11:35Z</dcterms:created>
  <dcterms:modified xsi:type="dcterms:W3CDTF">2015-03-17T15:30:31Z</dcterms:modified>
</cp:coreProperties>
</file>