
<file path=[Content_Types].xml><?xml version="1.0" encoding="utf-8"?>
<Types xmlns="http://schemas.openxmlformats.org/package/2006/content-types">
  <Default Extension="fntdata" ContentType="application/x-fontdata"/>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60" r:id="rId2"/>
    <p:sldId id="261" r:id="rId3"/>
    <p:sldId id="258" r:id="rId4"/>
    <p:sldId id="262" r:id="rId5"/>
    <p:sldId id="263" r:id="rId6"/>
    <p:sldId id="264" r:id="rId7"/>
    <p:sldId id="270" r:id="rId8"/>
    <p:sldId id="265" r:id="rId9"/>
    <p:sldId id="289" r:id="rId10"/>
    <p:sldId id="266" r:id="rId11"/>
    <p:sldId id="290" r:id="rId12"/>
    <p:sldId id="267" r:id="rId13"/>
    <p:sldId id="291" r:id="rId14"/>
    <p:sldId id="292" r:id="rId15"/>
    <p:sldId id="268" r:id="rId16"/>
    <p:sldId id="293" r:id="rId17"/>
    <p:sldId id="271" r:id="rId18"/>
    <p:sldId id="294" r:id="rId19"/>
    <p:sldId id="273" r:id="rId20"/>
    <p:sldId id="296" r:id="rId21"/>
    <p:sldId id="295" r:id="rId22"/>
    <p:sldId id="297" r:id="rId23"/>
    <p:sldId id="281" r:id="rId24"/>
    <p:sldId id="259" r:id="rId25"/>
  </p:sldIdLst>
  <p:sldSz cx="12192000" cy="6858000"/>
  <p:notesSz cx="6858000" cy="9144000"/>
  <p:embeddedFontLst>
    <p:embeddedFont>
      <p:font typeface="Libre Baskerville" panose="02000000000000000000" pitchFamily="2" charset="0"/>
      <p:regular r:id="rId27"/>
      <p:bold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5033" autoAdjust="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2</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12582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vamsi-krishna-b-43517a222/"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hyperlink" Target="https://github.com/VamsiTech-collab"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0"/>
            <a:ext cx="12190815" cy="6694098"/>
          </a:xfrm>
          <a:prstGeom prst="rect">
            <a:avLst/>
          </a:prstGeom>
          <a:noFill/>
          <a:ln>
            <a:noFill/>
          </a:ln>
        </p:spPr>
      </p:pic>
      <p:sp>
        <p:nvSpPr>
          <p:cNvPr id="99" name="Google Shape;99;p1"/>
          <p:cNvSpPr txBox="1"/>
          <p:nvPr/>
        </p:nvSpPr>
        <p:spPr>
          <a:xfrm>
            <a:off x="1842484" y="3694902"/>
            <a:ext cx="9690755" cy="1169511"/>
          </a:xfrm>
          <a:prstGeom prst="rect">
            <a:avLst/>
          </a:prstGeom>
          <a:noFill/>
          <a:ln>
            <a:noFill/>
          </a:ln>
        </p:spPr>
        <p:txBody>
          <a:bodyPr spcFirstLastPara="1" wrap="square" lIns="91425" tIns="45700" rIns="91425" bIns="45700" anchor="t" anchorCtr="0">
            <a:spAutoFit/>
          </a:bodyPr>
          <a:lstStyle/>
          <a:p>
            <a:pPr marL="12700">
              <a:lnSpc>
                <a:spcPct val="100000"/>
              </a:lnSpc>
              <a:spcBef>
                <a:spcPts val="395"/>
              </a:spcBef>
            </a:pPr>
            <a:r>
              <a:rPr lang="en-IN" sz="1800" dirty="0">
                <a:solidFill>
                  <a:schemeClr val="dk1"/>
                </a:solidFill>
                <a:uFill>
                  <a:solidFill>
                    <a:srgbClr val="C00000"/>
                  </a:solidFill>
                </a:uFill>
                <a:latin typeface="Calibri"/>
                <a:ea typeface="Calibri"/>
                <a:cs typeface="Calibri"/>
                <a:sym typeface="Calibri"/>
              </a:rPr>
              <a:t>	               </a:t>
            </a:r>
            <a:r>
              <a:rPr lang="en-US" sz="2000" b="1" u="sng" spc="-10" dirty="0">
                <a:solidFill>
                  <a:srgbClr val="C00000"/>
                </a:solidFill>
                <a:uFill>
                  <a:solidFill>
                    <a:srgbClr val="C00000"/>
                  </a:solidFill>
                </a:uFill>
              </a:rPr>
              <a:t>POWER BI VIZUALIZATIONS AND FILTERS</a:t>
            </a:r>
            <a:endParaRPr lang="en-US" sz="2000" dirty="0">
              <a:latin typeface="Arial"/>
              <a:cs typeface="Arial"/>
            </a:endParaRPr>
          </a:p>
          <a:p>
            <a:pPr marL="1327785" marR="1317625" indent="920115">
              <a:lnSpc>
                <a:spcPts val="2780"/>
              </a:lnSpc>
              <a:spcBef>
                <a:spcPts val="25"/>
              </a:spcBef>
            </a:pPr>
            <a:r>
              <a:rPr lang="en-US" sz="2000" spc="-25" dirty="0">
                <a:solidFill>
                  <a:srgbClr val="C00000"/>
                </a:solidFill>
                <a:latin typeface="Times New Roman" panose="02020603050405020304" pitchFamily="18" charset="0"/>
                <a:cs typeface="Times New Roman" panose="02020603050405020304" pitchFamily="18" charset="0"/>
              </a:rPr>
              <a:t>	                  </a:t>
            </a:r>
            <a:r>
              <a:rPr lang="en-US" sz="2000" b="1" spc="-25" dirty="0">
                <a:solidFill>
                  <a:srgbClr val="C00000"/>
                </a:solidFill>
                <a:latin typeface="Times New Roman" panose="02020603050405020304" pitchFamily="18" charset="0"/>
                <a:cs typeface="Times New Roman" panose="02020603050405020304" pitchFamily="18" charset="0"/>
              </a:rPr>
              <a:t>ON</a:t>
            </a:r>
          </a:p>
          <a:p>
            <a:pPr marL="1327785" marR="1317625" indent="920115">
              <a:lnSpc>
                <a:spcPts val="2780"/>
              </a:lnSpc>
              <a:spcBef>
                <a:spcPts val="25"/>
              </a:spcBef>
            </a:pPr>
            <a:r>
              <a:rPr lang="en-US" sz="2000" b="1" i="0" dirty="0">
                <a:solidFill>
                  <a:srgbClr val="C00000"/>
                </a:solidFill>
                <a:effectLst/>
                <a:latin typeface="+mj-lt"/>
              </a:rPr>
              <a:t>ADIDAS AND US SALES DATASETS</a:t>
            </a:r>
            <a:endParaRPr sz="2000" b="1" dirty="0">
              <a:solidFill>
                <a:srgbClr val="C00000"/>
              </a:solidFill>
              <a:latin typeface="+mj-lt"/>
              <a:cs typeface="Times New Roman" panose="02020603050405020304" pitchFamily="18" charset="0"/>
            </a:endParaRPr>
          </a:p>
        </p:txBody>
      </p:sp>
      <p:sp>
        <p:nvSpPr>
          <p:cNvPr id="2" name="TextBox 1">
            <a:extLst>
              <a:ext uri="{FF2B5EF4-FFF2-40B4-BE49-F238E27FC236}">
                <a16:creationId xmlns:a16="http://schemas.microsoft.com/office/drawing/2014/main" id="{ADACD23C-18B5-8ADA-67C4-D910C8BD43D8}"/>
              </a:ext>
            </a:extLst>
          </p:cNvPr>
          <p:cNvSpPr txBox="1"/>
          <p:nvPr/>
        </p:nvSpPr>
        <p:spPr>
          <a:xfrm>
            <a:off x="320510" y="5410986"/>
            <a:ext cx="3289956" cy="923330"/>
          </a:xfrm>
          <a:prstGeom prst="rect">
            <a:avLst/>
          </a:prstGeom>
          <a:noFill/>
        </p:spPr>
        <p:txBody>
          <a:bodyPr wrap="square" rtlCol="0">
            <a:spAutoFit/>
          </a:bodyPr>
          <a:lstStyle/>
          <a:p>
            <a:r>
              <a:rPr lang="en-US" sz="2000" b="1" spc="-10" dirty="0">
                <a:latin typeface="Times New Roman" panose="02020603050405020304" pitchFamily="18" charset="0"/>
                <a:cs typeface="Times New Roman" panose="02020603050405020304" pitchFamily="18" charset="0"/>
              </a:rPr>
              <a:t>Sasi Kumar Asam</a:t>
            </a:r>
          </a:p>
          <a:p>
            <a:r>
              <a:rPr lang="en-US" sz="2000" b="1" spc="-10" dirty="0">
                <a:latin typeface="Times New Roman" panose="02020603050405020304" pitchFamily="18" charset="0"/>
                <a:cs typeface="Times New Roman" panose="02020603050405020304" pitchFamily="18" charset="0"/>
              </a:rPr>
              <a:t>15</a:t>
            </a:r>
            <a:r>
              <a:rPr lang="en-US" sz="2000" b="1" spc="-10" baseline="30000" dirty="0">
                <a:latin typeface="Times New Roman" panose="02020603050405020304" pitchFamily="18" charset="0"/>
                <a:cs typeface="Times New Roman" panose="02020603050405020304" pitchFamily="18" charset="0"/>
              </a:rPr>
              <a:t>th</a:t>
            </a:r>
            <a:r>
              <a:rPr lang="en-US" sz="2000" b="1" spc="-10" dirty="0">
                <a:latin typeface="Times New Roman" panose="02020603050405020304" pitchFamily="18" charset="0"/>
                <a:cs typeface="Times New Roman" panose="02020603050405020304" pitchFamily="18" charset="0"/>
              </a:rPr>
              <a:t> October 2024</a:t>
            </a:r>
            <a:endParaRPr lang="en-US" sz="2000" b="1"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8245F-E5B2-D3D3-E037-15A358FCFC10}"/>
              </a:ext>
            </a:extLst>
          </p:cNvPr>
          <p:cNvSpPr txBox="1"/>
          <p:nvPr/>
        </p:nvSpPr>
        <p:spPr>
          <a:xfrm>
            <a:off x="551873" y="0"/>
            <a:ext cx="11717518" cy="646331"/>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			</a:t>
            </a:r>
            <a:r>
              <a:rPr lang="en-IN" sz="3600" b="1" u="sng" dirty="0">
                <a:solidFill>
                  <a:srgbClr val="FF0000"/>
                </a:solidFill>
              </a:rPr>
              <a:t>Sales Trend Over Time</a:t>
            </a:r>
            <a:endParaRPr lang="en-US" sz="2800" b="1" u="sng" dirty="0">
              <a:solidFill>
                <a:srgbClr val="FF0000"/>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2690CF3D-EA75-B2CC-8F51-5CD082498787}"/>
              </a:ext>
            </a:extLst>
          </p:cNvPr>
          <p:cNvSpPr txBox="1"/>
          <p:nvPr/>
        </p:nvSpPr>
        <p:spPr>
          <a:xfrm>
            <a:off x="334297" y="555766"/>
            <a:ext cx="11523406" cy="4524315"/>
          </a:xfrm>
          <a:prstGeom prst="rect">
            <a:avLst/>
          </a:prstGeom>
          <a:noFill/>
        </p:spPr>
        <p:txBody>
          <a:bodyPr wrap="square">
            <a:spAutoFit/>
          </a:bodyPr>
          <a:lstStyle/>
          <a:p>
            <a:r>
              <a:rPr lang="en-US" sz="2000" b="1" u="sng" dirty="0">
                <a:solidFill>
                  <a:srgbClr val="FF0000"/>
                </a:solidFill>
              </a:rPr>
              <a:t>Visualization:</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Chart Type:</a:t>
            </a:r>
            <a:r>
              <a:rPr lang="en-US" sz="2000" dirty="0">
                <a:latin typeface="Times New Roman" panose="02020603050405020304" pitchFamily="18" charset="0"/>
                <a:cs typeface="Times New Roman" panose="02020603050405020304" pitchFamily="18" charset="0"/>
              </a:rPr>
              <a:t> Line Chart</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chart illustrates total sales over different timeframes (Year, Quarter, Month), allowing for a clear view of sales performance trends.</a:t>
            </a:r>
          </a:p>
          <a:p>
            <a:r>
              <a:rPr lang="en-US" sz="2000" b="1" u="sng" dirty="0">
                <a:solidFill>
                  <a:srgbClr val="FF0000"/>
                </a:solidFill>
              </a:rPr>
              <a:t>Insights: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Sales Patterns:</a:t>
            </a:r>
            <a:r>
              <a:rPr lang="en-US" sz="2000" dirty="0">
                <a:latin typeface="Times New Roman" panose="02020603050405020304" pitchFamily="18" charset="0"/>
                <a:cs typeface="Times New Roman" panose="02020603050405020304" pitchFamily="18" charset="0"/>
              </a:rPr>
              <a:t> The line chart reveals overall trends in sales, such as consistent growth, decline, or stability over time.</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Seasonal Fluctuations:</a:t>
            </a:r>
            <a:r>
              <a:rPr lang="en-US" sz="2000" dirty="0">
                <a:latin typeface="Times New Roman" panose="02020603050405020304" pitchFamily="18" charset="0"/>
                <a:cs typeface="Times New Roman" panose="02020603050405020304" pitchFamily="18" charset="0"/>
              </a:rPr>
              <a:t> Identify periods of increased sales, which may correlate with seasonal events, promotions, or product launches.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Trend Analysis:</a:t>
            </a:r>
            <a:r>
              <a:rPr lang="en-US" sz="2000" dirty="0">
                <a:latin typeface="Times New Roman" panose="02020603050405020304" pitchFamily="18" charset="0"/>
                <a:cs typeface="Times New Roman" panose="02020603050405020304" pitchFamily="18" charset="0"/>
              </a:rPr>
              <a:t> Discuss any noticeable trends, such as peak sales periods or dips, which can inform future sales strategies and inventory planning.</a:t>
            </a:r>
          </a:p>
          <a:p>
            <a:r>
              <a:rPr lang="en-US" sz="2000" b="1" u="sng" dirty="0">
                <a:solidFill>
                  <a:srgbClr val="FF0000"/>
                </a:solidFill>
                <a:latin typeface="+mn-lt"/>
                <a:cs typeface="Times New Roman" panose="02020603050405020304" pitchFamily="18" charset="0"/>
              </a:rPr>
              <a:t>NOTE: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comprehensive overview of how sales performance varies over time, offering valuable insights for strategic decision-making.</a:t>
            </a:r>
          </a:p>
        </p:txBody>
      </p:sp>
    </p:spTree>
    <p:extLst>
      <p:ext uri="{BB962C8B-B14F-4D97-AF65-F5344CB8AC3E}">
        <p14:creationId xmlns:p14="http://schemas.microsoft.com/office/powerpoint/2010/main" val="1699998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7CB07A-5E1D-1913-D112-F9A8E9BE8B2B}"/>
              </a:ext>
            </a:extLst>
          </p:cNvPr>
          <p:cNvPicPr>
            <a:picLocks noChangeAspect="1"/>
          </p:cNvPicPr>
          <p:nvPr/>
        </p:nvPicPr>
        <p:blipFill>
          <a:blip r:embed="rId2"/>
          <a:srcRect/>
          <a:stretch/>
        </p:blipFill>
        <p:spPr>
          <a:xfrm>
            <a:off x="156164" y="127819"/>
            <a:ext cx="11916698" cy="183863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5" name="Picture 4">
            <a:extLst>
              <a:ext uri="{FF2B5EF4-FFF2-40B4-BE49-F238E27FC236}">
                <a16:creationId xmlns:a16="http://schemas.microsoft.com/office/drawing/2014/main" id="{147A7F56-77CD-C147-55F8-BCCA353CB2CF}"/>
              </a:ext>
            </a:extLst>
          </p:cNvPr>
          <p:cNvPicPr>
            <a:picLocks noChangeAspect="1"/>
          </p:cNvPicPr>
          <p:nvPr/>
        </p:nvPicPr>
        <p:blipFill>
          <a:blip r:embed="rId3"/>
          <a:stretch>
            <a:fillRect/>
          </a:stretch>
        </p:blipFill>
        <p:spPr>
          <a:xfrm>
            <a:off x="113646" y="2141757"/>
            <a:ext cx="5819545" cy="20238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FC642384-33F7-B7A7-0E74-9A277B319EA6}"/>
              </a:ext>
            </a:extLst>
          </p:cNvPr>
          <p:cNvPicPr>
            <a:picLocks noChangeAspect="1"/>
          </p:cNvPicPr>
          <p:nvPr/>
        </p:nvPicPr>
        <p:blipFill>
          <a:blip r:embed="rId4"/>
          <a:srcRect/>
          <a:stretch/>
        </p:blipFill>
        <p:spPr>
          <a:xfrm>
            <a:off x="138803" y="4350395"/>
            <a:ext cx="5769232" cy="18386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72067D73-F393-217E-4200-1C6BB31E3CF4}"/>
              </a:ext>
            </a:extLst>
          </p:cNvPr>
          <p:cNvPicPr>
            <a:picLocks noChangeAspect="1"/>
          </p:cNvPicPr>
          <p:nvPr/>
        </p:nvPicPr>
        <p:blipFill>
          <a:blip r:embed="rId5"/>
          <a:stretch>
            <a:fillRect/>
          </a:stretch>
        </p:blipFill>
        <p:spPr>
          <a:xfrm>
            <a:off x="6114513" y="2141757"/>
            <a:ext cx="5819545" cy="20238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06A458AF-5FBF-2188-DECD-0E83470CDF02}"/>
              </a:ext>
            </a:extLst>
          </p:cNvPr>
          <p:cNvPicPr>
            <a:picLocks noChangeAspect="1"/>
          </p:cNvPicPr>
          <p:nvPr/>
        </p:nvPicPr>
        <p:blipFill>
          <a:blip r:embed="rId6"/>
          <a:stretch>
            <a:fillRect/>
          </a:stretch>
        </p:blipFill>
        <p:spPr>
          <a:xfrm>
            <a:off x="6045686" y="4350395"/>
            <a:ext cx="5957197" cy="18386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64195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00FE00-A97F-B786-85F4-EBEDDAEFE127}"/>
              </a:ext>
            </a:extLst>
          </p:cNvPr>
          <p:cNvSpPr txBox="1"/>
          <p:nvPr/>
        </p:nvSpPr>
        <p:spPr>
          <a:xfrm>
            <a:off x="358219" y="311085"/>
            <a:ext cx="11217896" cy="483209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a:t>
            </a:r>
            <a:r>
              <a:rPr lang="en-IN" sz="2800" b="1" u="sng" dirty="0">
                <a:solidFill>
                  <a:srgbClr val="FF0000"/>
                </a:solidFill>
              </a:rPr>
              <a:t>Product Category Sales Distribution</a:t>
            </a:r>
          </a:p>
          <a:p>
            <a:r>
              <a:rPr lang="en-US" sz="2000" b="1" u="sng" dirty="0">
                <a:solidFill>
                  <a:srgbClr val="FF0000"/>
                </a:solidFill>
              </a:rPr>
              <a:t>Visualization:</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Chart Type:</a:t>
            </a:r>
            <a:r>
              <a:rPr lang="en-US" sz="2000" dirty="0">
                <a:latin typeface="Times New Roman" panose="02020603050405020304" pitchFamily="18" charset="0"/>
                <a:cs typeface="Times New Roman" panose="02020603050405020304" pitchFamily="18" charset="0"/>
              </a:rPr>
              <a:t> Pie Chart or Bar Chart</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chart displays the sales distribution across different product categories, illustrating each category's contribution to total sales.</a:t>
            </a:r>
          </a:p>
          <a:p>
            <a:r>
              <a:rPr lang="en-US" sz="2000" b="1" u="sng" dirty="0">
                <a:solidFill>
                  <a:srgbClr val="FF0000"/>
                </a:solidFill>
              </a:rPr>
              <a:t>Insights: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Top-Selling Categories:</a:t>
            </a:r>
            <a:r>
              <a:rPr lang="en-US" sz="2000" dirty="0">
                <a:latin typeface="Times New Roman" panose="02020603050405020304" pitchFamily="18" charset="0"/>
                <a:cs typeface="Times New Roman" panose="02020603050405020304" pitchFamily="18" charset="0"/>
              </a:rPr>
              <a:t> The visualization highlights which product categories are driving the most sales, helping to identify key areas of success.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Market Share Analysis:</a:t>
            </a:r>
            <a:r>
              <a:rPr lang="en-US" sz="2000" dirty="0">
                <a:latin typeface="Times New Roman" panose="02020603050405020304" pitchFamily="18" charset="0"/>
                <a:cs typeface="Times New Roman" panose="02020603050405020304" pitchFamily="18" charset="0"/>
              </a:rPr>
              <a:t> By examining the proportion of sales represented by each category, you can understand the market share dynamics within the Adidas product line.</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Strategic Focus:</a:t>
            </a:r>
            <a:r>
              <a:rPr lang="en-US" sz="2000" dirty="0">
                <a:latin typeface="Times New Roman" panose="02020603050405020304" pitchFamily="18" charset="0"/>
                <a:cs typeface="Times New Roman" panose="02020603050405020304" pitchFamily="18" charset="0"/>
              </a:rPr>
              <a:t> Insights from this analysis can guide marketing efforts and inventory management, focusing on high-performing categories while exploring opportunities for underperforming ones.</a:t>
            </a:r>
          </a:p>
          <a:p>
            <a:r>
              <a:rPr lang="en-US" sz="2000" b="1" dirty="0">
                <a:solidFill>
                  <a:srgbClr val="FF0000"/>
                </a:solidFill>
                <a:latin typeface="+mj-lt"/>
                <a:cs typeface="Times New Roman" panose="02020603050405020304" pitchFamily="18" charset="0"/>
              </a:rPr>
              <a:t>NOTE:</a:t>
            </a:r>
          </a:p>
          <a:p>
            <a:r>
              <a:rPr lang="en-US" sz="2000" dirty="0">
                <a:latin typeface="Times New Roman" panose="02020603050405020304" pitchFamily="18" charset="0"/>
                <a:cs typeface="Times New Roman" panose="02020603050405020304" pitchFamily="18" charset="0"/>
              </a:rPr>
              <a:t>This slide effectively summarizes the performance of different product categories, providing actionable insights for enhancing sales strategies.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4693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0B4FA7-DBD1-1DD4-41CB-EE721421A14E}"/>
              </a:ext>
            </a:extLst>
          </p:cNvPr>
          <p:cNvPicPr>
            <a:picLocks noChangeAspect="1"/>
          </p:cNvPicPr>
          <p:nvPr/>
        </p:nvPicPr>
        <p:blipFill>
          <a:blip r:embed="rId2"/>
          <a:stretch>
            <a:fillRect/>
          </a:stretch>
        </p:blipFill>
        <p:spPr>
          <a:xfrm>
            <a:off x="668594" y="403123"/>
            <a:ext cx="10943303" cy="54962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700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B95BF7-B1D1-40C8-1171-DA42ADF8777D}"/>
              </a:ext>
            </a:extLst>
          </p:cNvPr>
          <p:cNvPicPr>
            <a:picLocks noChangeAspect="1"/>
          </p:cNvPicPr>
          <p:nvPr/>
        </p:nvPicPr>
        <p:blipFill>
          <a:blip r:embed="rId2"/>
          <a:srcRect/>
          <a:stretch/>
        </p:blipFill>
        <p:spPr>
          <a:xfrm>
            <a:off x="471948" y="334297"/>
            <a:ext cx="11179278" cy="56240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25746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8F84BB-5483-DCBB-F903-BA50AA4E5119}"/>
              </a:ext>
            </a:extLst>
          </p:cNvPr>
          <p:cNvSpPr txBox="1"/>
          <p:nvPr/>
        </p:nvSpPr>
        <p:spPr>
          <a:xfrm>
            <a:off x="1287619" y="0"/>
            <a:ext cx="10973611" cy="830997"/>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          </a:t>
            </a:r>
            <a:r>
              <a:rPr lang="en-US" sz="2800" b="1" u="sng" dirty="0">
                <a:solidFill>
                  <a:srgbClr val="FF0000"/>
                </a:solidFill>
                <a:latin typeface="+mj-lt"/>
              </a:rPr>
              <a:t>Units Sold by Product Category and Gender</a:t>
            </a:r>
            <a:r>
              <a:rPr lang="en-US" sz="2800" b="1" u="sng" dirty="0">
                <a:solidFill>
                  <a:srgbClr val="FF0000"/>
                </a:solidFill>
                <a:latin typeface="+mj-lt"/>
                <a:cs typeface="Times New Roman" panose="02020603050405020304" pitchFamily="18" charset="0"/>
              </a:rPr>
              <a:t> </a:t>
            </a:r>
          </a:p>
          <a:p>
            <a:endParaRPr lang="en-US" sz="2000" b="1" u="sng" dirty="0">
              <a:highlight>
                <a:srgbClr val="FFFF00"/>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A80165F-1CCB-6C6D-5939-03C5A563251E}"/>
              </a:ext>
            </a:extLst>
          </p:cNvPr>
          <p:cNvSpPr txBox="1"/>
          <p:nvPr/>
        </p:nvSpPr>
        <p:spPr>
          <a:xfrm>
            <a:off x="398206" y="653070"/>
            <a:ext cx="11395587" cy="4401205"/>
          </a:xfrm>
          <a:prstGeom prst="rect">
            <a:avLst/>
          </a:prstGeom>
          <a:noFill/>
        </p:spPr>
        <p:txBody>
          <a:bodyPr wrap="square">
            <a:spAutoFit/>
          </a:bodyPr>
          <a:lstStyle/>
          <a:p>
            <a:r>
              <a:rPr lang="en-US" sz="2000" b="1" u="sng" dirty="0">
                <a:solidFill>
                  <a:srgbClr val="FF0000"/>
                </a:solidFill>
              </a:rPr>
              <a:t>Visualization:</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Chart Type:</a:t>
            </a:r>
            <a:r>
              <a:rPr lang="en-US" sz="2000" dirty="0">
                <a:latin typeface="Times New Roman" panose="02020603050405020304" pitchFamily="18" charset="0"/>
                <a:cs typeface="Times New Roman" panose="02020603050405020304" pitchFamily="18" charset="0"/>
              </a:rPr>
              <a:t> Stacked Bar Chart</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chart presents the total units sold across various product categories, segmented by gender, allowing for a clear comparison of sales performance.</a:t>
            </a:r>
          </a:p>
          <a:p>
            <a:r>
              <a:rPr lang="en-US" sz="2000" b="1" u="sng" dirty="0">
                <a:solidFill>
                  <a:srgbClr val="FF0000"/>
                </a:solidFill>
              </a:rPr>
              <a:t>Insights: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Customer Preferences:</a:t>
            </a:r>
            <a:r>
              <a:rPr lang="en-US" sz="2000" dirty="0">
                <a:latin typeface="Times New Roman" panose="02020603050405020304" pitchFamily="18" charset="0"/>
                <a:cs typeface="Times New Roman" panose="02020603050405020304" pitchFamily="18" charset="0"/>
              </a:rPr>
              <a:t> The stacked bars reveal trends in purchasing behavior by gender, helping to identify which categories are more popular among male or female customers.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Sales Dynamics:</a:t>
            </a:r>
            <a:r>
              <a:rPr lang="en-US" sz="2000" dirty="0">
                <a:latin typeface="Times New Roman" panose="02020603050405020304" pitchFamily="18" charset="0"/>
                <a:cs typeface="Times New Roman" panose="02020603050405020304" pitchFamily="18" charset="0"/>
              </a:rPr>
              <a:t> Understanding these preferences can inform product development and marketing strategies tailored to specific demographics.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Targeted Marketing:</a:t>
            </a:r>
            <a:r>
              <a:rPr lang="en-US" sz="2000" dirty="0">
                <a:latin typeface="Times New Roman" panose="02020603050405020304" pitchFamily="18" charset="0"/>
                <a:cs typeface="Times New Roman" panose="02020603050405020304" pitchFamily="18" charset="0"/>
              </a:rPr>
              <a:t> Insights gained can guide targeted marketing campaigns, promotions, and inventory decisions to better align with customer preferences.</a:t>
            </a:r>
          </a:p>
          <a:p>
            <a:r>
              <a:rPr lang="en-US" sz="2000" b="1" u="sng" dirty="0">
                <a:solidFill>
                  <a:srgbClr val="FF0000"/>
                </a:solidFill>
                <a:latin typeface="+mj-lt"/>
                <a:cs typeface="Times New Roman" panose="02020603050405020304" pitchFamily="18" charset="0"/>
              </a:rPr>
              <a:t>NOTE: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provides valuable insights into customer demographics, enabling more informed decisions for enhancing sales strategies</a:t>
            </a:r>
            <a:endParaRPr lang="en-US" sz="2000" b="1" u="sng"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7653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A8E8F5-9DA6-D6D5-E5D4-680C68F1139C}"/>
              </a:ext>
            </a:extLst>
          </p:cNvPr>
          <p:cNvPicPr>
            <a:picLocks noChangeAspect="1"/>
          </p:cNvPicPr>
          <p:nvPr/>
        </p:nvPicPr>
        <p:blipFill>
          <a:blip r:embed="rId2"/>
          <a:stretch>
            <a:fillRect/>
          </a:stretch>
        </p:blipFill>
        <p:spPr>
          <a:xfrm>
            <a:off x="727587" y="245807"/>
            <a:ext cx="10894142" cy="58501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86601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10D7F8-904E-E66A-EB97-4FE7C89337E6}"/>
              </a:ext>
            </a:extLst>
          </p:cNvPr>
          <p:cNvSpPr txBox="1"/>
          <p:nvPr/>
        </p:nvSpPr>
        <p:spPr>
          <a:xfrm>
            <a:off x="320511" y="188536"/>
            <a:ext cx="11462994" cy="5447645"/>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			</a:t>
            </a:r>
            <a:r>
              <a:rPr lang="en-IN" sz="2800" b="1" u="sng" dirty="0">
                <a:solidFill>
                  <a:srgbClr val="FF0000"/>
                </a:solidFill>
              </a:rPr>
              <a:t>Effective Sales Methods Comparison</a:t>
            </a:r>
            <a:endParaRPr lang="en-US" sz="2800" b="1" u="sng" dirty="0">
              <a:solidFill>
                <a:srgbClr val="FF0000"/>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u="sng" dirty="0">
                <a:solidFill>
                  <a:srgbClr val="FF0000"/>
                </a:solidFill>
              </a:rPr>
              <a:t>Visualization:</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Chart Type:</a:t>
            </a:r>
            <a:r>
              <a:rPr lang="en-US" sz="2000" dirty="0">
                <a:latin typeface="Times New Roman" panose="02020603050405020304" pitchFamily="18" charset="0"/>
                <a:cs typeface="Times New Roman" panose="02020603050405020304" pitchFamily="18" charset="0"/>
              </a:rPr>
              <a:t> Column Chart</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chart compares the performance of various sales methods (e.g., online, in-store) based on total sales or profit.</a:t>
            </a:r>
          </a:p>
          <a:p>
            <a:r>
              <a:rPr lang="en-US" sz="2000" b="1" u="sng" dirty="0">
                <a:solidFill>
                  <a:srgbClr val="FF0000"/>
                </a:solidFill>
              </a:rPr>
              <a:t>Insights: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Performance Evaluation:</a:t>
            </a:r>
            <a:r>
              <a:rPr lang="en-US" sz="2000" dirty="0">
                <a:latin typeface="Times New Roman" panose="02020603050405020304" pitchFamily="18" charset="0"/>
                <a:cs typeface="Times New Roman" panose="02020603050405020304" pitchFamily="18" charset="0"/>
              </a:rPr>
              <a:t> The chart clearly highlights which sales methods are generating the most revenue, allowing for a straightforward assessment of effectiveness.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Strategy Optimization:</a:t>
            </a:r>
            <a:r>
              <a:rPr lang="en-US" sz="2000" dirty="0">
                <a:latin typeface="Times New Roman" panose="02020603050405020304" pitchFamily="18" charset="0"/>
                <a:cs typeface="Times New Roman" panose="02020603050405020304" pitchFamily="18" charset="0"/>
              </a:rPr>
              <a:t> Understanding the strengths and weaknesses of each sales method can guide strategic adjustments, such as increasing focus on high-performing channels or improving underperforming ones.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Resource Allocation:</a:t>
            </a:r>
            <a:r>
              <a:rPr lang="en-US" sz="2000" dirty="0">
                <a:latin typeface="Times New Roman" panose="02020603050405020304" pitchFamily="18" charset="0"/>
                <a:cs typeface="Times New Roman" panose="02020603050405020304" pitchFamily="18" charset="0"/>
              </a:rPr>
              <a:t> Insights from this analysis can inform resource allocation, marketing strategies, and training efforts to enhance sales performance across channels.</a:t>
            </a:r>
          </a:p>
          <a:p>
            <a:r>
              <a:rPr lang="en-US" sz="2000" b="1" u="sng" dirty="0">
                <a:solidFill>
                  <a:srgbClr val="FF0000"/>
                </a:solidFill>
                <a:latin typeface="+mj-lt"/>
                <a:cs typeface="Times New Roman" panose="02020603050405020304" pitchFamily="18" charset="0"/>
              </a:rPr>
              <a:t>NOTE: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slide provides a clear overview of sales method effectiveness, enabling strategic decision-making to optimize sales operations.</a:t>
            </a:r>
          </a:p>
        </p:txBody>
      </p:sp>
    </p:spTree>
    <p:extLst>
      <p:ext uri="{BB962C8B-B14F-4D97-AF65-F5344CB8AC3E}">
        <p14:creationId xmlns:p14="http://schemas.microsoft.com/office/powerpoint/2010/main" val="3441045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B1AFAF-985F-3E7F-3CC5-01251FF1EC54}"/>
              </a:ext>
            </a:extLst>
          </p:cNvPr>
          <p:cNvPicPr>
            <a:picLocks noChangeAspect="1"/>
          </p:cNvPicPr>
          <p:nvPr/>
        </p:nvPicPr>
        <p:blipFill>
          <a:blip r:embed="rId2"/>
          <a:stretch>
            <a:fillRect/>
          </a:stretch>
        </p:blipFill>
        <p:spPr>
          <a:xfrm>
            <a:off x="181896" y="514473"/>
            <a:ext cx="11828207" cy="53374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86395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8FF546-3A8D-666E-20E6-459D3251B0B3}"/>
              </a:ext>
            </a:extLst>
          </p:cNvPr>
          <p:cNvSpPr txBox="1"/>
          <p:nvPr/>
        </p:nvSpPr>
        <p:spPr>
          <a:xfrm>
            <a:off x="395926" y="179109"/>
            <a:ext cx="11444140" cy="523220"/>
          </a:xfrm>
          <a:prstGeom prst="rect">
            <a:avLst/>
          </a:prstGeom>
          <a:noFill/>
        </p:spPr>
        <p:txBody>
          <a:bodyPr wrap="square" rtlCol="0">
            <a:spAutoFit/>
          </a:bodyPr>
          <a:lstStyle/>
          <a:p>
            <a:r>
              <a:rPr lang="en-US" sz="2000" b="1" dirty="0">
                <a:solidFill>
                  <a:srgbClr val="FF0000"/>
                </a:solidFill>
                <a:latin typeface="Times New Roman" panose="02020603050405020304" pitchFamily="18" charset="0"/>
                <a:cs typeface="Times New Roman" panose="02020603050405020304" pitchFamily="18" charset="0"/>
              </a:rPr>
              <a:t>				</a:t>
            </a:r>
            <a:r>
              <a:rPr lang="en-IN" sz="2800" b="1" u="sng" dirty="0">
                <a:solidFill>
                  <a:srgbClr val="FF0000"/>
                </a:solidFill>
                <a:latin typeface="+mj-lt"/>
              </a:rPr>
              <a:t>Regional Sales Analysis</a:t>
            </a:r>
            <a:endParaRPr lang="en-US" sz="2800" b="1" u="sng" dirty="0">
              <a:solidFill>
                <a:srgbClr val="FF0000"/>
              </a:solidFill>
              <a:latin typeface="+mj-lt"/>
              <a:cs typeface="Times New Roman" panose="02020603050405020304" pitchFamily="18" charset="0"/>
            </a:endParaRPr>
          </a:p>
        </p:txBody>
      </p:sp>
      <p:sp>
        <p:nvSpPr>
          <p:cNvPr id="5" name="TextBox 4">
            <a:extLst>
              <a:ext uri="{FF2B5EF4-FFF2-40B4-BE49-F238E27FC236}">
                <a16:creationId xmlns:a16="http://schemas.microsoft.com/office/drawing/2014/main" id="{89361810-B418-2006-98B4-626E7F77DC6F}"/>
              </a:ext>
            </a:extLst>
          </p:cNvPr>
          <p:cNvSpPr txBox="1"/>
          <p:nvPr/>
        </p:nvSpPr>
        <p:spPr>
          <a:xfrm>
            <a:off x="395926" y="951398"/>
            <a:ext cx="11122090" cy="4401205"/>
          </a:xfrm>
          <a:prstGeom prst="rect">
            <a:avLst/>
          </a:prstGeom>
          <a:noFill/>
        </p:spPr>
        <p:txBody>
          <a:bodyPr wrap="square">
            <a:spAutoFit/>
          </a:bodyPr>
          <a:lstStyle/>
          <a:p>
            <a:r>
              <a:rPr lang="en-US" sz="2000" b="1" u="sng" dirty="0">
                <a:solidFill>
                  <a:srgbClr val="FF0000"/>
                </a:solidFill>
              </a:rPr>
              <a:t>Visualization:</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Chart Type:</a:t>
            </a:r>
            <a:r>
              <a:rPr lang="en-US" sz="2000" dirty="0">
                <a:latin typeface="Times New Roman" panose="02020603050405020304" pitchFamily="18" charset="0"/>
                <a:cs typeface="Times New Roman" panose="02020603050405020304" pitchFamily="18" charset="0"/>
              </a:rPr>
              <a:t> Geographic Map</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map visualizes sales data across different regions, states, and cities, providing a clear geographical representation of sales performance.</a:t>
            </a:r>
          </a:p>
          <a:p>
            <a:r>
              <a:rPr lang="en-US" sz="2000" b="1" u="sng" dirty="0">
                <a:solidFill>
                  <a:srgbClr val="FF0000"/>
                </a:solidFill>
              </a:rPr>
              <a:t>Insights: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Sales Performance Overview:</a:t>
            </a:r>
            <a:r>
              <a:rPr lang="en-US" sz="2000" dirty="0">
                <a:latin typeface="Times New Roman" panose="02020603050405020304" pitchFamily="18" charset="0"/>
                <a:cs typeface="Times New Roman" panose="02020603050405020304" pitchFamily="18" charset="0"/>
              </a:rPr>
              <a:t> The map highlights areas of high and low sales, making it easy to identify geographic trends and regional strengths.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Target Areas for Improvement:</a:t>
            </a:r>
            <a:r>
              <a:rPr lang="en-US" sz="2000" dirty="0">
                <a:latin typeface="Times New Roman" panose="02020603050405020304" pitchFamily="18" charset="0"/>
                <a:cs typeface="Times New Roman" panose="02020603050405020304" pitchFamily="18" charset="0"/>
              </a:rPr>
              <a:t> Regions with low sales can be further analyzed to understand underlying factors, guiding targeted marketing efforts or strategic initiatives to boost performance.</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Opportunities for Expansion:</a:t>
            </a:r>
            <a:r>
              <a:rPr lang="en-US" sz="2000" dirty="0">
                <a:latin typeface="Times New Roman" panose="02020603050405020304" pitchFamily="18" charset="0"/>
                <a:cs typeface="Times New Roman" panose="02020603050405020304" pitchFamily="18" charset="0"/>
              </a:rPr>
              <a:t> High-performing areas may present opportunities for further investment or expansion of retail presence.</a:t>
            </a:r>
          </a:p>
          <a:p>
            <a:r>
              <a:rPr lang="en-US" sz="2000" b="1" u="sng" dirty="0">
                <a:solidFill>
                  <a:srgbClr val="FF0000"/>
                </a:solidFill>
              </a:rPr>
              <a:t>NOTE: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slide effectively summarizes regional sales dynamics, providing actionable insights for optimizing marketing and sales strategies based on geographic performance.</a:t>
            </a:r>
          </a:p>
        </p:txBody>
      </p:sp>
    </p:spTree>
    <p:extLst>
      <p:ext uri="{BB962C8B-B14F-4D97-AF65-F5344CB8AC3E}">
        <p14:creationId xmlns:p14="http://schemas.microsoft.com/office/powerpoint/2010/main" val="1253026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A42BDF-730B-C211-2A2A-E510926BCFD9}"/>
              </a:ext>
            </a:extLst>
          </p:cNvPr>
          <p:cNvSpPr txBox="1"/>
          <p:nvPr/>
        </p:nvSpPr>
        <p:spPr>
          <a:xfrm>
            <a:off x="84841" y="141403"/>
            <a:ext cx="11783505" cy="6247864"/>
          </a:xfrm>
          <a:prstGeom prst="rect">
            <a:avLst/>
          </a:prstGeom>
          <a:noFill/>
        </p:spPr>
        <p:txBody>
          <a:bodyPr wrap="square" rtlCol="0">
            <a:spAutoFit/>
          </a:bodyPr>
          <a:lstStyle/>
          <a:p>
            <a:r>
              <a:rPr lang="en-IN" sz="2800" b="1" dirty="0">
                <a:solidFill>
                  <a:srgbClr val="FF0000"/>
                </a:solidFill>
                <a:latin typeface="Times New Roman" panose="02020603050405020304" pitchFamily="18" charset="0"/>
                <a:cs typeface="Times New Roman" panose="02020603050405020304" pitchFamily="18" charset="0"/>
              </a:rPr>
              <a:t>					</a:t>
            </a:r>
            <a:r>
              <a:rPr lang="en-IN" sz="2800" b="1" u="sng" dirty="0">
                <a:solidFill>
                  <a:srgbClr val="FF0000"/>
                </a:solidFill>
                <a:latin typeface="Times New Roman" panose="02020603050405020304" pitchFamily="18" charset="0"/>
                <a:cs typeface="Times New Roman" panose="02020603050405020304" pitchFamily="18" charset="0"/>
              </a:rPr>
              <a:t>ABOUT ME </a:t>
            </a:r>
            <a:endParaRPr lang="en-IN" b="1" u="sng" dirty="0">
              <a:solidFill>
                <a:srgbClr val="FF0000"/>
              </a:solidFill>
            </a:endParaRPr>
          </a:p>
          <a:p>
            <a:endParaRPr lang="en-IN" b="1" dirty="0"/>
          </a:p>
          <a:p>
            <a:r>
              <a:rPr lang="en-IN" sz="2000" b="1" u="sng" dirty="0">
                <a:solidFill>
                  <a:srgbClr val="FF0000"/>
                </a:solidFill>
                <a:latin typeface="Times New Roman" panose="02020603050405020304" pitchFamily="18" charset="0"/>
                <a:cs typeface="Times New Roman" panose="02020603050405020304" pitchFamily="18" charset="0"/>
              </a:rPr>
              <a:t>BACKGROUND : </a:t>
            </a:r>
          </a:p>
          <a:p>
            <a:pPr marL="342900" indent="-342900">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I am Sasi kumar Asam , Who has Completed BTech in Electrical and Electronics Engineering at N.B.K.R institute of science and Technology .</a:t>
            </a:r>
          </a:p>
          <a:p>
            <a:endParaRPr lang="en-IN" sz="2000" b="1" dirty="0">
              <a:solidFill>
                <a:schemeClr val="tx1"/>
              </a:solidFill>
              <a:latin typeface="Times New Roman" panose="02020603050405020304" pitchFamily="18" charset="0"/>
              <a:cs typeface="Times New Roman" panose="02020603050405020304" pitchFamily="18" charset="0"/>
            </a:endParaRPr>
          </a:p>
          <a:p>
            <a:r>
              <a:rPr lang="en-IN" sz="2000" b="1" u="sng" dirty="0">
                <a:solidFill>
                  <a:srgbClr val="FF0000"/>
                </a:solidFill>
                <a:latin typeface="Times New Roman" panose="02020603050405020304" pitchFamily="18" charset="0"/>
                <a:cs typeface="Times New Roman" panose="02020603050405020304" pitchFamily="18" charset="0"/>
              </a:rPr>
              <a:t>INTREST IN POWER BI:</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Power BI allows me to tackle complex data challenges, transforming raw data into compelling visual insights that drive informed decision-making.</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With the growing importance of data in all industries, my expertise in Power BI enables organizations to harness data effectively for strategic outcomes..</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 rapid evolution of Power BI's features excites me, as it provides innovative tools for creating interactive dashboards and reports that facilitate real-time analysis and collaboration.</a:t>
            </a:r>
          </a:p>
          <a:p>
            <a:pPr marL="34290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r>
              <a:rPr lang="en-IN" b="1" dirty="0"/>
              <a:t>	: </a:t>
            </a:r>
            <a:r>
              <a:rPr lang="en-IN" b="1" dirty="0">
                <a:hlinkClick r:id="rId3"/>
              </a:rPr>
              <a:t>https://www.linkedin.com/in/vamsi-krishna-b-43517a222/</a:t>
            </a:r>
            <a:endParaRPr lang="en-IN" b="1" dirty="0"/>
          </a:p>
          <a:p>
            <a:endParaRPr lang="en-IN" b="1" dirty="0"/>
          </a:p>
          <a:p>
            <a:endParaRPr lang="en-IN" b="1" dirty="0"/>
          </a:p>
          <a:p>
            <a:r>
              <a:rPr lang="en-IN" b="1" dirty="0"/>
              <a:t>		</a:t>
            </a:r>
          </a:p>
          <a:p>
            <a:r>
              <a:rPr lang="en-IN" b="1" dirty="0"/>
              <a:t>	: </a:t>
            </a:r>
            <a:r>
              <a:rPr lang="en-IN" b="1" dirty="0">
                <a:hlinkClick r:id="rId4"/>
              </a:rPr>
              <a:t>https://github.com/VamsiTech-collab</a:t>
            </a:r>
            <a:endParaRPr lang="en-IN" b="1" dirty="0"/>
          </a:p>
          <a:p>
            <a:endParaRPr lang="en-IN" b="1" dirty="0"/>
          </a:p>
          <a:p>
            <a:endParaRPr lang="en-IN" b="1" dirty="0"/>
          </a:p>
        </p:txBody>
      </p:sp>
      <p:pic>
        <p:nvPicPr>
          <p:cNvPr id="4" name="object 4">
            <a:extLst>
              <a:ext uri="{FF2B5EF4-FFF2-40B4-BE49-F238E27FC236}">
                <a16:creationId xmlns:a16="http://schemas.microsoft.com/office/drawing/2014/main" id="{15764A90-40F7-A92C-C4FF-E1E3BEE3E499}"/>
              </a:ext>
            </a:extLst>
          </p:cNvPr>
          <p:cNvPicPr/>
          <p:nvPr/>
        </p:nvPicPr>
        <p:blipFill>
          <a:blip r:embed="rId5" cstate="print"/>
          <a:stretch>
            <a:fillRect/>
          </a:stretch>
        </p:blipFill>
        <p:spPr>
          <a:xfrm>
            <a:off x="474481" y="4674214"/>
            <a:ext cx="490713" cy="415434"/>
          </a:xfrm>
          <a:prstGeom prst="rect">
            <a:avLst/>
          </a:prstGeom>
        </p:spPr>
      </p:pic>
      <p:pic>
        <p:nvPicPr>
          <p:cNvPr id="5" name="object 5">
            <a:extLst>
              <a:ext uri="{FF2B5EF4-FFF2-40B4-BE49-F238E27FC236}">
                <a16:creationId xmlns:a16="http://schemas.microsoft.com/office/drawing/2014/main" id="{7D794996-7C78-8238-B56B-FA6699DB785F}"/>
              </a:ext>
            </a:extLst>
          </p:cNvPr>
          <p:cNvPicPr/>
          <p:nvPr/>
        </p:nvPicPr>
        <p:blipFill>
          <a:blip r:embed="rId6" cstate="print"/>
          <a:stretch>
            <a:fillRect/>
          </a:stretch>
        </p:blipFill>
        <p:spPr>
          <a:xfrm>
            <a:off x="474480" y="5477197"/>
            <a:ext cx="490713" cy="524520"/>
          </a:xfrm>
          <a:prstGeom prst="rect">
            <a:avLst/>
          </a:prstGeom>
        </p:spPr>
      </p:pic>
    </p:spTree>
    <p:extLst>
      <p:ext uri="{BB962C8B-B14F-4D97-AF65-F5344CB8AC3E}">
        <p14:creationId xmlns:p14="http://schemas.microsoft.com/office/powerpoint/2010/main" val="58104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D6FAAD-D306-11A0-5838-01248D438370}"/>
              </a:ext>
            </a:extLst>
          </p:cNvPr>
          <p:cNvPicPr>
            <a:picLocks noChangeAspect="1"/>
          </p:cNvPicPr>
          <p:nvPr/>
        </p:nvPicPr>
        <p:blipFill>
          <a:blip r:embed="rId2"/>
          <a:stretch>
            <a:fillRect/>
          </a:stretch>
        </p:blipFill>
        <p:spPr>
          <a:xfrm>
            <a:off x="2596641" y="65315"/>
            <a:ext cx="6463383" cy="31444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F86978A3-0268-B524-AA5E-3F97545E5DC7}"/>
              </a:ext>
            </a:extLst>
          </p:cNvPr>
          <p:cNvPicPr>
            <a:picLocks noChangeAspect="1"/>
          </p:cNvPicPr>
          <p:nvPr/>
        </p:nvPicPr>
        <p:blipFill>
          <a:blip r:embed="rId3"/>
          <a:stretch>
            <a:fillRect/>
          </a:stretch>
        </p:blipFill>
        <p:spPr>
          <a:xfrm>
            <a:off x="2564521" y="3344901"/>
            <a:ext cx="6527621" cy="28786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73989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8B204F-ADC9-BB23-CB15-0D0B5AAE3487}"/>
              </a:ext>
            </a:extLst>
          </p:cNvPr>
          <p:cNvSpPr txBox="1"/>
          <p:nvPr/>
        </p:nvSpPr>
        <p:spPr>
          <a:xfrm>
            <a:off x="3460954" y="170577"/>
            <a:ext cx="6096000" cy="523220"/>
          </a:xfrm>
          <a:prstGeom prst="rect">
            <a:avLst/>
          </a:prstGeom>
          <a:noFill/>
        </p:spPr>
        <p:txBody>
          <a:bodyPr wrap="square">
            <a:spAutoFit/>
          </a:bodyPr>
          <a:lstStyle/>
          <a:p>
            <a:r>
              <a:rPr lang="en-US" sz="2800" b="1" u="sng" dirty="0">
                <a:solidFill>
                  <a:srgbClr val="FF0000"/>
                </a:solidFill>
              </a:rPr>
              <a:t>Top Performing Cities by Profit</a:t>
            </a:r>
            <a:endParaRPr lang="en-IN" sz="2800" b="1" u="sng" dirty="0">
              <a:solidFill>
                <a:srgbClr val="FF0000"/>
              </a:solidFill>
            </a:endParaRPr>
          </a:p>
        </p:txBody>
      </p:sp>
      <p:sp>
        <p:nvSpPr>
          <p:cNvPr id="5" name="TextBox 4">
            <a:extLst>
              <a:ext uri="{FF2B5EF4-FFF2-40B4-BE49-F238E27FC236}">
                <a16:creationId xmlns:a16="http://schemas.microsoft.com/office/drawing/2014/main" id="{DB203595-32FD-F8CE-3D15-0AC4E65A1522}"/>
              </a:ext>
            </a:extLst>
          </p:cNvPr>
          <p:cNvSpPr txBox="1"/>
          <p:nvPr/>
        </p:nvSpPr>
        <p:spPr>
          <a:xfrm>
            <a:off x="457200" y="1000109"/>
            <a:ext cx="11122090" cy="4401205"/>
          </a:xfrm>
          <a:prstGeom prst="rect">
            <a:avLst/>
          </a:prstGeom>
          <a:noFill/>
        </p:spPr>
        <p:txBody>
          <a:bodyPr wrap="square">
            <a:spAutoFit/>
          </a:bodyPr>
          <a:lstStyle/>
          <a:p>
            <a:r>
              <a:rPr lang="en-US" sz="2000" b="1" u="sng" dirty="0">
                <a:solidFill>
                  <a:srgbClr val="FF0000"/>
                </a:solidFill>
              </a:rPr>
              <a:t>Visualization:</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Chart Type:</a:t>
            </a:r>
            <a:r>
              <a:rPr lang="en-US" sz="2000" dirty="0">
                <a:latin typeface="Times New Roman" panose="02020603050405020304" pitchFamily="18" charset="0"/>
                <a:cs typeface="Times New Roman" panose="02020603050405020304" pitchFamily="18" charset="0"/>
              </a:rPr>
              <a:t> Horizontal Bar Chart</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chart displays the top 5 cities ranked by total profit, allowing for a straightforward comparison of profitability across locations</a:t>
            </a:r>
            <a:r>
              <a:rPr lang="en-US" dirty="0"/>
              <a:t>.</a:t>
            </a:r>
          </a:p>
          <a:p>
            <a:r>
              <a:rPr lang="en-US" sz="2000" b="1" u="sng" dirty="0">
                <a:solidFill>
                  <a:srgbClr val="FF0000"/>
                </a:solidFill>
              </a:rPr>
              <a:t>Insights: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City Performance:</a:t>
            </a:r>
            <a:r>
              <a:rPr lang="en-US" sz="2000" dirty="0">
                <a:latin typeface="Times New Roman" panose="02020603050405020304" pitchFamily="18" charset="0"/>
                <a:cs typeface="Times New Roman" panose="02020603050405020304" pitchFamily="18" charset="0"/>
              </a:rPr>
              <a:t> The chart highlights which cities are generating the highest profits, showcasing their significance in the overall business landscape.</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Successful Sales Strategies:</a:t>
            </a:r>
            <a:r>
              <a:rPr lang="en-US" sz="2000" dirty="0">
                <a:latin typeface="Times New Roman" panose="02020603050405020304" pitchFamily="18" charset="0"/>
                <a:cs typeface="Times New Roman" panose="02020603050405020304" pitchFamily="18" charset="0"/>
              </a:rPr>
              <a:t> Analyze factors contributing to success in these cities, such as effective marketing campaigns, strong customer engagement, or favorable market conditions.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Replication of Success:</a:t>
            </a:r>
            <a:r>
              <a:rPr lang="en-US" sz="2000" dirty="0">
                <a:latin typeface="Times New Roman" panose="02020603050405020304" pitchFamily="18" charset="0"/>
                <a:cs typeface="Times New Roman" panose="02020603050405020304" pitchFamily="18" charset="0"/>
              </a:rPr>
              <a:t> Insights gained can guide strategies to replicate successful practices in other regions, enhancing overall profitability across the brand.</a:t>
            </a:r>
          </a:p>
          <a:p>
            <a:r>
              <a:rPr lang="en-US" sz="2000" b="1" u="sng" dirty="0">
                <a:solidFill>
                  <a:srgbClr val="FF0000"/>
                </a:solidFill>
              </a:rPr>
              <a:t>NOTE: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slide provides a focused view on high-profit cities, offering actionable insights for leveraging successful strategies in broader markets.</a:t>
            </a:r>
          </a:p>
        </p:txBody>
      </p:sp>
    </p:spTree>
    <p:extLst>
      <p:ext uri="{BB962C8B-B14F-4D97-AF65-F5344CB8AC3E}">
        <p14:creationId xmlns:p14="http://schemas.microsoft.com/office/powerpoint/2010/main" val="2894265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50AA9B-079E-DF28-90D6-D7E7EA2F16C5}"/>
              </a:ext>
            </a:extLst>
          </p:cNvPr>
          <p:cNvPicPr>
            <a:picLocks noChangeAspect="1"/>
          </p:cNvPicPr>
          <p:nvPr/>
        </p:nvPicPr>
        <p:blipFill>
          <a:blip r:embed="rId2"/>
          <a:stretch>
            <a:fillRect/>
          </a:stretch>
        </p:blipFill>
        <p:spPr>
          <a:xfrm>
            <a:off x="2315613" y="180260"/>
            <a:ext cx="7411484" cy="60682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31578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C7F8E3-BB38-AC24-8976-4AF7FB59579E}"/>
              </a:ext>
            </a:extLst>
          </p:cNvPr>
          <p:cNvSpPr txBox="1"/>
          <p:nvPr/>
        </p:nvSpPr>
        <p:spPr>
          <a:xfrm>
            <a:off x="480768" y="301658"/>
            <a:ext cx="11632676" cy="4893647"/>
          </a:xfrm>
          <a:prstGeom prst="rect">
            <a:avLst/>
          </a:prstGeom>
          <a:noFill/>
        </p:spPr>
        <p:txBody>
          <a:bodyPr wrap="square" rtlCol="0">
            <a:spAutoFit/>
          </a:bodyPr>
          <a:lstStyle/>
          <a:p>
            <a:r>
              <a:rPr lang="en-IN" sz="2800" dirty="0">
                <a:solidFill>
                  <a:srgbClr val="FF0000"/>
                </a:solidFill>
                <a:latin typeface="Times New Roman" panose="02020603050405020304" pitchFamily="18" charset="0"/>
                <a:cs typeface="Times New Roman" panose="02020603050405020304" pitchFamily="18" charset="0"/>
              </a:rPr>
              <a:t>					</a:t>
            </a:r>
          </a:p>
          <a:p>
            <a:endParaRPr lang="en-IN" sz="2800" b="1" u="sng" dirty="0">
              <a:solidFill>
                <a:srgbClr val="FF0000"/>
              </a:solidFill>
              <a:latin typeface="Times New Roman" panose="02020603050405020304" pitchFamily="18" charset="0"/>
              <a:cs typeface="Times New Roman" panose="02020603050405020304" pitchFamily="18" charset="0"/>
            </a:endParaRPr>
          </a:p>
          <a:p>
            <a:r>
              <a:rPr lang="en-IN" sz="2800" b="1" dirty="0">
                <a:solidFill>
                  <a:srgbClr val="FF0000"/>
                </a:solidFill>
                <a:latin typeface="Times New Roman" panose="02020603050405020304" pitchFamily="18" charset="0"/>
                <a:cs typeface="Times New Roman" panose="02020603050405020304" pitchFamily="18" charset="0"/>
              </a:rPr>
              <a:t>				</a:t>
            </a:r>
            <a:r>
              <a:rPr lang="en-IN" sz="2800" b="1" u="sng" dirty="0">
                <a:solidFill>
                  <a:srgbClr val="FF0000"/>
                </a:solidFill>
                <a:latin typeface="Times New Roman" panose="02020603050405020304" pitchFamily="18" charset="0"/>
                <a:cs typeface="Times New Roman" panose="02020603050405020304" pitchFamily="18" charset="0"/>
              </a:rPr>
              <a:t>CONCLUSION</a:t>
            </a:r>
          </a:p>
          <a:p>
            <a:endParaRPr lang="en-IN" sz="2800" b="1" u="sng" dirty="0">
              <a:solidFill>
                <a:srgbClr val="FF0000"/>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This analysis provided a comprehensive view of Adidas's sales performance, revealing that total sales and profit are significantly influenced by top-performing retailers and popular product categories. Seasonal trends highlighted key periods of demand, while customer preferences by gender underscored important market dynamics. Additionally, regional insights identified geographic areas of both high and low sales performance, informing potential growth opportunities. </a:t>
            </a:r>
          </a:p>
          <a:p>
            <a:r>
              <a:rPr lang="en-US" sz="2000" dirty="0">
                <a:latin typeface="Times New Roman" panose="02020603050405020304" pitchFamily="18" charset="0"/>
                <a:cs typeface="Times New Roman" panose="02020603050405020304" pitchFamily="18" charset="0"/>
              </a:rPr>
              <a:t>	To capitalize on these findings, it is recommended to strengthen marketing strategies in regions with lower sales while leveraging successful practices from high-profit cities. Focus on enhancing effective sales methods and consider tailoring product offerings based on customer preferences revealed in the analysis. Implementing these actionable strategies will support sustained growth and improve overall profitability for Adidas.</a:t>
            </a:r>
            <a:endParaRPr lang="en-IN" sz="2000" b="1" u="sng"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7575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133828" y="-36430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latin typeface="Times New Roman" panose="02020603050405020304" pitchFamily="18" charset="0"/>
                <a:cs typeface="Times New Roman" panose="02020603050405020304" pitchFamily="18" charset="0"/>
              </a:rPr>
              <a:t>Agenda (This should be the PPT flow)  </a:t>
            </a:r>
            <a:endParaRPr b="1" dirty="0">
              <a:solidFill>
                <a:srgbClr val="FF0000"/>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CA6C56A0-8051-3153-B8CA-25CBC606D2A6}"/>
              </a:ext>
            </a:extLst>
          </p:cNvPr>
          <p:cNvSpPr>
            <a:spLocks noChangeArrowheads="1"/>
          </p:cNvSpPr>
          <p:nvPr/>
        </p:nvSpPr>
        <p:spPr bwMode="auto">
          <a:xfrm>
            <a:off x="133828" y="698065"/>
            <a:ext cx="5726248"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Introduction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 and Purpose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 Overview</a:t>
            </a:r>
          </a:p>
          <a:p>
            <a:pPr marR="0" lvl="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Visualization Creation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Overall Performance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Profit Analysis by Retailer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Sales Trend Over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 Category Sales Distribution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Units Sold by Product Category and Gender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Effective Sales Methods Comparison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Regional Sales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Top Performing Cities by Profit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Insights and Analysis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Findings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Trends and Patterns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Conclusion and Recommendations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A23EE7-4E1C-0A3E-80E2-820AA2E7BA46}"/>
              </a:ext>
            </a:extLst>
          </p:cNvPr>
          <p:cNvSpPr txBox="1"/>
          <p:nvPr/>
        </p:nvSpPr>
        <p:spPr>
          <a:xfrm>
            <a:off x="188536" y="414779"/>
            <a:ext cx="11632676" cy="4278094"/>
          </a:xfrm>
          <a:prstGeom prst="rect">
            <a:avLst/>
          </a:prstGeom>
          <a:noFill/>
        </p:spPr>
        <p:txBody>
          <a:bodyPr wrap="square" rtlCol="0">
            <a:spAutoFit/>
          </a:bodyPr>
          <a:lstStyle/>
          <a:p>
            <a:r>
              <a:rPr lang="en-US" sz="2800" b="1" dirty="0">
                <a:solidFill>
                  <a:srgbClr val="FF0000"/>
                </a:solidFill>
              </a:rPr>
              <a:t>				</a:t>
            </a:r>
            <a:r>
              <a:rPr lang="en-US" sz="2800" b="1" u="sng" dirty="0">
                <a:solidFill>
                  <a:srgbClr val="FF0000"/>
                </a:solidFill>
                <a:latin typeface="Times New Roman" panose="02020603050405020304" pitchFamily="18" charset="0"/>
                <a:cs typeface="Times New Roman" panose="02020603050405020304" pitchFamily="18" charset="0"/>
              </a:rPr>
              <a:t>PROJECT</a:t>
            </a:r>
            <a:r>
              <a:rPr lang="en-US" sz="2800" b="1" u="sng" dirty="0">
                <a:solidFill>
                  <a:srgbClr val="FF0000"/>
                </a:solidFill>
              </a:rPr>
              <a:t> </a:t>
            </a:r>
            <a:r>
              <a:rPr lang="en-US" sz="2800" b="1" u="sng" dirty="0">
                <a:solidFill>
                  <a:srgbClr val="FF0000"/>
                </a:solidFill>
                <a:latin typeface="Times New Roman" panose="02020603050405020304" pitchFamily="18" charset="0"/>
                <a:cs typeface="Times New Roman" panose="02020603050405020304" pitchFamily="18" charset="0"/>
              </a:rPr>
              <a:t>OBJECTIVE</a:t>
            </a:r>
          </a:p>
          <a:p>
            <a:endParaRPr lang="en-US" sz="2800" b="1" u="sng" dirty="0">
              <a:solidFill>
                <a:srgbClr val="FF0000"/>
              </a:solidFill>
            </a:endParaRPr>
          </a:p>
          <a:p>
            <a:r>
              <a:rPr lang="en-US" sz="2800" b="1" u="sng" dirty="0"/>
              <a:t>Objective and Purpose of Analysis:</a:t>
            </a:r>
          </a:p>
          <a:p>
            <a:endParaRPr lang="en-US" sz="28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dirty="0"/>
              <a:t>The primary objective of this analysis is to evaluate the sales performance of Adidas products across various dimensions and to derive actionable insights from the dataset. By employing Power BI, we aim to visualize key metrics, identify trends, and assess the effectiveness of sales strategies, enabling informed decision-making.</a:t>
            </a:r>
            <a:r>
              <a:rPr lang="en-US" sz="2000" dirty="0">
                <a:latin typeface="Times New Roman" panose="02020603050405020304" pitchFamily="18" charset="0"/>
                <a:cs typeface="Times New Roman" panose="02020603050405020304" pitchFamily="18" charset="0"/>
              </a:rPr>
              <a:t> </a:t>
            </a:r>
            <a:endParaRPr lang="en-US" sz="2000" u="sng" dirty="0">
              <a:solidFill>
                <a:srgbClr val="FF0000"/>
              </a:solidFill>
              <a:latin typeface="Times New Roman" panose="02020603050405020304" pitchFamily="18" charset="0"/>
              <a:cs typeface="Times New Roman" panose="02020603050405020304" pitchFamily="18" charset="0"/>
            </a:endParaRPr>
          </a:p>
          <a:p>
            <a:endParaRPr lang="en-US" sz="2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3512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4AC67CD-9ED1-866D-A7F9-2892B72DBBAA}"/>
              </a:ext>
            </a:extLst>
          </p:cNvPr>
          <p:cNvSpPr txBox="1"/>
          <p:nvPr/>
        </p:nvSpPr>
        <p:spPr>
          <a:xfrm>
            <a:off x="98322" y="0"/>
            <a:ext cx="12015019" cy="7632859"/>
          </a:xfrm>
          <a:prstGeom prst="rect">
            <a:avLst/>
          </a:prstGeom>
          <a:noFill/>
        </p:spPr>
        <p:txBody>
          <a:bodyPr wrap="square" rtlCol="0">
            <a:spAutoFit/>
          </a:bodyPr>
          <a:lstStyle/>
          <a:p>
            <a:r>
              <a:rPr lang="en-US" sz="2800" b="1" dirty="0">
                <a:solidFill>
                  <a:srgbClr val="FF0000"/>
                </a:solidFill>
              </a:rPr>
              <a:t>	</a:t>
            </a:r>
            <a:r>
              <a:rPr lang="en-US" sz="2800" b="1" dirty="0">
                <a:solidFill>
                  <a:srgbClr val="FF0000"/>
                </a:solidFill>
                <a:latin typeface="Times New Roman" panose="02020603050405020304" pitchFamily="18" charset="0"/>
                <a:cs typeface="Times New Roman" panose="02020603050405020304" pitchFamily="18" charset="0"/>
              </a:rPr>
              <a:t>			</a:t>
            </a:r>
            <a:r>
              <a:rPr lang="en-US" sz="3600" b="1" u="sng" dirty="0">
                <a:solidFill>
                  <a:srgbClr val="FF0000"/>
                </a:solidFill>
              </a:rPr>
              <a:t>Dataset Overview</a:t>
            </a:r>
          </a:p>
          <a:p>
            <a:r>
              <a:rPr lang="en-US" sz="2000" dirty="0">
                <a:latin typeface="Times New Roman" panose="02020603050405020304" pitchFamily="18" charset="0"/>
                <a:cs typeface="Times New Roman" panose="02020603050405020304" pitchFamily="18" charset="0"/>
              </a:rPr>
              <a:t>The dataset comprises various columns that capture critical aspects of sales transactions. Here’s a brief description of each column:</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Retailer:</a:t>
            </a:r>
            <a:r>
              <a:rPr lang="en-US" sz="2000" dirty="0">
                <a:latin typeface="Times New Roman" panose="02020603050405020304" pitchFamily="18" charset="0"/>
                <a:cs typeface="Times New Roman" panose="02020603050405020304" pitchFamily="18" charset="0"/>
              </a:rPr>
              <a:t> The name of the retailer selling Adidas products. This helps in analyzing performance at the retailer level.</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Retailer ID:</a:t>
            </a:r>
            <a:r>
              <a:rPr lang="en-US" sz="2000" dirty="0">
                <a:latin typeface="Times New Roman" panose="02020603050405020304" pitchFamily="18" charset="0"/>
                <a:cs typeface="Times New Roman" panose="02020603050405020304" pitchFamily="18" charset="0"/>
              </a:rPr>
              <a:t> A unique identifier for each retailer, facilitating detailed tracking and analysis.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Invoice Date:</a:t>
            </a:r>
            <a:r>
              <a:rPr lang="en-US" sz="2000" dirty="0">
                <a:latin typeface="Times New Roman" panose="02020603050405020304" pitchFamily="18" charset="0"/>
                <a:cs typeface="Times New Roman" panose="02020603050405020304" pitchFamily="18" charset="0"/>
              </a:rPr>
              <a:t> The date of the sale transaction, allowing for temporal analysis of sales trends.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Region:</a:t>
            </a:r>
            <a:r>
              <a:rPr lang="en-US" sz="2000" dirty="0">
                <a:latin typeface="Times New Roman" panose="02020603050405020304" pitchFamily="18" charset="0"/>
                <a:cs typeface="Times New Roman" panose="02020603050405020304" pitchFamily="18" charset="0"/>
              </a:rPr>
              <a:t> The geographical region where the sale occurred, useful for regional performance analysis.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State:</a:t>
            </a:r>
            <a:r>
              <a:rPr lang="en-US" sz="2000" dirty="0">
                <a:latin typeface="Times New Roman" panose="02020603050405020304" pitchFamily="18" charset="0"/>
                <a:cs typeface="Times New Roman" panose="02020603050405020304" pitchFamily="18" charset="0"/>
              </a:rPr>
              <a:t> The specific state of the sale, providing more granular insight into geographic sales distribution.</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City:</a:t>
            </a:r>
            <a:r>
              <a:rPr lang="en-US" sz="2000" dirty="0">
                <a:latin typeface="Times New Roman" panose="02020603050405020304" pitchFamily="18" charset="0"/>
                <a:cs typeface="Times New Roman" panose="02020603050405020304" pitchFamily="18" charset="0"/>
              </a:rPr>
              <a:t> The city where the transaction took place, essential for identifying high-performing urban markets.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Product:</a:t>
            </a:r>
            <a:r>
              <a:rPr lang="en-US" sz="2000" dirty="0">
                <a:latin typeface="Times New Roman" panose="02020603050405020304" pitchFamily="18" charset="0"/>
                <a:cs typeface="Times New Roman" panose="02020603050405020304" pitchFamily="18" charset="0"/>
              </a:rPr>
              <a:t> The specific Adidas product sold, enabling product category analysis.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Price per Unit:</a:t>
            </a:r>
            <a:r>
              <a:rPr lang="en-US" sz="2000" dirty="0">
                <a:latin typeface="Times New Roman" panose="02020603050405020304" pitchFamily="18" charset="0"/>
                <a:cs typeface="Times New Roman" panose="02020603050405020304" pitchFamily="18" charset="0"/>
              </a:rPr>
              <a:t> The selling price of each product, important for calculating total sales and profit margins.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Units Sold:</a:t>
            </a:r>
            <a:r>
              <a:rPr lang="en-US" sz="2000" dirty="0">
                <a:latin typeface="Times New Roman" panose="02020603050405020304" pitchFamily="18" charset="0"/>
                <a:cs typeface="Times New Roman" panose="02020603050405020304" pitchFamily="18" charset="0"/>
              </a:rPr>
              <a:t> The number of units sold in each transaction, key for understanding volume and demand.</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Total Sales:</a:t>
            </a:r>
            <a:r>
              <a:rPr lang="en-US" sz="2000" dirty="0">
                <a:latin typeface="Times New Roman" panose="02020603050405020304" pitchFamily="18" charset="0"/>
                <a:cs typeface="Times New Roman" panose="02020603050405020304" pitchFamily="18" charset="0"/>
              </a:rPr>
              <a:t> The total revenue generated from the sale, calculated as Price per Unit multiplied by Units Sold.</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Operating Profit:</a:t>
            </a:r>
            <a:r>
              <a:rPr lang="en-US" sz="2000" dirty="0">
                <a:latin typeface="Times New Roman" panose="02020603050405020304" pitchFamily="18" charset="0"/>
                <a:cs typeface="Times New Roman" panose="02020603050405020304" pitchFamily="18" charset="0"/>
              </a:rPr>
              <a:t> The profit generated from the sale after accounting for operating costs, crucial for assessing profitability.</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Operating Margin:</a:t>
            </a:r>
            <a:r>
              <a:rPr lang="en-US" sz="2000" dirty="0">
                <a:latin typeface="Times New Roman" panose="02020603050405020304" pitchFamily="18" charset="0"/>
                <a:cs typeface="Times New Roman" panose="02020603050405020304" pitchFamily="18" charset="0"/>
              </a:rPr>
              <a:t> The percentage of total sales that constitutes profit, providing insights into overall financial health.</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Sales Method:</a:t>
            </a:r>
            <a:r>
              <a:rPr lang="en-US" sz="2000" dirty="0">
                <a:latin typeface="Times New Roman" panose="02020603050405020304" pitchFamily="18" charset="0"/>
                <a:cs typeface="Times New Roman" panose="02020603050405020304" pitchFamily="18" charset="0"/>
              </a:rPr>
              <a:t> The channel through which the sale was made (e.g., online, in-store), useful for evaluating the effectiveness of different sales strategies.</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91674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B0ABD0A-C1D0-0E3E-B85B-F0131F4A5CDD}"/>
              </a:ext>
            </a:extLst>
          </p:cNvPr>
          <p:cNvSpPr txBox="1"/>
          <p:nvPr/>
        </p:nvSpPr>
        <p:spPr>
          <a:xfrm>
            <a:off x="3421626" y="0"/>
            <a:ext cx="6096000" cy="523220"/>
          </a:xfrm>
          <a:prstGeom prst="rect">
            <a:avLst/>
          </a:prstGeom>
          <a:noFill/>
        </p:spPr>
        <p:txBody>
          <a:bodyPr wrap="square">
            <a:spAutoFit/>
          </a:bodyPr>
          <a:lstStyle/>
          <a:p>
            <a:r>
              <a:rPr lang="en-IN" sz="2800" b="1" u="sng" dirty="0">
                <a:solidFill>
                  <a:srgbClr val="FF0000"/>
                </a:solidFill>
              </a:rPr>
              <a:t>Overall Performance Metrics</a:t>
            </a:r>
          </a:p>
        </p:txBody>
      </p:sp>
      <p:sp>
        <p:nvSpPr>
          <p:cNvPr id="8" name="TextBox 7">
            <a:extLst>
              <a:ext uri="{FF2B5EF4-FFF2-40B4-BE49-F238E27FC236}">
                <a16:creationId xmlns:a16="http://schemas.microsoft.com/office/drawing/2014/main" id="{94876200-468D-B74A-1B65-BBAAC97130A5}"/>
              </a:ext>
            </a:extLst>
          </p:cNvPr>
          <p:cNvSpPr txBox="1"/>
          <p:nvPr/>
        </p:nvSpPr>
        <p:spPr>
          <a:xfrm>
            <a:off x="113070" y="523220"/>
            <a:ext cx="11710219" cy="6771084"/>
          </a:xfrm>
          <a:prstGeom prst="rect">
            <a:avLst/>
          </a:prstGeom>
          <a:noFill/>
        </p:spPr>
        <p:txBody>
          <a:bodyPr wrap="square">
            <a:spAutoFit/>
          </a:bodyPr>
          <a:lstStyle/>
          <a:p>
            <a:r>
              <a:rPr lang="en-US" sz="2000" b="1" u="sng" dirty="0">
                <a:solidFill>
                  <a:srgbClr val="FF0000"/>
                </a:solidFill>
              </a:rPr>
              <a:t>Key Metrics</a:t>
            </a:r>
          </a:p>
          <a:p>
            <a:pPr>
              <a:buFont typeface="Arial" panose="020B0604020202020204" pitchFamily="34" charset="0"/>
              <a:buChar char="•"/>
            </a:pPr>
            <a:r>
              <a:rPr lang="en-US" sz="2000" b="1" dirty="0"/>
              <a:t>Total Sales:</a:t>
            </a:r>
            <a:r>
              <a:rPr lang="en-US" sz="2000" dirty="0"/>
              <a:t> The cumulative revenue generated from all sales transactions, providing insight into overall financial performance.</a:t>
            </a:r>
          </a:p>
          <a:p>
            <a:pPr>
              <a:buFont typeface="Arial" panose="020B0604020202020204" pitchFamily="34" charset="0"/>
              <a:buChar char="•"/>
            </a:pPr>
            <a:r>
              <a:rPr lang="en-US" sz="2000" b="1" dirty="0"/>
              <a:t>Total Profit:</a:t>
            </a:r>
            <a:r>
              <a:rPr lang="en-US" sz="2000" dirty="0"/>
              <a:t> The net profit after deducting costs, indicating the profitability of the business.</a:t>
            </a:r>
          </a:p>
          <a:p>
            <a:pPr>
              <a:buFont typeface="Arial" panose="020B0604020202020204" pitchFamily="34" charset="0"/>
              <a:buChar char="•"/>
            </a:pPr>
            <a:r>
              <a:rPr lang="en-US" sz="2000" b="1" dirty="0"/>
              <a:t>Average Price per Unit:</a:t>
            </a:r>
            <a:r>
              <a:rPr lang="en-US" sz="2000" dirty="0"/>
              <a:t> The mean price at which products are sold, helping assess pricing strategies.</a:t>
            </a:r>
          </a:p>
          <a:p>
            <a:pPr>
              <a:buFont typeface="Arial" panose="020B0604020202020204" pitchFamily="34" charset="0"/>
              <a:buChar char="•"/>
            </a:pPr>
            <a:r>
              <a:rPr lang="en-US" sz="2000" b="1" dirty="0"/>
              <a:t>Total Units Sold:</a:t>
            </a:r>
            <a:r>
              <a:rPr lang="en-US" sz="2000" dirty="0"/>
              <a:t> The total number of units sold, reflecting customer demand and sales volume.</a:t>
            </a:r>
          </a:p>
          <a:p>
            <a:endParaRPr lang="en-US" b="1" dirty="0"/>
          </a:p>
          <a:p>
            <a:r>
              <a:rPr lang="en-US" sz="2000" b="1" u="sng" dirty="0">
                <a:solidFill>
                  <a:srgbClr val="FF0000"/>
                </a:solidFill>
              </a:rPr>
              <a:t>Visualization</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Chart Type:</a:t>
            </a:r>
            <a:r>
              <a:rPr lang="en-US" sz="2000" dirty="0">
                <a:latin typeface="Times New Roman" panose="02020603050405020304" pitchFamily="18" charset="0"/>
                <a:cs typeface="Times New Roman" panose="02020603050405020304" pitchFamily="18" charset="0"/>
              </a:rPr>
              <a:t> Include a bar chart or card visuals that clearly display each metric.</a:t>
            </a:r>
          </a:p>
          <a:p>
            <a:pPr marL="742950" lvl="1"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Bar Chart:</a:t>
            </a:r>
            <a:r>
              <a:rPr lang="en-US" sz="2000" dirty="0">
                <a:latin typeface="Times New Roman" panose="02020603050405020304" pitchFamily="18" charset="0"/>
                <a:cs typeface="Times New Roman" panose="02020603050405020304" pitchFamily="18" charset="0"/>
              </a:rPr>
              <a:t> Visually compare the metrics side by side for easy analysis.</a:t>
            </a:r>
          </a:p>
          <a:p>
            <a:pPr marL="742950" lvl="1"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Card Visuals:</a:t>
            </a:r>
            <a:r>
              <a:rPr lang="en-US" sz="2000" dirty="0">
                <a:latin typeface="Times New Roman" panose="02020603050405020304" pitchFamily="18" charset="0"/>
                <a:cs typeface="Times New Roman" panose="02020603050405020304" pitchFamily="18" charset="0"/>
              </a:rPr>
              <a:t> Provide a clear, individual display of each metric for emphasis.</a:t>
            </a:r>
          </a:p>
          <a:p>
            <a:r>
              <a:rPr lang="en-US" sz="2000" b="1" u="sng" dirty="0">
                <a:solidFill>
                  <a:srgbClr val="FF0000"/>
                </a:solidFill>
              </a:rPr>
              <a:t>Insights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overall business performance of Adidas, highlighting strengths and areas for improvement:</a:t>
            </a:r>
          </a:p>
          <a:p>
            <a:pPr marL="742950" lvl="1"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Sales Performance:</a:t>
            </a:r>
            <a:r>
              <a:rPr lang="en-US" sz="2000" dirty="0">
                <a:latin typeface="Times New Roman" panose="02020603050405020304" pitchFamily="18" charset="0"/>
                <a:cs typeface="Times New Roman" panose="02020603050405020304" pitchFamily="18" charset="0"/>
              </a:rPr>
              <a:t> A strong total sales figure indicates a healthy demand for products.</a:t>
            </a:r>
          </a:p>
          <a:p>
            <a:pPr marL="742950" lvl="1"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Profitability:</a:t>
            </a:r>
            <a:r>
              <a:rPr lang="en-US" sz="2000" dirty="0">
                <a:latin typeface="Times New Roman" panose="02020603050405020304" pitchFamily="18" charset="0"/>
                <a:cs typeface="Times New Roman" panose="02020603050405020304" pitchFamily="18" charset="0"/>
              </a:rPr>
              <a:t> Analyzing total profit helps identify the effectiveness of cost management.</a:t>
            </a:r>
          </a:p>
          <a:p>
            <a:pPr marL="742950" lvl="1"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Pricing Strategy:</a:t>
            </a:r>
            <a:r>
              <a:rPr lang="en-US" sz="2000" dirty="0">
                <a:latin typeface="Times New Roman" panose="02020603050405020304" pitchFamily="18" charset="0"/>
                <a:cs typeface="Times New Roman" panose="02020603050405020304" pitchFamily="18" charset="0"/>
              </a:rPr>
              <a:t> The average price per unit can inform adjustments in pricing strategies to optimize sales.</a:t>
            </a:r>
          </a:p>
          <a:p>
            <a:pPr marL="742950" lvl="1"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Demand Insights:</a:t>
            </a:r>
            <a:r>
              <a:rPr lang="en-US" sz="2000" dirty="0">
                <a:latin typeface="Times New Roman" panose="02020603050405020304" pitchFamily="18" charset="0"/>
                <a:cs typeface="Times New Roman" panose="02020603050405020304" pitchFamily="18" charset="0"/>
              </a:rPr>
              <a:t> The total units sold provide valuable insights into customer preferences and inventory management.</a:t>
            </a:r>
          </a:p>
          <a:p>
            <a:pPr marL="742950" lvl="1"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787934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596F17-E517-7E8F-F18A-4A1D5706D9CA}"/>
              </a:ext>
            </a:extLst>
          </p:cNvPr>
          <p:cNvPicPr>
            <a:picLocks noChangeAspect="1"/>
          </p:cNvPicPr>
          <p:nvPr/>
        </p:nvPicPr>
        <p:blipFill>
          <a:blip r:embed="rId2"/>
          <a:srcRect/>
          <a:stretch/>
        </p:blipFill>
        <p:spPr>
          <a:xfrm>
            <a:off x="196644" y="383458"/>
            <a:ext cx="11798711" cy="2586939"/>
          </a:xfrm>
          <a:prstGeom prst="rect">
            <a:avLst/>
          </a:prstGeom>
          <a:ln>
            <a:solidFill>
              <a:schemeClr val="tx1"/>
            </a:solidFill>
          </a:ln>
        </p:spPr>
      </p:pic>
      <p:sp>
        <p:nvSpPr>
          <p:cNvPr id="5" name="TextBox 4">
            <a:extLst>
              <a:ext uri="{FF2B5EF4-FFF2-40B4-BE49-F238E27FC236}">
                <a16:creationId xmlns:a16="http://schemas.microsoft.com/office/drawing/2014/main" id="{8755D990-BF75-FBA5-7495-59E91F5F3F68}"/>
              </a:ext>
            </a:extLst>
          </p:cNvPr>
          <p:cNvSpPr txBox="1"/>
          <p:nvPr/>
        </p:nvSpPr>
        <p:spPr>
          <a:xfrm>
            <a:off x="196644" y="3887603"/>
            <a:ext cx="11552903" cy="1015663"/>
          </a:xfrm>
          <a:prstGeom prst="rect">
            <a:avLst/>
          </a:prstGeom>
          <a:noFill/>
        </p:spPr>
        <p:txBody>
          <a:bodyPr wrap="square">
            <a:spAutoFit/>
          </a:bodyPr>
          <a:lstStyle/>
          <a:p>
            <a:r>
              <a:rPr lang="en-US" sz="2000" b="1" u="sng" dirty="0">
                <a:solidFill>
                  <a:srgbClr val="FF0000"/>
                </a:solidFill>
              </a:rPr>
              <a:t>NOTE:</a:t>
            </a:r>
          </a:p>
          <a:p>
            <a:r>
              <a:rPr lang="en-US" sz="2000" dirty="0">
                <a:latin typeface="Times New Roman" panose="02020603050405020304" pitchFamily="18" charset="0"/>
                <a:cs typeface="Times New Roman" panose="02020603050405020304" pitchFamily="18" charset="0"/>
              </a:rPr>
              <a:t>This summary encapsulates the overall performance of Adidas, laying the groundwork for deeper analysis in subsequent slides.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545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2949B2-7D3B-7AEE-00E1-BB76C7D9FB21}"/>
              </a:ext>
            </a:extLst>
          </p:cNvPr>
          <p:cNvSpPr txBox="1"/>
          <p:nvPr/>
        </p:nvSpPr>
        <p:spPr>
          <a:xfrm>
            <a:off x="3655471" y="0"/>
            <a:ext cx="5803161" cy="523220"/>
          </a:xfrm>
          <a:prstGeom prst="rect">
            <a:avLst/>
          </a:prstGeom>
          <a:noFill/>
        </p:spPr>
        <p:txBody>
          <a:bodyPr wrap="square" rtlCol="0">
            <a:spAutoFit/>
          </a:bodyPr>
          <a:lstStyle/>
          <a:p>
            <a:r>
              <a:rPr lang="en-IN" sz="2800" b="1" u="sng" dirty="0">
                <a:solidFill>
                  <a:srgbClr val="FF0000"/>
                </a:solidFill>
                <a:latin typeface="+mj-lt"/>
              </a:rPr>
              <a:t>Profit Analysis by Retailer</a:t>
            </a:r>
            <a:r>
              <a:rPr lang="en-US" sz="2800" b="1" u="sng" dirty="0">
                <a:solidFill>
                  <a:srgbClr val="FF0000"/>
                </a:solidFill>
                <a:latin typeface="+mj-lt"/>
                <a:cs typeface="Times New Roman" panose="02020603050405020304" pitchFamily="18" charset="0"/>
              </a:rPr>
              <a:t>.</a:t>
            </a:r>
            <a:endParaRPr lang="en-IN" sz="2800" b="1" u="sng" dirty="0">
              <a:solidFill>
                <a:srgbClr val="FF0000"/>
              </a:solidFill>
              <a:latin typeface="+mj-lt"/>
              <a:cs typeface="Times New Roman" panose="02020603050405020304" pitchFamily="18" charset="0"/>
            </a:endParaRPr>
          </a:p>
        </p:txBody>
      </p:sp>
      <p:sp>
        <p:nvSpPr>
          <p:cNvPr id="4" name="TextBox 3">
            <a:extLst>
              <a:ext uri="{FF2B5EF4-FFF2-40B4-BE49-F238E27FC236}">
                <a16:creationId xmlns:a16="http://schemas.microsoft.com/office/drawing/2014/main" id="{A829664A-479F-EB5B-0E59-3D6F00B8AF20}"/>
              </a:ext>
            </a:extLst>
          </p:cNvPr>
          <p:cNvSpPr txBox="1"/>
          <p:nvPr/>
        </p:nvSpPr>
        <p:spPr>
          <a:xfrm>
            <a:off x="294968" y="523220"/>
            <a:ext cx="11602064" cy="4955203"/>
          </a:xfrm>
          <a:prstGeom prst="rect">
            <a:avLst/>
          </a:prstGeom>
          <a:noFill/>
        </p:spPr>
        <p:txBody>
          <a:bodyPr wrap="square">
            <a:spAutoFit/>
          </a:bodyPr>
          <a:lstStyle/>
          <a:p>
            <a:r>
              <a:rPr lang="en-US" sz="2000" b="1" u="sng" dirty="0">
                <a:solidFill>
                  <a:srgbClr val="FF0000"/>
                </a:solidFill>
              </a:rPr>
              <a:t>Visualization:</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Chart Type:</a:t>
            </a:r>
            <a:r>
              <a:rPr lang="en-US" sz="2000"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Horizontal Bar Chart</a:t>
            </a:r>
          </a:p>
          <a:p>
            <a:pPr lvl="2">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chart displays total profit generated by each retailer, allowing for easy comparison and identification of to     performance.</a:t>
            </a:r>
          </a:p>
          <a:p>
            <a:endParaRPr lang="en-US" sz="1800" dirty="0">
              <a:latin typeface="Times New Roman" panose="02020603050405020304" pitchFamily="18" charset="0"/>
              <a:cs typeface="Times New Roman" panose="02020603050405020304" pitchFamily="18" charset="0"/>
            </a:endParaRPr>
          </a:p>
          <a:p>
            <a:r>
              <a:rPr lang="en-US" sz="1800" b="1" u="sng" dirty="0">
                <a:solidFill>
                  <a:srgbClr val="FF0000"/>
                </a:solidFill>
                <a:latin typeface="+mj-lt"/>
                <a:cs typeface="Times New Roman" panose="02020603050405020304" pitchFamily="18" charset="0"/>
              </a:rPr>
              <a:t>Insights: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Top-Performing Retailers:</a:t>
            </a:r>
            <a:r>
              <a:rPr lang="en-US" sz="2000" dirty="0">
                <a:latin typeface="Times New Roman" panose="02020603050405020304" pitchFamily="18" charset="0"/>
                <a:cs typeface="Times New Roman" panose="02020603050405020304" pitchFamily="18" charset="0"/>
              </a:rPr>
              <a:t> The chart highlights which retailers contribute the most to overall profit, showcasing their effectiveness in sales.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Profit Contributions:</a:t>
            </a:r>
            <a:r>
              <a:rPr lang="en-US" sz="2000" dirty="0">
                <a:latin typeface="Times New Roman" panose="02020603050405020304" pitchFamily="18" charset="0"/>
                <a:cs typeface="Times New Roman" panose="02020603050405020304" pitchFamily="18" charset="0"/>
              </a:rPr>
              <a:t> Analyzing the profit contributions of individual retailers can inform strategic decisions, such as focusing marketing efforts or optimizing partnerships with high-performing retailers.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Performance Evaluation:</a:t>
            </a:r>
            <a:r>
              <a:rPr lang="en-US" sz="2000" dirty="0">
                <a:latin typeface="Times New Roman" panose="02020603050405020304" pitchFamily="18" charset="0"/>
                <a:cs typeface="Times New Roman" panose="02020603050405020304" pitchFamily="18" charset="0"/>
              </a:rPr>
              <a:t> Understanding the profitability of each retailer aids in evaluating their performance relative to others, which can guide resource allocation and sales strategies.</a:t>
            </a:r>
          </a:p>
          <a:p>
            <a:r>
              <a:rPr lang="en-US" sz="2000" b="1" u="sng" dirty="0">
                <a:solidFill>
                  <a:srgbClr val="FF0000"/>
                </a:solidFill>
                <a:latin typeface="Times New Roman" panose="02020603050405020304" pitchFamily="18" charset="0"/>
                <a:cs typeface="Times New Roman" panose="02020603050405020304" pitchFamily="18" charset="0"/>
              </a:rPr>
              <a:t>NOTE: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effectively summarizes the profit distribution among retailers, providing actionable insights for enhancing business performance.</a:t>
            </a:r>
            <a:endParaRPr lang="en-US" sz="2000" b="1" u="sng"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1987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0D5D34-F6BE-624C-AA0B-A003FEE44F50}"/>
              </a:ext>
            </a:extLst>
          </p:cNvPr>
          <p:cNvPicPr>
            <a:picLocks noChangeAspect="1"/>
          </p:cNvPicPr>
          <p:nvPr/>
        </p:nvPicPr>
        <p:blipFill>
          <a:blip r:embed="rId2"/>
          <a:stretch>
            <a:fillRect/>
          </a:stretch>
        </p:blipFill>
        <p:spPr>
          <a:xfrm>
            <a:off x="1317522" y="609600"/>
            <a:ext cx="8278761" cy="488663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64594958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1987</TotalTime>
  <Words>1878</Words>
  <Application>Microsoft Office PowerPoint</Application>
  <PresentationFormat>Widescreen</PresentationFormat>
  <Paragraphs>160</Paragraphs>
  <Slides>24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Times New Roman</vt:lpstr>
      <vt:lpstr>Arial</vt:lpstr>
      <vt:lpstr>Libre Baskerville</vt:lpstr>
      <vt:lpstr>Calibri</vt:lpstr>
      <vt:lpstr>Office Theme</vt:lpstr>
      <vt:lpstr>PowerPoint Presentation</vt:lpstr>
      <vt:lpstr>PowerPoint Presentation</vt:lpstr>
      <vt:lpstr>Agenda (This should be the PPT flow)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sasi kumar asam</cp:lastModifiedBy>
  <cp:revision>7</cp:revision>
  <dcterms:created xsi:type="dcterms:W3CDTF">2021-02-16T05:19:01Z</dcterms:created>
  <dcterms:modified xsi:type="dcterms:W3CDTF">2024-10-17T11:48:24Z</dcterms:modified>
</cp:coreProperties>
</file>