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60" r:id="rId2"/>
    <p:sldId id="261"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 id="281" r:id="rId31"/>
    <p:sldId id="259" r:id="rId32"/>
  </p:sldIdLst>
  <p:sldSz cx="12192000" cy="6858000"/>
  <p:notesSz cx="6858000" cy="9144000"/>
  <p:embeddedFontLst>
    <p:embeddedFont>
      <p:font typeface="Libre Baskerville" panose="02000000000000000000" pitchFamily="2"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58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96445" y="3704734"/>
            <a:ext cx="9690755" cy="1398206"/>
          </a:xfrm>
          <a:prstGeom prst="rect">
            <a:avLst/>
          </a:prstGeom>
          <a:noFill/>
          <a:ln>
            <a:noFill/>
          </a:ln>
        </p:spPr>
        <p:txBody>
          <a:bodyPr spcFirstLastPara="1" wrap="square" lIns="91425" tIns="45700" rIns="91425" bIns="45700" anchor="t" anchorCtr="0">
            <a:spAutoFit/>
          </a:bodyPr>
          <a:lstStyle/>
          <a:p>
            <a:pPr marL="12700">
              <a:lnSpc>
                <a:spcPct val="100000"/>
              </a:lnSpc>
              <a:spcBef>
                <a:spcPts val="395"/>
              </a:spcBef>
            </a:pPr>
            <a:r>
              <a:rPr lang="en-IN" sz="1800" dirty="0">
                <a:solidFill>
                  <a:schemeClr val="dk1"/>
                </a:solidFill>
                <a:uFill>
                  <a:solidFill>
                    <a:srgbClr val="C00000"/>
                  </a:solidFill>
                </a:uFill>
                <a:latin typeface="Calibri"/>
                <a:ea typeface="Calibri"/>
                <a:cs typeface="Calibri"/>
                <a:sym typeface="Calibri"/>
              </a:rPr>
              <a:t>	 </a:t>
            </a:r>
            <a:r>
              <a:rPr lang="en-US" sz="2000" b="1" u="sng" dirty="0">
                <a:solidFill>
                  <a:srgbClr val="C00000"/>
                </a:solidFill>
                <a:uFill>
                  <a:solidFill>
                    <a:srgbClr val="C00000"/>
                  </a:solidFill>
                </a:uFill>
                <a:latin typeface="Arial"/>
                <a:cs typeface="Arial"/>
              </a:rPr>
              <a:t>EXPLORATORY</a:t>
            </a:r>
            <a:r>
              <a:rPr lang="en-US" sz="2000" b="1" u="sng" spc="-45"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DATA</a:t>
            </a:r>
            <a:r>
              <a:rPr lang="en-US" sz="2000" b="1" u="sng" spc="-80"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ANALYSIS</a:t>
            </a:r>
            <a:r>
              <a:rPr lang="en-US" sz="2000" b="1" u="sng" spc="-45" dirty="0">
                <a:solidFill>
                  <a:srgbClr val="C00000"/>
                </a:solidFill>
                <a:uFill>
                  <a:solidFill>
                    <a:srgbClr val="C00000"/>
                  </a:solidFill>
                </a:uFill>
                <a:latin typeface="Arial"/>
                <a:cs typeface="Arial"/>
              </a:rPr>
              <a:t> </a:t>
            </a:r>
            <a:r>
              <a:rPr lang="en-US" sz="2000" b="1" u="sng" spc="-10" dirty="0">
                <a:solidFill>
                  <a:srgbClr val="C00000"/>
                </a:solidFill>
                <a:uFill>
                  <a:solidFill>
                    <a:srgbClr val="C00000"/>
                  </a:solidFill>
                </a:uFill>
                <a:latin typeface="Arial"/>
                <a:cs typeface="Arial"/>
              </a:rPr>
              <a:t>(EDA)</a:t>
            </a:r>
            <a:endParaRPr lang="en-US" sz="2000" dirty="0">
              <a:latin typeface="Arial"/>
              <a:cs typeface="Arial"/>
            </a:endParaRPr>
          </a:p>
          <a:p>
            <a:pPr marL="1327785" marR="1317625" indent="920115">
              <a:lnSpc>
                <a:spcPts val="2780"/>
              </a:lnSpc>
              <a:spcBef>
                <a:spcPts val="25"/>
              </a:spcBef>
            </a:pPr>
            <a:r>
              <a:rPr lang="en-US" sz="2000" spc="-25" dirty="0">
                <a:solidFill>
                  <a:srgbClr val="C00000"/>
                </a:solidFill>
                <a:latin typeface="Times New Roman" panose="02020603050405020304" pitchFamily="18" charset="0"/>
                <a:cs typeface="Times New Roman" panose="02020603050405020304" pitchFamily="18" charset="0"/>
              </a:rPr>
              <a:t>	      </a:t>
            </a:r>
            <a:r>
              <a:rPr lang="en-US" sz="2000" b="1" spc="-25" dirty="0">
                <a:solidFill>
                  <a:srgbClr val="C00000"/>
                </a:solidFill>
                <a:latin typeface="Times New Roman" panose="02020603050405020304" pitchFamily="18" charset="0"/>
                <a:cs typeface="Times New Roman" panose="02020603050405020304" pitchFamily="18" charset="0"/>
              </a:rPr>
              <a:t>ON</a:t>
            </a:r>
          </a:p>
          <a:p>
            <a:pPr marL="1327785" marR="1317625" indent="920115">
              <a:lnSpc>
                <a:spcPts val="2780"/>
              </a:lnSpc>
              <a:spcBef>
                <a:spcPts val="25"/>
              </a:spcBef>
            </a:pPr>
            <a:r>
              <a:rPr lang="en-US" sz="2000" b="1" u="sng" dirty="0">
                <a:solidFill>
                  <a:srgbClr val="C00000"/>
                </a:solidFill>
                <a:latin typeface="Times New Roman" panose="02020603050405020304" pitchFamily="18" charset="0"/>
                <a:cs typeface="Times New Roman" panose="02020603050405020304" pitchFamily="18" charset="0"/>
              </a:rPr>
              <a:t>ELECTRIC VEHICLE</a:t>
            </a:r>
            <a:endParaRPr lang="en-US" sz="2000" b="1" u="sng"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ACD23C-18B5-8ADA-67C4-D910C8BD43D8}"/>
              </a:ext>
            </a:extLst>
          </p:cNvPr>
          <p:cNvSpPr txBox="1"/>
          <p:nvPr/>
        </p:nvSpPr>
        <p:spPr>
          <a:xfrm>
            <a:off x="320510" y="5410986"/>
            <a:ext cx="3289956" cy="923330"/>
          </a:xfrm>
          <a:prstGeom prst="rect">
            <a:avLst/>
          </a:prstGeom>
          <a:noFill/>
        </p:spPr>
        <p:txBody>
          <a:bodyPr wrap="square" rtlCol="0">
            <a:spAutoFit/>
          </a:bodyPr>
          <a:lstStyle/>
          <a:p>
            <a:r>
              <a:rPr lang="en-US" sz="2000" b="1" spc="-10" dirty="0">
                <a:latin typeface="Times New Roman" panose="02020603050405020304" pitchFamily="18" charset="0"/>
                <a:cs typeface="Times New Roman" panose="02020603050405020304" pitchFamily="18" charset="0"/>
              </a:rPr>
              <a:t>Sasi Kumar Asam</a:t>
            </a:r>
          </a:p>
          <a:p>
            <a:r>
              <a:rPr lang="en-US" sz="2000" b="1" spc="-10" dirty="0">
                <a:latin typeface="Times New Roman" panose="02020603050405020304" pitchFamily="18" charset="0"/>
                <a:cs typeface="Times New Roman" panose="02020603050405020304" pitchFamily="18" charset="0"/>
              </a:rPr>
              <a:t>Intern ID : IN9249202</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F84BB-5483-DCBB-F903-BA50AA4E5119}"/>
              </a:ext>
            </a:extLst>
          </p:cNvPr>
          <p:cNvSpPr txBox="1"/>
          <p:nvPr/>
        </p:nvSpPr>
        <p:spPr>
          <a:xfrm>
            <a:off x="311085" y="254524"/>
            <a:ext cx="10935092" cy="627864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UNIVARIATE ANALYSIS STEPS</a:t>
            </a:r>
          </a:p>
          <a:p>
            <a:r>
              <a:rPr lang="en-US" dirty="0">
                <a:latin typeface="Times New Roman" panose="02020603050405020304" pitchFamily="18" charset="0"/>
                <a:cs typeface="Times New Roman" panose="02020603050405020304" pitchFamily="18" charset="0"/>
              </a:rPr>
              <a:t> </a:t>
            </a:r>
          </a:p>
          <a:p>
            <a:endParaRPr lang="en-US" sz="2000" b="1" u="sng" dirty="0">
              <a:highlight>
                <a:srgbClr val="FFFF00"/>
              </a:highlight>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What is Univariate Analysis: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the data distributed in single column, we have different techniques to perform this univariant analysis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MEASURES OF CENTRAL TENDACY: </a:t>
            </a:r>
          </a:p>
          <a:p>
            <a:r>
              <a:rPr lang="en-US" sz="2000" b="1" u="sng" dirty="0">
                <a:latin typeface="Times New Roman" panose="02020603050405020304" pitchFamily="18" charset="0"/>
                <a:cs typeface="Times New Roman" panose="02020603050405020304" pitchFamily="18" charset="0"/>
              </a:rPr>
              <a:t>Mean, Median, Mode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Mean is talking about a average of a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applicable for only numerical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effected by outliers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Median is talking about a middle value of the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applicable for numerical data only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not effected by outliers </a:t>
            </a:r>
          </a:p>
          <a:p>
            <a:pPr marL="342900" indent="-342900">
              <a:buFont typeface="Arial" panose="020B0604020202020204" pitchFamily="34" charset="0"/>
              <a:buChar char="•"/>
            </a:pPr>
            <a:r>
              <a:rPr lang="en-US" sz="2000" b="1" dirty="0">
                <a:highlight>
                  <a:srgbClr val="FFFF00"/>
                </a:highlight>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If mean = median it means there is no outliers in our data, although if mean =/ median there is a outliers in a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 is talking about frequency of values are present in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is applicable for only categorical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65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3A70E5-F37F-0D9F-DADB-AC116ACB736B}"/>
              </a:ext>
            </a:extLst>
          </p:cNvPr>
          <p:cNvPicPr>
            <a:picLocks noChangeAspect="1"/>
          </p:cNvPicPr>
          <p:nvPr/>
        </p:nvPicPr>
        <p:blipFill>
          <a:blip r:embed="rId2"/>
          <a:stretch>
            <a:fillRect/>
          </a:stretch>
        </p:blipFill>
        <p:spPr>
          <a:xfrm>
            <a:off x="2709468" y="238273"/>
            <a:ext cx="5466917" cy="3051682"/>
          </a:xfrm>
          <a:prstGeom prst="rect">
            <a:avLst/>
          </a:prstGeom>
        </p:spPr>
      </p:pic>
      <p:sp>
        <p:nvSpPr>
          <p:cNvPr id="4" name="TextBox 3">
            <a:extLst>
              <a:ext uri="{FF2B5EF4-FFF2-40B4-BE49-F238E27FC236}">
                <a16:creationId xmlns:a16="http://schemas.microsoft.com/office/drawing/2014/main" id="{A29F9E51-E64B-E2E3-F21D-655769E2D89C}"/>
              </a:ext>
            </a:extLst>
          </p:cNvPr>
          <p:cNvSpPr txBox="1"/>
          <p:nvPr/>
        </p:nvSpPr>
        <p:spPr>
          <a:xfrm>
            <a:off x="631596" y="3648174"/>
            <a:ext cx="1068056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Base MSRP column </a:t>
            </a:r>
            <a:r>
              <a:rPr lang="en-US" sz="2000" dirty="0">
                <a:latin typeface="Times New Roman" panose="02020603050405020304" pitchFamily="18" charset="0"/>
                <a:cs typeface="Times New Roman" panose="02020603050405020304" pitchFamily="18" charset="0"/>
              </a:rPr>
              <a:t>shows a significant right-skewed distribution with a large number of vehicles priced at $0 (likely indicating errors or incomplete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Average price </a:t>
            </a:r>
            <a:r>
              <a:rPr lang="en-US" sz="2000" dirty="0">
                <a:latin typeface="Times New Roman" panose="02020603050405020304" pitchFamily="18" charset="0"/>
                <a:cs typeface="Times New Roman" panose="02020603050405020304" pitchFamily="18" charset="0"/>
              </a:rPr>
              <a:t>is $1793, but the median is $0, suggesting the distribution is </a:t>
            </a:r>
            <a:r>
              <a:rPr lang="en-US" sz="2000" dirty="0" err="1">
                <a:latin typeface="Times New Roman" panose="02020603050405020304" pitchFamily="18" charset="0"/>
                <a:cs typeface="Times New Roman" panose="02020603050405020304" pitchFamily="18" charset="0"/>
              </a:rPr>
              <a:t>heavi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ly</a:t>
            </a:r>
            <a:r>
              <a:rPr lang="en-US" sz="2000" dirty="0">
                <a:latin typeface="Times New Roman" panose="02020603050405020304" pitchFamily="18" charset="0"/>
                <a:cs typeface="Times New Roman" panose="02020603050405020304" pitchFamily="18" charset="0"/>
              </a:rPr>
              <a:t> influenced by outliers.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Standard deviation </a:t>
            </a:r>
            <a:r>
              <a:rPr lang="en-US" sz="2000" dirty="0">
                <a:latin typeface="Times New Roman" panose="02020603050405020304" pitchFamily="18" charset="0"/>
                <a:cs typeface="Times New Roman" panose="02020603050405020304" pitchFamily="18" charset="0"/>
              </a:rPr>
              <a:t>of $10783 further highlights the wide range of prices.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07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D4EA4-562A-C369-39DF-ED378329E706}"/>
              </a:ext>
            </a:extLst>
          </p:cNvPr>
          <p:cNvSpPr txBox="1"/>
          <p:nvPr/>
        </p:nvSpPr>
        <p:spPr>
          <a:xfrm>
            <a:off x="311085" y="197963"/>
            <a:ext cx="11387579" cy="6247864"/>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The graph shows a KDE plot of the electric  range  of						   electric vehicles. The x-axis represents the 	electric							    range in miles, and the y-axis </a:t>
            </a:r>
            <a:r>
              <a:rPr lang="en-US" sz="2000" dirty="0" err="1">
                <a:latin typeface="Times New Roman" panose="02020603050405020304" pitchFamily="18" charset="0"/>
                <a:cs typeface="Times New Roman" panose="02020603050405020304" pitchFamily="18" charset="0"/>
              </a:rPr>
              <a:t>sents</a:t>
            </a:r>
            <a:r>
              <a:rPr lang="en-US" sz="2000" dirty="0">
                <a:latin typeface="Times New Roman" panose="02020603050405020304" pitchFamily="18" charset="0"/>
                <a:cs typeface="Times New Roman" panose="02020603050405020304" pitchFamily="18" charset="0"/>
              </a:rPr>
              <a:t> the frequency 						</a:t>
            </a:r>
            <a:r>
              <a:rPr lang="en-US" sz="2000" dirty="0" err="1">
                <a:latin typeface="Times New Roman" panose="02020603050405020304" pitchFamily="18" charset="0"/>
                <a:cs typeface="Times New Roman" panose="02020603050405020304" pitchFamily="18" charset="0"/>
              </a:rPr>
              <a:t>repre</a:t>
            </a:r>
            <a:r>
              <a:rPr lang="en-US" sz="2000" dirty="0">
                <a:latin typeface="Times New Roman" panose="02020603050405020304" pitchFamily="18" charset="0"/>
                <a:cs typeface="Times New Roman" panose="02020603050405020304" pitchFamily="18" charset="0"/>
              </a:rPr>
              <a:t>	    or density of vehicles at each range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OBSERVATIONS</a:t>
            </a:r>
            <a:r>
              <a:rPr lang="en-US" sz="2000" dirty="0">
                <a:latin typeface="Times New Roman" panose="02020603050405020304" pitchFamily="18" charset="0"/>
                <a:cs typeface="Times New Roman" panose="02020603050405020304" pitchFamily="18" charset="0"/>
              </a:rPr>
              <a:t>: </a:t>
            </a:r>
          </a:p>
          <a:p>
            <a:r>
              <a:rPr lang="en-US" sz="2000" b="1" dirty="0">
                <a:highlight>
                  <a:srgbClr val="FFFF00"/>
                </a:highlight>
                <a:latin typeface="Times New Roman" panose="02020603050405020304" pitchFamily="18" charset="0"/>
                <a:cs typeface="Times New Roman" panose="02020603050405020304" pitchFamily="18" charset="0"/>
              </a:rPr>
              <a:t>Right-skewed distribution: </a:t>
            </a:r>
            <a:r>
              <a:rPr lang="en-US" sz="2000" dirty="0">
                <a:latin typeface="Times New Roman" panose="02020603050405020304" pitchFamily="18" charset="0"/>
                <a:cs typeface="Times New Roman" panose="02020603050405020304" pitchFamily="18" charset="0"/>
              </a:rPr>
              <a:t>The majority of vehicles have a lower electric range, while a smaller number have a higher range. This indicates that there are more vehicles with shorter ranges compared to longer ranges. </a:t>
            </a:r>
          </a:p>
          <a:p>
            <a:r>
              <a:rPr lang="en-US" sz="2000" b="1" dirty="0">
                <a:highlight>
                  <a:srgbClr val="FFFF00"/>
                </a:highlight>
                <a:latin typeface="Times New Roman" panose="02020603050405020304" pitchFamily="18" charset="0"/>
                <a:cs typeface="Times New Roman" panose="02020603050405020304" pitchFamily="18" charset="0"/>
              </a:rPr>
              <a:t>Multimodal</a:t>
            </a:r>
            <a:r>
              <a:rPr lang="en-US" sz="2000" dirty="0">
                <a:highlight>
                  <a:srgbClr val="FFFF00"/>
                </a:highligh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plot shows multiple peaks, suggesting that there might be distinct groups or clusters of vehicles with different range characteristics. This could be due to factors like battery technology, vehicle size, or intended use. </a:t>
            </a:r>
          </a:p>
          <a:p>
            <a:r>
              <a:rPr lang="en-US" sz="2000" b="1" dirty="0">
                <a:highlight>
                  <a:srgbClr val="FFFF00"/>
                </a:highlight>
                <a:latin typeface="Times New Roman" panose="02020603050405020304" pitchFamily="18" charset="0"/>
                <a:cs typeface="Times New Roman" panose="02020603050405020304" pitchFamily="18" charset="0"/>
              </a:rPr>
              <a:t>Concentration around 0-50 miles: </a:t>
            </a:r>
            <a:r>
              <a:rPr lang="en-US" sz="2000" dirty="0">
                <a:latin typeface="Times New Roman" panose="02020603050405020304" pitchFamily="18" charset="0"/>
                <a:cs typeface="Times New Roman" panose="02020603050405020304" pitchFamily="18" charset="0"/>
              </a:rPr>
              <a:t>There is a significant concentration of vehicles in the range of 0-50 miles. This might indicate the presence of a large number of hybrid or plug-in hybrid vehicles with smaller electric batteries. </a:t>
            </a:r>
          </a:p>
          <a:p>
            <a:r>
              <a:rPr lang="en-US" sz="2000" b="1" dirty="0">
                <a:highlight>
                  <a:srgbClr val="FFFF00"/>
                </a:highlight>
                <a:latin typeface="Times New Roman" panose="02020603050405020304" pitchFamily="18" charset="0"/>
                <a:cs typeface="Times New Roman" panose="02020603050405020304" pitchFamily="18" charset="0"/>
              </a:rPr>
              <a:t>Gaps in the distribution: </a:t>
            </a:r>
            <a:r>
              <a:rPr lang="en-US" sz="2000" dirty="0">
                <a:latin typeface="Times New Roman" panose="02020603050405020304" pitchFamily="18" charset="0"/>
                <a:cs typeface="Times New Roman" panose="02020603050405020304" pitchFamily="18" charset="0"/>
              </a:rPr>
              <a:t>There are noticeable gaps in the distribution, particularly between 100-150 miles and 250-300 miles. This suggests that there might be fewer vehicles available in these range segments.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596F17-E517-7E8F-F18A-4A1D5706D9CA}"/>
              </a:ext>
            </a:extLst>
          </p:cNvPr>
          <p:cNvPicPr>
            <a:picLocks noChangeAspect="1"/>
          </p:cNvPicPr>
          <p:nvPr/>
        </p:nvPicPr>
        <p:blipFill>
          <a:blip r:embed="rId2"/>
          <a:stretch>
            <a:fillRect/>
          </a:stretch>
        </p:blipFill>
        <p:spPr>
          <a:xfrm>
            <a:off x="311085" y="197963"/>
            <a:ext cx="5740935" cy="2526383"/>
          </a:xfrm>
          <a:prstGeom prst="rect">
            <a:avLst/>
          </a:prstGeom>
        </p:spPr>
      </p:pic>
    </p:spTree>
    <p:extLst>
      <p:ext uri="{BB962C8B-B14F-4D97-AF65-F5344CB8AC3E}">
        <p14:creationId xmlns:p14="http://schemas.microsoft.com/office/powerpoint/2010/main" val="36754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0D7F8-904E-E66A-EB97-4FE7C89337E6}"/>
              </a:ext>
            </a:extLst>
          </p:cNvPr>
          <p:cNvSpPr txBox="1"/>
          <p:nvPr/>
        </p:nvSpPr>
        <p:spPr>
          <a:xfrm>
            <a:off x="320511" y="188536"/>
            <a:ext cx="11462994" cy="6063198"/>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UNI-VARIANT CATEGORICAL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Variety of Manufacturers: </a:t>
            </a:r>
            <a:r>
              <a:rPr lang="en-US" sz="2000" dirty="0">
                <a:latin typeface="Times New Roman" panose="02020603050405020304" pitchFamily="18" charset="0"/>
                <a:cs typeface="Times New Roman" panose="02020603050405020304" pitchFamily="18" charset="0"/>
              </a:rPr>
              <a:t>The dataset includes a wide range of car makes, from popular brands like Toyota, Chevrolet, and Nissan to more niche manufacturers like Lucid Motors and Azure Dynamics.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Dominance of Established Brands: </a:t>
            </a:r>
            <a:r>
              <a:rPr lang="en-US" sz="2000" dirty="0">
                <a:latin typeface="Times New Roman" panose="02020603050405020304" pitchFamily="18" charset="0"/>
                <a:cs typeface="Times New Roman" panose="02020603050405020304" pitchFamily="18" charset="0"/>
              </a:rPr>
              <a:t>Established automotive brands like Toyota, Chevrolet, and Nissan appear to be well-represented in the data.</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Presence of Newer Brands: </a:t>
            </a:r>
            <a:r>
              <a:rPr lang="en-US" sz="2000" dirty="0">
                <a:latin typeface="Times New Roman" panose="02020603050405020304" pitchFamily="18" charset="0"/>
                <a:cs typeface="Times New Roman" panose="02020603050405020304" pitchFamily="18" charset="0"/>
              </a:rPr>
              <a:t>Newer electric vehicle manufacturers like Tesla, Rivian, and Lucid Motors are also included, suggesting the dataset contains information on recent automotive trends.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Diversity: </a:t>
            </a:r>
            <a:r>
              <a:rPr lang="en-US" sz="2000" dirty="0">
                <a:latin typeface="Times New Roman" panose="02020603050405020304" pitchFamily="18" charset="0"/>
                <a:cs typeface="Times New Roman" panose="02020603050405020304" pitchFamily="18" charset="0"/>
              </a:rPr>
              <a:t>The presence of 34 unique manufacturers indicates a diverse range of car models in the dataset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797E0B-2EB6-9DA3-FB7A-5438B8ED3A2F}"/>
              </a:ext>
            </a:extLst>
          </p:cNvPr>
          <p:cNvPicPr>
            <a:picLocks noChangeAspect="1"/>
          </p:cNvPicPr>
          <p:nvPr/>
        </p:nvPicPr>
        <p:blipFill>
          <a:blip r:embed="rId2"/>
          <a:stretch>
            <a:fillRect/>
          </a:stretch>
        </p:blipFill>
        <p:spPr>
          <a:xfrm>
            <a:off x="408495" y="815126"/>
            <a:ext cx="12562787" cy="2199208"/>
          </a:xfrm>
          <a:prstGeom prst="rect">
            <a:avLst/>
          </a:prstGeom>
        </p:spPr>
      </p:pic>
    </p:spTree>
    <p:extLst>
      <p:ext uri="{BB962C8B-B14F-4D97-AF65-F5344CB8AC3E}">
        <p14:creationId xmlns:p14="http://schemas.microsoft.com/office/powerpoint/2010/main" val="344104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4DF93-49BE-7781-696B-4B1566BF1526}"/>
              </a:ext>
            </a:extLst>
          </p:cNvPr>
          <p:cNvSpPr txBox="1"/>
          <p:nvPr/>
        </p:nvSpPr>
        <p:spPr>
          <a:xfrm>
            <a:off x="329938" y="273377"/>
            <a:ext cx="11491274" cy="6247864"/>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popularity of different electric car models. The most popular model is the Model 3, followed by the Model Y. The least popular models are the i3 and Niro. The overall popularity of electric cars seems to be increasing, as evidenced by the relatively high sales of the Model 3 and Model 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distribution of electric vehicle types. The majority of electric vehicles are Battery Electric Vehicles (BEV), while a smaller portion are Plugin Hybrid Electric Vehicles (PHEV). This suggests that BEVs are currently more popular among consumers, potentially due to factors such as longer range and lower operating costs.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F96A14-A9C6-A64F-6516-1A6DAB0BCDF9}"/>
              </a:ext>
            </a:extLst>
          </p:cNvPr>
          <p:cNvPicPr>
            <a:picLocks noChangeAspect="1"/>
          </p:cNvPicPr>
          <p:nvPr/>
        </p:nvPicPr>
        <p:blipFill>
          <a:blip r:embed="rId2"/>
          <a:stretch>
            <a:fillRect/>
          </a:stretch>
        </p:blipFill>
        <p:spPr>
          <a:xfrm>
            <a:off x="1649691" y="65988"/>
            <a:ext cx="7051249" cy="2407080"/>
          </a:xfrm>
          <a:prstGeom prst="rect">
            <a:avLst/>
          </a:prstGeom>
        </p:spPr>
      </p:pic>
      <p:pic>
        <p:nvPicPr>
          <p:cNvPr id="8" name="Picture 7">
            <a:extLst>
              <a:ext uri="{FF2B5EF4-FFF2-40B4-BE49-F238E27FC236}">
                <a16:creationId xmlns:a16="http://schemas.microsoft.com/office/drawing/2014/main" id="{C04B5AC0-86C9-26D4-B1A4-28C3F7FF6ACA}"/>
              </a:ext>
            </a:extLst>
          </p:cNvPr>
          <p:cNvPicPr>
            <a:picLocks noChangeAspect="1"/>
          </p:cNvPicPr>
          <p:nvPr/>
        </p:nvPicPr>
        <p:blipFill>
          <a:blip r:embed="rId3"/>
          <a:stretch>
            <a:fillRect/>
          </a:stretch>
        </p:blipFill>
        <p:spPr>
          <a:xfrm>
            <a:off x="1743958" y="3546733"/>
            <a:ext cx="7145517" cy="1676400"/>
          </a:xfrm>
          <a:prstGeom prst="rect">
            <a:avLst/>
          </a:prstGeom>
        </p:spPr>
      </p:pic>
    </p:spTree>
    <p:extLst>
      <p:ext uri="{BB962C8B-B14F-4D97-AF65-F5344CB8AC3E}">
        <p14:creationId xmlns:p14="http://schemas.microsoft.com/office/powerpoint/2010/main" val="180026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FF546-3A8D-666E-20E6-459D3251B0B3}"/>
              </a:ext>
            </a:extLst>
          </p:cNvPr>
          <p:cNvSpPr txBox="1"/>
          <p:nvPr/>
        </p:nvSpPr>
        <p:spPr>
          <a:xfrm>
            <a:off x="395926" y="179109"/>
            <a:ext cx="11444140" cy="6370975"/>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BI VARIANT ANALYSIS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Relationship between Numeric Vs Numeric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finding Relationship between numerical vs Numerical by Person correlation coefficient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Negative Correlation: </a:t>
            </a:r>
            <a:r>
              <a:rPr lang="en-US" sz="2000" dirty="0">
                <a:latin typeface="Times New Roman" panose="02020603050405020304" pitchFamily="18" charset="0"/>
                <a:cs typeface="Times New Roman" panose="02020603050405020304" pitchFamily="18" charset="0"/>
              </a:rPr>
              <a:t>The negative value (-0.2884) indicates a weak negative correlation between electric range and model year. This means that as the model year increases (i.e., newer models), the electric range tends to decrease slightly.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Weak Relationship: </a:t>
            </a:r>
            <a:r>
              <a:rPr lang="en-US" sz="2000" dirty="0">
                <a:latin typeface="Times New Roman" panose="02020603050405020304" pitchFamily="18" charset="0"/>
                <a:cs typeface="Times New Roman" panose="02020603050405020304" pitchFamily="18" charset="0"/>
              </a:rPr>
              <a:t>The correlation coefficient is relatively close to zero, suggesting a weak relationship between the two variables. This implies that while there's a slight tendency for newer models to have shorter ranges, the relationship is not strong and other factors likely play a more significant role in determining electric range.</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Early models might have had slightly longer ranges: </a:t>
            </a:r>
            <a:r>
              <a:rPr lang="en-US" sz="2000" dirty="0">
                <a:latin typeface="Times New Roman" panose="02020603050405020304" pitchFamily="18" charset="0"/>
                <a:cs typeface="Times New Roman" panose="02020603050405020304" pitchFamily="18" charset="0"/>
              </a:rPr>
              <a:t>As electric vehicle technology has evolved, there might have been a focus on improving other aspects like battery efficiency or vehicle performance, which could have led to a slight decrease in range for newer models. </a:t>
            </a:r>
          </a:p>
        </p:txBody>
      </p:sp>
      <p:pic>
        <p:nvPicPr>
          <p:cNvPr id="4" name="Picture 3">
            <a:extLst>
              <a:ext uri="{FF2B5EF4-FFF2-40B4-BE49-F238E27FC236}">
                <a16:creationId xmlns:a16="http://schemas.microsoft.com/office/drawing/2014/main" id="{1434FBCB-2A79-CC1E-E8A3-DB64E87E2F2E}"/>
              </a:ext>
            </a:extLst>
          </p:cNvPr>
          <p:cNvPicPr>
            <a:picLocks noChangeAspect="1"/>
          </p:cNvPicPr>
          <p:nvPr/>
        </p:nvPicPr>
        <p:blipFill>
          <a:blip r:embed="rId2"/>
          <a:stretch>
            <a:fillRect/>
          </a:stretch>
        </p:blipFill>
        <p:spPr>
          <a:xfrm>
            <a:off x="1027522" y="1506418"/>
            <a:ext cx="8917756" cy="809625"/>
          </a:xfrm>
          <a:prstGeom prst="rect">
            <a:avLst/>
          </a:prstGeom>
        </p:spPr>
      </p:pic>
    </p:spTree>
    <p:extLst>
      <p:ext uri="{BB962C8B-B14F-4D97-AF65-F5344CB8AC3E}">
        <p14:creationId xmlns:p14="http://schemas.microsoft.com/office/powerpoint/2010/main" val="125302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C345C-825D-9C83-BF20-A22EF7F40ADA}"/>
              </a:ext>
            </a:extLst>
          </p:cNvPr>
          <p:cNvSpPr txBox="1"/>
          <p:nvPr/>
        </p:nvSpPr>
        <p:spPr>
          <a:xfrm>
            <a:off x="443060" y="254524"/>
            <a:ext cx="11566688" cy="594008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Other factors influence electric range: </a:t>
            </a:r>
            <a:r>
              <a:rPr lang="en-US" sz="2000" dirty="0">
                <a:latin typeface="Times New Roman" panose="02020603050405020304" pitchFamily="18" charset="0"/>
                <a:cs typeface="Times New Roman" panose="02020603050405020304" pitchFamily="18" charset="0"/>
              </a:rPr>
              <a:t>Factors such as battery capacity, vehicle size, driving conditions, and charging infrastructure likely have a stronger impact on electric range than the model year alone.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It's important to note that correlation does not imply causation. </a:t>
            </a:r>
            <a:r>
              <a:rPr lang="en-US" sz="2000" dirty="0">
                <a:latin typeface="Times New Roman" panose="02020603050405020304" pitchFamily="18" charset="0"/>
                <a:cs typeface="Times New Roman" panose="02020603050405020304" pitchFamily="18" charset="0"/>
              </a:rPr>
              <a:t>While the negative correlation suggests a relationship between electric range and model year, it doesn't necessarily mean that one causes the other. Further analysis would be needed to establish a causal relationship.</a:t>
            </a:r>
          </a:p>
          <a:p>
            <a:endParaRPr lang="en-US" sz="2000"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Positive Trend: </a:t>
            </a:r>
            <a:r>
              <a:rPr lang="en-US" sz="2000" dirty="0">
                <a:latin typeface="Times New Roman" panose="02020603050405020304" pitchFamily="18" charset="0"/>
                <a:cs typeface="Times New Roman" panose="02020603050405020304" pitchFamily="18" charset="0"/>
              </a:rPr>
              <a:t>There's a general trend of increasing electric range with newer model years. This suggests that electric vehicle manufacturers have been making advancements in battery technology, resulting in vehicles with longer ranges over time. </a:t>
            </a:r>
          </a:p>
        </p:txBody>
      </p:sp>
      <p:pic>
        <p:nvPicPr>
          <p:cNvPr id="4" name="Picture 3">
            <a:extLst>
              <a:ext uri="{FF2B5EF4-FFF2-40B4-BE49-F238E27FC236}">
                <a16:creationId xmlns:a16="http://schemas.microsoft.com/office/drawing/2014/main" id="{1D23B0BB-0FC3-7912-F67D-E3D13E0189B0}"/>
              </a:ext>
            </a:extLst>
          </p:cNvPr>
          <p:cNvPicPr>
            <a:picLocks noChangeAspect="1"/>
          </p:cNvPicPr>
          <p:nvPr/>
        </p:nvPicPr>
        <p:blipFill>
          <a:blip r:embed="rId2"/>
          <a:stretch>
            <a:fillRect/>
          </a:stretch>
        </p:blipFill>
        <p:spPr>
          <a:xfrm>
            <a:off x="1781665" y="2284434"/>
            <a:ext cx="8170691" cy="2881455"/>
          </a:xfrm>
          <a:prstGeom prst="rect">
            <a:avLst/>
          </a:prstGeom>
        </p:spPr>
      </p:pic>
    </p:spTree>
    <p:extLst>
      <p:ext uri="{BB962C8B-B14F-4D97-AF65-F5344CB8AC3E}">
        <p14:creationId xmlns:p14="http://schemas.microsoft.com/office/powerpoint/2010/main" val="337032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FF7C67-772D-CDE0-0139-63935DB8786C}"/>
              </a:ext>
            </a:extLst>
          </p:cNvPr>
          <p:cNvSpPr txBox="1"/>
          <p:nvPr/>
        </p:nvSpPr>
        <p:spPr>
          <a:xfrm>
            <a:off x="424206" y="254524"/>
            <a:ext cx="11161336" cy="594008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Clustering: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points tend to cluster in specific regions.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there's a cluster of points around 2015-2020 with electric ranges between 200 and 300 miles, indicating a significant number of vehicles with similar characteristics were introduced during this period.</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Outliers: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few data points, particularly in the earlier model years, have relatively high electric ranges. These could be outliers or represent vehicles with unique features or battery technologies.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Variation Within Model Years: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there's a general trend, there's also variation in electric range within each model year.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suggests that factors other than model year, such as battery capacity, vehicle size, and specific manufacturer choices, influence the electric range</a:t>
            </a:r>
            <a:endParaRPr lang="en-IN" sz="2000" dirty="0"/>
          </a:p>
        </p:txBody>
      </p:sp>
    </p:spTree>
    <p:extLst>
      <p:ext uri="{BB962C8B-B14F-4D97-AF65-F5344CB8AC3E}">
        <p14:creationId xmlns:p14="http://schemas.microsoft.com/office/powerpoint/2010/main" val="370752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FA8F8-5EFD-7FEF-F137-1F382AAD1F42}"/>
              </a:ext>
            </a:extLst>
          </p:cNvPr>
          <p:cNvSpPr txBox="1"/>
          <p:nvPr/>
        </p:nvSpPr>
        <p:spPr>
          <a:xfrm>
            <a:off x="160256" y="169682"/>
            <a:ext cx="11830639" cy="624786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Range Variation: </a:t>
            </a:r>
            <a:r>
              <a:rPr lang="en-US" sz="2000" dirty="0">
                <a:latin typeface="Times New Roman" panose="02020603050405020304" pitchFamily="18" charset="0"/>
                <a:cs typeface="Times New Roman" panose="02020603050405020304" pitchFamily="18" charset="0"/>
              </a:rPr>
              <a:t>The electric range varies significantly across different car 				makes. Chevrolet has the highest average range (109.77 miles), while Bentley 				has the lowest (18.67 miles).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Brand-Specific Performance: </a:t>
            </a:r>
            <a:r>
              <a:rPr lang="en-US" sz="2000" dirty="0">
                <a:latin typeface="Times New Roman" panose="02020603050405020304" pitchFamily="18" charset="0"/>
                <a:cs typeface="Times New Roman" panose="02020603050405020304" pitchFamily="18" charset="0"/>
              </a:rPr>
              <a:t>Some brands consistently demonstrate higher 				electric ranges than others. This could be attributed to factors such as battery 				technology, vehicle design, and manufacturer focus on electric vehicles.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There might be outliers within each make that influence the average 				electric range. For example, a single vehicle with an exceptionally high or low 				range could significantly impact the average. </a:t>
            </a: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Visualize the data: </a:t>
            </a:r>
            <a:r>
              <a:rPr lang="en-US" sz="2000" dirty="0">
                <a:latin typeface="Times New Roman" panose="02020603050405020304" pitchFamily="18" charset="0"/>
                <a:cs typeface="Times New Roman" panose="02020603050405020304" pitchFamily="18" charset="0"/>
              </a:rPr>
              <a:t>Creating a bar chart or box plot could provide a clearer visual representation of the range variation across different makes.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Consider additional factors: </a:t>
            </a:r>
            <a:r>
              <a:rPr lang="en-US" sz="2000" dirty="0">
                <a:latin typeface="Times New Roman" panose="02020603050405020304" pitchFamily="18" charset="0"/>
                <a:cs typeface="Times New Roman" panose="02020603050405020304" pitchFamily="18" charset="0"/>
              </a:rPr>
              <a:t>Explore other factors that might influence electric range, such as battery capacity, vehicle size, and driving conditions.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54B44B-50FD-67E5-8970-5DFC09CE4C9B}"/>
              </a:ext>
            </a:extLst>
          </p:cNvPr>
          <p:cNvPicPr>
            <a:picLocks noChangeAspect="1"/>
          </p:cNvPicPr>
          <p:nvPr/>
        </p:nvPicPr>
        <p:blipFill>
          <a:blip r:embed="rId2"/>
          <a:stretch>
            <a:fillRect/>
          </a:stretch>
        </p:blipFill>
        <p:spPr>
          <a:xfrm>
            <a:off x="380212" y="0"/>
            <a:ext cx="3413210" cy="4675696"/>
          </a:xfrm>
          <a:prstGeom prst="rect">
            <a:avLst/>
          </a:prstGeom>
        </p:spPr>
      </p:pic>
    </p:spTree>
    <p:extLst>
      <p:ext uri="{BB962C8B-B14F-4D97-AF65-F5344CB8AC3E}">
        <p14:creationId xmlns:p14="http://schemas.microsoft.com/office/powerpoint/2010/main" val="121702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869DC-F315-5EEA-4790-CC03DC06C28C}"/>
              </a:ext>
            </a:extLst>
          </p:cNvPr>
          <p:cNvSpPr txBox="1"/>
          <p:nvPr/>
        </p:nvSpPr>
        <p:spPr>
          <a:xfrm>
            <a:off x="235670" y="216816"/>
            <a:ext cx="11500701" cy="5940088"/>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Median Range: </a:t>
            </a:r>
            <a:r>
              <a:rPr lang="en-US" sz="2000" dirty="0">
                <a:latin typeface="Times New Roman" panose="02020603050405020304" pitchFamily="18" charset="0"/>
                <a:cs typeface="Times New Roman" panose="02020603050405020304" pitchFamily="18" charset="0"/>
              </a:rPr>
              <a:t>The median electric range for BEVs is 						significantly higher than that for PHEVs. This indicates that 						BEVs generally have a longer range compared to PHEVs.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highlight>
                  <a:srgbClr val="FFFF00"/>
                </a:highlight>
                <a:latin typeface="Times New Roman" panose="02020603050405020304" pitchFamily="18" charset="0"/>
                <a:cs typeface="Times New Roman" panose="02020603050405020304" pitchFamily="18" charset="0"/>
              </a:rPr>
              <a:t>Range Variability: </a:t>
            </a:r>
            <a:r>
              <a:rPr lang="en-US" sz="2000" dirty="0">
                <a:latin typeface="Times New Roman" panose="02020603050405020304" pitchFamily="18" charset="0"/>
                <a:cs typeface="Times New Roman" panose="02020603050405020304" pitchFamily="18" charset="0"/>
              </a:rPr>
              <a:t>The interquartile range (IQR) for BEVs is 					also larger than that for PHEVs. This suggests that there is more 					variation in the electric range among BEVs compared to PHEVs.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There are a few outliers (individual data points outside the whiskers) in the PHEV category, indicating that some PHEVs have significantly higher or lower electric ranges compared to the majority of the vehicles in that category.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Distribution Shape: </a:t>
            </a:r>
            <a:r>
              <a:rPr lang="en-US" sz="2000" dirty="0">
                <a:latin typeface="Times New Roman" panose="02020603050405020304" pitchFamily="18" charset="0"/>
                <a:cs typeface="Times New Roman" panose="02020603050405020304" pitchFamily="18" charset="0"/>
              </a:rPr>
              <a:t>The boxplots show a slight right-skewness for both BEVs and PHEVs, indicating that there are a few vehicles with higher electric ranges that are pulling the median to the right.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the boxplot suggests that BEVs generally have a higher median electric range and a wider range of values compared to PHEVs. However, there are some outliers in the PHEV category, indicating that there might be a few PHEVs with exceptionally high or low electric ranges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707754-6900-8D53-7FCA-7F98934D4234}"/>
              </a:ext>
            </a:extLst>
          </p:cNvPr>
          <p:cNvPicPr>
            <a:picLocks noChangeAspect="1"/>
          </p:cNvPicPr>
          <p:nvPr/>
        </p:nvPicPr>
        <p:blipFill>
          <a:blip r:embed="rId2"/>
          <a:stretch>
            <a:fillRect/>
          </a:stretch>
        </p:blipFill>
        <p:spPr>
          <a:xfrm>
            <a:off x="235670" y="183368"/>
            <a:ext cx="4477733" cy="3003492"/>
          </a:xfrm>
          <a:prstGeom prst="rect">
            <a:avLst/>
          </a:prstGeom>
        </p:spPr>
      </p:pic>
    </p:spTree>
    <p:extLst>
      <p:ext uri="{BB962C8B-B14F-4D97-AF65-F5344CB8AC3E}">
        <p14:creationId xmlns:p14="http://schemas.microsoft.com/office/powerpoint/2010/main" val="421032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42BDF-730B-C211-2A2A-E510926BCFD9}"/>
              </a:ext>
            </a:extLst>
          </p:cNvPr>
          <p:cNvSpPr txBox="1"/>
          <p:nvPr/>
        </p:nvSpPr>
        <p:spPr>
          <a:xfrm>
            <a:off x="84841" y="141403"/>
            <a:ext cx="11783505" cy="6124754"/>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ABOUT ME </a:t>
            </a:r>
            <a:endParaRPr lang="en-IN" b="1" u="sng" dirty="0">
              <a:solidFill>
                <a:srgbClr val="FF0000"/>
              </a:solidFill>
            </a:endParaRPr>
          </a:p>
          <a:p>
            <a:endParaRPr lang="en-IN" b="1" dirty="0"/>
          </a:p>
          <a:p>
            <a:r>
              <a:rPr lang="en-IN" sz="2000" b="1" u="sng" dirty="0">
                <a:solidFill>
                  <a:srgbClr val="FF0000"/>
                </a:solidFill>
                <a:latin typeface="Times New Roman" panose="02020603050405020304" pitchFamily="18" charset="0"/>
                <a:cs typeface="Times New Roman" panose="02020603050405020304" pitchFamily="18" charset="0"/>
              </a:rPr>
              <a:t>BACKGROUND : </a:t>
            </a: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 am Sasi kumar Asam, Who has Completed BTech in Electrical and Electronics Engineering at N.B.K.R institute of science and Technology .</a:t>
            </a: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INTREST IN DATASCIENCE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science offers the opportunity to tackle complex problems, derive insights from data, and make informed, data-driven decisions.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is becoming increasingly important in decision-making across all industries.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areas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concentration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include</a:t>
            </a:r>
            <a:r>
              <a:rPr lang="en-US" sz="2000" b="1" spc="-35" dirty="0">
                <a:latin typeface="Times New Roman" panose="02020603050405020304" pitchFamily="18" charset="0"/>
                <a:cs typeface="Times New Roman" panose="02020603050405020304" pitchFamily="18" charset="0"/>
              </a:rPr>
              <a:t>s </a:t>
            </a:r>
            <a:r>
              <a:rPr lang="en-US" sz="2000" b="1" dirty="0">
                <a:latin typeface="Times New Roman" panose="02020603050405020304" pitchFamily="18" charset="0"/>
                <a:cs typeface="Times New Roman" panose="02020603050405020304" pitchFamily="18" charset="0"/>
              </a:rPr>
              <a:t>Data</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 is</a:t>
            </a:r>
            <a:r>
              <a:rPr lang="en-US" sz="2000" b="1" spc="-65" dirty="0">
                <a:latin typeface="Times New Roman" panose="02020603050405020304" pitchFamily="18" charset="0"/>
                <a:cs typeface="Times New Roman" panose="02020603050405020304" pitchFamily="18" charset="0"/>
              </a:rPr>
              <a:t> </a:t>
            </a:r>
            <a:r>
              <a:rPr lang="en-US" sz="2000" b="1" spc="-5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fascinating</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field</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due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rapid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growth</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technology.</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WORK EXPERIENCE : </a:t>
            </a:r>
            <a:r>
              <a:rPr lang="en-US" sz="2000" b="1" dirty="0">
                <a:latin typeface="Times New Roman" panose="02020603050405020304" pitchFamily="18" charset="0"/>
                <a:cs typeface="Times New Roman" panose="02020603050405020304" pitchFamily="18" charset="0"/>
              </a:rPr>
              <a:t>I Effectively Completed a 4-month Data Science Internship at </a:t>
            </a:r>
            <a:r>
              <a:rPr lang="en-US" sz="2000" b="1" dirty="0" err="1">
                <a:latin typeface="Times New Roman" panose="02020603050405020304" pitchFamily="18" charset="0"/>
                <a:cs typeface="Times New Roman" panose="02020603050405020304" pitchFamily="18" charset="0"/>
              </a:rPr>
              <a:t>SlashMark</a:t>
            </a:r>
            <a:r>
              <a:rPr lang="en-US" sz="2000" b="1" dirty="0">
                <a:latin typeface="Times New Roman" panose="02020603050405020304" pitchFamily="18" charset="0"/>
                <a:cs typeface="Times New Roman" panose="02020603050405020304" pitchFamily="18" charset="0"/>
              </a:rPr>
              <a:t>, Facilitated by AICTE, from February 1, 2024, to May 1, 2024.</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b="1" dirty="0"/>
              <a:t>	:</a:t>
            </a:r>
            <a:r>
              <a:rPr lang="en-IN" b="1" i="0" dirty="0">
                <a:effectLst/>
                <a:latin typeface="+mj-lt"/>
              </a:rPr>
              <a:t>www.linkedin.com/in/sasikumar-asam-385107214</a:t>
            </a:r>
            <a:endParaRPr lang="en-IN" b="1" dirty="0">
              <a:latin typeface="+mj-lt"/>
            </a:endParaRPr>
          </a:p>
          <a:p>
            <a:endParaRPr lang="en-IN" b="1" dirty="0"/>
          </a:p>
          <a:p>
            <a:r>
              <a:rPr lang="en-IN" b="1" dirty="0"/>
              <a:t>		</a:t>
            </a:r>
          </a:p>
          <a:p>
            <a:r>
              <a:rPr lang="en-IN" b="1" dirty="0"/>
              <a:t>	:https://github.com/dashboard</a:t>
            </a:r>
          </a:p>
          <a:p>
            <a:endParaRPr lang="en-IN" b="1" dirty="0"/>
          </a:p>
        </p:txBody>
      </p:sp>
      <p:pic>
        <p:nvPicPr>
          <p:cNvPr id="4" name="object 4">
            <a:extLst>
              <a:ext uri="{FF2B5EF4-FFF2-40B4-BE49-F238E27FC236}">
                <a16:creationId xmlns:a16="http://schemas.microsoft.com/office/drawing/2014/main" id="{15764A90-40F7-A92C-C4FF-E1E3BEE3E499}"/>
              </a:ext>
            </a:extLst>
          </p:cNvPr>
          <p:cNvPicPr/>
          <p:nvPr/>
        </p:nvPicPr>
        <p:blipFill>
          <a:blip r:embed="rId3" cstate="print"/>
          <a:stretch>
            <a:fillRect/>
          </a:stretch>
        </p:blipFill>
        <p:spPr>
          <a:xfrm>
            <a:off x="474483" y="5018342"/>
            <a:ext cx="490713" cy="415434"/>
          </a:xfrm>
          <a:prstGeom prst="rect">
            <a:avLst/>
          </a:prstGeom>
        </p:spPr>
      </p:pic>
      <p:pic>
        <p:nvPicPr>
          <p:cNvPr id="5" name="object 5">
            <a:extLst>
              <a:ext uri="{FF2B5EF4-FFF2-40B4-BE49-F238E27FC236}">
                <a16:creationId xmlns:a16="http://schemas.microsoft.com/office/drawing/2014/main" id="{7D794996-7C78-8238-B56B-FA6699DB785F}"/>
              </a:ext>
            </a:extLst>
          </p:cNvPr>
          <p:cNvPicPr/>
          <p:nvPr/>
        </p:nvPicPr>
        <p:blipFill>
          <a:blip r:embed="rId4" cstate="print"/>
          <a:stretch>
            <a:fillRect/>
          </a:stretch>
        </p:blipFill>
        <p:spPr>
          <a:xfrm>
            <a:off x="474482" y="5587706"/>
            <a:ext cx="490713" cy="524520"/>
          </a:xfrm>
          <a:prstGeom prst="rect">
            <a:avLst/>
          </a:prstGeom>
        </p:spPr>
      </p:pic>
    </p:spTree>
    <p:extLst>
      <p:ext uri="{BB962C8B-B14F-4D97-AF65-F5344CB8AC3E}">
        <p14:creationId xmlns:p14="http://schemas.microsoft.com/office/powerpoint/2010/main" val="5810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ADEB2-437F-E270-DF89-3995EE192E77}"/>
              </a:ext>
            </a:extLst>
          </p:cNvPr>
          <p:cNvSpPr txBox="1"/>
          <p:nvPr/>
        </p:nvSpPr>
        <p:spPr>
          <a:xfrm>
            <a:off x="518474" y="273377"/>
            <a:ext cx="11604396" cy="624786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BEV Dominance: </a:t>
            </a:r>
            <a:r>
              <a:rPr lang="en-US" sz="2000" dirty="0">
                <a:latin typeface="Times New Roman" panose="02020603050405020304" pitchFamily="18" charset="0"/>
                <a:cs typeface="Times New Roman" panose="02020603050405020304" pitchFamily="18" charset="0"/>
              </a:rPr>
              <a:t>Many car makes have a higher number of BEVs 					compared to PHEVs. This suggests that BEVs are becoming more 					popular than PHEVs in the market.</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Make-Specific Trends: </a:t>
            </a:r>
            <a:r>
              <a:rPr lang="en-US" sz="2000" dirty="0">
                <a:latin typeface="Times New Roman" panose="02020603050405020304" pitchFamily="18" charset="0"/>
                <a:cs typeface="Times New Roman" panose="02020603050405020304" pitchFamily="18" charset="0"/>
              </a:rPr>
              <a:t>Some car makes have a significantly higher 					number of BEVs or PHEVs. For example, Tesla has a very high 					number of BEVs, while Chrysler has a relatively higher number of  PHEVs.</a:t>
            </a:r>
          </a:p>
          <a:p>
            <a:r>
              <a:rPr lang="en-US" sz="2000"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Limited PHEV Offerings: </a:t>
            </a:r>
            <a:r>
              <a:rPr lang="en-US" sz="2000" dirty="0">
                <a:latin typeface="Times New Roman" panose="02020603050405020304" pitchFamily="18" charset="0"/>
                <a:cs typeface="Times New Roman" panose="02020603050405020304" pitchFamily="18" charset="0"/>
              </a:rPr>
              <a:t>Several car makes have a limited number 					of PHEVs available. This could be due to various factors, such as 					market demand, technological limitations, or manufacturer focus on BEVs.</a:t>
            </a:r>
          </a:p>
          <a:p>
            <a:r>
              <a:rPr lang="en-US" sz="2000"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Emerging Trends: </a:t>
            </a:r>
            <a:r>
              <a:rPr lang="en-US" sz="2000" dirty="0">
                <a:latin typeface="Times New Roman" panose="02020603050405020304" pitchFamily="18" charset="0"/>
                <a:cs typeface="Times New Roman" panose="02020603050405020304" pitchFamily="18" charset="0"/>
              </a:rPr>
              <a:t>Newer car makes, such as Rivian and Lucid 					Motors, are primarily focused on BEVs, indicating a shift towards fully 				electric vehicles.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Analyze market share: </a:t>
            </a:r>
            <a:r>
              <a:rPr lang="en-US" sz="2000" dirty="0">
                <a:latin typeface="Times New Roman" panose="02020603050405020304" pitchFamily="18" charset="0"/>
                <a:cs typeface="Times New Roman" panose="02020603050405020304" pitchFamily="18" charset="0"/>
              </a:rPr>
              <a:t>Calculate the market share of each car make 					for BEVs and PHEVs to compare their relative popularity.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Consider factors influencing choice: </a:t>
            </a:r>
            <a:r>
              <a:rPr lang="en-US" sz="2000" dirty="0">
                <a:latin typeface="Times New Roman" panose="02020603050405020304" pitchFamily="18" charset="0"/>
                <a:cs typeface="Times New Roman" panose="02020603050405020304" pitchFamily="18" charset="0"/>
              </a:rPr>
              <a:t>Explore factors that might 					influence consumers' choice between BEVs and PHEVs, such as range, 				price, and charging infrastructure.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Track trends over time: </a:t>
            </a:r>
            <a:r>
              <a:rPr lang="en-US" sz="2000" dirty="0">
                <a:latin typeface="Times New Roman" panose="02020603050405020304" pitchFamily="18" charset="0"/>
                <a:cs typeface="Times New Roman" panose="02020603050405020304" pitchFamily="18" charset="0"/>
              </a:rPr>
              <a:t>Analyze the data over time to identify 					changes in the distribution of BEVs and PHEVs and understand the 					evolving market dynamics.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EF044F-8D8A-3429-2B39-41D0BE424466}"/>
              </a:ext>
            </a:extLst>
          </p:cNvPr>
          <p:cNvPicPr>
            <a:picLocks noChangeAspect="1"/>
          </p:cNvPicPr>
          <p:nvPr/>
        </p:nvPicPr>
        <p:blipFill>
          <a:blip r:embed="rId2"/>
          <a:stretch>
            <a:fillRect/>
          </a:stretch>
        </p:blipFill>
        <p:spPr>
          <a:xfrm>
            <a:off x="242444" y="165779"/>
            <a:ext cx="3980763" cy="6463059"/>
          </a:xfrm>
          <a:prstGeom prst="rect">
            <a:avLst/>
          </a:prstGeom>
        </p:spPr>
      </p:pic>
    </p:spTree>
    <p:extLst>
      <p:ext uri="{BB962C8B-B14F-4D97-AF65-F5344CB8AC3E}">
        <p14:creationId xmlns:p14="http://schemas.microsoft.com/office/powerpoint/2010/main" val="75015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3360F-0461-FF89-3066-D246C4E4D1AF}"/>
              </a:ext>
            </a:extLst>
          </p:cNvPr>
          <p:cNvSpPr txBox="1"/>
          <p:nvPr/>
        </p:nvSpPr>
        <p:spPr>
          <a:xfrm>
            <a:off x="141402" y="169682"/>
            <a:ext cx="11255604" cy="6924973"/>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Number of EV Vehicles by State </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Regional Variation: </a:t>
            </a:r>
            <a:r>
              <a:rPr lang="en-US" sz="2000" dirty="0">
                <a:latin typeface="Times New Roman" panose="02020603050405020304" pitchFamily="18" charset="0"/>
                <a:cs typeface="Times New Roman" panose="02020603050405020304" pitchFamily="18" charset="0"/>
              </a:rPr>
              <a:t>There are significant 								regional differences in the density of EVs. 								States in the western US, particularly 								California and Washington, have a much 								higher concentration of EVs compared to 								states in the Midwest and South.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California Dominance: </a:t>
            </a:r>
            <a:r>
              <a:rPr lang="en-US" sz="2000" dirty="0">
                <a:latin typeface="Times New Roman" panose="02020603050405020304" pitchFamily="18" charset="0"/>
                <a:cs typeface="Times New Roman" panose="02020603050405020304" pitchFamily="18" charset="0"/>
              </a:rPr>
              <a:t>California stands out 							with the highest number of EVs, likely due to 							factors such as favorable policies, a large 								population, and a strong focus on 									environmental sustainability. </a:t>
            </a:r>
          </a:p>
          <a:p>
            <a:endParaRPr lang="en-US" sz="2000" b="1" u="sng"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Clustering: </a:t>
            </a:r>
            <a:r>
              <a:rPr lang="en-US" sz="2000" dirty="0">
                <a:latin typeface="Times New Roman" panose="02020603050405020304" pitchFamily="18" charset="0"/>
                <a:cs typeface="Times New Roman" panose="02020603050405020304" pitchFamily="18" charset="0"/>
              </a:rPr>
              <a:t>There are clusters of states with similar EV densities. For example, states in the Pacific Northwest (Washington, Oregon) and the Northeast (New York, Massachusetts) tend to have higher EV adoption rates.</a:t>
            </a:r>
          </a:p>
          <a:p>
            <a:endParaRPr lang="en-US" sz="2000" b="1" u="sng"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Lower Density: </a:t>
            </a:r>
            <a:r>
              <a:rPr lang="en-US" sz="2000" dirty="0">
                <a:latin typeface="Times New Roman" panose="02020603050405020304" pitchFamily="18" charset="0"/>
                <a:cs typeface="Times New Roman" panose="02020603050405020304" pitchFamily="18" charset="0"/>
              </a:rPr>
              <a:t>States in the Midwest and South have lower EV densities, which could be attributed to factors such as lower population, less favorable policies, and different driving habits.</a:t>
            </a:r>
            <a:endParaRPr lang="en-US" sz="2000" b="1" u="sng" dirty="0">
              <a:solidFill>
                <a:srgbClr val="FF0000"/>
              </a:solidFill>
              <a:latin typeface="Times New Roman" panose="02020603050405020304" pitchFamily="18" charset="0"/>
              <a:cs typeface="Times New Roman" panose="02020603050405020304" pitchFamily="18" charset="0"/>
            </a:endParaRPr>
          </a:p>
          <a:p>
            <a:endParaRPr lang="en-US" sz="2800" b="1" u="sng"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C3645D-2993-0B68-B79F-38C9347B5C66}"/>
              </a:ext>
            </a:extLst>
          </p:cNvPr>
          <p:cNvPicPr>
            <a:picLocks noChangeAspect="1"/>
          </p:cNvPicPr>
          <p:nvPr/>
        </p:nvPicPr>
        <p:blipFill>
          <a:blip r:embed="rId2"/>
          <a:stretch>
            <a:fillRect/>
          </a:stretch>
        </p:blipFill>
        <p:spPr>
          <a:xfrm>
            <a:off x="216817" y="1000887"/>
            <a:ext cx="6305550" cy="2800350"/>
          </a:xfrm>
          <a:prstGeom prst="rect">
            <a:avLst/>
          </a:prstGeom>
        </p:spPr>
      </p:pic>
    </p:spTree>
    <p:extLst>
      <p:ext uri="{BB962C8B-B14F-4D97-AF65-F5344CB8AC3E}">
        <p14:creationId xmlns:p14="http://schemas.microsoft.com/office/powerpoint/2010/main" val="139538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A5B00-78B7-01C5-7F71-B996A5ACEB5A}"/>
              </a:ext>
            </a:extLst>
          </p:cNvPr>
          <p:cNvSpPr txBox="1"/>
          <p:nvPr/>
        </p:nvSpPr>
        <p:spPr>
          <a:xfrm>
            <a:off x="320511" y="207390"/>
            <a:ext cx="11397007" cy="6555641"/>
          </a:xfrm>
          <a:prstGeom prst="rect">
            <a:avLst/>
          </a:prstGeom>
          <a:noFill/>
        </p:spPr>
        <p:txBody>
          <a:bodyPr wrap="square" rtlCol="0">
            <a:spAutoFit/>
          </a:bodyPr>
          <a:lstStyle/>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Tesla Dominance: </a:t>
            </a:r>
            <a:r>
              <a:rPr lang="en-US" sz="2000" dirty="0">
                <a:latin typeface="Times New Roman" panose="02020603050405020304" pitchFamily="18" charset="0"/>
                <a:cs typeface="Times New Roman" panose="02020603050405020304" pitchFamily="18" charset="0"/>
              </a:rPr>
              <a:t>Tesla leads the market with a significantly higher number of EVs compared to other manufacturers. This dominance is evident in the length of the Tesla bar, which is much longer than the others.</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Nissan and Ford: </a:t>
            </a:r>
            <a:r>
              <a:rPr lang="en-US" sz="2000" dirty="0">
                <a:latin typeface="Times New Roman" panose="02020603050405020304" pitchFamily="18" charset="0"/>
                <a:cs typeface="Times New Roman" panose="02020603050405020304" pitchFamily="18" charset="0"/>
              </a:rPr>
              <a:t>Nissan and Ford follow Tesla with a considerable number of EVs, indicating their strong presence in the electric vehicle market.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Other Manufacturers: </a:t>
            </a:r>
            <a:r>
              <a:rPr lang="en-US" sz="2000" dirty="0">
                <a:latin typeface="Times New Roman" panose="02020603050405020304" pitchFamily="18" charset="0"/>
                <a:cs typeface="Times New Roman" panose="02020603050405020304" pitchFamily="18" charset="0"/>
              </a:rPr>
              <a:t>The remaining manufacturers have a relatively lower number of EVs, suggesting that the market is still dominated by a few key players.</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Time Period: </a:t>
            </a:r>
            <a:r>
              <a:rPr lang="en-US" sz="2000" dirty="0">
                <a:latin typeface="Times New Roman" panose="02020603050405020304" pitchFamily="18" charset="0"/>
                <a:cs typeface="Times New Roman" panose="02020603050405020304" pitchFamily="18" charset="0"/>
              </a:rPr>
              <a:t>The chart is likely for a specific year, which is indicated as 2016.0. This information is important for understanding the market dynamics at that particular point in time.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303CA6-8BC8-1B7B-BB77-D71A756066C0}"/>
              </a:ext>
            </a:extLst>
          </p:cNvPr>
          <p:cNvPicPr>
            <a:picLocks noChangeAspect="1"/>
          </p:cNvPicPr>
          <p:nvPr/>
        </p:nvPicPr>
        <p:blipFill>
          <a:blip r:embed="rId2"/>
          <a:stretch>
            <a:fillRect/>
          </a:stretch>
        </p:blipFill>
        <p:spPr>
          <a:xfrm>
            <a:off x="1087716" y="-169682"/>
            <a:ext cx="9658350" cy="3324225"/>
          </a:xfrm>
          <a:prstGeom prst="rect">
            <a:avLst/>
          </a:prstGeom>
        </p:spPr>
      </p:pic>
    </p:spTree>
    <p:extLst>
      <p:ext uri="{BB962C8B-B14F-4D97-AF65-F5344CB8AC3E}">
        <p14:creationId xmlns:p14="http://schemas.microsoft.com/office/powerpoint/2010/main" val="2228781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CF659A-D49F-62E8-B423-4C0711BF7C1B}"/>
              </a:ext>
            </a:extLst>
          </p:cNvPr>
          <p:cNvPicPr>
            <a:picLocks noChangeAspect="1"/>
          </p:cNvPicPr>
          <p:nvPr/>
        </p:nvPicPr>
        <p:blipFill>
          <a:blip r:embed="rId2"/>
          <a:stretch>
            <a:fillRect/>
          </a:stretch>
        </p:blipFill>
        <p:spPr>
          <a:xfrm>
            <a:off x="314227" y="1041465"/>
            <a:ext cx="6096000" cy="4152900"/>
          </a:xfrm>
          <a:prstGeom prst="rect">
            <a:avLst/>
          </a:prstGeom>
        </p:spPr>
      </p:pic>
      <p:pic>
        <p:nvPicPr>
          <p:cNvPr id="5" name="Picture 4">
            <a:extLst>
              <a:ext uri="{FF2B5EF4-FFF2-40B4-BE49-F238E27FC236}">
                <a16:creationId xmlns:a16="http://schemas.microsoft.com/office/drawing/2014/main" id="{B84F4AE2-2C6B-5F91-D54A-F30E2C939C70}"/>
              </a:ext>
            </a:extLst>
          </p:cNvPr>
          <p:cNvPicPr>
            <a:picLocks noChangeAspect="1"/>
          </p:cNvPicPr>
          <p:nvPr/>
        </p:nvPicPr>
        <p:blipFill>
          <a:blip r:embed="rId3"/>
          <a:stretch>
            <a:fillRect/>
          </a:stretch>
        </p:blipFill>
        <p:spPr>
          <a:xfrm>
            <a:off x="6105623" y="1127190"/>
            <a:ext cx="5772150" cy="4067175"/>
          </a:xfrm>
          <a:prstGeom prst="rect">
            <a:avLst/>
          </a:prstGeom>
        </p:spPr>
      </p:pic>
    </p:spTree>
    <p:extLst>
      <p:ext uri="{BB962C8B-B14F-4D97-AF65-F5344CB8AC3E}">
        <p14:creationId xmlns:p14="http://schemas.microsoft.com/office/powerpoint/2010/main" val="2994795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6EF195-9AC4-4549-E5B2-E09D48E12D1C}"/>
              </a:ext>
            </a:extLst>
          </p:cNvPr>
          <p:cNvPicPr>
            <a:picLocks noChangeAspect="1"/>
          </p:cNvPicPr>
          <p:nvPr/>
        </p:nvPicPr>
        <p:blipFill>
          <a:blip r:embed="rId2"/>
          <a:stretch>
            <a:fillRect/>
          </a:stretch>
        </p:blipFill>
        <p:spPr>
          <a:xfrm>
            <a:off x="0" y="622169"/>
            <a:ext cx="11325865" cy="5806912"/>
          </a:xfrm>
          <a:prstGeom prst="rect">
            <a:avLst/>
          </a:prstGeom>
        </p:spPr>
      </p:pic>
    </p:spTree>
    <p:extLst>
      <p:ext uri="{BB962C8B-B14F-4D97-AF65-F5344CB8AC3E}">
        <p14:creationId xmlns:p14="http://schemas.microsoft.com/office/powerpoint/2010/main" val="238494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39739-5C99-859A-23A6-E7579B856383}"/>
              </a:ext>
            </a:extLst>
          </p:cNvPr>
          <p:cNvPicPr>
            <a:picLocks noChangeAspect="1"/>
          </p:cNvPicPr>
          <p:nvPr/>
        </p:nvPicPr>
        <p:blipFill>
          <a:blip r:embed="rId2"/>
          <a:stretch>
            <a:fillRect/>
          </a:stretch>
        </p:blipFill>
        <p:spPr>
          <a:xfrm>
            <a:off x="523265" y="914401"/>
            <a:ext cx="10638262" cy="4800330"/>
          </a:xfrm>
          <a:prstGeom prst="rect">
            <a:avLst/>
          </a:prstGeom>
        </p:spPr>
      </p:pic>
    </p:spTree>
    <p:extLst>
      <p:ext uri="{BB962C8B-B14F-4D97-AF65-F5344CB8AC3E}">
        <p14:creationId xmlns:p14="http://schemas.microsoft.com/office/powerpoint/2010/main" val="2846897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8311C-1E66-FB28-D020-BC7314D3338A}"/>
              </a:ext>
            </a:extLst>
          </p:cNvPr>
          <p:cNvPicPr>
            <a:picLocks noChangeAspect="1"/>
          </p:cNvPicPr>
          <p:nvPr/>
        </p:nvPicPr>
        <p:blipFill>
          <a:blip r:embed="rId2"/>
          <a:stretch>
            <a:fillRect/>
          </a:stretch>
        </p:blipFill>
        <p:spPr>
          <a:xfrm>
            <a:off x="0" y="938752"/>
            <a:ext cx="11576828" cy="4830452"/>
          </a:xfrm>
          <a:prstGeom prst="rect">
            <a:avLst/>
          </a:prstGeom>
        </p:spPr>
      </p:pic>
    </p:spTree>
    <p:extLst>
      <p:ext uri="{BB962C8B-B14F-4D97-AF65-F5344CB8AC3E}">
        <p14:creationId xmlns:p14="http://schemas.microsoft.com/office/powerpoint/2010/main" val="74737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8B625-F7D9-C36F-C805-C3F738B996B4}"/>
              </a:ext>
            </a:extLst>
          </p:cNvPr>
          <p:cNvPicPr>
            <a:picLocks noChangeAspect="1"/>
          </p:cNvPicPr>
          <p:nvPr/>
        </p:nvPicPr>
        <p:blipFill>
          <a:blip r:embed="rId2"/>
          <a:stretch>
            <a:fillRect/>
          </a:stretch>
        </p:blipFill>
        <p:spPr>
          <a:xfrm>
            <a:off x="713539" y="1077330"/>
            <a:ext cx="10764921" cy="4703339"/>
          </a:xfrm>
          <a:prstGeom prst="rect">
            <a:avLst/>
          </a:prstGeom>
        </p:spPr>
      </p:pic>
    </p:spTree>
    <p:extLst>
      <p:ext uri="{BB962C8B-B14F-4D97-AF65-F5344CB8AC3E}">
        <p14:creationId xmlns:p14="http://schemas.microsoft.com/office/powerpoint/2010/main" val="106328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38909-BE28-55C8-3E5F-A01DBF9474FB}"/>
              </a:ext>
            </a:extLst>
          </p:cNvPr>
          <p:cNvPicPr>
            <a:picLocks noChangeAspect="1"/>
          </p:cNvPicPr>
          <p:nvPr/>
        </p:nvPicPr>
        <p:blipFill>
          <a:blip r:embed="rId2"/>
          <a:stretch>
            <a:fillRect/>
          </a:stretch>
        </p:blipFill>
        <p:spPr>
          <a:xfrm>
            <a:off x="275892" y="1371133"/>
            <a:ext cx="11338557" cy="4115734"/>
          </a:xfrm>
          <a:prstGeom prst="rect">
            <a:avLst/>
          </a:prstGeom>
        </p:spPr>
      </p:pic>
    </p:spTree>
    <p:extLst>
      <p:ext uri="{BB962C8B-B14F-4D97-AF65-F5344CB8AC3E}">
        <p14:creationId xmlns:p14="http://schemas.microsoft.com/office/powerpoint/2010/main" val="117140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A1BF83-789B-6D8B-8E9D-F3188CE3B618}"/>
              </a:ext>
            </a:extLst>
          </p:cNvPr>
          <p:cNvPicPr>
            <a:picLocks noChangeAspect="1"/>
          </p:cNvPicPr>
          <p:nvPr/>
        </p:nvPicPr>
        <p:blipFill>
          <a:blip r:embed="rId2"/>
          <a:stretch>
            <a:fillRect/>
          </a:stretch>
        </p:blipFill>
        <p:spPr>
          <a:xfrm>
            <a:off x="999241" y="837570"/>
            <a:ext cx="9839178" cy="5376484"/>
          </a:xfrm>
          <a:prstGeom prst="rect">
            <a:avLst/>
          </a:prstGeom>
        </p:spPr>
      </p:pic>
    </p:spTree>
    <p:extLst>
      <p:ext uri="{BB962C8B-B14F-4D97-AF65-F5344CB8AC3E}">
        <p14:creationId xmlns:p14="http://schemas.microsoft.com/office/powerpoint/2010/main" val="149548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(This should be the PPT flow)  </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348792" y="1244338"/>
            <a:ext cx="10851688" cy="5026030"/>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sz="3800" b="1" u="sng" dirty="0">
                <a:solidFill>
                  <a:srgbClr val="FF0000"/>
                </a:solidFill>
                <a:latin typeface="Times New Roman" panose="02020603050405020304" pitchFamily="18" charset="0"/>
                <a:cs typeface="Times New Roman" panose="02020603050405020304" pitchFamily="18" charset="0"/>
              </a:rPr>
              <a:t>Exploratory Data Analysis: </a:t>
            </a:r>
            <a:endParaRPr sz="3800" b="1"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C7F8E3-BB38-AC24-8976-4AF7FB59579E}"/>
              </a:ext>
            </a:extLst>
          </p:cNvPr>
          <p:cNvSpPr txBox="1"/>
          <p:nvPr/>
        </p:nvSpPr>
        <p:spPr>
          <a:xfrm>
            <a:off x="480768" y="301658"/>
            <a:ext cx="11632676" cy="3662541"/>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					</a:t>
            </a:r>
          </a:p>
          <a:p>
            <a:endParaRPr lang="en-IN" sz="2800" b="1" u="sng" dirty="0">
              <a:solidFill>
                <a:srgbClr val="FF0000"/>
              </a:solidFill>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CONCLUSION</a:t>
            </a:r>
          </a:p>
          <a:p>
            <a:endParaRPr lang="en-IN" sz="2800" b="1" u="sng"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Reading is a powerful tool that can expand your knowledge, stimulate your imagination, and improve your critical thinking skills. It allows you to explore different worlds, learn about diverse cultures, and gain new perspectives. </a:t>
            </a:r>
          </a:p>
          <a:p>
            <a:r>
              <a:rPr lang="en-US" sz="2000" dirty="0">
                <a:latin typeface="Times New Roman" panose="02020603050405020304" pitchFamily="18" charset="0"/>
                <a:cs typeface="Times New Roman" panose="02020603050405020304" pitchFamily="18" charset="0"/>
              </a:rPr>
              <a:t>	Whether you prefer fiction or non-fiction, there's a book out there for everyone. By making reading a regular habit, you can enhance your vocabulary, improve your writing abilities, and even reduce stress. </a:t>
            </a:r>
          </a:p>
          <a:p>
            <a:r>
              <a:rPr lang="en-US" sz="2000" dirty="0">
                <a:latin typeface="Times New Roman" panose="02020603050405020304" pitchFamily="18" charset="0"/>
                <a:cs typeface="Times New Roman" panose="02020603050405020304" pitchFamily="18" charset="0"/>
              </a:rPr>
              <a:t>	So, grab a book and start exploring!</a:t>
            </a:r>
            <a:endParaRPr lang="en-IN" sz="2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575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23EE7-4E1C-0A3E-80E2-820AA2E7BA46}"/>
              </a:ext>
            </a:extLst>
          </p:cNvPr>
          <p:cNvSpPr txBox="1"/>
          <p:nvPr/>
        </p:nvSpPr>
        <p:spPr>
          <a:xfrm>
            <a:off x="188536" y="414779"/>
            <a:ext cx="11632676" cy="5570756"/>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latin typeface="Times New Roman" panose="02020603050405020304" pitchFamily="18" charset="0"/>
                <a:cs typeface="Times New Roman" panose="02020603050405020304" pitchFamily="18" charset="0"/>
              </a:rPr>
              <a:t>PROJECT</a:t>
            </a:r>
            <a:r>
              <a:rPr lang="en-US" sz="2800" b="1" u="sng" dirty="0">
                <a:solidFill>
                  <a:srgbClr val="FF0000"/>
                </a:solidFill>
              </a:rPr>
              <a:t> </a:t>
            </a:r>
            <a:r>
              <a:rPr lang="en-US" sz="2800" b="1" u="sng" dirty="0">
                <a:solidFill>
                  <a:srgbClr val="FF0000"/>
                </a:solidFill>
                <a:latin typeface="Times New Roman" panose="02020603050405020304" pitchFamily="18" charset="0"/>
                <a:cs typeface="Times New Roman" panose="02020603050405020304" pitchFamily="18" charset="0"/>
              </a:rPr>
              <a:t>OBJECTIVE</a:t>
            </a:r>
          </a:p>
          <a:p>
            <a:endParaRPr lang="en-US" sz="2800" b="1" u="sng" dirty="0">
              <a:solidFill>
                <a:srgbClr val="FF0000"/>
              </a:solidFill>
            </a:endParaRPr>
          </a:p>
          <a:p>
            <a:r>
              <a:rPr lang="en-US" sz="2000" b="1" u="sng" dirty="0">
                <a:latin typeface="Times New Roman" panose="02020603050405020304" pitchFamily="18" charset="0"/>
                <a:cs typeface="Times New Roman" panose="02020603050405020304" pitchFamily="18" charset="0"/>
              </a:rPr>
              <a:t>UNCOVERING PATTERNS AND TRENDS IN  THE EV MARKET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Worked with a large dataset comprising </a:t>
            </a:r>
            <a:r>
              <a:rPr lang="en-US" sz="2000" b="1" dirty="0">
                <a:latin typeface="Times New Roman" panose="02020603050405020304" pitchFamily="18" charset="0"/>
                <a:cs typeface="Times New Roman" panose="02020603050405020304" pitchFamily="18" charset="0"/>
              </a:rPr>
              <a:t>112,635</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rows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17</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including crucial variables such as VIN, Electric Vehicle Type, Make, Model Year, Electric Range, and Geographic Location (County, City, State).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Utilized advanced visualization techniques to create engaging, interactive visual reports that allow users to explore the data trends and correlations intuitively, enhancing the data storytelling process.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Leveraged </a:t>
            </a:r>
            <a:r>
              <a:rPr lang="en-US" sz="2000" b="1"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Express</a:t>
            </a:r>
            <a:r>
              <a:rPr lang="en-US" sz="2000" dirty="0">
                <a:latin typeface="Times New Roman" panose="02020603050405020304" pitchFamily="18" charset="0"/>
                <a:cs typeface="Times New Roman" panose="02020603050405020304" pitchFamily="18" charset="0"/>
              </a:rPr>
              <a:t> to create an interactive </a:t>
            </a:r>
            <a:r>
              <a:rPr lang="en-US" sz="2000" b="1" dirty="0">
                <a:latin typeface="Times New Roman" panose="02020603050405020304" pitchFamily="18" charset="0"/>
                <a:cs typeface="Times New Roman" panose="02020603050405020304" pitchFamily="18" charset="0"/>
              </a:rPr>
              <a:t>Choropleth</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map</a:t>
            </a:r>
            <a:r>
              <a:rPr lang="en-US" sz="2000" dirty="0">
                <a:latin typeface="Times New Roman" panose="02020603050405020304" pitchFamily="18" charset="0"/>
                <a:cs typeface="Times New Roman" panose="02020603050405020304" pitchFamily="18" charset="0"/>
              </a:rPr>
              <a:t> visualizing the density of electric vehicles across geographic regions, mapping EV adoption trends at a granular level using census tract data and vehicle location coordinates.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Developed a dynamic </a:t>
            </a:r>
            <a:r>
              <a:rPr lang="en-US" sz="2000" b="1" dirty="0">
                <a:latin typeface="Times New Roman" panose="02020603050405020304" pitchFamily="18" charset="0"/>
                <a:cs typeface="Times New Roman" panose="02020603050405020304" pitchFamily="18" charset="0"/>
              </a:rPr>
              <a:t>Racing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Plot</a:t>
            </a:r>
            <a:r>
              <a:rPr lang="en-US" sz="2000" dirty="0">
                <a:latin typeface="Times New Roman" panose="02020603050405020304" pitchFamily="18" charset="0"/>
                <a:cs typeface="Times New Roman" panose="02020603050405020304" pitchFamily="18" charset="0"/>
              </a:rPr>
              <a:t> using the </a:t>
            </a:r>
            <a:r>
              <a:rPr lang="en-US" sz="2000" b="1" dirty="0">
                <a:latin typeface="Times New Roman" panose="02020603050405020304" pitchFamily="18" charset="0"/>
                <a:cs typeface="Times New Roman" panose="02020603050405020304" pitchFamily="18" charset="0"/>
              </a:rPr>
              <a:t>bar-chart-race</a:t>
            </a:r>
            <a:r>
              <a:rPr lang="en-US" sz="2000" dirty="0">
                <a:latin typeface="Times New Roman" panose="02020603050405020304" pitchFamily="18" charset="0"/>
                <a:cs typeface="Times New Roman" panose="02020603050405020304" pitchFamily="18" charset="0"/>
              </a:rPr>
              <a:t> library to visualize the growth and evolution of EV manufacturers over time.</a:t>
            </a:r>
            <a:r>
              <a:rPr lang="en-US" sz="2000" u="sng" dirty="0">
                <a:latin typeface="Times New Roman" panose="02020603050405020304" pitchFamily="18" charset="0"/>
                <a:cs typeface="Times New Roman" panose="02020603050405020304" pitchFamily="18" charset="0"/>
              </a:rPr>
              <a:t> </a:t>
            </a:r>
            <a:endParaRPr lang="en-US" sz="2000"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5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AC67CD-9ED1-866D-A7F9-2892B72DBBAA}"/>
              </a:ext>
            </a:extLst>
          </p:cNvPr>
          <p:cNvSpPr txBox="1"/>
          <p:nvPr/>
        </p:nvSpPr>
        <p:spPr>
          <a:xfrm>
            <a:off x="65988" y="207390"/>
            <a:ext cx="11802358" cy="6709529"/>
          </a:xfrm>
          <a:prstGeom prst="rect">
            <a:avLst/>
          </a:prstGeom>
          <a:noFill/>
        </p:spPr>
        <p:txBody>
          <a:bodyPr wrap="square" rtlCol="0">
            <a:spAutoFit/>
          </a:bodyPr>
          <a:lstStyle/>
          <a:p>
            <a:r>
              <a:rPr lang="en-US" sz="2800" b="1" dirty="0">
                <a:solidFill>
                  <a:srgbClr val="FF0000"/>
                </a:solidFill>
              </a:rPr>
              <a:t>	</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DATA SUMMARY</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VEHICLE IDENTIFICATION AND LOCATION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VIN (1-10): </a:t>
            </a:r>
            <a:r>
              <a:rPr lang="en-US" sz="2000" dirty="0">
                <a:latin typeface="Times New Roman" panose="02020603050405020304" pitchFamily="18" charset="0"/>
                <a:cs typeface="Times New Roman" panose="02020603050405020304" pitchFamily="18" charset="0"/>
              </a:rPr>
              <a:t>This is the Vehicle Identification Number, a unique code assigned to each vehicle.</a:t>
            </a:r>
          </a:p>
          <a:p>
            <a:r>
              <a:rPr lang="en-US" sz="2000" b="1" dirty="0">
                <a:latin typeface="Times New Roman" panose="02020603050405020304" pitchFamily="18" charset="0"/>
                <a:cs typeface="Times New Roman" panose="02020603050405020304" pitchFamily="18" charset="0"/>
              </a:rPr>
              <a:t>County, City, State: </a:t>
            </a:r>
            <a:r>
              <a:rPr lang="en-US" sz="2000" dirty="0">
                <a:latin typeface="Times New Roman" panose="02020603050405020304" pitchFamily="18" charset="0"/>
                <a:cs typeface="Times New Roman" panose="02020603050405020304" pitchFamily="18" charset="0"/>
              </a:rPr>
              <a:t>These columns specify the geographic location of the vehicle. </a:t>
            </a:r>
          </a:p>
          <a:p>
            <a:r>
              <a:rPr lang="en-US" sz="2000" b="1" dirty="0">
                <a:latin typeface="Times New Roman" panose="02020603050405020304" pitchFamily="18" charset="0"/>
                <a:cs typeface="Times New Roman" panose="02020603050405020304" pitchFamily="18" charset="0"/>
              </a:rPr>
              <a:t>Postal Code: </a:t>
            </a:r>
            <a:r>
              <a:rPr lang="en-US" sz="2000" dirty="0">
                <a:latin typeface="Times New Roman" panose="02020603050405020304" pitchFamily="18" charset="0"/>
                <a:cs typeface="Times New Roman" panose="02020603050405020304" pitchFamily="18" charset="0"/>
              </a:rPr>
              <a:t>The ZIP code corresponding to the vehicle's location.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VEHICLE DETAILS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Model Year: </a:t>
            </a:r>
            <a:r>
              <a:rPr lang="en-US" sz="2000" dirty="0">
                <a:latin typeface="Times New Roman" panose="02020603050405020304" pitchFamily="18" charset="0"/>
                <a:cs typeface="Times New Roman" panose="02020603050405020304" pitchFamily="18" charset="0"/>
              </a:rPr>
              <a:t>The year the vehicle was manufactured. </a:t>
            </a:r>
          </a:p>
          <a:p>
            <a:r>
              <a:rPr lang="en-US" sz="2000" b="1" dirty="0">
                <a:latin typeface="Times New Roman" panose="02020603050405020304" pitchFamily="18" charset="0"/>
                <a:cs typeface="Times New Roman" panose="02020603050405020304" pitchFamily="18" charset="0"/>
              </a:rPr>
              <a:t>Make: </a:t>
            </a:r>
            <a:r>
              <a:rPr lang="en-US" sz="2000" dirty="0">
                <a:latin typeface="Times New Roman" panose="02020603050405020304" pitchFamily="18" charset="0"/>
                <a:cs typeface="Times New Roman" panose="02020603050405020304" pitchFamily="18" charset="0"/>
              </a:rPr>
              <a:t>The brand or manufacturer of the vehicle. </a:t>
            </a:r>
          </a:p>
          <a:p>
            <a:r>
              <a:rPr lang="en-US" sz="2000" b="1" dirty="0">
                <a:latin typeface="Times New Roman" panose="02020603050405020304" pitchFamily="18" charset="0"/>
                <a:cs typeface="Times New Roman" panose="02020603050405020304" pitchFamily="18" charset="0"/>
              </a:rPr>
              <a:t>Model: </a:t>
            </a:r>
            <a:r>
              <a:rPr lang="en-US" sz="2000" dirty="0">
                <a:latin typeface="Times New Roman" panose="02020603050405020304" pitchFamily="18" charset="0"/>
                <a:cs typeface="Times New Roman" panose="02020603050405020304" pitchFamily="18" charset="0"/>
              </a:rPr>
              <a:t>The specific model or series of the vehicle.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Electric Vehicle Type: </a:t>
            </a:r>
            <a:r>
              <a:rPr lang="en-US" sz="2000" dirty="0">
                <a:latin typeface="Times New Roman" panose="02020603050405020304" pitchFamily="18" charset="0"/>
                <a:cs typeface="Times New Roman" panose="02020603050405020304" pitchFamily="18" charset="0"/>
              </a:rPr>
              <a:t>The type of electric vehicle (e.g., battery electric, plug-in hybrid). </a:t>
            </a:r>
          </a:p>
          <a:p>
            <a:r>
              <a:rPr lang="en-US" sz="2000" b="1" dirty="0">
                <a:latin typeface="Times New Roman" panose="02020603050405020304" pitchFamily="18" charset="0"/>
                <a:cs typeface="Times New Roman" panose="02020603050405020304" pitchFamily="18" charset="0"/>
              </a:rPr>
              <a:t>Clean Alternative Fuel Vehicle (CAFV) Eligibility: </a:t>
            </a:r>
            <a:r>
              <a:rPr lang="en-US" sz="2000" dirty="0">
                <a:latin typeface="Times New Roman" panose="02020603050405020304" pitchFamily="18" charset="0"/>
                <a:cs typeface="Times New Roman" panose="02020603050405020304" pitchFamily="18" charset="0"/>
              </a:rPr>
              <a:t>Indicates whether the vehicle qualifies for incentives or benefits as a clean alternative fuel vehicle.</a:t>
            </a:r>
          </a:p>
          <a:p>
            <a:r>
              <a:rPr 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Electric Range: </a:t>
            </a:r>
            <a:r>
              <a:rPr lang="en-US" sz="2000" dirty="0">
                <a:latin typeface="Times New Roman" panose="02020603050405020304" pitchFamily="18" charset="0"/>
                <a:cs typeface="Times New Roman" panose="02020603050405020304" pitchFamily="18" charset="0"/>
              </a:rPr>
              <a:t>The estimated distance the vehicle can travel on a single charge. </a:t>
            </a:r>
          </a:p>
          <a:p>
            <a:r>
              <a:rPr lang="en-US" sz="2000" b="1" dirty="0">
                <a:latin typeface="Times New Roman" panose="02020603050405020304" pitchFamily="18" charset="0"/>
                <a:cs typeface="Times New Roman" panose="02020603050405020304" pitchFamily="18" charset="0"/>
              </a:rPr>
              <a:t>Base MSRP: </a:t>
            </a:r>
            <a:r>
              <a:rPr lang="en-US" sz="2000" dirty="0">
                <a:latin typeface="Times New Roman" panose="02020603050405020304" pitchFamily="18" charset="0"/>
                <a:cs typeface="Times New Roman" panose="02020603050405020304" pitchFamily="18" charset="0"/>
              </a:rPr>
              <a:t>The manufacturer's suggested retail price for the vehicle</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167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19A18-E689-9937-9990-E8340129421F}"/>
              </a:ext>
            </a:extLst>
          </p:cNvPr>
          <p:cNvSpPr txBox="1"/>
          <p:nvPr/>
        </p:nvSpPr>
        <p:spPr>
          <a:xfrm>
            <a:off x="113122" y="179109"/>
            <a:ext cx="11934334" cy="6247864"/>
          </a:xfrm>
          <a:prstGeom prst="rect">
            <a:avLst/>
          </a:prstGeom>
          <a:noFill/>
        </p:spPr>
        <p:txBody>
          <a:bodyPr wrap="square" rtlCol="0">
            <a:spAutoFit/>
          </a:bodyPr>
          <a:lstStyle/>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GOVERNMENT AND UTILITY INFORMATION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Legislative District: </a:t>
            </a:r>
            <a:r>
              <a:rPr lang="en-US" sz="2000" dirty="0">
                <a:latin typeface="Times New Roman" panose="02020603050405020304" pitchFamily="18" charset="0"/>
                <a:cs typeface="Times New Roman" panose="02020603050405020304" pitchFamily="18" charset="0"/>
              </a:rPr>
              <a:t>The legislative district in which the vehicle is registered.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DOL Vehicle ID: </a:t>
            </a:r>
            <a:r>
              <a:rPr lang="en-US" sz="2000" dirty="0">
                <a:latin typeface="Times New Roman" panose="02020603050405020304" pitchFamily="18" charset="0"/>
                <a:cs typeface="Times New Roman" panose="02020603050405020304" pitchFamily="18" charset="0"/>
              </a:rPr>
              <a:t>A unique identifier assigned by the Department of Labor.</a:t>
            </a:r>
          </a:p>
          <a:p>
            <a:r>
              <a:rPr lang="en-US" sz="2000" b="1" dirty="0">
                <a:latin typeface="Times New Roman" panose="02020603050405020304" pitchFamily="18" charset="0"/>
                <a:cs typeface="Times New Roman" panose="02020603050405020304" pitchFamily="18" charset="0"/>
              </a:rPr>
              <a:t>Vehicle Location: </a:t>
            </a:r>
            <a:r>
              <a:rPr lang="en-US" sz="2000" dirty="0">
                <a:latin typeface="Times New Roman" panose="02020603050405020304" pitchFamily="18" charset="0"/>
                <a:cs typeface="Times New Roman" panose="02020603050405020304" pitchFamily="18" charset="0"/>
              </a:rPr>
              <a:t>The specific location or address of the vehicle.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Electric Utility: </a:t>
            </a:r>
            <a:r>
              <a:rPr lang="en-US" sz="2000" dirty="0">
                <a:latin typeface="Times New Roman" panose="02020603050405020304" pitchFamily="18" charset="0"/>
                <a:cs typeface="Times New Roman" panose="02020603050405020304" pitchFamily="18" charset="0"/>
              </a:rPr>
              <a:t>The electric utility company serving the vehicle's location.</a:t>
            </a:r>
          </a:p>
          <a:p>
            <a:r>
              <a:rPr lang="en-US" sz="2000" b="1" dirty="0">
                <a:latin typeface="Times New Roman" panose="02020603050405020304" pitchFamily="18" charset="0"/>
                <a:cs typeface="Times New Roman" panose="02020603050405020304" pitchFamily="18" charset="0"/>
              </a:rPr>
              <a:t>2020 Census Tract: </a:t>
            </a:r>
            <a:r>
              <a:rPr lang="en-US" sz="2000" dirty="0">
                <a:latin typeface="Times New Roman" panose="02020603050405020304" pitchFamily="18" charset="0"/>
                <a:cs typeface="Times New Roman" panose="02020603050405020304" pitchFamily="18" charset="0"/>
              </a:rPr>
              <a:t>The census tract in which the vehicle is located.</a:t>
            </a:r>
          </a:p>
          <a:p>
            <a:r>
              <a:rPr lang="en-US" sz="2000"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DATA TYPES :</a:t>
            </a:r>
          </a:p>
          <a:p>
            <a:endParaRPr lang="en-US" sz="2000" b="1" u="sng"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The image also specifies the data types for each column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object: </a:t>
            </a:r>
            <a:r>
              <a:rPr lang="en-US" sz="2000" dirty="0">
                <a:latin typeface="Times New Roman" panose="02020603050405020304" pitchFamily="18" charset="0"/>
                <a:cs typeface="Times New Roman" panose="02020603050405020304" pitchFamily="18" charset="0"/>
              </a:rPr>
              <a:t>This typically represents text or categorical data, such as VIN, Make, Model, Electric Vehicle Type, County, City, State, Vehicle Location, and Electric Utility. </a:t>
            </a:r>
          </a:p>
          <a:p>
            <a:r>
              <a:rPr lang="en-US" sz="2000" b="1" dirty="0">
                <a:latin typeface="Times New Roman" panose="02020603050405020304" pitchFamily="18" charset="0"/>
                <a:cs typeface="Times New Roman" panose="02020603050405020304" pitchFamily="18" charset="0"/>
              </a:rPr>
              <a:t>int64: </a:t>
            </a:r>
            <a:r>
              <a:rPr lang="en-US" sz="2000" dirty="0">
                <a:latin typeface="Times New Roman" panose="02020603050405020304" pitchFamily="18" charset="0"/>
                <a:cs typeface="Times New Roman" panose="02020603050405020304" pitchFamily="18" charset="0"/>
              </a:rPr>
              <a:t>This indicates integer values, like Model Year, Postal Code, Electric Range, Base MSRP, DOL Vehicle ID, and 2020 Census Tract. </a:t>
            </a:r>
          </a:p>
          <a:p>
            <a:r>
              <a:rPr lang="en-US" sz="2000" b="1" dirty="0">
                <a:latin typeface="Times New Roman" panose="02020603050405020304" pitchFamily="18" charset="0"/>
                <a:cs typeface="Times New Roman" panose="02020603050405020304" pitchFamily="18" charset="0"/>
              </a:rPr>
              <a:t>float64: </a:t>
            </a:r>
            <a:r>
              <a:rPr lang="en-US" sz="2000" dirty="0">
                <a:latin typeface="Times New Roman" panose="02020603050405020304" pitchFamily="18" charset="0"/>
                <a:cs typeface="Times New Roman" panose="02020603050405020304" pitchFamily="18" charset="0"/>
              </a:rPr>
              <a:t>This represents floating-point numbers, such as Legislative District.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93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949B2-7D3B-7AEE-00E1-BB76C7D9FB21}"/>
              </a:ext>
            </a:extLst>
          </p:cNvPr>
          <p:cNvSpPr txBox="1"/>
          <p:nvPr/>
        </p:nvSpPr>
        <p:spPr>
          <a:xfrm>
            <a:off x="292231" y="188536"/>
            <a:ext cx="11331018" cy="4401205"/>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POTENTIAL  USES OF THIS DATASET : </a:t>
            </a:r>
          </a:p>
          <a:p>
            <a:endParaRPr lang="en-US" sz="2000" b="1" u="sng"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This dataset could be used for various purposes, including: </a:t>
            </a:r>
          </a:p>
          <a:p>
            <a:endParaRPr lang="en-US" sz="2000" b="1"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Electric Vehicle Research: </a:t>
            </a:r>
            <a:r>
              <a:rPr lang="en-US" sz="2000" dirty="0">
                <a:latin typeface="Times New Roman" panose="02020603050405020304" pitchFamily="18" charset="0"/>
                <a:cs typeface="Times New Roman" panose="02020603050405020304" pitchFamily="18" charset="0"/>
              </a:rPr>
              <a:t>Analyzing trends in electric vehicle ownership, usage, and location.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Policy Development: </a:t>
            </a:r>
            <a:r>
              <a:rPr lang="en-US" sz="2000" dirty="0">
                <a:latin typeface="Times New Roman" panose="02020603050405020304" pitchFamily="18" charset="0"/>
                <a:cs typeface="Times New Roman" panose="02020603050405020304" pitchFamily="18" charset="0"/>
              </a:rPr>
              <a:t>Evaluating the effectiveness of incentives and policies related to electric vehicles.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Market Analysis: </a:t>
            </a:r>
            <a:r>
              <a:rPr lang="en-US" sz="2000" dirty="0">
                <a:latin typeface="Times New Roman" panose="02020603050405020304" pitchFamily="18" charset="0"/>
                <a:cs typeface="Times New Roman" panose="02020603050405020304" pitchFamily="18" charset="0"/>
              </a:rPr>
              <a:t>Understanding consumer preferences and market demand for different types of electric vehicles.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Geographic Analysis: </a:t>
            </a:r>
            <a:r>
              <a:rPr lang="en-US" sz="2000" dirty="0">
                <a:latin typeface="Times New Roman" panose="02020603050405020304" pitchFamily="18" charset="0"/>
                <a:cs typeface="Times New Roman" panose="02020603050405020304" pitchFamily="18" charset="0"/>
              </a:rPr>
              <a:t>Mapping the distribution of electric vehicles across regions.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Utility Planning: </a:t>
            </a:r>
            <a:r>
              <a:rPr lang="en-US" sz="2000" dirty="0">
                <a:latin typeface="Times New Roman" panose="02020603050405020304" pitchFamily="18" charset="0"/>
                <a:cs typeface="Times New Roman" panose="02020603050405020304" pitchFamily="18" charset="0"/>
              </a:rPr>
              <a:t>Assessing the impact of electric vehicle adoption on energy demand and infrastructure.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8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8245F-E5B2-D3D3-E037-15A358FCFC10}"/>
              </a:ext>
            </a:extLst>
          </p:cNvPr>
          <p:cNvSpPr txBox="1"/>
          <p:nvPr/>
        </p:nvSpPr>
        <p:spPr>
          <a:xfrm>
            <a:off x="179109" y="207390"/>
            <a:ext cx="11717518" cy="637097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EXPLORATORY DATA ANALYSIS</a:t>
            </a:r>
          </a:p>
          <a:p>
            <a:r>
              <a:rPr lang="en-US" sz="2000" b="1" u="sng" dirty="0">
                <a:highlight>
                  <a:srgbClr val="FFFF00"/>
                </a:highlight>
                <a:latin typeface="Times New Roman" panose="02020603050405020304" pitchFamily="18" charset="0"/>
                <a:cs typeface="Times New Roman" panose="02020603050405020304" pitchFamily="18" charset="0"/>
              </a:rPr>
              <a:t>Data Cleaning Steps :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converting object to datetime with help of the function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data set I got 3 datetime </a:t>
            </a:r>
            <a:r>
              <a:rPr lang="en-US" sz="2000" dirty="0" err="1">
                <a:latin typeface="Times New Roman" panose="02020603050405020304" pitchFamily="18" charset="0"/>
                <a:cs typeface="Times New Roman" panose="02020603050405020304" pitchFamily="18" charset="0"/>
              </a:rPr>
              <a:t>dtypes</a:t>
            </a:r>
            <a:r>
              <a:rPr lang="en-US" sz="2000" dirty="0">
                <a:latin typeface="Times New Roman" panose="02020603050405020304" pitchFamily="18" charset="0"/>
                <a:cs typeface="Times New Roman" panose="02020603050405020304" pitchFamily="18" charset="0"/>
              </a:rPr>
              <a:t> but it was in object data types.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converted object to datetime with help of pandas library has function </a:t>
            </a:r>
            <a:r>
              <a:rPr lang="en-US" sz="2000" dirty="0" err="1">
                <a:latin typeface="Times New Roman" panose="02020603050405020304" pitchFamily="18" charset="0"/>
                <a:cs typeface="Times New Roman" panose="02020603050405020304" pitchFamily="18" charset="0"/>
              </a:rPr>
              <a:t>pd.datetime</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Checked Null Values: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null values are presented in our dataset we have different techniques to treat missing values but if bull values are present in greater than 70 precent Its better to remove the column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Duplicated Values: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important step to check duplicated values if duplicated values are present in data no matter what its better to remove duplicated values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Outliers :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Outliers is nothing its far of other values again how it is treat if greater than 70 percent we need to remove less than 70 treat the outliers to know to find outliers by using box plot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99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0FE00-A97F-B786-85F4-EBEDDAEFE127}"/>
              </a:ext>
            </a:extLst>
          </p:cNvPr>
          <p:cNvSpPr txBox="1"/>
          <p:nvPr/>
        </p:nvSpPr>
        <p:spPr>
          <a:xfrm>
            <a:off x="358219" y="311085"/>
            <a:ext cx="11217896" cy="637097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DATA MANIPULATION STEPS</a:t>
            </a:r>
            <a:r>
              <a:rPr lang="en-US" b="1" u="sng"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DATA CLEANING :</a:t>
            </a:r>
          </a:p>
          <a:p>
            <a:r>
              <a:rPr lang="en-US" sz="2000" b="1" u="sng"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Handling Missing Data:</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and fill missing values or drop rows/columns with excessive missing data.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methods: Imputation (mean, median, mode), dropping missing data, or using algorithms that handle missing data.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Removing Duplicates: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Check for and remove duplicate rows to prevent data redundancy.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Handling Outliers: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and handle outliers that may skew analysis, either by removal or transformation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filled Missing Values by using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ffill</a:t>
            </a:r>
            <a:r>
              <a:rPr lang="en-US" sz="2000" dirty="0">
                <a:latin typeface="Times New Roman" panose="02020603050405020304" pitchFamily="18" charset="0"/>
                <a:cs typeface="Times New Roman" panose="02020603050405020304" pitchFamily="18" charset="0"/>
              </a:rPr>
              <a:t>”) in columns like Model, Legislative District, Vehicle Location and Electric Utility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6936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3329</Words>
  <Application>Microsoft Office PowerPoint</Application>
  <PresentationFormat>Widescreen</PresentationFormat>
  <Paragraphs>300</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Times New Roman</vt:lpstr>
      <vt:lpstr>Libre Baskerville</vt:lpstr>
      <vt:lpstr>Arial</vt:lpstr>
      <vt:lpstr>Office Theme</vt:lpstr>
      <vt:lpstr>PowerPoint Presentation</vt:lpstr>
      <vt:lpstr>PowerPoint Presentation</vt:lpstr>
      <vt:lpstr>Agenda (This should be the PPT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sasi kumar asam</cp:lastModifiedBy>
  <cp:revision>8</cp:revision>
  <dcterms:created xsi:type="dcterms:W3CDTF">2021-02-16T05:19:01Z</dcterms:created>
  <dcterms:modified xsi:type="dcterms:W3CDTF">2024-10-14T06:03:37Z</dcterms:modified>
</cp:coreProperties>
</file>