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83" r:id="rId3"/>
    <p:sldId id="287" r:id="rId4"/>
    <p:sldId id="284" r:id="rId5"/>
    <p:sldId id="285" r:id="rId6"/>
    <p:sldId id="286" r:id="rId7"/>
    <p:sldId id="288" r:id="rId8"/>
    <p:sldId id="289" r:id="rId9"/>
    <p:sldId id="291" r:id="rId10"/>
    <p:sldId id="290" r:id="rId11"/>
    <p:sldId id="305"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6" r:id="rId25"/>
    <p:sldId id="259" r:id="rId26"/>
    <p:sldId id="282" r:id="rId27"/>
  </p:sldIdLst>
  <p:sldSz cx="12192000" cy="6858000"/>
  <p:notesSz cx="6858000" cy="9144000"/>
  <p:embeddedFontLst>
    <p:embeddedFont>
      <p:font typeface="Libre Baskerville" panose="02000000000000000000" pitchFamily="2" charset="0"/>
      <p:regular r:id="rId29"/>
      <p:bold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A689A4-00A5-43A6-8D66-9EA173606EDE}" v="39" dt="2024-10-18T11:29:10.6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6" r:id="rId5"/>
    <p:sldLayoutId id="2147483658" r:id="rId6"/>
    <p:sldLayoutId id="214748365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3.xml"/><Relationship Id="rId4" Type="http://schemas.openxmlformats.org/officeDocument/2006/relationships/image" Target="../media/image19.jpg"/></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www.cars24.com/"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83790" y="3717986"/>
            <a:ext cx="7246189"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b="1" u="sng" dirty="0">
                <a:solidFill>
                  <a:schemeClr val="tx1"/>
                </a:solidFill>
                <a:latin typeface="Times New Roman" panose="02020603050405020304" pitchFamily="18" charset="0"/>
                <a:ea typeface="Calibri"/>
                <a:cs typeface="Times New Roman" panose="02020603050405020304" pitchFamily="18" charset="0"/>
                <a:sym typeface="Calibri"/>
              </a:rPr>
              <a:t>EDA ON CARS24 WEBSITE</a:t>
            </a:r>
            <a:r>
              <a:rPr lang="en-IN" sz="2800" b="1" i="0" u="sng" strike="noStrike" cap="none" dirty="0">
                <a:solidFill>
                  <a:schemeClr val="tx1"/>
                </a:solidFill>
                <a:latin typeface="Times New Roman" panose="02020603050405020304" pitchFamily="18" charset="0"/>
                <a:ea typeface="Calibri"/>
                <a:cs typeface="Times New Roman" panose="02020603050405020304" pitchFamily="18" charset="0"/>
                <a:sym typeface="Calibri"/>
              </a:rPr>
              <a:t> </a:t>
            </a:r>
            <a:endParaRPr sz="2800" b="1" u="sng" dirty="0">
              <a:solidFill>
                <a:schemeClr val="tx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F97B4FA-14AF-4AAB-458F-0CD29CF710C1}"/>
              </a:ext>
            </a:extLst>
          </p:cNvPr>
          <p:cNvSpPr txBox="1"/>
          <p:nvPr/>
        </p:nvSpPr>
        <p:spPr>
          <a:xfrm>
            <a:off x="301658" y="4308049"/>
            <a:ext cx="10360057" cy="2308324"/>
          </a:xfrm>
          <a:prstGeom prst="rect">
            <a:avLst/>
          </a:prstGeom>
          <a:noFill/>
        </p:spPr>
        <p:txBody>
          <a:bodyPr wrap="square" rtlCol="0">
            <a:spAutoFit/>
          </a:bodyPr>
          <a:lstStyle/>
          <a:p>
            <a:r>
              <a:rPr lang="en-IN" sz="2400" b="1" u="sng" dirty="0">
                <a:solidFill>
                  <a:srgbClr val="FF0000"/>
                </a:solidFill>
                <a:latin typeface="Times New Roman" panose="02020603050405020304" pitchFamily="18" charset="0"/>
                <a:cs typeface="Times New Roman" panose="02020603050405020304" pitchFamily="18" charset="0"/>
              </a:rPr>
              <a:t>BATCH NO </a:t>
            </a:r>
            <a:r>
              <a:rPr lang="en-IN" sz="2400" b="1" dirty="0">
                <a:latin typeface="Times New Roman" panose="02020603050405020304" pitchFamily="18" charset="0"/>
                <a:cs typeface="Times New Roman" panose="02020603050405020304" pitchFamily="18" charset="0"/>
              </a:rPr>
              <a:t>: 319</a:t>
            </a:r>
          </a:p>
          <a:p>
            <a:endParaRPr lang="en-IN" sz="2400" b="1" dirty="0">
              <a:latin typeface="Times New Roman" panose="02020603050405020304" pitchFamily="18" charset="0"/>
              <a:cs typeface="Times New Roman" panose="02020603050405020304" pitchFamily="18" charset="0"/>
            </a:endParaRPr>
          </a:p>
          <a:p>
            <a:r>
              <a:rPr lang="en-IN" sz="2400" b="1" u="sng" dirty="0">
                <a:solidFill>
                  <a:srgbClr val="FF0000"/>
                </a:solidFill>
                <a:latin typeface="Times New Roman" panose="02020603050405020304" pitchFamily="18" charset="0"/>
                <a:cs typeface="Times New Roman" panose="02020603050405020304" pitchFamily="18" charset="0"/>
              </a:rPr>
              <a:t>TEAM MEMBERS : </a:t>
            </a:r>
          </a:p>
          <a:p>
            <a:pPr marL="457200" indent="-457200">
              <a:buFont typeface="+mj-lt"/>
              <a:buAutoNum type="arabicPeriod"/>
            </a:pPr>
            <a:r>
              <a:rPr lang="en-IN" sz="2400" b="1" dirty="0" err="1">
                <a:latin typeface="Times New Roman" panose="02020603050405020304" pitchFamily="18" charset="0"/>
                <a:cs typeface="Times New Roman" panose="02020603050405020304" pitchFamily="18" charset="0"/>
              </a:rPr>
              <a:t>B.Vamsi</a:t>
            </a:r>
            <a:r>
              <a:rPr lang="en-IN" sz="2400" b="1" dirty="0">
                <a:latin typeface="Times New Roman" panose="02020603050405020304" pitchFamily="18" charset="0"/>
                <a:cs typeface="Times New Roman" panose="02020603050405020304" pitchFamily="18" charset="0"/>
              </a:rPr>
              <a:t> Krishna</a:t>
            </a:r>
          </a:p>
          <a:p>
            <a:pPr marL="457200" indent="-457200">
              <a:buFont typeface="+mj-lt"/>
              <a:buAutoNum type="arabicPeriod"/>
            </a:pPr>
            <a:r>
              <a:rPr lang="en-IN" sz="2400" b="1" dirty="0" err="1">
                <a:latin typeface="Times New Roman" panose="02020603050405020304" pitchFamily="18" charset="0"/>
                <a:cs typeface="Times New Roman" panose="02020603050405020304" pitchFamily="18" charset="0"/>
              </a:rPr>
              <a:t>D.V.Sriram</a:t>
            </a:r>
            <a:endParaRPr lang="en-IN" sz="2400" b="1"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b="1" dirty="0" err="1">
                <a:latin typeface="Times New Roman" panose="02020603050405020304" pitchFamily="18" charset="0"/>
                <a:cs typeface="Times New Roman" panose="02020603050405020304" pitchFamily="18" charset="0"/>
              </a:rPr>
              <a:t>A.Sasi</a:t>
            </a:r>
            <a:r>
              <a:rPr lang="en-IN" sz="2400" b="1" dirty="0">
                <a:latin typeface="Times New Roman" panose="02020603050405020304" pitchFamily="18" charset="0"/>
                <a:cs typeface="Times New Roman" panose="02020603050405020304" pitchFamily="18" charset="0"/>
              </a:rPr>
              <a:t> Kumar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9A4D2C-30AF-7290-99CE-4C54D89BF3BB}"/>
              </a:ext>
            </a:extLst>
          </p:cNvPr>
          <p:cNvSpPr txBox="1"/>
          <p:nvPr/>
        </p:nvSpPr>
        <p:spPr>
          <a:xfrm>
            <a:off x="424206" y="94268"/>
            <a:ext cx="11767794" cy="6063198"/>
          </a:xfrm>
          <a:prstGeom prst="rect">
            <a:avLst/>
          </a:prstGeom>
          <a:noFill/>
        </p:spPr>
        <p:txBody>
          <a:bodyPr wrap="square" rtlCol="0">
            <a:spAutoFit/>
          </a:bodyPr>
          <a:lstStyle/>
          <a:p>
            <a:r>
              <a:rPr lang="en-IN" sz="3200" b="1" dirty="0">
                <a:solidFill>
                  <a:srgbClr val="FF0000"/>
                </a:solidFill>
                <a:latin typeface="Times New Roman" panose="02020603050405020304" pitchFamily="18" charset="0"/>
                <a:cs typeface="Times New Roman" panose="02020603050405020304" pitchFamily="18" charset="0"/>
              </a:rPr>
              <a:t>			</a:t>
            </a:r>
            <a:r>
              <a:rPr lang="en-IN" sz="3200" b="1" u="sng" dirty="0">
                <a:solidFill>
                  <a:srgbClr val="FF0000"/>
                </a:solidFill>
                <a:latin typeface="Times New Roman" panose="02020603050405020304" pitchFamily="18" charset="0"/>
                <a:cs typeface="Times New Roman" panose="02020603050405020304" pitchFamily="18" charset="0"/>
              </a:rPr>
              <a:t>UNIVARIATE ANALYSIS</a:t>
            </a:r>
          </a:p>
          <a:p>
            <a:endParaRPr lang="en-IN" sz="3200" b="1" u="sng" dirty="0">
              <a:solidFill>
                <a:srgbClr val="FF0000"/>
              </a:solidFill>
              <a:latin typeface="Times New Roman" panose="02020603050405020304" pitchFamily="18" charset="0"/>
              <a:cs typeface="Times New Roman" panose="02020603050405020304" pitchFamily="18" charset="0"/>
            </a:endParaRPr>
          </a:p>
          <a:p>
            <a:endParaRPr lang="en-IN" sz="3200" b="1" u="sng" dirty="0">
              <a:solidFill>
                <a:srgbClr val="FF0000"/>
              </a:solidFill>
              <a:latin typeface="Times New Roman" panose="02020603050405020304" pitchFamily="18" charset="0"/>
              <a:cs typeface="Times New Roman" panose="02020603050405020304" pitchFamily="18" charset="0"/>
            </a:endParaRPr>
          </a:p>
          <a:p>
            <a:endParaRPr lang="en-IN" sz="3200" b="1" u="sng" dirty="0">
              <a:solidFill>
                <a:srgbClr val="FF0000"/>
              </a:solidFill>
              <a:latin typeface="Times New Roman" panose="02020603050405020304" pitchFamily="18" charset="0"/>
              <a:cs typeface="Times New Roman" panose="02020603050405020304" pitchFamily="18" charset="0"/>
            </a:endParaRPr>
          </a:p>
          <a:p>
            <a:endParaRPr lang="en-IN" sz="3200" b="1" u="sng" dirty="0">
              <a:solidFill>
                <a:srgbClr val="FF0000"/>
              </a:solidFill>
              <a:latin typeface="Times New Roman" panose="02020603050405020304" pitchFamily="18" charset="0"/>
              <a:cs typeface="Times New Roman" panose="02020603050405020304" pitchFamily="18" charset="0"/>
            </a:endParaRPr>
          </a:p>
          <a:p>
            <a:endParaRPr lang="en-IN" sz="3200" b="1" u="sng" dirty="0">
              <a:solidFill>
                <a:srgbClr val="FF0000"/>
              </a:solidFill>
              <a:latin typeface="Times New Roman" panose="02020603050405020304" pitchFamily="18" charset="0"/>
              <a:cs typeface="Times New Roman" panose="02020603050405020304" pitchFamily="18" charset="0"/>
            </a:endParaRPr>
          </a:p>
          <a:p>
            <a:endParaRPr lang="en-IN" sz="3200" b="1" u="sng" dirty="0">
              <a:solidFill>
                <a:srgbClr val="FF0000"/>
              </a:solidFill>
              <a:latin typeface="Times New Roman" panose="02020603050405020304" pitchFamily="18" charset="0"/>
              <a:cs typeface="Times New Roman" panose="02020603050405020304" pitchFamily="18" charset="0"/>
            </a:endParaRPr>
          </a:p>
          <a:p>
            <a:endParaRPr lang="en-IN" sz="3200" b="1" u="sng" dirty="0">
              <a:solidFill>
                <a:srgbClr val="FF0000"/>
              </a:solidFill>
              <a:latin typeface="Times New Roman" panose="02020603050405020304" pitchFamily="18" charset="0"/>
              <a:cs typeface="Times New Roman" panose="02020603050405020304" pitchFamily="18" charset="0"/>
            </a:endParaRPr>
          </a:p>
          <a:p>
            <a:endParaRPr lang="en-IN" sz="3200" b="1" u="sng"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Top 5 car brands are </a:t>
            </a:r>
            <a:r>
              <a:rPr lang="en-IN" sz="2000" b="1" dirty="0" err="1">
                <a:solidFill>
                  <a:schemeClr val="tx1"/>
                </a:solidFill>
                <a:latin typeface="Times New Roman" panose="02020603050405020304" pitchFamily="18" charset="0"/>
                <a:cs typeface="Times New Roman" panose="02020603050405020304" pitchFamily="18" charset="0"/>
              </a:rPr>
              <a:t>Maruthi</a:t>
            </a:r>
            <a:r>
              <a:rPr lang="en-IN" sz="2000" b="1" dirty="0">
                <a:solidFill>
                  <a:schemeClr val="tx1"/>
                </a:solidFill>
                <a:latin typeface="Times New Roman" panose="02020603050405020304" pitchFamily="18" charset="0"/>
                <a:cs typeface="Times New Roman" panose="02020603050405020304" pitchFamily="18" charset="0"/>
              </a:rPr>
              <a:t>, Hyundai, Honda, Tata and </a:t>
            </a:r>
            <a:r>
              <a:rPr lang="en-IN" sz="2000" b="1" dirty="0" err="1">
                <a:solidFill>
                  <a:schemeClr val="tx1"/>
                </a:solidFill>
                <a:latin typeface="Times New Roman" panose="02020603050405020304" pitchFamily="18" charset="0"/>
                <a:cs typeface="Times New Roman" panose="02020603050405020304" pitchFamily="18" charset="0"/>
              </a:rPr>
              <a:t>Ford.Maruthi</a:t>
            </a:r>
            <a:r>
              <a:rPr lang="en-IN" sz="2000" b="1" dirty="0">
                <a:solidFill>
                  <a:schemeClr val="tx1"/>
                </a:solidFill>
                <a:latin typeface="Times New Roman" panose="02020603050405020304" pitchFamily="18" charset="0"/>
                <a:cs typeface="Times New Roman" panose="02020603050405020304" pitchFamily="18" charset="0"/>
              </a:rPr>
              <a:t> = 119, Hyundai = 87, Honda = 51, Tata = 47, Renault = 26 .</a:t>
            </a:r>
          </a:p>
          <a:p>
            <a:pPr marL="342900" indent="-342900">
              <a:buFont typeface="Arial" panose="020B0604020202020204" pitchFamily="34" charset="0"/>
              <a:buChar char="•"/>
            </a:pPr>
            <a:endParaRPr lang="en-IN" sz="2000" b="1"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79 percent of the cars comes under these 5 brands.</a:t>
            </a:r>
          </a:p>
          <a:p>
            <a:pPr marL="342900" indent="-342900">
              <a:buFont typeface="Arial" panose="020B0604020202020204" pitchFamily="34" charset="0"/>
              <a:buChar char="•"/>
            </a:pPr>
            <a:endParaRPr lang="en-IN" sz="2000" b="1"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7849AAC-ED9F-4FF8-369B-8C720D6A74CC}"/>
              </a:ext>
            </a:extLst>
          </p:cNvPr>
          <p:cNvPicPr>
            <a:picLocks noChangeAspect="1"/>
          </p:cNvPicPr>
          <p:nvPr/>
        </p:nvPicPr>
        <p:blipFill>
          <a:blip r:embed="rId2"/>
          <a:stretch>
            <a:fillRect/>
          </a:stretch>
        </p:blipFill>
        <p:spPr>
          <a:xfrm>
            <a:off x="1216060" y="1216058"/>
            <a:ext cx="9549351" cy="3073138"/>
          </a:xfrm>
          <a:prstGeom prst="rect">
            <a:avLst/>
          </a:prstGeom>
        </p:spPr>
      </p:pic>
    </p:spTree>
    <p:extLst>
      <p:ext uri="{BB962C8B-B14F-4D97-AF65-F5344CB8AC3E}">
        <p14:creationId xmlns:p14="http://schemas.microsoft.com/office/powerpoint/2010/main" val="3368566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DBF98B-4503-3EFB-6D4B-48CB6CF2C506}"/>
              </a:ext>
            </a:extLst>
          </p:cNvPr>
          <p:cNvPicPr>
            <a:picLocks noChangeAspect="1"/>
          </p:cNvPicPr>
          <p:nvPr/>
        </p:nvPicPr>
        <p:blipFill>
          <a:blip r:embed="rId2"/>
          <a:stretch>
            <a:fillRect/>
          </a:stretch>
        </p:blipFill>
        <p:spPr>
          <a:xfrm>
            <a:off x="698090" y="81102"/>
            <a:ext cx="9773265" cy="5139827"/>
          </a:xfrm>
          <a:prstGeom prst="rect">
            <a:avLst/>
          </a:prstGeom>
        </p:spPr>
      </p:pic>
      <p:sp>
        <p:nvSpPr>
          <p:cNvPr id="3" name="TextBox 2">
            <a:extLst>
              <a:ext uri="{FF2B5EF4-FFF2-40B4-BE49-F238E27FC236}">
                <a16:creationId xmlns:a16="http://schemas.microsoft.com/office/drawing/2014/main" id="{70057347-B6DD-EA87-CBA8-553ABA59FCAA}"/>
              </a:ext>
            </a:extLst>
          </p:cNvPr>
          <p:cNvSpPr txBox="1"/>
          <p:nvPr/>
        </p:nvSpPr>
        <p:spPr>
          <a:xfrm>
            <a:off x="835742" y="5653548"/>
            <a:ext cx="7570839" cy="1231106"/>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Majority of cars are within price range of 7.5 lakhs.</a:t>
            </a:r>
          </a:p>
          <a:p>
            <a:pPr marL="285750" indent="-285750">
              <a:buFont typeface="Arial" panose="020B0604020202020204" pitchFamily="34" charset="0"/>
              <a:buChar char="•"/>
            </a:pPr>
            <a:endParaRPr lang="en-US" sz="2000" b="1"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Most of the cars are of Brand </a:t>
            </a:r>
            <a:r>
              <a:rPr lang="en-US" sz="2000" b="1" dirty="0" err="1">
                <a:solidFill>
                  <a:schemeClr val="tx1"/>
                </a:solidFill>
                <a:latin typeface="Times New Roman" panose="02020603050405020304" pitchFamily="18" charset="0"/>
                <a:cs typeface="Times New Roman" panose="02020603050405020304" pitchFamily="18" charset="0"/>
              </a:rPr>
              <a:t>Maruthi</a:t>
            </a:r>
            <a:r>
              <a:rPr lang="en-US" sz="2000" b="1" dirty="0">
                <a:solidFill>
                  <a:schemeClr val="tx1"/>
                </a:solidFill>
                <a:latin typeface="Times New Roman" panose="02020603050405020304" pitchFamily="18" charset="0"/>
                <a:cs typeface="Times New Roman" panose="02020603050405020304" pitchFamily="18" charset="0"/>
              </a:rPr>
              <a:t>, Hyundai</a:t>
            </a:r>
            <a:endParaRPr lang="en-IN" sz="2000" b="1"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14872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8130F4-6CE2-2847-6A58-3C0D940EEA4A}"/>
              </a:ext>
            </a:extLst>
          </p:cNvPr>
          <p:cNvSpPr txBox="1"/>
          <p:nvPr/>
        </p:nvSpPr>
        <p:spPr>
          <a:xfrm>
            <a:off x="1431252" y="5854857"/>
            <a:ext cx="9785023" cy="707886"/>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Cars which are made in years 2022, 2019, 2017, 2018, 2020 are more for </a:t>
            </a:r>
            <a:r>
              <a:rPr lang="en-US" sz="2000" b="1" dirty="0" err="1">
                <a:latin typeface="Times New Roman" panose="02020603050405020304" pitchFamily="18" charset="0"/>
                <a:cs typeface="Times New Roman" panose="02020603050405020304" pitchFamily="18" charset="0"/>
              </a:rPr>
              <a:t>resale.they</a:t>
            </a:r>
            <a:r>
              <a:rPr lang="en-US" sz="2000" b="1" dirty="0">
                <a:latin typeface="Times New Roman" panose="02020603050405020304" pitchFamily="18" charset="0"/>
                <a:cs typeface="Times New Roman" panose="02020603050405020304" pitchFamily="18" charset="0"/>
              </a:rPr>
              <a:t> occupy about 63% in the total cars present.</a:t>
            </a:r>
            <a:endParaRPr lang="en-IN" sz="2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57C8744-F203-452C-9FCE-97C48428AEA0}"/>
              </a:ext>
            </a:extLst>
          </p:cNvPr>
          <p:cNvPicPr>
            <a:picLocks noChangeAspect="1"/>
          </p:cNvPicPr>
          <p:nvPr/>
        </p:nvPicPr>
        <p:blipFill>
          <a:blip r:embed="rId2"/>
          <a:stretch>
            <a:fillRect/>
          </a:stretch>
        </p:blipFill>
        <p:spPr>
          <a:xfrm>
            <a:off x="2628615" y="226142"/>
            <a:ext cx="6934769" cy="53585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34615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2DBA19-8AB5-72FA-96F0-D798FC29572B}"/>
              </a:ext>
            </a:extLst>
          </p:cNvPr>
          <p:cNvPicPr>
            <a:picLocks noChangeAspect="1"/>
          </p:cNvPicPr>
          <p:nvPr/>
        </p:nvPicPr>
        <p:blipFill>
          <a:blip r:embed="rId2"/>
          <a:stretch>
            <a:fillRect/>
          </a:stretch>
        </p:blipFill>
        <p:spPr>
          <a:xfrm>
            <a:off x="2173664" y="310446"/>
            <a:ext cx="7467600" cy="4365249"/>
          </a:xfrm>
          <a:prstGeom prst="rect">
            <a:avLst/>
          </a:prstGeom>
        </p:spPr>
      </p:pic>
      <p:sp>
        <p:nvSpPr>
          <p:cNvPr id="4" name="TextBox 3">
            <a:extLst>
              <a:ext uri="{FF2B5EF4-FFF2-40B4-BE49-F238E27FC236}">
                <a16:creationId xmlns:a16="http://schemas.microsoft.com/office/drawing/2014/main" id="{69650646-0515-45D8-83F5-6B2E00E24E83}"/>
              </a:ext>
            </a:extLst>
          </p:cNvPr>
          <p:cNvSpPr txBox="1"/>
          <p:nvPr/>
        </p:nvSpPr>
        <p:spPr>
          <a:xfrm>
            <a:off x="904973" y="5043340"/>
            <a:ext cx="9719035" cy="707886"/>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Most cars having mileage with in range 20,000km to 80,000km.Nissan, Datsun, Hyundai are brands of cars that is present </a:t>
            </a:r>
            <a:r>
              <a:rPr lang="en-US" sz="2000" b="1" dirty="0" err="1">
                <a:latin typeface="Times New Roman" panose="02020603050405020304" pitchFamily="18" charset="0"/>
                <a:cs typeface="Times New Roman" panose="02020603050405020304" pitchFamily="18" charset="0"/>
              </a:rPr>
              <a:t>inthis</a:t>
            </a:r>
            <a:r>
              <a:rPr lang="en-US" sz="2000" b="1" dirty="0">
                <a:latin typeface="Times New Roman" panose="02020603050405020304" pitchFamily="18" charset="0"/>
                <a:cs typeface="Times New Roman" panose="02020603050405020304" pitchFamily="18" charset="0"/>
              </a:rPr>
              <a:t> range</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2535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89C849-95C6-F642-A593-8A7A82400F9D}"/>
              </a:ext>
            </a:extLst>
          </p:cNvPr>
          <p:cNvPicPr>
            <a:picLocks noChangeAspect="1"/>
          </p:cNvPicPr>
          <p:nvPr/>
        </p:nvPicPr>
        <p:blipFill>
          <a:blip r:embed="rId2"/>
          <a:stretch>
            <a:fillRect/>
          </a:stretch>
        </p:blipFill>
        <p:spPr>
          <a:xfrm>
            <a:off x="860981" y="590831"/>
            <a:ext cx="3956115" cy="4450855"/>
          </a:xfrm>
          <a:prstGeom prst="rect">
            <a:avLst/>
          </a:prstGeom>
          <a:ln>
            <a:noFill/>
          </a:ln>
          <a:effectLst>
            <a:softEdge rad="112500"/>
          </a:effectLst>
        </p:spPr>
      </p:pic>
      <p:pic>
        <p:nvPicPr>
          <p:cNvPr id="5" name="Picture 4">
            <a:extLst>
              <a:ext uri="{FF2B5EF4-FFF2-40B4-BE49-F238E27FC236}">
                <a16:creationId xmlns:a16="http://schemas.microsoft.com/office/drawing/2014/main" id="{103915B8-C9DC-5529-8216-1AC84BB303B3}"/>
              </a:ext>
            </a:extLst>
          </p:cNvPr>
          <p:cNvPicPr>
            <a:picLocks noChangeAspect="1"/>
          </p:cNvPicPr>
          <p:nvPr/>
        </p:nvPicPr>
        <p:blipFill>
          <a:blip r:embed="rId3"/>
          <a:stretch>
            <a:fillRect/>
          </a:stretch>
        </p:blipFill>
        <p:spPr>
          <a:xfrm>
            <a:off x="5745244" y="412472"/>
            <a:ext cx="5867400" cy="4562475"/>
          </a:xfrm>
          <a:prstGeom prst="rect">
            <a:avLst/>
          </a:prstGeom>
        </p:spPr>
      </p:pic>
      <p:sp>
        <p:nvSpPr>
          <p:cNvPr id="6" name="TextBox 5">
            <a:extLst>
              <a:ext uri="{FF2B5EF4-FFF2-40B4-BE49-F238E27FC236}">
                <a16:creationId xmlns:a16="http://schemas.microsoft.com/office/drawing/2014/main" id="{A16D1CF1-41C7-2C0B-5163-8DE1DD1502F8}"/>
              </a:ext>
            </a:extLst>
          </p:cNvPr>
          <p:cNvSpPr txBox="1"/>
          <p:nvPr/>
        </p:nvSpPr>
        <p:spPr>
          <a:xfrm>
            <a:off x="6881567" y="5269584"/>
            <a:ext cx="4854804" cy="707886"/>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More 75 percent of cars are of first handed.</a:t>
            </a:r>
            <a:endParaRPr lang="en-IN" sz="2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1C18ECE-A620-17C3-3EFC-F644E1CA05A6}"/>
              </a:ext>
            </a:extLst>
          </p:cNvPr>
          <p:cNvSpPr txBox="1"/>
          <p:nvPr/>
        </p:nvSpPr>
        <p:spPr>
          <a:xfrm>
            <a:off x="980387" y="5194169"/>
            <a:ext cx="4091233" cy="707886"/>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Petrol fuel type cars are most available</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2878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7D8072-9C05-4116-0492-3E3C85D223E4}"/>
              </a:ext>
            </a:extLst>
          </p:cNvPr>
          <p:cNvPicPr>
            <a:picLocks noChangeAspect="1"/>
          </p:cNvPicPr>
          <p:nvPr/>
        </p:nvPicPr>
        <p:blipFill>
          <a:blip r:embed="rId2"/>
          <a:stretch>
            <a:fillRect/>
          </a:stretch>
        </p:blipFill>
        <p:spPr>
          <a:xfrm>
            <a:off x="338763" y="263951"/>
            <a:ext cx="11350474" cy="4600279"/>
          </a:xfrm>
          <a:prstGeom prst="rect">
            <a:avLst/>
          </a:prstGeom>
        </p:spPr>
      </p:pic>
      <p:sp>
        <p:nvSpPr>
          <p:cNvPr id="4" name="TextBox 3">
            <a:extLst>
              <a:ext uri="{FF2B5EF4-FFF2-40B4-BE49-F238E27FC236}">
                <a16:creationId xmlns:a16="http://schemas.microsoft.com/office/drawing/2014/main" id="{1B08838B-B540-8AF9-12F5-8244C84BE57F}"/>
              </a:ext>
            </a:extLst>
          </p:cNvPr>
          <p:cNvSpPr txBox="1"/>
          <p:nvPr/>
        </p:nvSpPr>
        <p:spPr>
          <a:xfrm>
            <a:off x="1121790" y="5288437"/>
            <a:ext cx="8936610" cy="400110"/>
          </a:xfrm>
          <a:prstGeom prst="rect">
            <a:avLst/>
          </a:prstGeom>
          <a:noFill/>
        </p:spPr>
        <p:txBody>
          <a:bodyPr wrap="square" rtlCol="0">
            <a:spAutoFit/>
          </a:bodyPr>
          <a:lstStyle/>
          <a:p>
            <a:pPr marL="342900" indent="-342900">
              <a:buFont typeface="Arial" panose="020B0604020202020204" pitchFamily="34" charset="0"/>
              <a:buChar char="•"/>
            </a:pPr>
            <a:r>
              <a:rPr lang="en-US" sz="2000" b="1" dirty="0" err="1">
                <a:latin typeface="Times New Roman" panose="02020603050405020304" pitchFamily="18" charset="0"/>
                <a:cs typeface="Times New Roman" panose="02020603050405020304" pitchFamily="18" charset="0"/>
              </a:rPr>
              <a:t>Baleno</a:t>
            </a:r>
            <a:r>
              <a:rPr lang="en-US" sz="2000" b="1" dirty="0">
                <a:latin typeface="Times New Roman" panose="02020603050405020304" pitchFamily="18" charset="0"/>
                <a:cs typeface="Times New Roman" panose="02020603050405020304" pitchFamily="18" charset="0"/>
              </a:rPr>
              <a:t>, NEXON, Swift, City and </a:t>
            </a:r>
            <a:r>
              <a:rPr lang="en-US" sz="2000" b="1" dirty="0" err="1">
                <a:latin typeface="Times New Roman" panose="02020603050405020304" pitchFamily="18" charset="0"/>
                <a:cs typeface="Times New Roman" panose="02020603050405020304" pitchFamily="18" charset="0"/>
              </a:rPr>
              <a:t>Ecosport</a:t>
            </a:r>
            <a:r>
              <a:rPr lang="en-US" sz="2000" b="1" dirty="0">
                <a:latin typeface="Times New Roman" panose="02020603050405020304" pitchFamily="18" charset="0"/>
                <a:cs typeface="Times New Roman" panose="02020603050405020304" pitchFamily="18" charset="0"/>
              </a:rPr>
              <a:t> are top 5 car models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9796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56284E-F94D-EF55-E312-1F72BF01AB99}"/>
              </a:ext>
            </a:extLst>
          </p:cNvPr>
          <p:cNvSpPr txBox="1"/>
          <p:nvPr/>
        </p:nvSpPr>
        <p:spPr>
          <a:xfrm>
            <a:off x="763570" y="179110"/>
            <a:ext cx="10322351" cy="584775"/>
          </a:xfrm>
          <a:prstGeom prst="rect">
            <a:avLst/>
          </a:prstGeom>
          <a:noFill/>
        </p:spPr>
        <p:txBody>
          <a:bodyPr wrap="square" rtlCol="0">
            <a:spAutoFit/>
          </a:bodyPr>
          <a:lstStyle/>
          <a:p>
            <a:r>
              <a:rPr lang="en-IN" sz="3200" b="1" dirty="0">
                <a:solidFill>
                  <a:srgbClr val="FF0000"/>
                </a:solidFill>
                <a:latin typeface="Times New Roman" panose="02020603050405020304" pitchFamily="18" charset="0"/>
                <a:cs typeface="Times New Roman" panose="02020603050405020304" pitchFamily="18" charset="0"/>
              </a:rPr>
              <a:t>			</a:t>
            </a:r>
            <a:r>
              <a:rPr lang="en-IN" sz="3200" b="1" u="sng" dirty="0">
                <a:solidFill>
                  <a:srgbClr val="FF0000"/>
                </a:solidFill>
                <a:latin typeface="Times New Roman" panose="02020603050405020304" pitchFamily="18" charset="0"/>
                <a:cs typeface="Times New Roman" panose="02020603050405020304" pitchFamily="18" charset="0"/>
              </a:rPr>
              <a:t>BI -VARIATE ANALYSIS</a:t>
            </a:r>
          </a:p>
        </p:txBody>
      </p:sp>
      <p:pic>
        <p:nvPicPr>
          <p:cNvPr id="4" name="Picture 3">
            <a:extLst>
              <a:ext uri="{FF2B5EF4-FFF2-40B4-BE49-F238E27FC236}">
                <a16:creationId xmlns:a16="http://schemas.microsoft.com/office/drawing/2014/main" id="{44DC3E05-6F9B-5F19-11F6-0EE626A987DA}"/>
              </a:ext>
            </a:extLst>
          </p:cNvPr>
          <p:cNvPicPr>
            <a:picLocks noChangeAspect="1"/>
          </p:cNvPicPr>
          <p:nvPr/>
        </p:nvPicPr>
        <p:blipFill>
          <a:blip r:embed="rId2"/>
          <a:stretch>
            <a:fillRect/>
          </a:stretch>
        </p:blipFill>
        <p:spPr>
          <a:xfrm>
            <a:off x="763571" y="907870"/>
            <a:ext cx="10322350" cy="4212700"/>
          </a:xfrm>
          <a:prstGeom prst="rect">
            <a:avLst/>
          </a:prstGeom>
        </p:spPr>
      </p:pic>
      <p:sp>
        <p:nvSpPr>
          <p:cNvPr id="5" name="TextBox 4">
            <a:extLst>
              <a:ext uri="{FF2B5EF4-FFF2-40B4-BE49-F238E27FC236}">
                <a16:creationId xmlns:a16="http://schemas.microsoft.com/office/drawing/2014/main" id="{D24E5451-BCCD-F688-0825-129F5AEA715F}"/>
              </a:ext>
            </a:extLst>
          </p:cNvPr>
          <p:cNvSpPr txBox="1"/>
          <p:nvPr/>
        </p:nvSpPr>
        <p:spPr>
          <a:xfrm>
            <a:off x="443060" y="5486400"/>
            <a:ext cx="11349871" cy="707886"/>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Mahindra car has more spread of data it's price range is 2.8 to 22.5 lakhs.MG branded car has the highest starting </a:t>
            </a:r>
            <a:r>
              <a:rPr lang="en-US" sz="2000" b="1" dirty="0" err="1">
                <a:latin typeface="Times New Roman" panose="02020603050405020304" pitchFamily="18" charset="0"/>
                <a:cs typeface="Times New Roman" panose="02020603050405020304" pitchFamily="18" charset="0"/>
              </a:rPr>
              <a:t>priceto</a:t>
            </a:r>
            <a:r>
              <a:rPr lang="en-US" sz="2000" b="1" dirty="0">
                <a:latin typeface="Times New Roman" panose="02020603050405020304" pitchFamily="18" charset="0"/>
                <a:cs typeface="Times New Roman" panose="02020603050405020304" pitchFamily="18" charset="0"/>
              </a:rPr>
              <a:t> buy cars.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7881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D79173-1F21-DAB0-BEF4-ACF2725F4D5A}"/>
              </a:ext>
            </a:extLst>
          </p:cNvPr>
          <p:cNvPicPr>
            <a:picLocks noChangeAspect="1"/>
          </p:cNvPicPr>
          <p:nvPr/>
        </p:nvPicPr>
        <p:blipFill>
          <a:blip r:embed="rId2"/>
          <a:stretch>
            <a:fillRect/>
          </a:stretch>
        </p:blipFill>
        <p:spPr>
          <a:xfrm>
            <a:off x="66577" y="582449"/>
            <a:ext cx="4034083" cy="3876684"/>
          </a:xfrm>
          <a:prstGeom prst="rect">
            <a:avLst/>
          </a:prstGeom>
        </p:spPr>
      </p:pic>
      <p:pic>
        <p:nvPicPr>
          <p:cNvPr id="5" name="Picture 4">
            <a:extLst>
              <a:ext uri="{FF2B5EF4-FFF2-40B4-BE49-F238E27FC236}">
                <a16:creationId xmlns:a16="http://schemas.microsoft.com/office/drawing/2014/main" id="{848C0C58-EEE1-B12A-E34C-B217C18DB957}"/>
              </a:ext>
            </a:extLst>
          </p:cNvPr>
          <p:cNvPicPr>
            <a:picLocks noChangeAspect="1"/>
          </p:cNvPicPr>
          <p:nvPr/>
        </p:nvPicPr>
        <p:blipFill>
          <a:blip r:embed="rId3"/>
          <a:stretch>
            <a:fillRect/>
          </a:stretch>
        </p:blipFill>
        <p:spPr>
          <a:xfrm>
            <a:off x="4178161" y="765436"/>
            <a:ext cx="4304721" cy="3202953"/>
          </a:xfrm>
          <a:prstGeom prst="rect">
            <a:avLst/>
          </a:prstGeom>
        </p:spPr>
      </p:pic>
      <p:pic>
        <p:nvPicPr>
          <p:cNvPr id="7" name="Picture 6">
            <a:extLst>
              <a:ext uri="{FF2B5EF4-FFF2-40B4-BE49-F238E27FC236}">
                <a16:creationId xmlns:a16="http://schemas.microsoft.com/office/drawing/2014/main" id="{152562D3-C44A-7C96-46B9-024CF2E53345}"/>
              </a:ext>
            </a:extLst>
          </p:cNvPr>
          <p:cNvPicPr>
            <a:picLocks noChangeAspect="1"/>
          </p:cNvPicPr>
          <p:nvPr/>
        </p:nvPicPr>
        <p:blipFill>
          <a:blip r:embed="rId4"/>
          <a:stretch>
            <a:fillRect/>
          </a:stretch>
        </p:blipFill>
        <p:spPr>
          <a:xfrm>
            <a:off x="8560383" y="673942"/>
            <a:ext cx="3468219" cy="3385940"/>
          </a:xfrm>
          <a:prstGeom prst="rect">
            <a:avLst/>
          </a:prstGeom>
        </p:spPr>
      </p:pic>
      <p:sp>
        <p:nvSpPr>
          <p:cNvPr id="8" name="TextBox 7">
            <a:extLst>
              <a:ext uri="{FF2B5EF4-FFF2-40B4-BE49-F238E27FC236}">
                <a16:creationId xmlns:a16="http://schemas.microsoft.com/office/drawing/2014/main" id="{46077B07-AB51-4EAA-78E6-8366F703C406}"/>
              </a:ext>
            </a:extLst>
          </p:cNvPr>
          <p:cNvSpPr txBox="1"/>
          <p:nvPr/>
        </p:nvSpPr>
        <p:spPr>
          <a:xfrm>
            <a:off x="461913" y="4609707"/>
            <a:ext cx="3638747" cy="1200329"/>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Top 5 models with maximum price range is XUV700, Harrier, HECTORPLUS, CARENS, HECTOR</a:t>
            </a:r>
            <a:endParaRPr lang="en-IN" sz="18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5D52532-D2B7-00EA-1369-87828001F7AA}"/>
              </a:ext>
            </a:extLst>
          </p:cNvPr>
          <p:cNvSpPr txBox="1"/>
          <p:nvPr/>
        </p:nvSpPr>
        <p:spPr>
          <a:xfrm>
            <a:off x="4308049" y="4059882"/>
            <a:ext cx="4252334" cy="2031325"/>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Petrol fuel type has wide spread of price. The minimum price of the petrol fuel type cars are less comparatively. Similarly the maximum price of petrol fuel type cars are more comparatively. Diesel comes in second place and them last is CNG.</a:t>
            </a:r>
            <a:endParaRPr lang="en-IN" sz="18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F4617CB-7C8A-7914-566C-EF226D6AFC9B}"/>
              </a:ext>
            </a:extLst>
          </p:cNvPr>
          <p:cNvSpPr txBox="1"/>
          <p:nvPr/>
        </p:nvSpPr>
        <p:spPr>
          <a:xfrm>
            <a:off x="8757501" y="4157221"/>
            <a:ext cx="3205113" cy="2031325"/>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Cars which are sold by first owners has price distribution form 1.5 lakhs to 22 lakhs, whereas cars that are sold by second owners has price distribution 1.75 lakhs to 12.5 lakhs</a:t>
            </a:r>
            <a:endParaRPr lang="en-IN" sz="18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CE6179D-744A-5FAE-959F-2A235DC503B4}"/>
              </a:ext>
            </a:extLst>
          </p:cNvPr>
          <p:cNvSpPr txBox="1"/>
          <p:nvPr/>
        </p:nvSpPr>
        <p:spPr>
          <a:xfrm>
            <a:off x="6096000" y="582449"/>
            <a:ext cx="1337186" cy="246221"/>
          </a:xfrm>
          <a:prstGeom prst="rect">
            <a:avLst/>
          </a:prstGeom>
          <a:noFill/>
        </p:spPr>
        <p:txBody>
          <a:bodyPr wrap="square" rtlCol="0">
            <a:spAutoFit/>
          </a:bodyPr>
          <a:lstStyle/>
          <a:p>
            <a:r>
              <a:rPr lang="en-IN" sz="1000" dirty="0"/>
              <a:t>Fuel VS Price</a:t>
            </a:r>
          </a:p>
        </p:txBody>
      </p:sp>
    </p:spTree>
    <p:extLst>
      <p:ext uri="{BB962C8B-B14F-4D97-AF65-F5344CB8AC3E}">
        <p14:creationId xmlns:p14="http://schemas.microsoft.com/office/powerpoint/2010/main" val="1771520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9EB778-D25C-CAD4-A2E8-B0CBD179761C}"/>
              </a:ext>
            </a:extLst>
          </p:cNvPr>
          <p:cNvPicPr>
            <a:picLocks noChangeAspect="1"/>
          </p:cNvPicPr>
          <p:nvPr/>
        </p:nvPicPr>
        <p:blipFill>
          <a:blip r:embed="rId2"/>
          <a:stretch>
            <a:fillRect/>
          </a:stretch>
        </p:blipFill>
        <p:spPr>
          <a:xfrm>
            <a:off x="2139688" y="187162"/>
            <a:ext cx="6146473" cy="4826891"/>
          </a:xfrm>
          <a:prstGeom prst="rect">
            <a:avLst/>
          </a:prstGeom>
        </p:spPr>
      </p:pic>
      <p:sp>
        <p:nvSpPr>
          <p:cNvPr id="4" name="TextBox 3">
            <a:extLst>
              <a:ext uri="{FF2B5EF4-FFF2-40B4-BE49-F238E27FC236}">
                <a16:creationId xmlns:a16="http://schemas.microsoft.com/office/drawing/2014/main" id="{A460FDBE-C5BC-23D2-835C-CE6038284F5E}"/>
              </a:ext>
            </a:extLst>
          </p:cNvPr>
          <p:cNvSpPr txBox="1"/>
          <p:nvPr/>
        </p:nvSpPr>
        <p:spPr>
          <a:xfrm>
            <a:off x="1253765" y="5514680"/>
            <a:ext cx="8568965" cy="707886"/>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Petrol fuel type cars are maximum available for resale in both the category of 1st owner's and 2nd owner's.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9114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5BD56A-F964-B858-DCEF-08D08EC96F77}"/>
              </a:ext>
            </a:extLst>
          </p:cNvPr>
          <p:cNvSpPr txBox="1"/>
          <p:nvPr/>
        </p:nvSpPr>
        <p:spPr>
          <a:xfrm>
            <a:off x="301658" y="245097"/>
            <a:ext cx="11236750" cy="584775"/>
          </a:xfrm>
          <a:prstGeom prst="rect">
            <a:avLst/>
          </a:prstGeom>
          <a:noFill/>
        </p:spPr>
        <p:txBody>
          <a:bodyPr wrap="square" rtlCol="0">
            <a:spAutoFit/>
          </a:bodyPr>
          <a:lstStyle/>
          <a:p>
            <a:r>
              <a:rPr lang="en-IN" sz="3200" b="1" dirty="0">
                <a:solidFill>
                  <a:srgbClr val="FF0000"/>
                </a:solidFill>
                <a:latin typeface="Times New Roman" panose="02020603050405020304" pitchFamily="18" charset="0"/>
                <a:cs typeface="Times New Roman" panose="02020603050405020304" pitchFamily="18" charset="0"/>
              </a:rPr>
              <a:t>			</a:t>
            </a:r>
            <a:r>
              <a:rPr lang="en-IN" sz="3200" b="1" u="sng" dirty="0">
                <a:solidFill>
                  <a:srgbClr val="FF0000"/>
                </a:solidFill>
                <a:latin typeface="Times New Roman" panose="02020603050405020304" pitchFamily="18" charset="0"/>
                <a:cs typeface="Times New Roman" panose="02020603050405020304" pitchFamily="18" charset="0"/>
              </a:rPr>
              <a:t>MULTIVARIATE ANALYSIS</a:t>
            </a:r>
          </a:p>
        </p:txBody>
      </p:sp>
      <p:pic>
        <p:nvPicPr>
          <p:cNvPr id="4" name="Picture 3">
            <a:extLst>
              <a:ext uri="{FF2B5EF4-FFF2-40B4-BE49-F238E27FC236}">
                <a16:creationId xmlns:a16="http://schemas.microsoft.com/office/drawing/2014/main" id="{AB2D8A3C-749E-D0E5-1C15-57C6FA63A9C9}"/>
              </a:ext>
            </a:extLst>
          </p:cNvPr>
          <p:cNvPicPr>
            <a:picLocks noChangeAspect="1"/>
          </p:cNvPicPr>
          <p:nvPr/>
        </p:nvPicPr>
        <p:blipFill>
          <a:blip r:embed="rId2"/>
          <a:stretch>
            <a:fillRect/>
          </a:stretch>
        </p:blipFill>
        <p:spPr>
          <a:xfrm>
            <a:off x="130341" y="1328737"/>
            <a:ext cx="11766692" cy="4200525"/>
          </a:xfrm>
          <a:prstGeom prst="rect">
            <a:avLst/>
          </a:prstGeom>
        </p:spPr>
      </p:pic>
      <p:sp>
        <p:nvSpPr>
          <p:cNvPr id="5" name="TextBox 4">
            <a:extLst>
              <a:ext uri="{FF2B5EF4-FFF2-40B4-BE49-F238E27FC236}">
                <a16:creationId xmlns:a16="http://schemas.microsoft.com/office/drawing/2014/main" id="{F85486A8-D366-233B-1214-58E406AEF1EA}"/>
              </a:ext>
            </a:extLst>
          </p:cNvPr>
          <p:cNvSpPr txBox="1"/>
          <p:nvPr/>
        </p:nvSpPr>
        <p:spPr>
          <a:xfrm>
            <a:off x="810705" y="928627"/>
            <a:ext cx="9898144" cy="400110"/>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TITLE :Price VS Distance Based on Fuel Type of cars sold by owner_1</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7145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B2A64D-A24B-B55B-09FA-8EC01F3AB71A}"/>
              </a:ext>
            </a:extLst>
          </p:cNvPr>
          <p:cNvSpPr txBox="1"/>
          <p:nvPr/>
        </p:nvSpPr>
        <p:spPr>
          <a:xfrm>
            <a:off x="169682" y="0"/>
            <a:ext cx="11481849" cy="7246608"/>
          </a:xfrm>
          <a:prstGeom prst="rect">
            <a:avLst/>
          </a:prstGeom>
          <a:noFill/>
        </p:spPr>
        <p:txBody>
          <a:bodyPr wrap="square" rtlCol="0">
            <a:spAutoFit/>
          </a:bodyPr>
          <a:lstStyle/>
          <a:p>
            <a:r>
              <a:rPr lang="en-IN" sz="3200" b="1" dirty="0">
                <a:solidFill>
                  <a:srgbClr val="FF0000"/>
                </a:solidFill>
                <a:latin typeface="Times New Roman" panose="02020603050405020304" pitchFamily="18" charset="0"/>
                <a:cs typeface="Times New Roman" panose="02020603050405020304" pitchFamily="18" charset="0"/>
              </a:rPr>
              <a:t>					</a:t>
            </a:r>
            <a:r>
              <a:rPr lang="en-IN" sz="3200" b="1" u="sng" dirty="0">
                <a:solidFill>
                  <a:srgbClr val="FF0000"/>
                </a:solidFill>
                <a:latin typeface="Times New Roman" panose="02020603050405020304" pitchFamily="18" charset="0"/>
                <a:cs typeface="Times New Roman" panose="02020603050405020304" pitchFamily="18" charset="0"/>
              </a:rPr>
              <a:t>ABOUT US </a:t>
            </a:r>
          </a:p>
          <a:p>
            <a:r>
              <a:rPr lang="en-IN" sz="2800" b="1" u="sng" dirty="0" err="1">
                <a:solidFill>
                  <a:schemeClr val="tx1"/>
                </a:solidFill>
                <a:latin typeface="Times New Roman" panose="02020603050405020304" pitchFamily="18" charset="0"/>
                <a:cs typeface="Times New Roman" panose="02020603050405020304" pitchFamily="18" charset="0"/>
              </a:rPr>
              <a:t>B.Vamsi</a:t>
            </a:r>
            <a:r>
              <a:rPr lang="en-IN" sz="2800" b="1" u="sng" dirty="0">
                <a:solidFill>
                  <a:schemeClr val="tx1"/>
                </a:solidFill>
                <a:latin typeface="Times New Roman" panose="02020603050405020304" pitchFamily="18" charset="0"/>
                <a:cs typeface="Times New Roman" panose="02020603050405020304" pitchFamily="18" charset="0"/>
              </a:rPr>
              <a:t> Krishna</a:t>
            </a:r>
          </a:p>
          <a:p>
            <a:endParaRPr lang="en-IN" sz="2800" b="1" dirty="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 have recently completed my BTech in the stream of Computer Science and Engineering, in </a:t>
            </a:r>
            <a:r>
              <a:rPr lang="en-IN" sz="2000" u="sng" dirty="0">
                <a:latin typeface="Times New Roman" panose="02020603050405020304" pitchFamily="18" charset="0"/>
                <a:cs typeface="Times New Roman" panose="02020603050405020304" pitchFamily="18" charset="0"/>
              </a:rPr>
              <a:t>N.B.K.R INSTITUTE OF SCIENCE AND TECHNOLOGY</a:t>
            </a:r>
            <a:r>
              <a:rPr lang="en-IN" sz="2000" dirty="0">
                <a:latin typeface="Times New Roman" panose="02020603050405020304" pitchFamily="18" charset="0"/>
                <a:cs typeface="Times New Roman" panose="02020603050405020304" pitchFamily="18" charset="0"/>
              </a:rPr>
              <a:t>. Now I have done my </a:t>
            </a:r>
            <a:r>
              <a:rPr lang="en-IN" sz="2000" b="1" dirty="0">
                <a:latin typeface="Times New Roman" panose="02020603050405020304" pitchFamily="18" charset="0"/>
                <a:cs typeface="Times New Roman" panose="02020603050405020304" pitchFamily="18" charset="0"/>
              </a:rPr>
              <a:t>Data</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Analytics</a:t>
            </a:r>
            <a:r>
              <a:rPr lang="en-IN" sz="2000" dirty="0">
                <a:latin typeface="Times New Roman" panose="02020603050405020304" pitchFamily="18" charset="0"/>
                <a:cs typeface="Times New Roman" panose="02020603050405020304" pitchFamily="18" charset="0"/>
              </a:rPr>
              <a:t> course at </a:t>
            </a:r>
            <a:r>
              <a:rPr lang="en-IN" sz="2000" u="sng" dirty="0">
                <a:highlight>
                  <a:srgbClr val="FFFF00"/>
                </a:highlight>
                <a:latin typeface="Times New Roman" panose="02020603050405020304" pitchFamily="18" charset="0"/>
                <a:cs typeface="Times New Roman" panose="02020603050405020304" pitchFamily="18" charset="0"/>
              </a:rPr>
              <a:t>INNOMATICS RESEARCH LABS.</a:t>
            </a:r>
          </a:p>
          <a:p>
            <a:pPr marL="457200" indent="-4572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r>
              <a:rPr lang="en-IN" sz="2800" b="1" u="sng" dirty="0" err="1">
                <a:latin typeface="Times New Roman" panose="02020603050405020304" pitchFamily="18" charset="0"/>
                <a:cs typeface="Times New Roman" panose="02020603050405020304" pitchFamily="18" charset="0"/>
              </a:rPr>
              <a:t>D.V.Sriram</a:t>
            </a:r>
            <a:r>
              <a:rPr lang="en-IN" sz="2800" b="1" u="sng" dirty="0">
                <a:latin typeface="Times New Roman" panose="02020603050405020304" pitchFamily="18" charset="0"/>
                <a:cs typeface="Times New Roman" panose="02020603050405020304" pitchFamily="18" charset="0"/>
              </a:rPr>
              <a:t> </a:t>
            </a:r>
          </a:p>
          <a:p>
            <a:endParaRPr lang="en-IN" sz="28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 have recently completed my BTech in the stream of Electrical and Electronics Engineering , in </a:t>
            </a:r>
            <a:r>
              <a:rPr lang="en-IN" sz="2000" u="sng" dirty="0">
                <a:latin typeface="Times New Roman" panose="02020603050405020304" pitchFamily="18" charset="0"/>
                <a:cs typeface="Times New Roman" panose="02020603050405020304" pitchFamily="18" charset="0"/>
              </a:rPr>
              <a:t>N.B.K.R INSTITUTE OF SCIENCE AND TECHNOLOGY</a:t>
            </a:r>
            <a:r>
              <a:rPr lang="en-IN" sz="2000" dirty="0">
                <a:latin typeface="Times New Roman" panose="02020603050405020304" pitchFamily="18" charset="0"/>
                <a:cs typeface="Times New Roman" panose="02020603050405020304" pitchFamily="18" charset="0"/>
              </a:rPr>
              <a:t>. Now I have done my </a:t>
            </a:r>
            <a:r>
              <a:rPr lang="en-IN" sz="2000" b="1" dirty="0">
                <a:latin typeface="Times New Roman" panose="02020603050405020304" pitchFamily="18" charset="0"/>
                <a:cs typeface="Times New Roman" panose="02020603050405020304" pitchFamily="18" charset="0"/>
              </a:rPr>
              <a:t>Data</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Analytics</a:t>
            </a:r>
            <a:r>
              <a:rPr lang="en-IN" sz="2000" dirty="0">
                <a:latin typeface="Times New Roman" panose="02020603050405020304" pitchFamily="18" charset="0"/>
                <a:cs typeface="Times New Roman" panose="02020603050405020304" pitchFamily="18" charset="0"/>
              </a:rPr>
              <a:t> course at </a:t>
            </a:r>
            <a:r>
              <a:rPr lang="en-IN" sz="2000" u="sng" dirty="0">
                <a:highlight>
                  <a:srgbClr val="FFFF00"/>
                </a:highlight>
                <a:latin typeface="Times New Roman" panose="02020603050405020304" pitchFamily="18" charset="0"/>
                <a:cs typeface="Times New Roman" panose="02020603050405020304" pitchFamily="18" charset="0"/>
              </a:rPr>
              <a:t>INNOMATICS RESEARCH LABS.</a:t>
            </a:r>
          </a:p>
          <a:p>
            <a:endParaRPr lang="en-IN" sz="3200" b="1" dirty="0">
              <a:solidFill>
                <a:schemeClr val="tx1"/>
              </a:solidFill>
              <a:latin typeface="Times New Roman" panose="02020603050405020304" pitchFamily="18" charset="0"/>
              <a:cs typeface="Times New Roman" panose="02020603050405020304" pitchFamily="18" charset="0"/>
            </a:endParaRPr>
          </a:p>
          <a:p>
            <a:r>
              <a:rPr lang="en-IN" sz="2800" b="1" u="sng" dirty="0" err="1">
                <a:latin typeface="Times New Roman" panose="02020603050405020304" pitchFamily="18" charset="0"/>
                <a:cs typeface="Times New Roman" panose="02020603050405020304" pitchFamily="18" charset="0"/>
              </a:rPr>
              <a:t>A.Sasi</a:t>
            </a:r>
            <a:r>
              <a:rPr lang="en-IN" sz="2800" b="1" u="sng" dirty="0">
                <a:latin typeface="Times New Roman" panose="02020603050405020304" pitchFamily="18" charset="0"/>
                <a:cs typeface="Times New Roman" panose="02020603050405020304" pitchFamily="18" charset="0"/>
              </a:rPr>
              <a:t> Kumar </a:t>
            </a:r>
          </a:p>
          <a:p>
            <a:endParaRPr lang="en-IN" sz="2800" b="1" dirty="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 have recently completed my BTech in the stream of Electrical and Electronics Engineering , in </a:t>
            </a:r>
            <a:r>
              <a:rPr lang="en-IN" sz="2000" u="sng" dirty="0">
                <a:latin typeface="Times New Roman" panose="02020603050405020304" pitchFamily="18" charset="0"/>
                <a:cs typeface="Times New Roman" panose="02020603050405020304" pitchFamily="18" charset="0"/>
              </a:rPr>
              <a:t>N.B.K.R INSTITUTE OF SCIENCE AND TECHNOLOGY</a:t>
            </a:r>
            <a:r>
              <a:rPr lang="en-IN" sz="2000" dirty="0">
                <a:latin typeface="Times New Roman" panose="02020603050405020304" pitchFamily="18" charset="0"/>
                <a:cs typeface="Times New Roman" panose="02020603050405020304" pitchFamily="18" charset="0"/>
              </a:rPr>
              <a:t>. Now I have done my </a:t>
            </a:r>
            <a:r>
              <a:rPr lang="en-IN" sz="2000" b="1" dirty="0">
                <a:latin typeface="Times New Roman" panose="02020603050405020304" pitchFamily="18" charset="0"/>
                <a:cs typeface="Times New Roman" panose="02020603050405020304" pitchFamily="18" charset="0"/>
              </a:rPr>
              <a:t>Data</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Analytics</a:t>
            </a:r>
            <a:r>
              <a:rPr lang="en-IN" sz="2000" dirty="0">
                <a:latin typeface="Times New Roman" panose="02020603050405020304" pitchFamily="18" charset="0"/>
                <a:cs typeface="Times New Roman" panose="02020603050405020304" pitchFamily="18" charset="0"/>
              </a:rPr>
              <a:t> course at </a:t>
            </a:r>
            <a:r>
              <a:rPr lang="en-IN" sz="2000" u="sng" dirty="0">
                <a:highlight>
                  <a:srgbClr val="FFFF00"/>
                </a:highlight>
                <a:latin typeface="Times New Roman" panose="02020603050405020304" pitchFamily="18" charset="0"/>
                <a:cs typeface="Times New Roman" panose="02020603050405020304" pitchFamily="18" charset="0"/>
              </a:rPr>
              <a:t>INNOMATICS RESEARCH LABS.</a:t>
            </a:r>
          </a:p>
          <a:p>
            <a:pPr marL="457200" indent="-457200">
              <a:buFont typeface="Arial" panose="020B0604020202020204" pitchFamily="34" charset="0"/>
              <a:buChar char="•"/>
            </a:pPr>
            <a:endParaRPr lang="en-IN" sz="2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3180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B88B85-A38A-CD61-C70B-CC22789010E2}"/>
              </a:ext>
            </a:extLst>
          </p:cNvPr>
          <p:cNvPicPr>
            <a:picLocks noChangeAspect="1"/>
          </p:cNvPicPr>
          <p:nvPr/>
        </p:nvPicPr>
        <p:blipFill>
          <a:blip r:embed="rId2"/>
          <a:stretch>
            <a:fillRect/>
          </a:stretch>
        </p:blipFill>
        <p:spPr>
          <a:xfrm>
            <a:off x="95250" y="699695"/>
            <a:ext cx="12096750" cy="4265595"/>
          </a:xfrm>
          <a:prstGeom prst="rect">
            <a:avLst/>
          </a:prstGeom>
        </p:spPr>
      </p:pic>
      <p:sp>
        <p:nvSpPr>
          <p:cNvPr id="4" name="TextBox 3">
            <a:extLst>
              <a:ext uri="{FF2B5EF4-FFF2-40B4-BE49-F238E27FC236}">
                <a16:creationId xmlns:a16="http://schemas.microsoft.com/office/drawing/2014/main" id="{90F1E929-7D19-5EFC-3797-1B6619B18DEF}"/>
              </a:ext>
            </a:extLst>
          </p:cNvPr>
          <p:cNvSpPr txBox="1"/>
          <p:nvPr/>
        </p:nvSpPr>
        <p:spPr>
          <a:xfrm>
            <a:off x="1340177" y="156607"/>
            <a:ext cx="9511645"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TITLE : Price VS Distance Based on Fuel Type Of cars Sold By owner_2</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6407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F08720-96D2-5285-72F7-D641EFBDB26D}"/>
              </a:ext>
            </a:extLst>
          </p:cNvPr>
          <p:cNvPicPr>
            <a:picLocks noChangeAspect="1"/>
          </p:cNvPicPr>
          <p:nvPr/>
        </p:nvPicPr>
        <p:blipFill>
          <a:blip r:embed="rId2"/>
          <a:stretch>
            <a:fillRect/>
          </a:stretch>
        </p:blipFill>
        <p:spPr>
          <a:xfrm>
            <a:off x="242887" y="95250"/>
            <a:ext cx="11706225" cy="6667500"/>
          </a:xfrm>
          <a:prstGeom prst="rect">
            <a:avLst/>
          </a:prstGeom>
        </p:spPr>
      </p:pic>
    </p:spTree>
    <p:extLst>
      <p:ext uri="{BB962C8B-B14F-4D97-AF65-F5344CB8AC3E}">
        <p14:creationId xmlns:p14="http://schemas.microsoft.com/office/powerpoint/2010/main" val="1877126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51D6C6-5611-6696-5340-E6F65427458D}"/>
              </a:ext>
            </a:extLst>
          </p:cNvPr>
          <p:cNvPicPr>
            <a:picLocks noChangeAspect="1"/>
          </p:cNvPicPr>
          <p:nvPr/>
        </p:nvPicPr>
        <p:blipFill>
          <a:blip r:embed="rId2"/>
          <a:stretch>
            <a:fillRect/>
          </a:stretch>
        </p:blipFill>
        <p:spPr>
          <a:xfrm>
            <a:off x="986378" y="370394"/>
            <a:ext cx="8817498" cy="6324600"/>
          </a:xfrm>
          <a:prstGeom prst="rect">
            <a:avLst/>
          </a:prstGeom>
        </p:spPr>
      </p:pic>
    </p:spTree>
    <p:extLst>
      <p:ext uri="{BB962C8B-B14F-4D97-AF65-F5344CB8AC3E}">
        <p14:creationId xmlns:p14="http://schemas.microsoft.com/office/powerpoint/2010/main" val="2451926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AD5717-3BA2-6EF4-CF10-81C883749887}"/>
              </a:ext>
            </a:extLst>
          </p:cNvPr>
          <p:cNvPicPr>
            <a:picLocks noChangeAspect="1"/>
          </p:cNvPicPr>
          <p:nvPr/>
        </p:nvPicPr>
        <p:blipFill>
          <a:blip r:embed="rId2"/>
          <a:stretch>
            <a:fillRect/>
          </a:stretch>
        </p:blipFill>
        <p:spPr>
          <a:xfrm>
            <a:off x="1555423" y="179109"/>
            <a:ext cx="7183224" cy="6353666"/>
          </a:xfrm>
          <a:prstGeom prst="rect">
            <a:avLst/>
          </a:prstGeom>
        </p:spPr>
      </p:pic>
    </p:spTree>
    <p:extLst>
      <p:ext uri="{BB962C8B-B14F-4D97-AF65-F5344CB8AC3E}">
        <p14:creationId xmlns:p14="http://schemas.microsoft.com/office/powerpoint/2010/main" val="1553589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E5287-90AF-2137-CD78-38585ED961AF}"/>
              </a:ext>
            </a:extLst>
          </p:cNvPr>
          <p:cNvSpPr>
            <a:spLocks noGrp="1"/>
          </p:cNvSpPr>
          <p:nvPr>
            <p:ph type="ctrTitle"/>
          </p:nvPr>
        </p:nvSpPr>
        <p:spPr>
          <a:xfrm>
            <a:off x="1524000" y="245807"/>
            <a:ext cx="9144000" cy="481780"/>
          </a:xfrm>
        </p:spPr>
        <p:txBody>
          <a:bodyPr>
            <a:noAutofit/>
          </a:bodyPr>
          <a:lstStyle/>
          <a:p>
            <a:r>
              <a:rPr lang="en-IN" sz="4000" u="sng" dirty="0">
                <a:solidFill>
                  <a:srgbClr val="FF0000"/>
                </a:solidFill>
              </a:rPr>
              <a:t>CONCLUSION</a:t>
            </a:r>
          </a:p>
        </p:txBody>
      </p:sp>
      <p:sp>
        <p:nvSpPr>
          <p:cNvPr id="4" name="Rectangle 1">
            <a:extLst>
              <a:ext uri="{FF2B5EF4-FFF2-40B4-BE49-F238E27FC236}">
                <a16:creationId xmlns:a16="http://schemas.microsoft.com/office/drawing/2014/main" id="{4292AADB-DDEC-2F79-AEC9-21098C335F06}"/>
              </a:ext>
            </a:extLst>
          </p:cNvPr>
          <p:cNvSpPr>
            <a:spLocks noGrp="1" noChangeArrowheads="1"/>
          </p:cNvSpPr>
          <p:nvPr>
            <p:ph type="subTitle" idx="1"/>
          </p:nvPr>
        </p:nvSpPr>
        <p:spPr bwMode="auto">
          <a:xfrm>
            <a:off x="785814" y="590316"/>
            <a:ext cx="11307864" cy="566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FF0000"/>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Maruti and Hyundai dominate the car market, indicating strong brand loyalty among consumers.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Most cars are priced under 7.5 lakhs, with prices inversely related to mileage.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Newer models (2022, 2019, 2017) retain higher resale value, comprising 63% of total cars.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First-owner cars have a wider price range and better value retention compared to second-owner cars.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Petrol vehicles are most prevalent, particularly in resale markets, with consistent price growth observed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over time. </a:t>
            </a:r>
          </a:p>
          <a:p>
            <a:pPr marL="0" marR="0" lvl="0" indent="0" algn="just" defTabSz="914400" rtl="0" eaLnBrk="0" fontAlgn="base" latinLnBrk="0" hangingPunct="0">
              <a:lnSpc>
                <a:spcPct val="100000"/>
              </a:lnSpc>
              <a:spcBef>
                <a:spcPct val="0"/>
              </a:spcBef>
              <a:spcAft>
                <a:spcPct val="0"/>
              </a:spcAft>
              <a:buClrTx/>
              <a:buSzTx/>
              <a:tabLst/>
            </a:pPr>
            <a:endParaRPr lang="en-US" altLang="en-US" sz="1800" dirty="0">
              <a:solidFill>
                <a:schemeClr val="tx1"/>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sng" strike="noStrike" cap="none" normalizeH="0" baseline="0" dirty="0">
                <a:ln>
                  <a:noFill/>
                </a:ln>
                <a:solidFill>
                  <a:schemeClr val="tx1"/>
                </a:solidFill>
                <a:effectLst/>
                <a:latin typeface="Arial" panose="020B0604020202020204" pitchFamily="34" charset="0"/>
              </a:rPr>
              <a:t>SUGGESTION TO </a:t>
            </a:r>
            <a:r>
              <a:rPr lang="en-US" altLang="en-US" sz="1800" b="1" u="sng" dirty="0">
                <a:solidFill>
                  <a:schemeClr val="tx1"/>
                </a:solidFill>
                <a:latin typeface="Arial" panose="020B0604020202020204" pitchFamily="34" charset="0"/>
              </a:rPr>
              <a:t>BUYER:</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1" i="0" u="sng"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Focus on buying popular brands like Maruti or Hyundai, particularly newer models from 2022, 2019, or 2017 for better resale value.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Target petrol cars with mileage between 20,000 km and 80,000 km, as they are the most available and commonly resold.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Opt</a:t>
            </a:r>
            <a:r>
              <a:rPr kumimoji="0" lang="en-US" altLang="en-US" sz="1800" b="0" i="0" u="none" strike="noStrike" cap="none" normalizeH="0" baseline="0" dirty="0">
                <a:ln>
                  <a:noFill/>
                </a:ln>
                <a:solidFill>
                  <a:schemeClr val="tx1"/>
                </a:solidFill>
                <a:effectLst/>
                <a:latin typeface="Arial" panose="020B0604020202020204" pitchFamily="34" charset="0"/>
              </a:rPr>
              <a:t> for first-owner vehicles to ensure better maintenance and wider price distribution, enhancing overall value.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rgbClr val="FF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2187368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3d businessman presenting concept word Q&amp;A isolated white ...">
            <a:extLst>
              <a:ext uri="{FF2B5EF4-FFF2-40B4-BE49-F238E27FC236}">
                <a16:creationId xmlns:a16="http://schemas.microsoft.com/office/drawing/2014/main" id="{E6BDDC89-6CAE-CD20-63E6-74E98EF020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376"/>
          <a:stretch/>
        </p:blipFill>
        <p:spPr bwMode="auto">
          <a:xfrm>
            <a:off x="2724149" y="965199"/>
            <a:ext cx="6518173" cy="4639187"/>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14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1B33AF-BECD-443E-33AC-E81F050135BA}"/>
              </a:ext>
            </a:extLst>
          </p:cNvPr>
          <p:cNvSpPr txBox="1"/>
          <p:nvPr/>
        </p:nvSpPr>
        <p:spPr>
          <a:xfrm>
            <a:off x="452488" y="329938"/>
            <a:ext cx="11623248" cy="5509200"/>
          </a:xfrm>
          <a:prstGeom prst="rect">
            <a:avLst/>
          </a:prstGeom>
          <a:noFill/>
        </p:spPr>
        <p:txBody>
          <a:bodyPr wrap="square" rtlCol="0">
            <a:spAutoFit/>
          </a:bodyPr>
          <a:lstStyle/>
          <a:p>
            <a:r>
              <a:rPr lang="en-IN" sz="3200" b="1" dirty="0">
                <a:solidFill>
                  <a:srgbClr val="FF0000"/>
                </a:solidFill>
                <a:latin typeface="Times New Roman" panose="02020603050405020304" pitchFamily="18" charset="0"/>
                <a:cs typeface="Times New Roman" panose="02020603050405020304" pitchFamily="18" charset="0"/>
              </a:rPr>
              <a:t>					</a:t>
            </a:r>
            <a:r>
              <a:rPr lang="en-IN" sz="3200" b="1" u="sng" dirty="0">
                <a:solidFill>
                  <a:srgbClr val="FF0000"/>
                </a:solidFill>
                <a:latin typeface="Times New Roman" panose="02020603050405020304" pitchFamily="18" charset="0"/>
                <a:cs typeface="Times New Roman" panose="02020603050405020304" pitchFamily="18" charset="0"/>
              </a:rPr>
              <a:t>OBJECTIVE</a:t>
            </a:r>
            <a:endParaRPr lang="en-US" sz="20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solidFill>
                  <a:schemeClr val="tx1">
                    <a:lumMod val="85000"/>
                    <a:lumOff val="15000"/>
                  </a:schemeClr>
                </a:solidFill>
                <a:latin typeface="Times New Roman" panose="02020603050405020304" pitchFamily="18" charset="0"/>
                <a:cs typeface="Times New Roman" panose="02020603050405020304" pitchFamily="18" charset="0"/>
              </a:rPr>
              <a:t>Analyze key factors influencing car prices using features like brand, model, year, location, and fuel type.</a:t>
            </a:r>
          </a:p>
          <a:p>
            <a:pPr marL="342900" indent="-342900">
              <a:buFont typeface="Arial" panose="020B0604020202020204" pitchFamily="34" charset="0"/>
              <a:buChar char="•"/>
            </a:pPr>
            <a:endParaRPr lang="en-US" sz="20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solidFill>
                  <a:schemeClr val="tx1">
                    <a:lumMod val="85000"/>
                    <a:lumOff val="15000"/>
                  </a:schemeClr>
                </a:solidFill>
                <a:latin typeface="Times New Roman" panose="02020603050405020304" pitchFamily="18" charset="0"/>
                <a:cs typeface="Times New Roman" panose="02020603050405020304" pitchFamily="18" charset="0"/>
              </a:rPr>
              <a:t>Perform data preprocessing by handling missing values, outliers, and encoding categorical variables.</a:t>
            </a:r>
          </a:p>
          <a:p>
            <a:endParaRPr lang="en-US" sz="20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solidFill>
                  <a:schemeClr val="tx1">
                    <a:lumMod val="85000"/>
                    <a:lumOff val="15000"/>
                  </a:schemeClr>
                </a:solidFill>
                <a:latin typeface="Times New Roman" panose="02020603050405020304" pitchFamily="18" charset="0"/>
                <a:cs typeface="Times New Roman" panose="02020603050405020304" pitchFamily="18" charset="0"/>
              </a:rPr>
              <a:t>The primary objective of this project is to analyze and predict car prices based on various features such as brand, model, manufacturing year, distance traveled, location, EMI per month, fuel type, and ownership status. </a:t>
            </a:r>
          </a:p>
          <a:p>
            <a:pPr marL="342900" indent="-342900">
              <a:buFont typeface="Arial" panose="020B0604020202020204" pitchFamily="34" charset="0"/>
              <a:buChar char="•"/>
            </a:pPr>
            <a:endParaRPr lang="en-US" sz="20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solidFill>
                  <a:schemeClr val="tx1">
                    <a:lumMod val="85000"/>
                    <a:lumOff val="15000"/>
                  </a:schemeClr>
                </a:solidFill>
                <a:latin typeface="Times New Roman" panose="02020603050405020304" pitchFamily="18" charset="0"/>
                <a:cs typeface="Times New Roman" panose="02020603050405020304" pitchFamily="18" charset="0"/>
              </a:rPr>
              <a:t>Conduct bivariate analysis to explore relationships between car price and other variables.</a:t>
            </a:r>
          </a:p>
          <a:p>
            <a:pPr marL="342900" indent="-342900">
              <a:buFont typeface="Arial" panose="020B0604020202020204" pitchFamily="34" charset="0"/>
              <a:buChar char="•"/>
            </a:pPr>
            <a:endParaRPr lang="en-US" sz="20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solidFill>
                  <a:schemeClr val="tx1">
                    <a:lumMod val="85000"/>
                    <a:lumOff val="15000"/>
                  </a:schemeClr>
                </a:solidFill>
                <a:latin typeface="Times New Roman" panose="02020603050405020304" pitchFamily="18" charset="0"/>
                <a:cs typeface="Times New Roman" panose="02020603050405020304" pitchFamily="18" charset="0"/>
              </a:rPr>
              <a:t>The project aims to uncover key factors that influence prices of a car given its specifications.</a:t>
            </a:r>
          </a:p>
          <a:p>
            <a:pPr marL="342900" indent="-342900">
              <a:buFont typeface="Arial" panose="020B0604020202020204" pitchFamily="34" charset="0"/>
              <a:buChar char="•"/>
            </a:pPr>
            <a:endParaRPr lang="en-US" sz="20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solidFill>
                  <a:schemeClr val="tx1">
                    <a:lumMod val="85000"/>
                    <a:lumOff val="15000"/>
                  </a:schemeClr>
                </a:solidFill>
                <a:latin typeface="Times New Roman" panose="02020603050405020304" pitchFamily="18" charset="0"/>
                <a:cs typeface="Times New Roman" panose="02020603050405020304" pitchFamily="18" charset="0"/>
              </a:rPr>
              <a:t>Provide insights and recommendations based on model results for car price estimation.</a:t>
            </a:r>
          </a:p>
          <a:p>
            <a:pPr marL="342900" indent="-342900">
              <a:buFont typeface="Arial" panose="020B0604020202020204" pitchFamily="34" charset="0"/>
              <a:buChar char="•"/>
            </a:pPr>
            <a:endParaRPr lang="en-IN" sz="20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0301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CC9734-6B48-DE78-F200-631D7019F87D}"/>
              </a:ext>
            </a:extLst>
          </p:cNvPr>
          <p:cNvSpPr txBox="1"/>
          <p:nvPr/>
        </p:nvSpPr>
        <p:spPr>
          <a:xfrm>
            <a:off x="461913" y="348792"/>
            <a:ext cx="11265031" cy="6247864"/>
          </a:xfrm>
          <a:prstGeom prst="rect">
            <a:avLst/>
          </a:prstGeom>
          <a:noFill/>
        </p:spPr>
        <p:txBody>
          <a:bodyPr wrap="square" rtlCol="0">
            <a:spAutoFit/>
          </a:bodyPr>
          <a:lstStyle/>
          <a:p>
            <a:r>
              <a:rPr lang="en-IN" b="1" dirty="0">
                <a:solidFill>
                  <a:srgbClr val="FF0000"/>
                </a:solidFill>
                <a:latin typeface="Times New Roman" panose="02020603050405020304" pitchFamily="18" charset="0"/>
                <a:cs typeface="Times New Roman" panose="02020603050405020304" pitchFamily="18" charset="0"/>
              </a:rPr>
              <a:t>					</a:t>
            </a:r>
            <a:r>
              <a:rPr lang="en-IN" sz="3200" b="1" u="sng" dirty="0">
                <a:solidFill>
                  <a:srgbClr val="FF0000"/>
                </a:solidFill>
                <a:latin typeface="Times New Roman" panose="02020603050405020304" pitchFamily="18" charset="0"/>
                <a:cs typeface="Times New Roman" panose="02020603050405020304" pitchFamily="18" charset="0"/>
              </a:rPr>
              <a:t>WEBSITE</a:t>
            </a:r>
          </a:p>
          <a:p>
            <a:endParaRPr lang="en-IN" sz="3200" b="1" dirty="0">
              <a:solidFill>
                <a:srgbClr val="FF0000"/>
              </a:solidFill>
              <a:latin typeface="Times New Roman" panose="02020603050405020304" pitchFamily="18" charset="0"/>
              <a:cs typeface="Times New Roman" panose="02020603050405020304" pitchFamily="18" charset="0"/>
            </a:endParaRPr>
          </a:p>
          <a:p>
            <a:endParaRPr lang="en-IN" sz="3200" b="1" dirty="0">
              <a:solidFill>
                <a:srgbClr val="FF0000"/>
              </a:solidFill>
              <a:latin typeface="Times New Roman" panose="02020603050405020304" pitchFamily="18" charset="0"/>
              <a:cs typeface="Times New Roman" panose="02020603050405020304" pitchFamily="18" charset="0"/>
            </a:endParaRPr>
          </a:p>
          <a:p>
            <a:endParaRPr lang="en-IN" sz="3200" b="1" dirty="0">
              <a:solidFill>
                <a:srgbClr val="FF0000"/>
              </a:solidFill>
              <a:latin typeface="Times New Roman" panose="02020603050405020304" pitchFamily="18" charset="0"/>
              <a:cs typeface="Times New Roman" panose="02020603050405020304" pitchFamily="18" charset="0"/>
            </a:endParaRPr>
          </a:p>
          <a:p>
            <a:endParaRPr lang="en-IN" sz="3200" b="1" dirty="0">
              <a:solidFill>
                <a:srgbClr val="FF0000"/>
              </a:solidFill>
              <a:latin typeface="Times New Roman" panose="02020603050405020304" pitchFamily="18" charset="0"/>
              <a:cs typeface="Times New Roman" panose="02020603050405020304" pitchFamily="18" charset="0"/>
            </a:endParaRPr>
          </a:p>
          <a:p>
            <a:endParaRPr lang="en-IN" sz="3200" b="1" dirty="0">
              <a:solidFill>
                <a:srgbClr val="FF0000"/>
              </a:solidFill>
              <a:latin typeface="Times New Roman" panose="02020603050405020304" pitchFamily="18" charset="0"/>
              <a:cs typeface="Times New Roman" panose="02020603050405020304" pitchFamily="18" charset="0"/>
            </a:endParaRPr>
          </a:p>
          <a:p>
            <a:endParaRPr lang="en-IN" sz="3200" b="1" dirty="0">
              <a:solidFill>
                <a:srgbClr val="FF0000"/>
              </a:solidFill>
              <a:latin typeface="Times New Roman" panose="02020603050405020304" pitchFamily="18" charset="0"/>
              <a:cs typeface="Times New Roman" panose="02020603050405020304" pitchFamily="18" charset="0"/>
            </a:endParaRPr>
          </a:p>
          <a:p>
            <a:endParaRPr lang="en-IN" sz="3200" b="1" dirty="0">
              <a:solidFill>
                <a:srgbClr val="FF0000"/>
              </a:solidFill>
              <a:latin typeface="Times New Roman" panose="02020603050405020304" pitchFamily="18" charset="0"/>
              <a:cs typeface="Times New Roman" panose="02020603050405020304" pitchFamily="18" charset="0"/>
            </a:endParaRPr>
          </a:p>
          <a:p>
            <a:endParaRPr lang="en-IN" sz="3200" b="1" dirty="0">
              <a:solidFill>
                <a:srgbClr val="FF0000"/>
              </a:solidFill>
              <a:latin typeface="Times New Roman" panose="02020603050405020304" pitchFamily="18" charset="0"/>
              <a:cs typeface="Times New Roman" panose="02020603050405020304" pitchFamily="18" charset="0"/>
            </a:endParaRPr>
          </a:p>
          <a:p>
            <a:endParaRPr lang="en-IN" sz="3200" b="1"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We performed Scrapping on </a:t>
            </a:r>
            <a:r>
              <a:rPr lang="en-IN" sz="2000" b="1" dirty="0">
                <a:solidFill>
                  <a:srgbClr val="FF0000"/>
                </a:solidFill>
                <a:highlight>
                  <a:srgbClr val="FFFF00"/>
                </a:highlight>
                <a:latin typeface="Times New Roman" panose="02020603050405020304" pitchFamily="18" charset="0"/>
                <a:cs typeface="Times New Roman" panose="02020603050405020304" pitchFamily="18" charset="0"/>
              </a:rPr>
              <a:t>Cars24</a:t>
            </a:r>
            <a:r>
              <a:rPr lang="en-IN" sz="2000" dirty="0">
                <a:latin typeface="Times New Roman" panose="02020603050405020304" pitchFamily="18" charset="0"/>
                <a:cs typeface="Times New Roman" panose="02020603050405020304" pitchFamily="18" charset="0"/>
              </a:rPr>
              <a:t> Website to get the data.</a:t>
            </a:r>
            <a:endParaRPr lang="en-IN" sz="2000" b="1" dirty="0">
              <a:solidFill>
                <a:srgbClr val="FF0000"/>
              </a:solidFill>
              <a:latin typeface="Times New Roman" panose="02020603050405020304" pitchFamily="18" charset="0"/>
              <a:cs typeface="Times New Roman" panose="02020603050405020304" pitchFamily="18" charset="0"/>
            </a:endParaRPr>
          </a:p>
          <a:p>
            <a:endParaRPr lang="en-IN" sz="2000" b="1" dirty="0">
              <a:solidFill>
                <a:srgbClr val="FF0000"/>
              </a:solidFill>
              <a:latin typeface="Times New Roman" panose="02020603050405020304" pitchFamily="18" charset="0"/>
              <a:cs typeface="Times New Roman" panose="02020603050405020304" pitchFamily="18" charset="0"/>
            </a:endParaRPr>
          </a:p>
          <a:p>
            <a:r>
              <a:rPr lang="en-IN" sz="2000" b="1" u="sng" dirty="0">
                <a:solidFill>
                  <a:schemeClr val="tx1">
                    <a:lumMod val="95000"/>
                    <a:lumOff val="5000"/>
                  </a:schemeClr>
                </a:solidFill>
                <a:latin typeface="Times New Roman" panose="02020603050405020304" pitchFamily="18" charset="0"/>
                <a:cs typeface="Times New Roman" panose="02020603050405020304" pitchFamily="18" charset="0"/>
              </a:rPr>
              <a:t>Website Link : </a:t>
            </a:r>
            <a:r>
              <a:rPr lang="en-IN" sz="2000" b="1" u="sng" dirty="0">
                <a:solidFill>
                  <a:schemeClr val="tx1">
                    <a:lumMod val="95000"/>
                    <a:lumOff val="5000"/>
                  </a:schemeClr>
                </a:solidFill>
                <a:latin typeface="Times New Roman" panose="02020603050405020304" pitchFamily="18" charset="0"/>
                <a:cs typeface="Times New Roman" panose="02020603050405020304" pitchFamily="18" charset="0"/>
                <a:hlinkClick r:id="rId2"/>
              </a:rPr>
              <a:t>https://www.cars24.com/</a:t>
            </a:r>
            <a:endParaRPr lang="en-IN" sz="2000" b="1" u="sng"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sz="2000" b="1" u="sng"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5C63E0F-DDE6-B56B-F45F-79AD22D3A978}"/>
              </a:ext>
            </a:extLst>
          </p:cNvPr>
          <p:cNvPicPr>
            <a:picLocks noChangeAspect="1"/>
          </p:cNvPicPr>
          <p:nvPr/>
        </p:nvPicPr>
        <p:blipFill>
          <a:blip r:embed="rId3"/>
          <a:stretch>
            <a:fillRect/>
          </a:stretch>
        </p:blipFill>
        <p:spPr>
          <a:xfrm>
            <a:off x="546755" y="925253"/>
            <a:ext cx="11481847" cy="4125270"/>
          </a:xfrm>
          <a:prstGeom prst="rect">
            <a:avLst/>
          </a:prstGeom>
        </p:spPr>
      </p:pic>
    </p:spTree>
    <p:extLst>
      <p:ext uri="{BB962C8B-B14F-4D97-AF65-F5344CB8AC3E}">
        <p14:creationId xmlns:p14="http://schemas.microsoft.com/office/powerpoint/2010/main" val="3161601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105ED2-3B3E-AA75-7579-CEE192C87A34}"/>
              </a:ext>
            </a:extLst>
          </p:cNvPr>
          <p:cNvSpPr txBox="1"/>
          <p:nvPr/>
        </p:nvSpPr>
        <p:spPr>
          <a:xfrm>
            <a:off x="386499" y="292231"/>
            <a:ext cx="11283885" cy="5940088"/>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				</a:t>
            </a:r>
            <a:r>
              <a:rPr lang="en-IN" sz="3200" b="1" u="sng" dirty="0">
                <a:solidFill>
                  <a:srgbClr val="FF0000"/>
                </a:solidFill>
                <a:latin typeface="Times New Roman" panose="02020603050405020304" pitchFamily="18" charset="0"/>
                <a:cs typeface="Times New Roman" panose="02020603050405020304" pitchFamily="18" charset="0"/>
              </a:rPr>
              <a:t>DATA_PREPARATION</a:t>
            </a:r>
          </a:p>
          <a:p>
            <a:r>
              <a:rPr lang="en-IN" sz="2800" b="1" u="sng" dirty="0">
                <a:solidFill>
                  <a:srgbClr val="FF0000"/>
                </a:solidFill>
                <a:latin typeface="Times New Roman" panose="02020603050405020304" pitchFamily="18" charset="0"/>
                <a:cs typeface="Times New Roman" panose="02020603050405020304" pitchFamily="18" charset="0"/>
              </a:rPr>
              <a:t>Web Scraping :</a:t>
            </a:r>
          </a:p>
          <a:p>
            <a:endParaRPr lang="en-IN" sz="3200" b="1" dirty="0">
              <a:solidFill>
                <a:srgbClr val="FF0000"/>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000" b="1" dirty="0">
                <a:solidFill>
                  <a:schemeClr val="tx1"/>
                </a:solidFill>
                <a:latin typeface="Times New Roman" panose="02020603050405020304" pitchFamily="18" charset="0"/>
                <a:cs typeface="Times New Roman" panose="02020603050405020304" pitchFamily="18" charset="0"/>
              </a:rPr>
              <a:t>By Using Request Library , We extracted the HTML code of the page. </a:t>
            </a:r>
          </a:p>
          <a:p>
            <a:pPr marL="457200" indent="-457200">
              <a:buFont typeface="+mj-lt"/>
              <a:buAutoNum type="arabicPeriod"/>
            </a:pPr>
            <a:endParaRPr lang="en-IN" sz="2000" b="1" dirty="0">
              <a:solidFill>
                <a:schemeClr val="tx1"/>
              </a:solidFill>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000" b="1" dirty="0">
                <a:solidFill>
                  <a:schemeClr val="tx1"/>
                </a:solidFill>
                <a:latin typeface="Times New Roman" panose="02020603050405020304" pitchFamily="18" charset="0"/>
                <a:cs typeface="Times New Roman" panose="02020603050405020304" pitchFamily="18" charset="0"/>
              </a:rPr>
              <a:t>By using the </a:t>
            </a:r>
            <a:r>
              <a:rPr lang="en-IN" sz="2000" b="1" dirty="0" err="1">
                <a:solidFill>
                  <a:schemeClr val="tx1"/>
                </a:solidFill>
                <a:highlight>
                  <a:srgbClr val="FFFF00"/>
                </a:highlight>
                <a:latin typeface="Times New Roman" panose="02020603050405020304" pitchFamily="18" charset="0"/>
                <a:cs typeface="Times New Roman" panose="02020603050405020304" pitchFamily="18" charset="0"/>
              </a:rPr>
              <a:t>BeautifulSoup</a:t>
            </a:r>
            <a:r>
              <a:rPr lang="en-IN" sz="2000" b="1" dirty="0">
                <a:solidFill>
                  <a:schemeClr val="tx1"/>
                </a:solidFill>
                <a:latin typeface="Times New Roman" panose="02020603050405020304" pitchFamily="18" charset="0"/>
                <a:cs typeface="Times New Roman" panose="02020603050405020304" pitchFamily="18" charset="0"/>
              </a:rPr>
              <a:t> Library , We parse and navigate the HTML Structure of a webpage in a simple Efficient Way.</a:t>
            </a:r>
          </a:p>
          <a:p>
            <a:endParaRPr lang="en-IN" sz="2000" b="1" dirty="0">
              <a:solidFill>
                <a:schemeClr val="tx1"/>
              </a:solidFill>
              <a:latin typeface="Times New Roman" panose="02020603050405020304" pitchFamily="18" charset="0"/>
              <a:cs typeface="Times New Roman" panose="02020603050405020304" pitchFamily="18" charset="0"/>
            </a:endParaRPr>
          </a:p>
          <a:p>
            <a:r>
              <a:rPr lang="en-IN" sz="2800" b="1" u="sng" dirty="0" err="1">
                <a:solidFill>
                  <a:srgbClr val="FF0000"/>
                </a:solidFill>
                <a:latin typeface="Times New Roman" panose="02020603050405020304" pitchFamily="18" charset="0"/>
                <a:cs typeface="Times New Roman" panose="02020603050405020304" pitchFamily="18" charset="0"/>
              </a:rPr>
              <a:t>BeautifulSoup</a:t>
            </a:r>
            <a:r>
              <a:rPr lang="en-IN" sz="2800" b="1" u="sng" dirty="0">
                <a:solidFill>
                  <a:srgbClr val="FF0000"/>
                </a:solidFill>
                <a:latin typeface="Times New Roman" panose="02020603050405020304" pitchFamily="18" charset="0"/>
                <a:cs typeface="Times New Roman" panose="02020603050405020304" pitchFamily="18" charset="0"/>
              </a:rPr>
              <a:t> :</a:t>
            </a:r>
          </a:p>
          <a:p>
            <a:endParaRPr lang="en-IN" sz="2000" b="1" u="sng"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b="1" u="sng" dirty="0">
                <a:solidFill>
                  <a:schemeClr val="tx1"/>
                </a:solidFill>
                <a:latin typeface="Times New Roman" panose="02020603050405020304" pitchFamily="18" charset="0"/>
                <a:cs typeface="Times New Roman" panose="02020603050405020304" pitchFamily="18" charset="0"/>
              </a:rPr>
              <a:t>Easy to use</a:t>
            </a:r>
            <a:r>
              <a:rPr lang="en-IN" sz="2000" b="1" dirty="0">
                <a:solidFill>
                  <a:schemeClr val="tx1"/>
                </a:solidFill>
                <a:latin typeface="Times New Roman" panose="02020603050405020304" pitchFamily="18" charset="0"/>
                <a:cs typeface="Times New Roman" panose="02020603050405020304" pitchFamily="18" charset="0"/>
              </a:rPr>
              <a:t>: Simple API for common scraping tasks.</a:t>
            </a:r>
          </a:p>
          <a:p>
            <a:pPr marL="342900" indent="-342900">
              <a:buFont typeface="Arial" panose="020B0604020202020204" pitchFamily="34" charset="0"/>
              <a:buChar char="•"/>
            </a:pPr>
            <a:endParaRPr lang="en-IN" sz="2000" b="1"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b="1" u="sng" dirty="0">
                <a:solidFill>
                  <a:schemeClr val="tx1"/>
                </a:solidFill>
                <a:latin typeface="Times New Roman" panose="02020603050405020304" pitchFamily="18" charset="0"/>
                <a:cs typeface="Times New Roman" panose="02020603050405020304" pitchFamily="18" charset="0"/>
              </a:rPr>
              <a:t>Handles broken HTML: </a:t>
            </a:r>
            <a:r>
              <a:rPr lang="en-IN" sz="2000" b="1" dirty="0">
                <a:solidFill>
                  <a:schemeClr val="tx1"/>
                </a:solidFill>
                <a:latin typeface="Times New Roman" panose="02020603050405020304" pitchFamily="18" charset="0"/>
                <a:cs typeface="Times New Roman" panose="02020603050405020304" pitchFamily="18" charset="0"/>
              </a:rPr>
              <a:t>Can parse and clean malformed HTML.</a:t>
            </a:r>
          </a:p>
          <a:p>
            <a:pPr marL="342900" indent="-342900">
              <a:buFont typeface="Arial" panose="020B0604020202020204" pitchFamily="34" charset="0"/>
              <a:buChar char="•"/>
            </a:pPr>
            <a:endParaRPr lang="en-IN" sz="2000" b="1"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b="1" u="sng" dirty="0">
                <a:solidFill>
                  <a:schemeClr val="tx1"/>
                </a:solidFill>
                <a:latin typeface="Times New Roman" panose="02020603050405020304" pitchFamily="18" charset="0"/>
                <a:cs typeface="Times New Roman" panose="02020603050405020304" pitchFamily="18" charset="0"/>
              </a:rPr>
              <a:t>Powerful search: </a:t>
            </a:r>
            <a:r>
              <a:rPr lang="en-IN" sz="2000" b="1" dirty="0">
                <a:solidFill>
                  <a:schemeClr val="tx1"/>
                </a:solidFill>
                <a:latin typeface="Times New Roman" panose="02020603050405020304" pitchFamily="18" charset="0"/>
                <a:cs typeface="Times New Roman" panose="02020603050405020304" pitchFamily="18" charset="0"/>
              </a:rPr>
              <a:t>Easily find elements by tag, class, id, or attributes.</a:t>
            </a:r>
          </a:p>
          <a:p>
            <a:pPr marL="342900" indent="-342900">
              <a:buFont typeface="Arial" panose="020B0604020202020204" pitchFamily="34" charset="0"/>
              <a:buChar char="•"/>
            </a:pPr>
            <a:endParaRPr lang="en-IN" sz="2000" b="1"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b="1" u="sng" dirty="0">
                <a:solidFill>
                  <a:schemeClr val="tx1"/>
                </a:solidFill>
                <a:latin typeface="Times New Roman" panose="02020603050405020304" pitchFamily="18" charset="0"/>
                <a:cs typeface="Times New Roman" panose="02020603050405020304" pitchFamily="18" charset="0"/>
              </a:rPr>
              <a:t>Efficient parsing: </a:t>
            </a:r>
            <a:r>
              <a:rPr lang="en-IN" sz="2000" b="1" dirty="0">
                <a:solidFill>
                  <a:schemeClr val="tx1"/>
                </a:solidFill>
                <a:latin typeface="Times New Roman" panose="02020603050405020304" pitchFamily="18" charset="0"/>
                <a:cs typeface="Times New Roman" panose="02020603050405020304" pitchFamily="18" charset="0"/>
              </a:rPr>
              <a:t>Quickly navigate and extract data from complex web pages.</a:t>
            </a:r>
          </a:p>
        </p:txBody>
      </p:sp>
    </p:spTree>
    <p:extLst>
      <p:ext uri="{BB962C8B-B14F-4D97-AF65-F5344CB8AC3E}">
        <p14:creationId xmlns:p14="http://schemas.microsoft.com/office/powerpoint/2010/main" val="3217003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AA9BE5-C895-1B00-F6E4-998D2F6C6E85}"/>
              </a:ext>
            </a:extLst>
          </p:cNvPr>
          <p:cNvSpPr txBox="1"/>
          <p:nvPr/>
        </p:nvSpPr>
        <p:spPr>
          <a:xfrm>
            <a:off x="386499" y="339365"/>
            <a:ext cx="11085922" cy="1569660"/>
          </a:xfrm>
          <a:prstGeom prst="rect">
            <a:avLst/>
          </a:prstGeom>
          <a:noFill/>
        </p:spPr>
        <p:txBody>
          <a:bodyPr wrap="square" rtlCol="0">
            <a:spAutoFit/>
          </a:bodyPr>
          <a:lstStyle/>
          <a:p>
            <a:r>
              <a:rPr lang="en-IN" sz="3200" b="1" dirty="0">
                <a:solidFill>
                  <a:srgbClr val="FF0000"/>
                </a:solidFill>
                <a:latin typeface="Times New Roman" panose="02020603050405020304" pitchFamily="18" charset="0"/>
                <a:cs typeface="Times New Roman" panose="02020603050405020304" pitchFamily="18" charset="0"/>
              </a:rPr>
              <a:t>				</a:t>
            </a:r>
            <a:r>
              <a:rPr lang="en-IN" sz="3200" b="1" u="sng" dirty="0">
                <a:solidFill>
                  <a:srgbClr val="FF0000"/>
                </a:solidFill>
                <a:latin typeface="Times New Roman" panose="02020603050405020304" pitchFamily="18" charset="0"/>
                <a:cs typeface="Times New Roman" panose="02020603050405020304" pitchFamily="18" charset="0"/>
              </a:rPr>
              <a:t>DATA DICTIONARY</a:t>
            </a:r>
          </a:p>
          <a:p>
            <a:endParaRPr lang="en-IN" sz="3200" b="1" dirty="0">
              <a:solidFill>
                <a:srgbClr val="FF0000"/>
              </a:solidFill>
              <a:latin typeface="Times New Roman" panose="02020603050405020304" pitchFamily="18" charset="0"/>
              <a:cs typeface="Times New Roman" panose="02020603050405020304" pitchFamily="18" charset="0"/>
            </a:endParaRPr>
          </a:p>
          <a:p>
            <a:endParaRPr lang="en-IN" sz="3200" b="1"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B6314B0-A2A7-7C53-3575-D9B9C077B14C}"/>
              </a:ext>
            </a:extLst>
          </p:cNvPr>
          <p:cNvPicPr>
            <a:picLocks noChangeAspect="1"/>
          </p:cNvPicPr>
          <p:nvPr/>
        </p:nvPicPr>
        <p:blipFill>
          <a:blip r:embed="rId2"/>
          <a:stretch>
            <a:fillRect/>
          </a:stretch>
        </p:blipFill>
        <p:spPr>
          <a:xfrm>
            <a:off x="386500" y="1312732"/>
            <a:ext cx="11419002" cy="484297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11381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E134C1-9350-558E-EB6D-0A84E1B4C407}"/>
              </a:ext>
            </a:extLst>
          </p:cNvPr>
          <p:cNvSpPr txBox="1"/>
          <p:nvPr/>
        </p:nvSpPr>
        <p:spPr>
          <a:xfrm>
            <a:off x="414779" y="235670"/>
            <a:ext cx="10774837" cy="7171194"/>
          </a:xfrm>
          <a:prstGeom prst="rect">
            <a:avLst/>
          </a:prstGeom>
          <a:noFill/>
        </p:spPr>
        <p:txBody>
          <a:bodyPr wrap="square" rtlCol="0">
            <a:spAutoFit/>
          </a:bodyPr>
          <a:lstStyle/>
          <a:p>
            <a:pPr algn="ctr"/>
            <a:r>
              <a:rPr lang="en-IN" sz="3200" b="1" u="sng" dirty="0">
                <a:solidFill>
                  <a:srgbClr val="FF0000"/>
                </a:solidFill>
                <a:latin typeface="Times New Roman" panose="02020603050405020304" pitchFamily="18" charset="0"/>
                <a:cs typeface="Times New Roman" panose="02020603050405020304" pitchFamily="18" charset="0"/>
              </a:rPr>
              <a:t>EXPLORATORY DATA ANALYSIS</a:t>
            </a:r>
          </a:p>
          <a:p>
            <a:endParaRPr lang="en-IN" sz="3200" dirty="0">
              <a:solidFill>
                <a:srgbClr val="FF0000"/>
              </a:solidFill>
              <a:latin typeface="Times New Roman" panose="02020603050405020304" pitchFamily="18" charset="0"/>
              <a:cs typeface="Times New Roman" panose="02020603050405020304" pitchFamily="18" charset="0"/>
            </a:endParaRPr>
          </a:p>
          <a:p>
            <a:r>
              <a:rPr lang="en-IN" sz="2800" b="1" u="sng" dirty="0">
                <a:solidFill>
                  <a:srgbClr val="FF0000"/>
                </a:solidFill>
                <a:latin typeface="Times New Roman" panose="02020603050405020304" pitchFamily="18" charset="0"/>
                <a:cs typeface="Times New Roman" panose="02020603050405020304" pitchFamily="18" charset="0"/>
              </a:rPr>
              <a:t>Inspecting the Data : </a:t>
            </a:r>
          </a:p>
          <a:p>
            <a:endParaRPr lang="en-IN" sz="2800" b="1" u="sng" dirty="0">
              <a:solidFill>
                <a:schemeClr val="tx1"/>
              </a:solidFill>
              <a:latin typeface="Times New Roman" panose="02020603050405020304" pitchFamily="18" charset="0"/>
              <a:cs typeface="Times New Roman" panose="02020603050405020304" pitchFamily="18" charset="0"/>
            </a:endParaRPr>
          </a:p>
          <a:p>
            <a:endParaRPr lang="en-IN" sz="2800" b="1" u="sng" dirty="0">
              <a:solidFill>
                <a:schemeClr val="tx1"/>
              </a:solidFill>
              <a:latin typeface="Times New Roman" panose="02020603050405020304" pitchFamily="18" charset="0"/>
              <a:cs typeface="Times New Roman" panose="02020603050405020304" pitchFamily="18" charset="0"/>
            </a:endParaRPr>
          </a:p>
          <a:p>
            <a:endParaRPr lang="en-IN" sz="2800" b="1" u="sng" dirty="0">
              <a:solidFill>
                <a:schemeClr val="tx1"/>
              </a:solidFill>
              <a:latin typeface="Times New Roman" panose="02020603050405020304" pitchFamily="18" charset="0"/>
              <a:cs typeface="Times New Roman" panose="02020603050405020304" pitchFamily="18" charset="0"/>
            </a:endParaRPr>
          </a:p>
          <a:p>
            <a:endParaRPr lang="en-IN" sz="2800" b="1" u="sng" dirty="0">
              <a:solidFill>
                <a:schemeClr val="tx1"/>
              </a:solidFill>
              <a:latin typeface="Times New Roman" panose="02020603050405020304" pitchFamily="18" charset="0"/>
              <a:cs typeface="Times New Roman" panose="02020603050405020304" pitchFamily="18" charset="0"/>
            </a:endParaRPr>
          </a:p>
          <a:p>
            <a:endParaRPr lang="en-IN" sz="2800" b="1" u="sng" dirty="0">
              <a:solidFill>
                <a:schemeClr val="tx1"/>
              </a:solidFill>
              <a:latin typeface="Times New Roman" panose="02020603050405020304" pitchFamily="18" charset="0"/>
              <a:cs typeface="Times New Roman" panose="02020603050405020304" pitchFamily="18" charset="0"/>
            </a:endParaRPr>
          </a:p>
          <a:p>
            <a:endParaRPr lang="en-IN" sz="2800" b="1" u="sng" dirty="0">
              <a:solidFill>
                <a:schemeClr val="tx1"/>
              </a:solidFill>
              <a:latin typeface="Times New Roman" panose="02020603050405020304" pitchFamily="18" charset="0"/>
              <a:cs typeface="Times New Roman" panose="02020603050405020304" pitchFamily="18" charset="0"/>
            </a:endParaRPr>
          </a:p>
          <a:p>
            <a:endParaRPr lang="en-IN" sz="2800" b="1" u="sng" dirty="0">
              <a:solidFill>
                <a:schemeClr val="tx1"/>
              </a:solidFill>
              <a:latin typeface="Times New Roman" panose="02020603050405020304" pitchFamily="18" charset="0"/>
              <a:cs typeface="Times New Roman" panose="02020603050405020304" pitchFamily="18" charset="0"/>
            </a:endParaRPr>
          </a:p>
          <a:p>
            <a:endParaRPr lang="en-IN" sz="2800" b="1" u="sng" dirty="0">
              <a:solidFill>
                <a:schemeClr val="tx1"/>
              </a:solidFill>
              <a:latin typeface="Times New Roman" panose="02020603050405020304" pitchFamily="18" charset="0"/>
              <a:cs typeface="Times New Roman" panose="02020603050405020304" pitchFamily="18" charset="0"/>
            </a:endParaRPr>
          </a:p>
          <a:p>
            <a:endParaRPr lang="en-IN" sz="2800" b="1" u="sng" dirty="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Data frame contains 500 Rows and 9 columns</a:t>
            </a:r>
          </a:p>
          <a:p>
            <a:pPr marL="457200" indent="-457200">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Owner column contains 15 null values.</a:t>
            </a:r>
          </a:p>
          <a:p>
            <a:pPr marL="457200" indent="-457200">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Location column contains 7 null values .</a:t>
            </a:r>
          </a:p>
          <a:p>
            <a:endParaRPr lang="en-IN" sz="2800" b="1" u="sng" dirty="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1C83DB7-BB07-833A-355A-08703DC5B374}"/>
              </a:ext>
            </a:extLst>
          </p:cNvPr>
          <p:cNvPicPr>
            <a:picLocks noChangeAspect="1"/>
          </p:cNvPicPr>
          <p:nvPr/>
        </p:nvPicPr>
        <p:blipFill>
          <a:blip r:embed="rId2"/>
          <a:stretch>
            <a:fillRect/>
          </a:stretch>
        </p:blipFill>
        <p:spPr>
          <a:xfrm>
            <a:off x="1747103" y="1844512"/>
            <a:ext cx="8452700" cy="3505200"/>
          </a:xfrm>
          <a:prstGeom prst="rect">
            <a:avLst/>
          </a:prstGeom>
        </p:spPr>
      </p:pic>
    </p:spTree>
    <p:extLst>
      <p:ext uri="{BB962C8B-B14F-4D97-AF65-F5344CB8AC3E}">
        <p14:creationId xmlns:p14="http://schemas.microsoft.com/office/powerpoint/2010/main" val="3644345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7C779F-686C-2044-F68A-B1ED902879BB}"/>
              </a:ext>
            </a:extLst>
          </p:cNvPr>
          <p:cNvSpPr txBox="1"/>
          <p:nvPr/>
        </p:nvSpPr>
        <p:spPr>
          <a:xfrm>
            <a:off x="141402" y="188536"/>
            <a:ext cx="11764652" cy="5755422"/>
          </a:xfrm>
          <a:prstGeom prst="rect">
            <a:avLst/>
          </a:prstGeom>
          <a:noFill/>
        </p:spPr>
        <p:txBody>
          <a:bodyPr wrap="square" rtlCol="0">
            <a:spAutoFit/>
          </a:bodyPr>
          <a:lstStyle/>
          <a:p>
            <a:r>
              <a:rPr lang="en-IN" sz="2800" b="1" dirty="0">
                <a:solidFill>
                  <a:srgbClr val="FF0000"/>
                </a:solidFill>
                <a:latin typeface="Times New Roman" panose="02020603050405020304" pitchFamily="18" charset="0"/>
                <a:cs typeface="Times New Roman" panose="02020603050405020304" pitchFamily="18" charset="0"/>
              </a:rPr>
              <a:t>				</a:t>
            </a:r>
            <a:r>
              <a:rPr lang="en-IN" sz="2800" b="1" u="sng" dirty="0">
                <a:solidFill>
                  <a:srgbClr val="FF0000"/>
                </a:solidFill>
                <a:latin typeface="Times New Roman" panose="02020603050405020304" pitchFamily="18" charset="0"/>
                <a:cs typeface="Times New Roman" panose="02020603050405020304" pitchFamily="18" charset="0"/>
              </a:rPr>
              <a:t>Data Cleaning &amp; Transformation</a:t>
            </a:r>
          </a:p>
          <a:p>
            <a:r>
              <a:rPr lang="en-I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endParaRPr lang="en-I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IN" sz="2000" b="1" dirty="0">
                <a:solidFill>
                  <a:schemeClr val="tx1"/>
                </a:solidFill>
                <a:latin typeface="Times New Roman" panose="02020603050405020304" pitchFamily="18" charset="0"/>
                <a:cs typeface="Times New Roman" panose="02020603050405020304" pitchFamily="18" charset="0"/>
              </a:rPr>
              <a:t>- &gt; Renaming the columns which contains empty spaces .      -&gt;  Checking for the missing values , Location 							column 	and Owner column consists of null 							values.</a:t>
            </a:r>
          </a:p>
        </p:txBody>
      </p:sp>
      <p:pic>
        <p:nvPicPr>
          <p:cNvPr id="7" name="Picture 6">
            <a:extLst>
              <a:ext uri="{FF2B5EF4-FFF2-40B4-BE49-F238E27FC236}">
                <a16:creationId xmlns:a16="http://schemas.microsoft.com/office/drawing/2014/main" id="{116A7E6A-06AD-D1DB-3091-66F0F8AE1928}"/>
              </a:ext>
            </a:extLst>
          </p:cNvPr>
          <p:cNvPicPr>
            <a:picLocks noChangeAspect="1"/>
          </p:cNvPicPr>
          <p:nvPr/>
        </p:nvPicPr>
        <p:blipFill>
          <a:blip r:embed="rId2"/>
          <a:stretch>
            <a:fillRect/>
          </a:stretch>
        </p:blipFill>
        <p:spPr>
          <a:xfrm>
            <a:off x="6143134" y="1303509"/>
            <a:ext cx="5728355" cy="3266797"/>
          </a:xfrm>
          <a:prstGeom prst="rect">
            <a:avLst/>
          </a:prstGeom>
        </p:spPr>
      </p:pic>
      <p:pic>
        <p:nvPicPr>
          <p:cNvPr id="11" name="Picture 10">
            <a:extLst>
              <a:ext uri="{FF2B5EF4-FFF2-40B4-BE49-F238E27FC236}">
                <a16:creationId xmlns:a16="http://schemas.microsoft.com/office/drawing/2014/main" id="{00EB620C-4CC1-3C24-342E-4D52748B254A}"/>
              </a:ext>
            </a:extLst>
          </p:cNvPr>
          <p:cNvPicPr>
            <a:picLocks noChangeAspect="1"/>
          </p:cNvPicPr>
          <p:nvPr/>
        </p:nvPicPr>
        <p:blipFill>
          <a:blip r:embed="rId3"/>
          <a:stretch>
            <a:fillRect/>
          </a:stretch>
        </p:blipFill>
        <p:spPr>
          <a:xfrm>
            <a:off x="320511" y="1303509"/>
            <a:ext cx="5643514" cy="3266797"/>
          </a:xfrm>
          <a:prstGeom prst="rect">
            <a:avLst/>
          </a:prstGeom>
        </p:spPr>
      </p:pic>
    </p:spTree>
    <p:extLst>
      <p:ext uri="{BB962C8B-B14F-4D97-AF65-F5344CB8AC3E}">
        <p14:creationId xmlns:p14="http://schemas.microsoft.com/office/powerpoint/2010/main" val="2277467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815F4F-1ADF-1483-5425-6560CEEE1147}"/>
              </a:ext>
            </a:extLst>
          </p:cNvPr>
          <p:cNvPicPr>
            <a:picLocks noChangeAspect="1"/>
          </p:cNvPicPr>
          <p:nvPr/>
        </p:nvPicPr>
        <p:blipFill>
          <a:blip r:embed="rId2"/>
          <a:stretch>
            <a:fillRect/>
          </a:stretch>
        </p:blipFill>
        <p:spPr>
          <a:xfrm>
            <a:off x="744718" y="544250"/>
            <a:ext cx="10312923" cy="3480995"/>
          </a:xfrm>
          <a:prstGeom prst="rect">
            <a:avLst/>
          </a:prstGeom>
        </p:spPr>
      </p:pic>
      <p:sp>
        <p:nvSpPr>
          <p:cNvPr id="4" name="TextBox 3">
            <a:extLst>
              <a:ext uri="{FF2B5EF4-FFF2-40B4-BE49-F238E27FC236}">
                <a16:creationId xmlns:a16="http://schemas.microsoft.com/office/drawing/2014/main" id="{95B08B8E-5F90-48D5-A2BC-93BF3F4629AE}"/>
              </a:ext>
            </a:extLst>
          </p:cNvPr>
          <p:cNvSpPr txBox="1"/>
          <p:nvPr/>
        </p:nvSpPr>
        <p:spPr>
          <a:xfrm>
            <a:off x="377072" y="4308050"/>
            <a:ext cx="11293313" cy="1938992"/>
          </a:xfrm>
          <a:prstGeom prst="rect">
            <a:avLst/>
          </a:prstGeom>
          <a:noFill/>
        </p:spPr>
        <p:txBody>
          <a:bodyPr wrap="square" rtlCol="0">
            <a:spAutoFit/>
          </a:bodyPr>
          <a:lstStyle/>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The datatypes of Price , Distance , EMI are object , where as the owner column </a:t>
            </a:r>
            <a:r>
              <a:rPr lang="en-IN" sz="2000" b="1" dirty="0" err="1">
                <a:latin typeface="Times New Roman" panose="02020603050405020304" pitchFamily="18" charset="0"/>
                <a:cs typeface="Times New Roman" panose="02020603050405020304" pitchFamily="18" charset="0"/>
              </a:rPr>
              <a:t>Dtype</a:t>
            </a:r>
            <a:r>
              <a:rPr lang="en-IN" sz="2000" b="1" dirty="0">
                <a:latin typeface="Times New Roman" panose="02020603050405020304" pitchFamily="18" charset="0"/>
                <a:cs typeface="Times New Roman" panose="02020603050405020304" pitchFamily="18" charset="0"/>
              </a:rPr>
              <a:t> is </a:t>
            </a:r>
            <a:r>
              <a:rPr lang="en-IN" sz="2000" b="1" dirty="0">
                <a:highlight>
                  <a:srgbClr val="FFFF00"/>
                </a:highlight>
                <a:latin typeface="Times New Roman" panose="02020603050405020304" pitchFamily="18" charset="0"/>
                <a:cs typeface="Times New Roman" panose="02020603050405020304" pitchFamily="18" charset="0"/>
              </a:rPr>
              <a:t>Float</a:t>
            </a:r>
            <a:r>
              <a:rPr lang="en-IN" sz="2000" b="1"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We need to convert price distance and EMI into numerical columns .</a:t>
            </a:r>
          </a:p>
          <a:p>
            <a:pPr marL="285750" indent="-285750">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Since , owner column has only 2 unique values namely 1.0 , 2.0 , it should be converted into object type in format of 1,2.</a:t>
            </a:r>
          </a:p>
        </p:txBody>
      </p:sp>
    </p:spTree>
    <p:extLst>
      <p:ext uri="{BB962C8B-B14F-4D97-AF65-F5344CB8AC3E}">
        <p14:creationId xmlns:p14="http://schemas.microsoft.com/office/powerpoint/2010/main" val="421838484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764</TotalTime>
  <Words>1089</Words>
  <Application>Microsoft Office PowerPoint</Application>
  <PresentationFormat>Widescreen</PresentationFormat>
  <Paragraphs>141</Paragraphs>
  <Slides>26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Calibri</vt:lpstr>
      <vt:lpstr>Times New Roman</vt:lpstr>
      <vt:lpstr>Libre Baskerville</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Bitragunta Vasu</cp:lastModifiedBy>
  <cp:revision>8</cp:revision>
  <dcterms:created xsi:type="dcterms:W3CDTF">2021-02-16T05:19:01Z</dcterms:created>
  <dcterms:modified xsi:type="dcterms:W3CDTF">2024-10-22T17:38:51Z</dcterms:modified>
</cp:coreProperties>
</file>