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Noto Sans Symbols" pitchFamily="2" charset="0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orient="horz" pos="6">
          <p15:clr>
            <a:srgbClr val="A4A3A4"/>
          </p15:clr>
        </p15:guide>
        <p15:guide id="3" pos="394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QwU8WSrArxEu9UCm1CIw2ZTf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" y="-749"/>
      </p:cViewPr>
      <p:guideLst>
        <p:guide orient="horz" pos="2174"/>
        <p:guide orient="horz" pos="6"/>
        <p:guide pos="39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77e2d51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77e2d51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77d629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77d6290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77e2d51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77e2d51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AD95-CE85-D18A-25A3-D051B047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3A1D8-9532-6890-078F-B25559FC7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AF28-8741-6102-0067-D33E2E47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E800-8D28-F9E1-3BB0-DEF8378C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D2BC-A793-DFA0-CF0A-5E13EB6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7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8C52-5DD4-3546-D87F-B4298D45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A3BB5-A01A-3F9F-6766-C33C20885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629D-C520-17E5-DAA7-B040880F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23BB-1E5F-7B8A-93B2-6D78C066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FD0D-C373-72EA-A1D2-8C07D8B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52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5744E-4EF2-A227-1E81-9D07B999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193C-61ED-5D2A-1749-C8C2D69CB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B778-13B2-0993-933D-0AB3A9B8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0689-1570-6EBD-BFEB-934BDFEF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25D0-0A6E-8C2A-BD94-338FDF10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16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563491" y="1922462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38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spcBef>
                <a:spcPts val="163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25"/>
              </a:spcBef>
              <a:spcAft>
                <a:spcPts val="325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188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F025-C6A9-E14E-491F-22DD21BA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8CBD-7E8E-EF73-B912-000ECAFC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E2B7-9B08-AFFD-5318-2F4DA5AF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C225-E272-487D-2CD3-122FC845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0C51-B50E-193B-62A8-326F1CDF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9DFB-100F-5D91-DEBB-DD6C247C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B77A4-1B52-8BCB-AEF8-9B6098EEB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F6ADA-553D-E6B3-A2B8-C75266AE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F84B-47C9-5742-3D4C-3DD10CBE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B9B2-EA5C-6D11-9129-B7145EE1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898E-D08F-A287-B98A-93828E65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6CFE-9663-3E2A-36AE-555CFFFFE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6528E-A73E-BFBA-2FE9-92C1255E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EADD2-6CE4-D742-6A2F-E0B7C41F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021F7-7AC3-0EFE-7D25-819940D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CA5DB-E432-01DF-6BED-FA27503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4D2D-2497-F407-BF78-3D75A65F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5986F-F5AB-53DB-F0D0-5451C96E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D2BAB-EEE0-A883-9AB9-47F3722B7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D44BC-F14C-9529-9D99-22D7F1C09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2B289-1461-717D-32E8-F9E6F251C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EC3E5-C67C-30AC-D464-0F201E50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EC154-ADAE-755C-6C90-DCDE68C4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B1022-D597-3688-77C6-D245794F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62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D878-972D-F6AF-ABFA-0409B6B9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8283E-12F5-3B5F-3FA1-393B96CF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977C-F7FA-91BD-A2AE-5C5ADAA0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66227-FBF2-8CC5-1613-2336F1B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9B17F-1B43-184E-E43C-1B8488F8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C644A-3782-37F1-DEFF-F6BDDC33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71215-CB5D-F283-A4AD-6B757E8E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928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4AA7-380C-ED15-E8CF-FEACF0A8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FD6C-9E06-4005-3912-5605D78A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A335C-2613-77DB-A3CB-2FE4C1198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58689-9D5F-09F7-BDB5-261EE840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BBDE3-0EAC-E6C3-2F93-1FBDAB9F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1A7A-B6EA-52D6-41ED-A2F43324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6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B03C-3364-0549-7D19-DFEC5D83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E7BD5-CB73-FB64-C99E-48C315F13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7D917-7F27-5DC1-CC37-9F789F684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2A053-9BEE-AFDC-67AC-5D7D3B76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57AAA-986C-7A39-39A2-460EE5A1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5F56-6F03-89C4-C92D-E2B46478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679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16413-1D62-6421-E1E7-41419371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C5DF8-38A7-CC63-12D4-624F5DCC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2B36-08F4-3130-72B7-75F4BC2AC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19FE-1F3D-4855-9BD6-C95C73798A9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0F131-A51E-A58C-40DF-6DB49B171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FEA2-F611-492A-5684-1028F0CA2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2682-0C64-406D-9147-22EDD9492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2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563489" y="300394"/>
            <a:ext cx="1086338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Private Cloud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6400" y="2078075"/>
            <a:ext cx="8162600" cy="41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634510" y="1204508"/>
            <a:ext cx="10792364" cy="87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virtual private cloud is a private, isolated virtual network on the AWS cloud, Has complete control over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virtual networking environment</a:t>
            </a:r>
            <a:r>
              <a:rPr lang="en-GB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Endpoints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563489" y="1780419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An Amazon VPC endpoint enables you to create a private connection between your Amazon VPC and another AWS service without requiring access over the Internet or through a NAT instance, VPN connection, or AWS Direct Connect. 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You can create multiple endpoints for a single service, and you can use different route tables to enforce different access policies from different subnets to the same service.</a:t>
            </a:r>
            <a:endParaRPr/>
          </a:p>
          <a:p>
            <a:pPr marL="38100" lvl="0" indent="-38100" algn="just" rtl="0">
              <a:spcBef>
                <a:spcPts val="1138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Groups 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563489" y="1554166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A security group is a virtual stateful firewall that controls inbound and outbound network traffic to AWS resources and Amazon EC2 instances.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All Amazon EC2 instances must be launched into a security group.</a:t>
            </a:r>
            <a:endParaRPr/>
          </a:p>
          <a:p>
            <a:pPr marL="750888" lvl="2" indent="-342900" algn="l" rtl="0">
              <a:lnSpc>
                <a:spcPct val="150000"/>
              </a:lnSpc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/>
              <a:t>If not specified then they are configured with the default security group. </a:t>
            </a:r>
            <a:endParaRPr/>
          </a:p>
          <a:p>
            <a:pPr marL="750888" lvl="2" indent="-342900" algn="l" rtl="0">
              <a:lnSpc>
                <a:spcPct val="15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/>
              <a:t>The default security group allows communication between all resources within the security group </a:t>
            </a:r>
            <a:endParaRPr/>
          </a:p>
          <a:p>
            <a:pPr marL="750888" lvl="2" indent="-342900" algn="l" rtl="0">
              <a:lnSpc>
                <a:spcPct val="15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/>
              <a:t>allows all outbound traffic and denies all other traffic.</a:t>
            </a:r>
            <a:endParaRPr/>
          </a:p>
          <a:p>
            <a:pPr marL="750888" lvl="2" indent="-342900" algn="l" rtl="0">
              <a:lnSpc>
                <a:spcPct val="15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/>
              <a:t>We can change the security group rules but cannot delete them.</a:t>
            </a:r>
            <a:endParaRPr/>
          </a:p>
          <a:p>
            <a:pPr marL="38100" lvl="0" indent="-38100" algn="l" rtl="0">
              <a:lnSpc>
                <a:spcPct val="150000"/>
              </a:lnSpc>
              <a:spcBef>
                <a:spcPts val="1463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565443" y="242028"/>
            <a:ext cx="1086338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VPC Peering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565444" y="1496334"/>
            <a:ext cx="7317928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It enables instances in either Amazon VPC to communicate with each other as if they are within the same network. 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You can create an Amazon VPC peering connection between your own Amazon VPCs or with an Amazon VPC in another AWS account within a single region. 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The owner of the requesting Amazon VPC sends a request to peer to the owner of the peer Amazon VPC. If the peer Amazon VPC is within the same account, it is identified by its VPC ID. </a:t>
            </a:r>
            <a:endParaRPr/>
          </a:p>
          <a:p>
            <a:pPr marL="38100" lvl="0" indent="-38100" algn="just" rtl="0">
              <a:spcBef>
                <a:spcPts val="1138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4312" y="2179914"/>
            <a:ext cx="2812244" cy="2622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563489" y="463969"/>
            <a:ext cx="1086338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VPC Peering (Contd..)</a:t>
            </a: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body" idx="1"/>
          </p:nvPr>
        </p:nvSpPr>
        <p:spPr>
          <a:xfrm>
            <a:off x="565443" y="1554166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The owner of the peer Amazon VPC has one week to accept or reject the request to peer with the requesting Amazon VPC before the peering request expires. 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An Amazon VPC may have multiple peering connections, and peering is a one-to-one relationship between Amazon VPCs, meaning two Amazon VPCs cannot have two peering agreements between them.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You cannot create a peering connection between Amazon VPCs that have matching or overlapping CIDR blocks. 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You cannot create a peering connection between Amazon VPCs in different regions.</a:t>
            </a:r>
            <a:endParaRPr/>
          </a:p>
          <a:p>
            <a:pPr marL="38100" lvl="0" indent="-38100" algn="l" rtl="0">
              <a:spcBef>
                <a:spcPts val="113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VPC Peering (Contd..)</a:t>
            </a:r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565443" y="1638377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Amazon VPC peering connections do not support transitive routing. 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You cannot have more than one peering connection between the same two Amazon VPCs at the same time.</a:t>
            </a:r>
            <a:endParaRPr/>
          </a:p>
          <a:p>
            <a:pPr marL="38100" lvl="0" indent="-38100" algn="l" rtl="0">
              <a:spcBef>
                <a:spcPts val="1138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4" name="Google Shape;184;p16" descr="What is VPC peering? - Amazon Virtual Private Clou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066" y="3024184"/>
            <a:ext cx="6671615" cy="32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Connecting Securely to a VPC</a:t>
            </a:r>
            <a:endParaRPr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565443" y="1554166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Options for securely connecting to a VPC are: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2600" lvl="1" indent="-285750" algn="l" rtl="0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AWS managed VPN – fast to setup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2600" lvl="1" indent="-285750" algn="l" rtl="0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AWS Direct Connect – high bandwidth, low latency but takes weeks to months to setup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2600" lvl="1" indent="-285750" algn="l" rtl="0">
              <a:spcBef>
                <a:spcPts val="146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VPN </a:t>
            </a:r>
            <a:r>
              <a:rPr lang="en-GB" sz="1800">
                <a:solidFill>
                  <a:srgbClr val="060707"/>
                </a:solidFill>
              </a:rPr>
              <a:t>Cloudhub</a:t>
            </a: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used for connecting multiple sites to AWS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82600" lvl="1" indent="-285750" algn="l" rtl="0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VPN – use 3rd party software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0" indent="-194310" algn="l" rtl="0">
              <a:spcBef>
                <a:spcPts val="146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77e2d5147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Private Network</a:t>
            </a:r>
            <a:endParaRPr/>
          </a:p>
        </p:txBody>
      </p:sp>
      <p:sp>
        <p:nvSpPr>
          <p:cNvPr id="196" name="Google Shape;196;g1477e2d5147_0_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SzPts val="1800"/>
              <a:buChar char="➢"/>
            </a:pPr>
            <a:r>
              <a:rPr lang="en-GB" sz="1800">
                <a:solidFill>
                  <a:srgbClr val="232F3E"/>
                </a:solidFill>
              </a:rPr>
              <a:t>AWS Virtual Private Network solutions establish secure connections between your on-premises networks, remote offices, client devices, and the AWS global network.</a:t>
            </a:r>
            <a:endParaRPr sz="1800">
              <a:solidFill>
                <a:srgbClr val="232F3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1800"/>
              <a:buChar char="➢"/>
            </a:pPr>
            <a:r>
              <a:rPr lang="en-GB" sz="1800">
                <a:solidFill>
                  <a:srgbClr val="232F3E"/>
                </a:solidFill>
              </a:rPr>
              <a:t>AWS VPN is comprised of two services: AWS Site-to-Site VPN and AWS Client VPN.</a:t>
            </a:r>
            <a:endParaRPr sz="1800">
              <a:solidFill>
                <a:srgbClr val="232F3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1800"/>
              <a:buChar char="➢"/>
            </a:pPr>
            <a:r>
              <a:rPr lang="en-GB" sz="1800">
                <a:solidFill>
                  <a:srgbClr val="333333"/>
                </a:solidFill>
                <a:highlight>
                  <a:srgbClr val="FAFAFA"/>
                </a:highlight>
              </a:rPr>
              <a:t>AWS Site-to-Site VPN creates a secure connection between your data center or branch office and your AWS cloud resources. For globally distributed applications, the Accelerated Site-to-Site VPN option provides even greater performance by working with AWS Global Accelerator.</a:t>
            </a:r>
            <a:r>
              <a:rPr lang="en-GB" sz="1800">
                <a:solidFill>
                  <a:srgbClr val="232F3E"/>
                </a:solidFill>
              </a:rPr>
              <a:t> </a:t>
            </a:r>
            <a:endParaRPr sz="1800">
              <a:solidFill>
                <a:srgbClr val="232F3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1800"/>
              <a:buChar char="➢"/>
            </a:pPr>
            <a:r>
              <a:rPr lang="en-GB" sz="1800">
                <a:solidFill>
                  <a:srgbClr val="232F3E"/>
                </a:solidFill>
              </a:rPr>
              <a:t>AWS Client VPN is a fully-managed remote access VPN solution used by your remote workforce to securely access resources within both AWS and your on-premises network. Fully elastic, it automatically scales up, or down, based on demand.</a:t>
            </a:r>
            <a:endParaRPr sz="1800">
              <a:solidFill>
                <a:srgbClr val="232F3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title"/>
          </p:nvPr>
        </p:nvSpPr>
        <p:spPr>
          <a:xfrm>
            <a:off x="561535" y="153251"/>
            <a:ext cx="1086338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Connect</a:t>
            </a:r>
            <a:endParaRPr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18"/>
          <p:cNvSpPr txBox="1">
            <a:spLocks noGrp="1"/>
          </p:cNvSpPr>
          <p:nvPr>
            <p:ph type="body" idx="1"/>
          </p:nvPr>
        </p:nvSpPr>
        <p:spPr>
          <a:xfrm>
            <a:off x="563489" y="1030384"/>
            <a:ext cx="10861431" cy="520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AWS Direct Connect is a network service that provides an alternative to using the Internet to connect a customer’s on-premise sites to AWS.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8450" lvl="0" indent="-285750" algn="just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to create a hybrid cloud.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7815" marR="384810" lvl="0" indent="-285750" algn="just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is transmitted through a private network connection between AWS and a customer’s data center or corporate network.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8450" lvl="0" indent="-285750" algn="just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Benefits: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55015" lvl="1" indent="-285750" algn="just" rtl="0">
              <a:lnSpc>
                <a:spcPct val="15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cost when using large volumes of traffic.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55015" lvl="1" indent="-285750" algn="just" rtl="0">
              <a:lnSpc>
                <a:spcPct val="150000"/>
              </a:lnSpc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 reliability (predictable performance).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55015" lvl="1" indent="-285750" algn="just" rtl="0">
              <a:lnSpc>
                <a:spcPct val="150000"/>
              </a:lnSpc>
              <a:spcBef>
                <a:spcPts val="146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 bandwidth (predictable bandwidth).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55015" lvl="1" indent="-285750" algn="just" rtl="0">
              <a:lnSpc>
                <a:spcPct val="150000"/>
              </a:lnSpc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Decrease latency.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100" lvl="0" indent="-38100" algn="just" rtl="0">
              <a:lnSpc>
                <a:spcPct val="150000"/>
              </a:lnSpc>
              <a:spcBef>
                <a:spcPts val="1463"/>
              </a:spcBef>
              <a:spcAft>
                <a:spcPts val="0"/>
              </a:spcAft>
              <a:buNone/>
            </a:pP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Connect (Contd..)</a:t>
            </a:r>
            <a:endParaRPr>
              <a:solidFill>
                <a:srgbClr val="060707"/>
              </a:solidFill>
            </a:endParaRPr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1"/>
          </p:nvPr>
        </p:nvSpPr>
        <p:spPr>
          <a:xfrm>
            <a:off x="665284" y="1409700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84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Connect is charged by port hours and data transfer.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8450" lvl="0" indent="-285750" algn="just" rtl="0">
              <a:lnSpc>
                <a:spcPct val="15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Available in 1Gbps and 10Gbps.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7815" marR="5080" lvl="0" indent="-28575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Speeds of 50Mbps, 100Mbps, 200Mbps, 300Mbps, 400Mbps, and 500Mbps can be purchased through AWS Direct Connect Partners.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100" lvl="0" indent="-38100" algn="l" rtl="0">
              <a:spcBef>
                <a:spcPts val="1138"/>
              </a:spcBef>
              <a:spcAft>
                <a:spcPts val="0"/>
              </a:spcAft>
              <a:buNone/>
            </a:pPr>
            <a:endParaRPr>
              <a:solidFill>
                <a:srgbClr val="060707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Transit Gateway</a:t>
            </a:r>
            <a:endParaRPr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5237494" y="4093717"/>
            <a:ext cx="1557020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60707"/>
                </a:solidFill>
                <a:latin typeface="Calibri"/>
                <a:ea typeface="Calibri"/>
                <a:cs typeface="Calibri"/>
                <a:sym typeface="Calibri"/>
              </a:rPr>
              <a:t>AWS Transit Gateway</a:t>
            </a:r>
            <a:endParaRPr sz="1400" b="0" i="0" u="none" strike="noStrike" cap="none">
              <a:solidFill>
                <a:srgbClr val="06070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20"/>
          <p:cNvGrpSpPr/>
          <p:nvPr/>
        </p:nvGrpSpPr>
        <p:grpSpPr>
          <a:xfrm>
            <a:off x="5261998" y="2870097"/>
            <a:ext cx="1109950" cy="1172820"/>
            <a:chOff x="8262650" y="2319680"/>
            <a:chExt cx="1109950" cy="1172820"/>
          </a:xfrm>
        </p:grpSpPr>
        <p:pic>
          <p:nvPicPr>
            <p:cNvPr id="216" name="Google Shape;216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48700" y="2768600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0"/>
            <p:cNvSpPr/>
            <p:nvPr/>
          </p:nvSpPr>
          <p:spPr>
            <a:xfrm>
              <a:off x="8262650" y="2319680"/>
              <a:ext cx="361315" cy="405765"/>
            </a:xfrm>
            <a:custGeom>
              <a:avLst/>
              <a:gdLst/>
              <a:ahLst/>
              <a:cxnLst/>
              <a:rect l="l" t="t" r="r" b="b"/>
              <a:pathLst>
                <a:path w="361315" h="405764" extrusionOk="0">
                  <a:moveTo>
                    <a:pt x="360831" y="405139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AFAB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6070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p20"/>
          <p:cNvSpPr txBox="1"/>
          <p:nvPr/>
        </p:nvSpPr>
        <p:spPr>
          <a:xfrm>
            <a:off x="3072839" y="4131817"/>
            <a:ext cx="1548130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60707"/>
                </a:solidFill>
                <a:latin typeface="Calibri"/>
                <a:ea typeface="Calibri"/>
                <a:cs typeface="Calibri"/>
                <a:sym typeface="Calibri"/>
              </a:rPr>
              <a:t>AWS Site-to-Site VPN</a:t>
            </a:r>
            <a:endParaRPr sz="1400">
              <a:solidFill>
                <a:srgbClr val="06070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9048" y="3344417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6800817" y="2607817"/>
            <a:ext cx="937260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60707"/>
                </a:solidFill>
                <a:latin typeface="Calibri"/>
                <a:ea typeface="Calibri"/>
                <a:cs typeface="Calibri"/>
                <a:sym typeface="Calibri"/>
              </a:rPr>
              <a:t>Amazon VPC</a:t>
            </a:r>
            <a:endParaRPr sz="1400">
              <a:solidFill>
                <a:srgbClr val="06070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05348" y="1833117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4258849" y="2582417"/>
            <a:ext cx="937260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60707"/>
                </a:solidFill>
                <a:latin typeface="Calibri"/>
                <a:ea typeface="Calibri"/>
                <a:cs typeface="Calibri"/>
                <a:sym typeface="Calibri"/>
              </a:rPr>
              <a:t>Amazon VPC</a:t>
            </a:r>
            <a:endParaRPr/>
          </a:p>
        </p:txBody>
      </p:sp>
      <p:pic>
        <p:nvPicPr>
          <p:cNvPr id="223" name="Google Shape;223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90748" y="1826767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4288141" y="5592317"/>
            <a:ext cx="937260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60707"/>
                </a:solidFill>
                <a:latin typeface="Calibri"/>
                <a:ea typeface="Calibri"/>
                <a:cs typeface="Calibri"/>
                <a:sym typeface="Calibri"/>
              </a:rPr>
              <a:t>Amazon VPC</a:t>
            </a:r>
            <a:endParaRPr sz="1400">
              <a:solidFill>
                <a:srgbClr val="06070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20"/>
          <p:cNvGrpSpPr/>
          <p:nvPr/>
        </p:nvGrpSpPr>
        <p:grpSpPr>
          <a:xfrm>
            <a:off x="4390748" y="4368193"/>
            <a:ext cx="1143911" cy="1173323"/>
            <a:chOff x="7391400" y="3817776"/>
            <a:chExt cx="1143911" cy="1173323"/>
          </a:xfrm>
        </p:grpSpPr>
        <p:pic>
          <p:nvPicPr>
            <p:cNvPr id="226" name="Google Shape;226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391400" y="4267199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20"/>
            <p:cNvSpPr/>
            <p:nvPr/>
          </p:nvSpPr>
          <p:spPr>
            <a:xfrm>
              <a:off x="8151136" y="3817776"/>
              <a:ext cx="384175" cy="447675"/>
            </a:xfrm>
            <a:custGeom>
              <a:avLst/>
              <a:gdLst/>
              <a:ahLst/>
              <a:cxnLst/>
              <a:rect l="l" t="t" r="r" b="b"/>
              <a:pathLst>
                <a:path w="384175" h="447675" extrusionOk="0">
                  <a:moveTo>
                    <a:pt x="0" y="447056"/>
                  </a:moveTo>
                  <a:lnTo>
                    <a:pt x="383810" y="0"/>
                  </a:lnTo>
                </a:path>
              </a:pathLst>
            </a:custGeom>
            <a:noFill/>
            <a:ln w="22225" cap="flat" cmpd="sng">
              <a:solidFill>
                <a:srgbClr val="AFAB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6070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8" name="Google Shape;228;p20"/>
          <p:cNvSpPr txBox="1"/>
          <p:nvPr/>
        </p:nvSpPr>
        <p:spPr>
          <a:xfrm>
            <a:off x="6800984" y="5579617"/>
            <a:ext cx="937260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60707"/>
                </a:solidFill>
                <a:latin typeface="Calibri"/>
                <a:ea typeface="Calibri"/>
                <a:cs typeface="Calibri"/>
                <a:sym typeface="Calibri"/>
              </a:rPr>
              <a:t>Amazon VPC</a:t>
            </a:r>
            <a:endParaRPr sz="1400">
              <a:solidFill>
                <a:srgbClr val="06070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05348" y="4817617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 txBox="1"/>
          <p:nvPr/>
        </p:nvSpPr>
        <p:spPr>
          <a:xfrm>
            <a:off x="7415359" y="4093717"/>
            <a:ext cx="147383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60707"/>
                </a:solidFill>
                <a:latin typeface="Calibri"/>
                <a:ea typeface="Calibri"/>
                <a:cs typeface="Calibri"/>
                <a:sym typeface="Calibri"/>
              </a:rPr>
              <a:t>AWS Direct Connect</a:t>
            </a:r>
            <a:endParaRPr sz="1400">
              <a:solidFill>
                <a:srgbClr val="06070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94348" y="3319017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0"/>
          <p:cNvSpPr/>
          <p:nvPr/>
        </p:nvSpPr>
        <p:spPr>
          <a:xfrm>
            <a:off x="4401267" y="3685748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 h="120000" extrusionOk="0">
                <a:moveTo>
                  <a:pt x="1045483" y="0"/>
                </a:move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AF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6070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6461061" y="2884326"/>
            <a:ext cx="298450" cy="375920"/>
          </a:xfrm>
          <a:custGeom>
            <a:avLst/>
            <a:gdLst/>
            <a:ahLst/>
            <a:cxnLst/>
            <a:rect l="l" t="t" r="r" b="b"/>
            <a:pathLst>
              <a:path w="298450" h="375919" extrusionOk="0">
                <a:moveTo>
                  <a:pt x="0" y="375341"/>
                </a:moveTo>
                <a:lnTo>
                  <a:pt x="298286" y="0"/>
                </a:lnTo>
              </a:path>
            </a:pathLst>
          </a:custGeom>
          <a:noFill/>
          <a:ln w="22225" cap="flat" cmpd="sng">
            <a:solidFill>
              <a:srgbClr val="AF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6070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6578931" y="4354692"/>
            <a:ext cx="361315" cy="405765"/>
          </a:xfrm>
          <a:custGeom>
            <a:avLst/>
            <a:gdLst/>
            <a:ahLst/>
            <a:cxnLst/>
            <a:rect l="l" t="t" r="r" b="b"/>
            <a:pathLst>
              <a:path w="361315" h="405764" extrusionOk="0">
                <a:moveTo>
                  <a:pt x="360831" y="405139"/>
                </a:move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AF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6070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6528161" y="3685748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 h="120000" extrusionOk="0">
                <a:moveTo>
                  <a:pt x="1045483" y="0"/>
                </a:move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AF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6070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VPC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2925" y="1439850"/>
            <a:ext cx="8215501" cy="49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Transit Gateway</a:t>
            </a:r>
            <a:endParaRPr>
              <a:solidFill>
                <a:srgbClr val="060707"/>
              </a:solidFill>
            </a:endParaRPr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565443" y="1554166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AWS Transit Gateway connects VPCs and on-premises networks through a central hub.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8450" marR="5080" lvl="0" indent="-285750" algn="l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Simplifies networks and puts an end to complex peering relationships.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84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Acts as a cloud router.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8450" marR="550545" lvl="0" indent="-28575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Inter-Region peering connects AWS Transit  Gateways using the AWS global network.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8450" marR="521334" lvl="0" indent="-28575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is automatically encrypted, and never travels over the public internet.</a:t>
            </a:r>
            <a:endParaRPr sz="1800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100" lvl="0" indent="-38100" algn="l" rtl="0">
              <a:spcBef>
                <a:spcPts val="1138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77d6290fd_0_0"/>
          <p:cNvSpPr txBox="1">
            <a:spLocks noGrp="1"/>
          </p:cNvSpPr>
          <p:nvPr>
            <p:ph type="body" idx="1"/>
          </p:nvPr>
        </p:nvSpPr>
        <p:spPr>
          <a:xfrm>
            <a:off x="665241" y="1409712"/>
            <a:ext cx="10861500" cy="403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138"/>
              </a:spcBef>
              <a:spcAft>
                <a:spcPts val="0"/>
              </a:spcAft>
              <a:buNone/>
            </a:pPr>
            <a:r>
              <a:rPr lang="en-GB" sz="4800" b="1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563489" y="0"/>
            <a:ext cx="1086338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IP’S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565443" y="795105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-GB" sz="2000" b="1"/>
              <a:t>Public IP</a:t>
            </a:r>
            <a:endParaRPr/>
          </a:p>
          <a:p>
            <a:pPr marL="285750" lvl="0" indent="-285750" algn="l" rtl="0"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GB" sz="1800"/>
              <a:t>It is assigned to your launched instance.</a:t>
            </a:r>
            <a:endParaRPr/>
          </a:p>
          <a:p>
            <a:pPr marL="285750" lvl="0" indent="-285750" algn="l" rtl="0"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GB" sz="1800"/>
              <a:t>A public IPv4 address is an IP address that's reachable over the Internet.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GB" sz="1800"/>
              <a:t>when an instance is terminated the public IP attached to it gets released and further when you relaunch the same instance new IP address is assigned.</a:t>
            </a:r>
            <a:endParaRPr/>
          </a:p>
          <a:p>
            <a:pPr marL="457200" lvl="0" indent="-457200" algn="l" rtl="0"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 startAt="2"/>
            </a:pPr>
            <a:r>
              <a:rPr lang="en-GB" sz="2000" b="1"/>
              <a:t>Private IP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GB" sz="1800"/>
              <a:t>A private IPv4 address is an IP address that's not reachable over the Internet. You can use private IPv4 addresses for communication between instances in the same VPC. </a:t>
            </a:r>
            <a:endParaRPr/>
          </a:p>
          <a:p>
            <a:pPr marL="457200" lvl="0" indent="-457200" algn="l" rtl="0"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 startAt="3"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Elastic IP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GB" sz="1800"/>
              <a:t>It is assigned to your AWS account.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GB" sz="1800"/>
              <a:t>Elastic IPs do not change and they remain the same even if you terminate the instance and later again restart the same instance.</a:t>
            </a:r>
            <a:endParaRPr/>
          </a:p>
          <a:p>
            <a:pPr marL="0" lvl="0" indent="0" algn="l" rtl="0">
              <a:spcBef>
                <a:spcPts val="1138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Subnet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565443" y="1554166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</a:rPr>
              <a:t>A subnet defines a range of IP addresses in your VPC. You can launch AWS resources into a subnet that you select.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</a:rPr>
              <a:t>A private subnet should be used for resources that won’t be accessible over the Internet.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</a:rPr>
              <a:t>A public subnet should be used for resources that will be accessed over the Internet.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solidFill>
                  <a:srgbClr val="060707"/>
                </a:solidFill>
              </a:rPr>
              <a:t>Each subnet must reside entirely within one Availability Zone and cannot span zones.</a:t>
            </a:r>
            <a:endParaRPr sz="1800">
              <a:solidFill>
                <a:srgbClr val="06070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 Table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563489" y="1563617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A routing table is a logical construct within an Amazon VPC that contains a set of rules (called routes) that are applied to the subnet and used to determine where network traffic is directed.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Route tables initiate communication between instances with different subnets in a VPC.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Each routing table contains a default route called the local route, which enables communication within the Amazon VPC, and this route cannot be modified or removed.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Additional routes can be added.</a:t>
            </a:r>
            <a:endParaRPr/>
          </a:p>
          <a:p>
            <a:pPr marL="38100" lvl="0" indent="-38100" algn="just" rtl="0">
              <a:spcBef>
                <a:spcPts val="1138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Internet Gateway</a:t>
            </a:r>
            <a:endParaRPr/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612073" y="1780420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An Internet Gateway (IGW) is a horizontally scaled, redundant, and highly available Amazon VPC component that allows communication between instances in your Amazon VPC and the Internet.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An IGW provides a target in your Amazon VPC route tables for Internet-routable traffic § Performs network address translation for instances that have been assigned public IP addresses.</a:t>
            </a:r>
            <a:endParaRPr/>
          </a:p>
          <a:p>
            <a:pPr marL="38100" lvl="0" indent="-38100" algn="just" rtl="0">
              <a:spcBef>
                <a:spcPts val="1138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77e2d5147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Gateway</a:t>
            </a:r>
            <a:endParaRPr/>
          </a:p>
        </p:txBody>
      </p:sp>
      <p:sp>
        <p:nvSpPr>
          <p:cNvPr id="139" name="Google Shape;139;g1477e2d5147_0_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138"/>
              </a:spcBef>
              <a:spcAft>
                <a:spcPts val="0"/>
              </a:spcAft>
              <a:buSzPts val="1800"/>
              <a:buFont typeface="Helvetica Neue"/>
              <a:buChar char="➢"/>
            </a:pPr>
            <a:r>
              <a:rPr lang="en-GB" sz="1800">
                <a:solidFill>
                  <a:srgbClr val="16191F"/>
                </a:solidFill>
                <a:highlight>
                  <a:srgbClr val="FFFFFF"/>
                </a:highlight>
              </a:rPr>
              <a:t>A customer gateway device is a physical or software appliance that you own or manage in your on-premises network</a:t>
            </a:r>
            <a:endParaRPr sz="18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800"/>
              <a:buFont typeface="Helvetica Neue"/>
              <a:buChar char="➢"/>
            </a:pPr>
            <a:r>
              <a:rPr lang="en-GB" sz="1800">
                <a:solidFill>
                  <a:srgbClr val="16191F"/>
                </a:solidFill>
                <a:highlight>
                  <a:srgbClr val="FFFFFF"/>
                </a:highlight>
              </a:rPr>
              <a:t>You or your network administrator must configure the device to work with the Site-to-Site VPN connection.</a:t>
            </a:r>
            <a:endParaRPr sz="18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138"/>
              </a:spcBef>
              <a:spcAft>
                <a:spcPts val="0"/>
              </a:spcAft>
              <a:buNone/>
            </a:pPr>
            <a:endParaRPr sz="1800"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  <p:pic>
        <p:nvPicPr>
          <p:cNvPr id="140" name="Google Shape;140;g1477e2d514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3561225"/>
            <a:ext cx="9574199" cy="25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563489" y="197639"/>
            <a:ext cx="1086338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Gateway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565443" y="1409700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A NAT gateway is an Amazon-managed resource that is designed to operate just like a NAT instance.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/>
              <a:t>It is simpler to manage and highly available within an Availability Zone.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 b="1"/>
              <a:t>To allow instances within a private subnet to access Internet resources through the IGW via a NAT gateway, you must do the following: </a:t>
            </a:r>
            <a:endParaRPr sz="1800"/>
          </a:p>
          <a:p>
            <a:pPr marL="750888" lvl="2" indent="-342900" algn="just" rtl="0">
              <a:lnSpc>
                <a:spcPct val="150000"/>
              </a:lnSpc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/>
              <a:t>Configure the routing table associated with the private subnet to direct Internet-bound traffic to the NAT gateway.</a:t>
            </a:r>
            <a:endParaRPr/>
          </a:p>
          <a:p>
            <a:pPr marL="750888" lvl="2" indent="-342900" algn="just" rtl="0">
              <a:lnSpc>
                <a:spcPct val="15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✔"/>
            </a:pPr>
            <a:r>
              <a:rPr lang="en-GB" sz="1800"/>
              <a:t>Allocate an EIP and associate it with the NAT gateway.</a:t>
            </a:r>
            <a:endParaRPr/>
          </a:p>
          <a:p>
            <a:pPr marL="38100" lvl="0" indent="-38100" algn="just" rtl="0">
              <a:spcBef>
                <a:spcPts val="1463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Instance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563489" y="1554166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Managed by you (e.g. software updates)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3380" lvl="0" indent="-342900" algn="l" rtl="0">
              <a:lnSpc>
                <a:spcPct val="15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Scale up (instance type) manually and use enhanced networking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3380" lvl="0" indent="-342900" algn="l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No high availability – scripted/auto-scaled HA possible using multiple NATs in multiple subnets</a:t>
            </a:r>
            <a:endParaRPr/>
          </a:p>
          <a:p>
            <a:pPr marL="373380" lvl="0" indent="-342900" algn="l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Need to assign Security Group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3380" lvl="0" indent="-342900" algn="l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Can use as a bastion host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7338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Use an Elastic IP address or a public IP address with a NAT instance</a:t>
            </a:r>
            <a:endParaRPr/>
          </a:p>
          <a:p>
            <a:pPr marL="373380" lvl="0" indent="-342900" algn="l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Can implement port forwarding through manual customization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" lvl="0" indent="-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" lvl="0" indent="-3810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100" lvl="0" indent="-38100" algn="l" rtl="0">
              <a:spcBef>
                <a:spcPts val="1138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F67C01"/>
      </a:hlink>
      <a:folHlink>
        <a:srgbClr val="FFCC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1325</Words>
  <Application>Microsoft Office PowerPoint</Application>
  <PresentationFormat>Widescreen</PresentationFormat>
  <Paragraphs>106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Times New Roman</vt:lpstr>
      <vt:lpstr>Helvetica Neue</vt:lpstr>
      <vt:lpstr>Noto Sans Symbols</vt:lpstr>
      <vt:lpstr>Calibri</vt:lpstr>
      <vt:lpstr>Roboto</vt:lpstr>
      <vt:lpstr>Arial</vt:lpstr>
      <vt:lpstr>Calibri Light</vt:lpstr>
      <vt:lpstr>Office Theme</vt:lpstr>
      <vt:lpstr>Virtual Private Cloud</vt:lpstr>
      <vt:lpstr>Custom VPC</vt:lpstr>
      <vt:lpstr>Types of IP’S</vt:lpstr>
      <vt:lpstr>Subnet</vt:lpstr>
      <vt:lpstr>Route Table</vt:lpstr>
      <vt:lpstr>Internet Gateway</vt:lpstr>
      <vt:lpstr>Custom Gateway</vt:lpstr>
      <vt:lpstr>NAT Gateway</vt:lpstr>
      <vt:lpstr>NAT Instance</vt:lpstr>
      <vt:lpstr>Endpoints</vt:lpstr>
      <vt:lpstr>Security Groups </vt:lpstr>
      <vt:lpstr>VPC Peering</vt:lpstr>
      <vt:lpstr>VPC Peering (Contd..)</vt:lpstr>
      <vt:lpstr>VPC Peering (Contd..)</vt:lpstr>
      <vt:lpstr>Connecting Securely to a VPC</vt:lpstr>
      <vt:lpstr>Virtual Private Network</vt:lpstr>
      <vt:lpstr>Direct Connect</vt:lpstr>
      <vt:lpstr>Direct Connect (Contd..)</vt:lpstr>
      <vt:lpstr>Transit Gateway</vt:lpstr>
      <vt:lpstr>Transit Gateway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Private Cloud</dc:title>
  <dc:creator>Mithun Ashok</dc:creator>
  <cp:lastModifiedBy>Nikita Nand</cp:lastModifiedBy>
  <cp:revision>1</cp:revision>
  <dcterms:created xsi:type="dcterms:W3CDTF">2019-08-08T12:48:27Z</dcterms:created>
  <dcterms:modified xsi:type="dcterms:W3CDTF">2024-02-07T06:41:49Z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