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27" r:id="rId3"/>
    <p:sldMasterId id="2147483756" r:id="rId4"/>
    <p:sldMasterId id="2147483781" r:id="rId5"/>
    <p:sldMasterId id="2147483796" r:id="rId6"/>
    <p:sldMasterId id="2147483826" r:id="rId7"/>
  </p:sldMasterIdLst>
  <p:notesMasterIdLst>
    <p:notesMasterId r:id="rId14"/>
  </p:notesMasterIdLst>
  <p:sldIdLst>
    <p:sldId id="497" r:id="rId8"/>
    <p:sldId id="509" r:id="rId9"/>
    <p:sldId id="527" r:id="rId10"/>
    <p:sldId id="526" r:id="rId11"/>
    <p:sldId id="529" r:id="rId12"/>
    <p:sldId id="510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04" autoAdjust="0"/>
  </p:normalViewPr>
  <p:slideViewPr>
    <p:cSldViewPr snapToGrid="0">
      <p:cViewPr varScale="1">
        <p:scale>
          <a:sx n="96" d="100"/>
          <a:sy n="96" d="100"/>
        </p:scale>
        <p:origin x="10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A658C-85B2-4C5E-9AE6-723A086419A8}" type="doc">
      <dgm:prSet loTypeId="urn:microsoft.com/office/officeart/2005/8/layout/vList6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D4DB0A8-31E6-4E03-9C66-140CDAC49931}">
      <dgm:prSet phldrT="[Text]" custT="1"/>
      <dgm:spPr/>
      <dgm:t>
        <a:bodyPr/>
        <a:lstStyle/>
        <a:p>
          <a:r>
            <a:rPr lang="en-US" altLang="en-US" sz="1600" b="1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rPr>
            <a:t>Project brief and scope</a:t>
          </a:r>
          <a:endParaRPr lang="en-US" sz="1600" b="1" dirty="0">
            <a:effectLst/>
            <a:latin typeface="Candara" panose="020E0502030303020204" pitchFamily="34" charset="0"/>
          </a:endParaRPr>
        </a:p>
      </dgm:t>
    </dgm:pt>
    <dgm:pt modelId="{F7D7B9BB-6D05-4945-9140-9B7A37E0E228}" type="parTrans" cxnId="{9325EEB0-E3E2-4A42-B9F2-84E5C3B903D1}">
      <dgm:prSet/>
      <dgm:spPr/>
      <dgm:t>
        <a:bodyPr/>
        <a:lstStyle/>
        <a:p>
          <a:endParaRPr lang="en-US" sz="1400"/>
        </a:p>
      </dgm:t>
    </dgm:pt>
    <dgm:pt modelId="{59B8F35D-57A1-4030-9BB3-ADB172C4DC25}" type="sibTrans" cxnId="{9325EEB0-E3E2-4A42-B9F2-84E5C3B903D1}">
      <dgm:prSet/>
      <dgm:spPr/>
      <dgm:t>
        <a:bodyPr/>
        <a:lstStyle/>
        <a:p>
          <a:endParaRPr lang="en-US" sz="1400"/>
        </a:p>
      </dgm:t>
    </dgm:pt>
    <dgm:pt modelId="{A9C49ADB-E4BF-416C-B8CA-6B4093136756}">
      <dgm:prSet phldrT="[Text]" custT="1"/>
      <dgm:spPr/>
      <dgm:t>
        <a:bodyPr/>
        <a:lstStyle/>
        <a:p>
          <a:r>
            <a:rPr lang="en-US" altLang="en-US" sz="1600" b="1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rPr>
            <a:t>Data exploration and visualization</a:t>
          </a:r>
          <a:endParaRPr lang="en-US" sz="1600" b="1" dirty="0">
            <a:effectLst/>
            <a:latin typeface="Candara" panose="020E0502030303020204" pitchFamily="34" charset="0"/>
          </a:endParaRPr>
        </a:p>
      </dgm:t>
    </dgm:pt>
    <dgm:pt modelId="{EC0E4730-F447-4463-99BF-00CED5655C01}" type="parTrans" cxnId="{471F1CD0-0427-49A7-96F1-A563BC316A9B}">
      <dgm:prSet/>
      <dgm:spPr/>
      <dgm:t>
        <a:bodyPr/>
        <a:lstStyle/>
        <a:p>
          <a:endParaRPr lang="en-US" sz="1400"/>
        </a:p>
      </dgm:t>
    </dgm:pt>
    <dgm:pt modelId="{C808B5E3-1CF1-4BE2-9B61-581E5E53E69C}" type="sibTrans" cxnId="{471F1CD0-0427-49A7-96F1-A563BC316A9B}">
      <dgm:prSet/>
      <dgm:spPr/>
      <dgm:t>
        <a:bodyPr/>
        <a:lstStyle/>
        <a:p>
          <a:endParaRPr lang="en-US" sz="1400"/>
        </a:p>
      </dgm:t>
    </dgm:pt>
    <dgm:pt modelId="{68E79C3C-4C9C-4307-93C0-A46E319C11E6}">
      <dgm:prSet phldrT="[Text]" custT="1"/>
      <dgm:spPr/>
      <dgm:t>
        <a:bodyPr/>
        <a:lstStyle/>
        <a:p>
          <a:r>
            <a:rPr lang="en-US" sz="1600" b="1" dirty="0">
              <a:effectLst/>
              <a:latin typeface="Candara" panose="020E0502030303020204" pitchFamily="34" charset="0"/>
            </a:rPr>
            <a:t>Thank You</a:t>
          </a:r>
          <a:endParaRPr lang="en-US" sz="1600" dirty="0">
            <a:latin typeface="Candara" panose="020E0502030303020204" pitchFamily="34" charset="0"/>
          </a:endParaRPr>
        </a:p>
      </dgm:t>
    </dgm:pt>
    <dgm:pt modelId="{571BA62B-A694-4009-9DBE-F9EECF36C2A4}" type="parTrans" cxnId="{C4EB995B-7084-47CE-BD96-C5C8E9BD9F51}">
      <dgm:prSet/>
      <dgm:spPr/>
      <dgm:t>
        <a:bodyPr/>
        <a:lstStyle/>
        <a:p>
          <a:endParaRPr lang="en-US" sz="1600"/>
        </a:p>
      </dgm:t>
    </dgm:pt>
    <dgm:pt modelId="{43479350-5B98-4711-B1AB-577F113F6DB5}" type="sibTrans" cxnId="{C4EB995B-7084-47CE-BD96-C5C8E9BD9F51}">
      <dgm:prSet/>
      <dgm:spPr/>
      <dgm:t>
        <a:bodyPr/>
        <a:lstStyle/>
        <a:p>
          <a:endParaRPr lang="en-US" sz="1600"/>
        </a:p>
      </dgm:t>
    </dgm:pt>
    <dgm:pt modelId="{B024E4FC-5D3F-43CE-9A81-194B900E48D7}">
      <dgm:prSet phldrT="[Text]" custT="1"/>
      <dgm:spPr/>
      <dgm:t>
        <a:bodyPr/>
        <a:lstStyle/>
        <a:p>
          <a:r>
            <a:rPr lang="en-US" sz="1600" b="1" dirty="0">
              <a:effectLst/>
              <a:latin typeface="Candara" panose="020E0502030303020204" pitchFamily="34" charset="0"/>
            </a:rPr>
            <a:t>Project objectives</a:t>
          </a:r>
        </a:p>
      </dgm:t>
    </dgm:pt>
    <dgm:pt modelId="{ECE1486F-B4DE-427F-A80D-C73CF5028129}" type="parTrans" cxnId="{8D96E409-8A33-4597-8A48-8B8CAEDAE6CF}">
      <dgm:prSet/>
      <dgm:spPr/>
      <dgm:t>
        <a:bodyPr/>
        <a:lstStyle/>
        <a:p>
          <a:endParaRPr lang="en-US"/>
        </a:p>
      </dgm:t>
    </dgm:pt>
    <dgm:pt modelId="{B474F2FC-42EE-49EA-88EC-0DD52753F3D3}" type="sibTrans" cxnId="{8D96E409-8A33-4597-8A48-8B8CAEDAE6CF}">
      <dgm:prSet/>
      <dgm:spPr/>
      <dgm:t>
        <a:bodyPr/>
        <a:lstStyle/>
        <a:p>
          <a:endParaRPr lang="en-US"/>
        </a:p>
      </dgm:t>
    </dgm:pt>
    <dgm:pt modelId="{CD5369DC-FA39-4AC5-A33C-50F2CE5A0C5C}" type="pres">
      <dgm:prSet presAssocID="{94DA658C-85B2-4C5E-9AE6-723A086419A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4C3CC2-7179-45EA-8E12-E4977E82193E}" type="pres">
      <dgm:prSet presAssocID="{CD4DB0A8-31E6-4E03-9C66-140CDAC49931}" presName="linNode" presStyleCnt="0"/>
      <dgm:spPr/>
    </dgm:pt>
    <dgm:pt modelId="{CEBF7F2D-C222-4EE4-A9C1-0142363B174B}" type="pres">
      <dgm:prSet presAssocID="{CD4DB0A8-31E6-4E03-9C66-140CDAC49931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3CE2D-A0F2-45EB-9AC4-18E3FC572779}" type="pres">
      <dgm:prSet presAssocID="{CD4DB0A8-31E6-4E03-9C66-140CDAC49931}" presName="childShp" presStyleLbl="bgAccFollowNode1" presStyleIdx="0" presStyleCnt="4">
        <dgm:presLayoutVars>
          <dgm:bulletEnabled val="1"/>
        </dgm:presLayoutVars>
      </dgm:prSet>
      <dgm:spPr/>
    </dgm:pt>
    <dgm:pt modelId="{3FE3B179-CA47-4B7A-B7AD-1422F5D00145}" type="pres">
      <dgm:prSet presAssocID="{59B8F35D-57A1-4030-9BB3-ADB172C4DC25}" presName="spacing" presStyleCnt="0"/>
      <dgm:spPr/>
    </dgm:pt>
    <dgm:pt modelId="{99BD697B-5FC7-4040-8FEF-D3445E598F5C}" type="pres">
      <dgm:prSet presAssocID="{B024E4FC-5D3F-43CE-9A81-194B900E48D7}" presName="linNode" presStyleCnt="0"/>
      <dgm:spPr/>
    </dgm:pt>
    <dgm:pt modelId="{FDBF10C5-2E26-4789-ADDF-0789D90C2B5A}" type="pres">
      <dgm:prSet presAssocID="{B024E4FC-5D3F-43CE-9A81-194B900E48D7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E0F1E-29CC-4F9D-94E3-52F6EDDE654E}" type="pres">
      <dgm:prSet presAssocID="{B024E4FC-5D3F-43CE-9A81-194B900E48D7}" presName="childShp" presStyleLbl="bgAccFollowNode1" presStyleIdx="1" presStyleCnt="4">
        <dgm:presLayoutVars>
          <dgm:bulletEnabled val="1"/>
        </dgm:presLayoutVars>
      </dgm:prSet>
      <dgm:spPr/>
    </dgm:pt>
    <dgm:pt modelId="{F4DA3757-CB39-4CE1-ACD4-021F07ACA41B}" type="pres">
      <dgm:prSet presAssocID="{B474F2FC-42EE-49EA-88EC-0DD52753F3D3}" presName="spacing" presStyleCnt="0"/>
      <dgm:spPr/>
    </dgm:pt>
    <dgm:pt modelId="{1FF408D9-E824-4A6C-8043-08BC70130FE6}" type="pres">
      <dgm:prSet presAssocID="{A9C49ADB-E4BF-416C-B8CA-6B4093136756}" presName="linNode" presStyleCnt="0"/>
      <dgm:spPr/>
    </dgm:pt>
    <dgm:pt modelId="{67E5C9DE-0612-4779-996A-D57F12A4C4BF}" type="pres">
      <dgm:prSet presAssocID="{A9C49ADB-E4BF-416C-B8CA-6B4093136756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C278E-42A3-4AD1-BDC4-360253959F73}" type="pres">
      <dgm:prSet presAssocID="{A9C49ADB-E4BF-416C-B8CA-6B4093136756}" presName="childShp" presStyleLbl="bgAccFollowNode1" presStyleIdx="2" presStyleCnt="4">
        <dgm:presLayoutVars>
          <dgm:bulletEnabled val="1"/>
        </dgm:presLayoutVars>
      </dgm:prSet>
      <dgm:spPr/>
    </dgm:pt>
    <dgm:pt modelId="{A4D22E33-B657-4D2C-AEF7-5F3F07F1022A}" type="pres">
      <dgm:prSet presAssocID="{C808B5E3-1CF1-4BE2-9B61-581E5E53E69C}" presName="spacing" presStyleCnt="0"/>
      <dgm:spPr/>
    </dgm:pt>
    <dgm:pt modelId="{C34E6BE4-56AD-4B04-BEBD-D50C2E44CDC2}" type="pres">
      <dgm:prSet presAssocID="{68E79C3C-4C9C-4307-93C0-A46E319C11E6}" presName="linNode" presStyleCnt="0"/>
      <dgm:spPr/>
    </dgm:pt>
    <dgm:pt modelId="{55E18F0B-A0A2-45EC-89D4-F8E57A764C5A}" type="pres">
      <dgm:prSet presAssocID="{68E79C3C-4C9C-4307-93C0-A46E319C11E6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45E7E-6907-4140-B281-F9A7EDCEC27C}" type="pres">
      <dgm:prSet presAssocID="{68E79C3C-4C9C-4307-93C0-A46E319C11E6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AD1BD0E6-659E-4265-9CFA-F22F6AC804D1}" type="presOf" srcId="{CD4DB0A8-31E6-4E03-9C66-140CDAC49931}" destId="{CEBF7F2D-C222-4EE4-A9C1-0142363B174B}" srcOrd="0" destOrd="0" presId="urn:microsoft.com/office/officeart/2005/8/layout/vList6"/>
    <dgm:cxn modelId="{9325EEB0-E3E2-4A42-B9F2-84E5C3B903D1}" srcId="{94DA658C-85B2-4C5E-9AE6-723A086419A8}" destId="{CD4DB0A8-31E6-4E03-9C66-140CDAC49931}" srcOrd="0" destOrd="0" parTransId="{F7D7B9BB-6D05-4945-9140-9B7A37E0E228}" sibTransId="{59B8F35D-57A1-4030-9BB3-ADB172C4DC25}"/>
    <dgm:cxn modelId="{471F1CD0-0427-49A7-96F1-A563BC316A9B}" srcId="{94DA658C-85B2-4C5E-9AE6-723A086419A8}" destId="{A9C49ADB-E4BF-416C-B8CA-6B4093136756}" srcOrd="2" destOrd="0" parTransId="{EC0E4730-F447-4463-99BF-00CED5655C01}" sibTransId="{C808B5E3-1CF1-4BE2-9B61-581E5E53E69C}"/>
    <dgm:cxn modelId="{8D96E409-8A33-4597-8A48-8B8CAEDAE6CF}" srcId="{94DA658C-85B2-4C5E-9AE6-723A086419A8}" destId="{B024E4FC-5D3F-43CE-9A81-194B900E48D7}" srcOrd="1" destOrd="0" parTransId="{ECE1486F-B4DE-427F-A80D-C73CF5028129}" sibTransId="{B474F2FC-42EE-49EA-88EC-0DD52753F3D3}"/>
    <dgm:cxn modelId="{3AB5FF5F-C4A3-4124-A12B-369F9E6E4695}" type="presOf" srcId="{A9C49ADB-E4BF-416C-B8CA-6B4093136756}" destId="{67E5C9DE-0612-4779-996A-D57F12A4C4BF}" srcOrd="0" destOrd="0" presId="urn:microsoft.com/office/officeart/2005/8/layout/vList6"/>
    <dgm:cxn modelId="{C4EB995B-7084-47CE-BD96-C5C8E9BD9F51}" srcId="{94DA658C-85B2-4C5E-9AE6-723A086419A8}" destId="{68E79C3C-4C9C-4307-93C0-A46E319C11E6}" srcOrd="3" destOrd="0" parTransId="{571BA62B-A694-4009-9DBE-F9EECF36C2A4}" sibTransId="{43479350-5B98-4711-B1AB-577F113F6DB5}"/>
    <dgm:cxn modelId="{4CE3F3A8-E36B-42CC-9BE7-4CFC07FC1F29}" type="presOf" srcId="{94DA658C-85B2-4C5E-9AE6-723A086419A8}" destId="{CD5369DC-FA39-4AC5-A33C-50F2CE5A0C5C}" srcOrd="0" destOrd="0" presId="urn:microsoft.com/office/officeart/2005/8/layout/vList6"/>
    <dgm:cxn modelId="{4E6360BD-4C90-43D3-A500-EBE3A328D017}" type="presOf" srcId="{68E79C3C-4C9C-4307-93C0-A46E319C11E6}" destId="{55E18F0B-A0A2-45EC-89D4-F8E57A764C5A}" srcOrd="0" destOrd="0" presId="urn:microsoft.com/office/officeart/2005/8/layout/vList6"/>
    <dgm:cxn modelId="{F193236A-911C-42A0-B125-4C57AD32B686}" type="presOf" srcId="{B024E4FC-5D3F-43CE-9A81-194B900E48D7}" destId="{FDBF10C5-2E26-4789-ADDF-0789D90C2B5A}" srcOrd="0" destOrd="0" presId="urn:microsoft.com/office/officeart/2005/8/layout/vList6"/>
    <dgm:cxn modelId="{82A6B6E5-931E-450A-8660-A6283A549BBA}" type="presParOf" srcId="{CD5369DC-FA39-4AC5-A33C-50F2CE5A0C5C}" destId="{554C3CC2-7179-45EA-8E12-E4977E82193E}" srcOrd="0" destOrd="0" presId="urn:microsoft.com/office/officeart/2005/8/layout/vList6"/>
    <dgm:cxn modelId="{E5800971-E830-4631-9BC3-A5477F693213}" type="presParOf" srcId="{554C3CC2-7179-45EA-8E12-E4977E82193E}" destId="{CEBF7F2D-C222-4EE4-A9C1-0142363B174B}" srcOrd="0" destOrd="0" presId="urn:microsoft.com/office/officeart/2005/8/layout/vList6"/>
    <dgm:cxn modelId="{A27DA94A-4CD3-4F40-A863-B21437C16393}" type="presParOf" srcId="{554C3CC2-7179-45EA-8E12-E4977E82193E}" destId="{1B93CE2D-A0F2-45EB-9AC4-18E3FC572779}" srcOrd="1" destOrd="0" presId="urn:microsoft.com/office/officeart/2005/8/layout/vList6"/>
    <dgm:cxn modelId="{691D0597-F30A-44F0-9F30-AFA570445AAE}" type="presParOf" srcId="{CD5369DC-FA39-4AC5-A33C-50F2CE5A0C5C}" destId="{3FE3B179-CA47-4B7A-B7AD-1422F5D00145}" srcOrd="1" destOrd="0" presId="urn:microsoft.com/office/officeart/2005/8/layout/vList6"/>
    <dgm:cxn modelId="{783E2F8B-2078-410A-90D7-CB2A4574D332}" type="presParOf" srcId="{CD5369DC-FA39-4AC5-A33C-50F2CE5A0C5C}" destId="{99BD697B-5FC7-4040-8FEF-D3445E598F5C}" srcOrd="2" destOrd="0" presId="urn:microsoft.com/office/officeart/2005/8/layout/vList6"/>
    <dgm:cxn modelId="{16DC051D-E3F5-4338-857A-6AAD979DCD64}" type="presParOf" srcId="{99BD697B-5FC7-4040-8FEF-D3445E598F5C}" destId="{FDBF10C5-2E26-4789-ADDF-0789D90C2B5A}" srcOrd="0" destOrd="0" presId="urn:microsoft.com/office/officeart/2005/8/layout/vList6"/>
    <dgm:cxn modelId="{662292CE-CE73-4740-85AA-1444BAB53F05}" type="presParOf" srcId="{99BD697B-5FC7-4040-8FEF-D3445E598F5C}" destId="{4BEE0F1E-29CC-4F9D-94E3-52F6EDDE654E}" srcOrd="1" destOrd="0" presId="urn:microsoft.com/office/officeart/2005/8/layout/vList6"/>
    <dgm:cxn modelId="{A8E3A067-680F-4225-9207-78654A156E5A}" type="presParOf" srcId="{CD5369DC-FA39-4AC5-A33C-50F2CE5A0C5C}" destId="{F4DA3757-CB39-4CE1-ACD4-021F07ACA41B}" srcOrd="3" destOrd="0" presId="urn:microsoft.com/office/officeart/2005/8/layout/vList6"/>
    <dgm:cxn modelId="{C7F37C69-D68F-4781-9AEB-5199CDE788F2}" type="presParOf" srcId="{CD5369DC-FA39-4AC5-A33C-50F2CE5A0C5C}" destId="{1FF408D9-E824-4A6C-8043-08BC70130FE6}" srcOrd="4" destOrd="0" presId="urn:microsoft.com/office/officeart/2005/8/layout/vList6"/>
    <dgm:cxn modelId="{3A1900E4-C17E-45B8-8344-F6484C0040E8}" type="presParOf" srcId="{1FF408D9-E824-4A6C-8043-08BC70130FE6}" destId="{67E5C9DE-0612-4779-996A-D57F12A4C4BF}" srcOrd="0" destOrd="0" presId="urn:microsoft.com/office/officeart/2005/8/layout/vList6"/>
    <dgm:cxn modelId="{CEBB2462-E863-4780-AC31-33041D64656E}" type="presParOf" srcId="{1FF408D9-E824-4A6C-8043-08BC70130FE6}" destId="{E07C278E-42A3-4AD1-BDC4-360253959F73}" srcOrd="1" destOrd="0" presId="urn:microsoft.com/office/officeart/2005/8/layout/vList6"/>
    <dgm:cxn modelId="{114749F1-22E6-4FB1-8460-09638D21C34B}" type="presParOf" srcId="{CD5369DC-FA39-4AC5-A33C-50F2CE5A0C5C}" destId="{A4D22E33-B657-4D2C-AEF7-5F3F07F1022A}" srcOrd="5" destOrd="0" presId="urn:microsoft.com/office/officeart/2005/8/layout/vList6"/>
    <dgm:cxn modelId="{A1C94E9E-82D9-4B69-B8DB-14BABF6E86EB}" type="presParOf" srcId="{CD5369DC-FA39-4AC5-A33C-50F2CE5A0C5C}" destId="{C34E6BE4-56AD-4B04-BEBD-D50C2E44CDC2}" srcOrd="6" destOrd="0" presId="urn:microsoft.com/office/officeart/2005/8/layout/vList6"/>
    <dgm:cxn modelId="{593E1C96-1A2A-4316-B59A-FA5F2B8E2CF7}" type="presParOf" srcId="{C34E6BE4-56AD-4B04-BEBD-D50C2E44CDC2}" destId="{55E18F0B-A0A2-45EC-89D4-F8E57A764C5A}" srcOrd="0" destOrd="0" presId="urn:microsoft.com/office/officeart/2005/8/layout/vList6"/>
    <dgm:cxn modelId="{91E56FD7-A623-4A96-93D8-2E00D4158085}" type="presParOf" srcId="{C34E6BE4-56AD-4B04-BEBD-D50C2E44CDC2}" destId="{FD345E7E-6907-4140-B281-F9A7EDCEC27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3CE2D-A0F2-45EB-9AC4-18E3FC572779}">
      <dsp:nvSpPr>
        <dsp:cNvPr id="0" name=""/>
        <dsp:cNvSpPr/>
      </dsp:nvSpPr>
      <dsp:spPr>
        <a:xfrm>
          <a:off x="3481363" y="1320"/>
          <a:ext cx="5222044" cy="10474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F7F2D-C222-4EE4-A9C1-0142363B174B}">
      <dsp:nvSpPr>
        <dsp:cNvPr id="0" name=""/>
        <dsp:cNvSpPr/>
      </dsp:nvSpPr>
      <dsp:spPr>
        <a:xfrm>
          <a:off x="0" y="1320"/>
          <a:ext cx="3481363" cy="10474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rPr>
            <a:t>Project brief and scope</a:t>
          </a:r>
          <a:endParaRPr lang="en-US" sz="1600" b="1" kern="1200" dirty="0">
            <a:effectLst/>
            <a:latin typeface="Candara" panose="020E0502030303020204" pitchFamily="34" charset="0"/>
          </a:endParaRPr>
        </a:p>
      </dsp:txBody>
      <dsp:txXfrm>
        <a:off x="51132" y="52452"/>
        <a:ext cx="3379099" cy="945188"/>
      </dsp:txXfrm>
    </dsp:sp>
    <dsp:sp modelId="{4BEE0F1E-29CC-4F9D-94E3-52F6EDDE654E}">
      <dsp:nvSpPr>
        <dsp:cNvPr id="0" name=""/>
        <dsp:cNvSpPr/>
      </dsp:nvSpPr>
      <dsp:spPr>
        <a:xfrm>
          <a:off x="3481363" y="1153517"/>
          <a:ext cx="5222044" cy="10474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2706584"/>
            <a:satOff val="64"/>
            <a:lumOff val="-135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706584"/>
              <a:satOff val="64"/>
              <a:lumOff val="-1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F10C5-2E26-4789-ADDF-0789D90C2B5A}">
      <dsp:nvSpPr>
        <dsp:cNvPr id="0" name=""/>
        <dsp:cNvSpPr/>
      </dsp:nvSpPr>
      <dsp:spPr>
        <a:xfrm>
          <a:off x="0" y="1153517"/>
          <a:ext cx="3481363" cy="1047452"/>
        </a:xfrm>
        <a:prstGeom prst="roundRect">
          <a:avLst/>
        </a:prstGeom>
        <a:gradFill rotWithShape="0">
          <a:gsLst>
            <a:gs pos="0">
              <a:schemeClr val="accent4">
                <a:hueOff val="-2703434"/>
                <a:satOff val="858"/>
                <a:lumOff val="-784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4">
                <a:hueOff val="-2703434"/>
                <a:satOff val="858"/>
                <a:lumOff val="-784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4">
                <a:hueOff val="-2703434"/>
                <a:satOff val="858"/>
                <a:lumOff val="-784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effectLst/>
              <a:latin typeface="Candara" panose="020E0502030303020204" pitchFamily="34" charset="0"/>
            </a:rPr>
            <a:t>Project objectives</a:t>
          </a:r>
        </a:p>
      </dsp:txBody>
      <dsp:txXfrm>
        <a:off x="51132" y="1204649"/>
        <a:ext cx="3379099" cy="945188"/>
      </dsp:txXfrm>
    </dsp:sp>
    <dsp:sp modelId="{E07C278E-42A3-4AD1-BDC4-360253959F73}">
      <dsp:nvSpPr>
        <dsp:cNvPr id="0" name=""/>
        <dsp:cNvSpPr/>
      </dsp:nvSpPr>
      <dsp:spPr>
        <a:xfrm>
          <a:off x="3481363" y="2305715"/>
          <a:ext cx="5222044" cy="10474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5413169"/>
            <a:satOff val="129"/>
            <a:lumOff val="-269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5413169"/>
              <a:satOff val="129"/>
              <a:lumOff val="-2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5C9DE-0612-4779-996A-D57F12A4C4BF}">
      <dsp:nvSpPr>
        <dsp:cNvPr id="0" name=""/>
        <dsp:cNvSpPr/>
      </dsp:nvSpPr>
      <dsp:spPr>
        <a:xfrm>
          <a:off x="0" y="2305715"/>
          <a:ext cx="3481363" cy="1047452"/>
        </a:xfrm>
        <a:prstGeom prst="roundRect">
          <a:avLst/>
        </a:prstGeom>
        <a:gradFill rotWithShape="0">
          <a:gsLst>
            <a:gs pos="0">
              <a:schemeClr val="accent4">
                <a:hueOff val="-5406868"/>
                <a:satOff val="1715"/>
                <a:lumOff val="-1569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4">
                <a:hueOff val="-5406868"/>
                <a:satOff val="1715"/>
                <a:lumOff val="-1569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4">
                <a:hueOff val="-5406868"/>
                <a:satOff val="1715"/>
                <a:lumOff val="-1569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rPr>
            <a:t>Data exploration and visualization</a:t>
          </a:r>
          <a:endParaRPr lang="en-US" sz="1600" b="1" kern="1200" dirty="0">
            <a:effectLst/>
            <a:latin typeface="Candara" panose="020E0502030303020204" pitchFamily="34" charset="0"/>
          </a:endParaRPr>
        </a:p>
      </dsp:txBody>
      <dsp:txXfrm>
        <a:off x="51132" y="2356847"/>
        <a:ext cx="3379099" cy="945188"/>
      </dsp:txXfrm>
    </dsp:sp>
    <dsp:sp modelId="{FD345E7E-6907-4140-B281-F9A7EDCEC27C}">
      <dsp:nvSpPr>
        <dsp:cNvPr id="0" name=""/>
        <dsp:cNvSpPr/>
      </dsp:nvSpPr>
      <dsp:spPr>
        <a:xfrm>
          <a:off x="3481363" y="3457912"/>
          <a:ext cx="5222044" cy="10474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8119753"/>
            <a:satOff val="193"/>
            <a:lumOff val="-4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8119753"/>
              <a:satOff val="193"/>
              <a:lumOff val="-4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18F0B-A0A2-45EC-89D4-F8E57A764C5A}">
      <dsp:nvSpPr>
        <dsp:cNvPr id="0" name=""/>
        <dsp:cNvSpPr/>
      </dsp:nvSpPr>
      <dsp:spPr>
        <a:xfrm>
          <a:off x="0" y="3457912"/>
          <a:ext cx="3481363" cy="1047452"/>
        </a:xfrm>
        <a:prstGeom prst="roundRect">
          <a:avLst/>
        </a:prstGeom>
        <a:gradFill rotWithShape="0">
          <a:gsLst>
            <a:gs pos="0">
              <a:schemeClr val="accent4">
                <a:hueOff val="-8110302"/>
                <a:satOff val="2573"/>
                <a:lumOff val="-2353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4">
                <a:hueOff val="-8110302"/>
                <a:satOff val="2573"/>
                <a:lumOff val="-2353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4">
                <a:hueOff val="-8110302"/>
                <a:satOff val="2573"/>
                <a:lumOff val="-2353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effectLst/>
              <a:latin typeface="Candara" panose="020E0502030303020204" pitchFamily="34" charset="0"/>
            </a:rPr>
            <a:t>Thank You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51132" y="3509044"/>
        <a:ext cx="3379099" cy="945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C0F2-F9A5-4069-A836-C4151AF515E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CEA5E-0EF2-4F46-B788-34BE6CC9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507589-DA1A-46BE-83EC-FF99FC381A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07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01B468-C2F1-4B01-9983-BE8A2BB7AD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1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01B468-C2F1-4B01-9983-BE8A2BB7AD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5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01B468-C2F1-4B01-9983-BE8A2BB7AD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2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98E8BA-CC21-47A3-BC4F-4711EAE27FF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9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D3AD-13E9-4003-A604-128603FEBC7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6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D317-79FC-4C50-95C1-D7F30CB8230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5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D5A1-4EA8-47C9-B138-F8D1C9F94EA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687B-5AE9-4E84-9C21-3ED06496BB1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1711-3334-4CB6-A404-632FC5A399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3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18D3AD-13E9-4003-A604-128603FEBC75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4F69C86-0527-444C-856D-1589031F8B7F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45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7747AD-6F67-43BA-AFE8-43AF8A6E8E0B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359AE6-E450-4C25-A322-8CACD245AC56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5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BC14B8-EEF9-48B4-9E46-BB9DC404E5F9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F0204C-0CDD-486B-84C7-C1719DB84B4F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81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01F487-12F0-4E4D-B475-CE52721DE6C4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85D97E-332E-48D4-ADC1-37E3E0C3ADCA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7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5339E6-2FC8-46C7-902E-F3C4F07800B0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7732C0-2918-4AC7-97A2-64BA90E0EAFF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22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D19C16-B22E-4B67-9F1E-5213AC74E85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55FCB9-9E6E-45AC-B1CB-4164EEE4DF87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22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7EDD9E-489E-41EF-9595-CDB733B974E4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8994E1-8741-4683-888C-32304F85ACDB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7AD-6F67-43BA-AFE8-43AF8A6E8E0B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26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FF2732-13E8-403E-9E58-1DE3E41118C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D1C838-2EA4-4DA7-A1FF-FAFE950DE67F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4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3BC83B-71E7-4438-B225-0BFE905ABB11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B77DF5-E120-452A-8AB8-E2F41E5DE59C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26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F0D317-79FC-4C50-95C1-D7F30CB82302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186FD0-7B00-40CB-A558-3191B4B7B2A1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80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D3D5A1-4EA8-47C9-B138-F8D1C9F94EA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3A7071-5D7F-4091-A01E-9AB4EE67B844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79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E0687B-5AE9-4E84-9C21-3ED06496BB11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87DCAFA-EFE0-41A7-9991-43418ECA14C9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53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285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3FEF0-24A7-4B56-94ED-2EAE6C13F4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56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68FFE-50F2-474A-B79F-67A684BC3D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7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5137-6A9F-42B7-A2DD-EAEEE8DE34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5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B9FBB-11CA-49C9-AB6D-3056CD6CCF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4B8-EEF9-48B4-9E46-BB9DC404E5F9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35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37C9-16CB-43C3-AB3F-42B373B28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7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4FE63-077B-4556-A773-143B9C111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0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4E79B-39B8-4E80-B0B3-2D3F9EFAD1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7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0368E-E99D-486D-ADE6-486C0E0582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37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E4289-B8CF-4E35-98EB-CB821F07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2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68A45-84B8-445B-AD15-0E26428355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33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8925C-FFA1-4640-8FDF-1881086B22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26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88DFA-367D-4738-8DAD-889AF2F8E6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8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383BE-A20D-4D02-BC83-3F6B25B6241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2D7604-7D04-4EAB-834B-7AA437CAA219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05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12DEE-0A29-4F05-B728-1251DB1028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97798E-0542-40A6-B2FB-873D1FFD5E2D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F487-12F0-4E4D-B475-CE52721DE6C4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411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7EBE4-EA86-4D3A-9424-477A951411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08FFDC-8F57-44E2-B977-942295842239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67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1FFC5-3F3A-4DD1-A11D-39348D9B74F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FA3585-77BE-47FD-A936-AD478C61AEB0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40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45AF3-8232-4C42-BA1F-B614CA7260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9A3773-980D-4207-AA65-A1A4D05333A0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854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B8E70-130E-4138-8305-9384E6B418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583E66-019A-4DDA-9128-6AF917D3A331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772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AE84A-7A7D-4D12-BD6D-006616F321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8AEC69-C375-41AE-BA47-FDE3013DAEBA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31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2AD5C-44BE-41AD-8005-E89249EC7D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9609C3-16AA-410E-98C9-F18571FE8F07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05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26408-248E-4D13-AE00-1B4E46508E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698893-C27B-478F-9010-2537D7CB097E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47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7561D-9FD5-475F-9540-30E26AF026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C95FA8-7BE7-4186-ACBD-F4B0F0E73A2F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294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0C21A-C859-434C-84C6-B9F825684B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F785A1-9DA8-4062-A5A4-6D3B3D0FCA75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607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18D3AD-13E9-4003-A604-128603FEBC75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08FF2E-6453-46DB-9293-8C8E043A77F0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39E6-2FC8-46C7-902E-F3C4F07800B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922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7747AD-6F67-43BA-AFE8-43AF8A6E8E0B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E9164B-0EDC-4DD5-A8A0-63BF5D07BD5C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720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BC14B8-EEF9-48B4-9E46-BB9DC404E5F9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FFAB36-2AC2-4B4B-98FB-1D955F607D36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095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01F487-12F0-4E4D-B475-CE52721DE6C4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CFDA1D-B42A-4B59-94CC-8FFC6FEAA4DE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802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5339E6-2FC8-46C7-902E-F3C4F07800B0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3A2AFA-4E59-4DF2-8FDF-B46A5859C01F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486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D19C16-B22E-4B67-9F1E-5213AC74E85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CB371E-334F-40C9-B782-6F4A980F447B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047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7EDD9E-489E-41EF-9595-CDB733B974E4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EE12D8-E25E-4C0A-B4A5-903E9F02F039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183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FF2732-13E8-403E-9E58-1DE3E41118C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BB4BC2-4D7E-44AF-A235-A176003799DE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095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3BC83B-71E7-4438-B225-0BFE905ABB11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F7C767-69A3-4D2F-82AB-FCA595D22DFA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768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F0D317-79FC-4C50-95C1-D7F30CB82302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A6F53E-6F78-444E-89B3-D23962E7FE79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220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D3D5A1-4EA8-47C9-B138-F8D1C9F94EA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70AAF1-D220-4DF9-A69B-5E9C84E84F7D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0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9C16-B22E-4B67-9F1E-5213AC74E85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E0687B-5AE9-4E84-9C21-3ED06496BB11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7C5535-E70A-4017-BEC5-57FD36618942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285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18D3AD-13E9-4003-A604-128603FEBC75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08FF2E-6453-46DB-9293-8C8E043A77F0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578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7747AD-6F67-43BA-AFE8-43AF8A6E8E0B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E9164B-0EDC-4DD5-A8A0-63BF5D07BD5C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337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BC14B8-EEF9-48B4-9E46-BB9DC404E5F9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FFAB36-2AC2-4B4B-98FB-1D955F607D36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065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01F487-12F0-4E4D-B475-CE52721DE6C4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CFDA1D-B42A-4B59-94CC-8FFC6FEAA4DE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737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5339E6-2FC8-46C7-902E-F3C4F07800B0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3A2AFA-4E59-4DF2-8FDF-B46A5859C01F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190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D19C16-B22E-4B67-9F1E-5213AC74E85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CB371E-334F-40C9-B782-6F4A980F447B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199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7EDD9E-489E-41EF-9595-CDB733B974E4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EE12D8-E25E-4C0A-B4A5-903E9F02F039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886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FF2732-13E8-403E-9E58-1DE3E41118C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BB4BC2-4D7E-44AF-A235-A176003799DE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367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3BC83B-71E7-4438-B225-0BFE905ABB11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F7C767-69A3-4D2F-82AB-FCA595D22DFA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DD9E-489E-41EF-9595-CDB733B974E4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10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F0D317-79FC-4C50-95C1-D7F30CB82302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A6F53E-6F78-444E-89B3-D23962E7FE79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309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D3D5A1-4EA8-47C9-B138-F8D1C9F94EA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70AAF1-D220-4DF9-A69B-5E9C84E84F7D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954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E0687B-5AE9-4E84-9C21-3ED06496BB11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7C5535-E70A-4017-BEC5-57FD36618942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007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700" y="341789"/>
            <a:ext cx="10844563" cy="553999"/>
          </a:xfrm>
        </p:spPr>
        <p:txBody>
          <a:bodyPr tIns="0" rIns="0" bIns="0"/>
          <a:lstStyle>
            <a:lvl1pPr>
              <a:defRPr lang="zh-CN" altLang="en-US" sz="2699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CA96EE7E-C7AC-401C-97C6-B3BB10320948}" type="datetimeFigureOut">
              <a:rPr lang="zh-CN" altLang="en-US" smtClean="0">
                <a:cs typeface="Arial" panose="020B0604020202020204" pitchFamily="34" charset="0"/>
              </a:rPr>
              <a:pPr/>
              <a:t>2024/8/30</a:t>
            </a:fld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83EB6E1-F485-42C4-BFA9-FBE17755547C}" type="slidenum">
              <a:rPr lang="zh-CN" altLang="en-US" smtClean="0">
                <a:cs typeface="Arial" panose="020B0604020202020204" pitchFamily="34" charset="0"/>
              </a:rPr>
              <a:pPr/>
              <a:t>‹#›</a:t>
            </a:fld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11289" y="6711470"/>
            <a:ext cx="12203289" cy="1467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18611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fld id="{2618D3AD-13E9-4003-A604-128603FEBC75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>
              <a:defRPr/>
            </a:pPr>
            <a:fld id="{11C8BABB-7A54-41C0-B50B-055EC91C637E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030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747AD-6F67-43BA-AFE8-43AF8A6E8E0B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89FA2-DF36-4EA5-8249-67D6C85E4E29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8307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C14B8-EEF9-48B4-9E46-BB9DC404E5F9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BA63D-2611-4742-B878-A4BEF6D03832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8081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01F487-12F0-4E4D-B475-CE52721DE6C4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BAA24-24DC-45E5-8F75-8A642F56AD17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944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339E6-2FC8-46C7-902E-F3C4F07800B0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A584-1829-4BA9-B8B0-A81D7F5F2CC3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018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D19C16-B22E-4B67-9F1E-5213AC74E85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5EB46-3D1B-4FC1-9241-9EE9EE5D59EB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2732-13E8-403E-9E58-1DE3E41118C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231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EDD9E-489E-41EF-9595-CDB733B974E4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19B2D-27E0-4E83-83C5-1427BAFF6F5A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012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2732-13E8-403E-9E58-1DE3E41118C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BF5EA14B-7FE5-41B2-A4E3-341537989010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433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fld id="{9E3BC83B-71E7-4438-B225-0BFE905ABB11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>
              <a:defRPr/>
            </a:pPr>
            <a:fld id="{57A3FC7E-837B-44F4-A511-80253F4104AF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1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F0D317-79FC-4C50-95C1-D7F30CB82302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3A7FF-FE37-4B32-BDFD-6835717E66D7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453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3D5A1-4EA8-47C9-B138-F8D1C9F94EAE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BECE4B-D8DC-4351-B34E-C64FF522CC56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6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C83B-71E7-4438-B225-0BFE905ABB1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2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C286-6FBC-48BA-8F36-42A96288C32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1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858C286-6FBC-48BA-8F36-42A96288C325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35A0CF06-B07B-4D54-8A4A-EB8E81D6EBFF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2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2" r:id="rId13"/>
  </p:sldLayoutIdLst>
  <p:hf hdr="0" ftr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CEB32796-E3BD-47C4-B0EC-2EF8AB382D39}" type="datetime4">
              <a:rPr lang="en-US" smtClean="0"/>
              <a:pPr>
                <a:defRPr/>
              </a:pPr>
              <a:t>August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80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A6E06FDE-B1EC-4B29-8020-84C13702E4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9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 ftr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946779-A74A-4B91-B2F2-D7E95536E2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8B6390-E75A-4E68-81A2-96425F261076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0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858C286-6FBC-48BA-8F36-42A96288C325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6088C677-D4A5-4690-84B4-3D749095B824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5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hdr="0" ftr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858C286-6FBC-48BA-8F36-42A96288C325}" type="datetime4">
              <a:rPr lang="en-US" smtClean="0">
                <a:cs typeface="Arial" panose="020B0604020202020204" pitchFamily="34" charset="0"/>
              </a:rPr>
              <a:pPr>
                <a:defRPr/>
              </a:pPr>
              <a:t>August 30, 2024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6088C677-D4A5-4690-84B4-3D749095B824}" type="slidenum">
              <a:rPr 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1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10" r:id="rId13"/>
  </p:sldLayoutIdLst>
  <p:hf hdr="0" ftr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58C286-6FBC-48BA-8F36-42A96288C32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30, 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D7A385-2E57-47AB-A66B-4749C79180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9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053" y="749154"/>
            <a:ext cx="8939893" cy="2317918"/>
          </a:xfrm>
        </p:spPr>
        <p:txBody>
          <a:bodyPr>
            <a:normAutofit fontScale="85000" lnSpcReduction="20000"/>
          </a:bodyPr>
          <a:lstStyle/>
          <a:p>
            <a:pPr marL="0" lvl="2" indent="0" algn="ctr">
              <a:buNone/>
            </a:pPr>
            <a:r>
              <a:rPr lang="en-US" altLang="en-US" sz="7600" b="1" dirty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Karamoja sub-region crop yield visualization and analysis for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991846-D2DE-4DD4-8632-740FA70D0B4F}" type="datetime4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August 30, 2024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7A385-2E57-47AB-A66B-4749C7918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A6EBF1-7C8C-44E8-BE6F-479420301344}"/>
              </a:ext>
            </a:extLst>
          </p:cNvPr>
          <p:cNvSpPr txBox="1">
            <a:spLocks/>
          </p:cNvSpPr>
          <p:nvPr/>
        </p:nvSpPr>
        <p:spPr>
          <a:xfrm>
            <a:off x="1856044" y="5458968"/>
            <a:ext cx="8939893" cy="649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buFont typeface="Arial" pitchFamily="34" charset="0"/>
              <a:buNone/>
            </a:pPr>
            <a:r>
              <a:rPr lang="en-US" sz="4400" b="1" dirty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Project by Andrew B. Sanaa</a:t>
            </a:r>
          </a:p>
        </p:txBody>
      </p:sp>
    </p:spTree>
    <p:extLst>
      <p:ext uri="{BB962C8B-B14F-4D97-AF65-F5344CB8AC3E}">
        <p14:creationId xmlns:p14="http://schemas.microsoft.com/office/powerpoint/2010/main" val="32497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itle 1"/>
          <p:cNvSpPr>
            <a:spLocks noGrp="1"/>
          </p:cNvSpPr>
          <p:nvPr>
            <p:ph type="title"/>
          </p:nvPr>
        </p:nvSpPr>
        <p:spPr>
          <a:xfrm>
            <a:off x="2032000" y="83467"/>
            <a:ext cx="8108043" cy="702129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4000" b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Outline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20173432"/>
              </p:ext>
            </p:extLst>
          </p:nvPr>
        </p:nvGraphicFramePr>
        <p:xfrm>
          <a:off x="2032000" y="1191985"/>
          <a:ext cx="8703408" cy="4506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75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1260021" y="274638"/>
            <a:ext cx="9671957" cy="669492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Project brief and scope</a:t>
            </a:r>
            <a:endParaRPr lang="en-US" altLang="en-US" sz="4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3030" y="944130"/>
            <a:ext cx="11299370" cy="54122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rgbClr val="002060"/>
                </a:solidFill>
                <a:latin typeface="High Tower Text" panose="02040502050506030303" pitchFamily="18" charset="0"/>
                <a:cs typeface="Arial" panose="020B0604020202020204" pitchFamily="34" charset="0"/>
              </a:rPr>
              <a:t>Karamoja is semi-arid and suffers from among other things frequent famine, malnutrition occasioned by persistent poor harvests as a result of droughts, animal deaths, cattle theft and poor farming practices.</a:t>
            </a:r>
          </a:p>
          <a:p>
            <a:pPr marL="0" indent="0" algn="just">
              <a:buNone/>
            </a:pPr>
            <a:endParaRPr lang="en-US" sz="2200" dirty="0">
              <a:solidFill>
                <a:srgbClr val="002060"/>
              </a:solidFill>
              <a:latin typeface="High Tower Text" panose="02040502050506030303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2060"/>
                </a:solidFill>
                <a:latin typeface="High Tower Text" panose="02040502050506030303" pitchFamily="18" charset="0"/>
                <a:cs typeface="Arial" panose="020B0604020202020204" pitchFamily="34" charset="0"/>
              </a:rPr>
              <a:t>This study aims to provide a visual representation of how the crops (</a:t>
            </a:r>
            <a:r>
              <a:rPr lang="en-US" sz="2200" dirty="0">
                <a:solidFill>
                  <a:srgbClr val="002060"/>
                </a:solidFill>
                <a:latin typeface="High Tower Text" panose="02040502050506030303" pitchFamily="18" charset="0"/>
              </a:rPr>
              <a:t>maize and sorghum)</a:t>
            </a:r>
            <a:r>
              <a:rPr lang="en-US" sz="2200" dirty="0">
                <a:solidFill>
                  <a:srgbClr val="002060"/>
                </a:solidFill>
                <a:latin typeface="High Tower Text" panose="02040502050506030303" pitchFamily="18" charset="0"/>
                <a:cs typeface="Arial" panose="020B0604020202020204" pitchFamily="34" charset="0"/>
              </a:rPr>
              <a:t> performed in 2017 so as to support the decision making and development of targeted interventions to enhance food security.</a:t>
            </a:r>
          </a:p>
          <a:p>
            <a:pPr marL="0" indent="0">
              <a:buNone/>
            </a:pPr>
            <a:endParaRPr lang="en-US" sz="2800" dirty="0">
              <a:latin typeface="High Tower Text" panose="02040502050506030303" pitchFamily="18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5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  <a:buNone/>
            </a:pPr>
            <a:fld id="{B8CDC291-5A6E-41A3-9EE8-26BB0B456204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fontAlgn="base">
                <a:spcBef>
                  <a:spcPct val="0"/>
                </a:spcBef>
                <a:spcAft>
                  <a:spcPts val="600"/>
                </a:spcAft>
                <a:buNone/>
              </a:pPr>
              <a:t>3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110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1260021" y="274638"/>
            <a:ext cx="9671957" cy="669492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Project objectives</a:t>
            </a:r>
            <a:endParaRPr lang="en-US" altLang="en-US" sz="4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3030" y="944130"/>
            <a:ext cx="11299370" cy="541222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2060"/>
                </a:solidFill>
                <a:latin typeface="High Tower Text" panose="02040502050506030303" pitchFamily="18" charset="0"/>
                <a:cs typeface="Arial" panose="020B0604020202020204" pitchFamily="34" charset="0"/>
              </a:rPr>
              <a:t>To provide a visual representation of how the maize and sorghum grown in the region performed in 2017.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2060"/>
                </a:solidFill>
                <a:latin typeface="High Tower Text" panose="02040502050506030303" pitchFamily="18" charset="0"/>
                <a:cs typeface="Arial" panose="020B0604020202020204" pitchFamily="34" charset="0"/>
              </a:rPr>
              <a:t>To visualize the correlation  between the crop yield and the district population.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2060"/>
                </a:solidFill>
                <a:latin typeface="High Tower Text" panose="02040502050506030303" pitchFamily="18" charset="0"/>
                <a:cs typeface="Arial" panose="020B0604020202020204" pitchFamily="34" charset="0"/>
              </a:rPr>
              <a:t>To visualize the correlation  between the crop yield and crop area per sub-county.</a:t>
            </a:r>
          </a:p>
          <a:p>
            <a:pPr marL="0" indent="0" algn="just">
              <a:buNone/>
            </a:pPr>
            <a:endParaRPr lang="en-US" sz="2200" dirty="0">
              <a:solidFill>
                <a:srgbClr val="002060"/>
              </a:solidFill>
              <a:latin typeface="High Tower Text" panose="02040502050506030303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200" dirty="0">
              <a:solidFill>
                <a:srgbClr val="002060"/>
              </a:solidFill>
              <a:latin typeface="High Tower Text" panose="0204050205050603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High Tower Text" panose="02040502050506030303" pitchFamily="18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5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  <a:buNone/>
            </a:pPr>
            <a:fld id="{B8CDC291-5A6E-41A3-9EE8-26BB0B456204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fontAlgn="base">
                <a:spcBef>
                  <a:spcPct val="0"/>
                </a:spcBef>
                <a:spcAft>
                  <a:spcPts val="600"/>
                </a:spcAft>
                <a:buNone/>
              </a:pPr>
              <a:t>4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04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1260021" y="274638"/>
            <a:ext cx="9671957" cy="669492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Data exploration and visualization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3030" y="944130"/>
            <a:ext cx="11299370" cy="5412221"/>
          </a:xfrm>
        </p:spPr>
        <p:txBody>
          <a:bodyPr/>
          <a:lstStyle/>
          <a:p>
            <a:pPr marL="0" indent="0" algn="just">
              <a:buNone/>
            </a:pPr>
            <a:endParaRPr lang="en-US" sz="2200" dirty="0">
              <a:solidFill>
                <a:srgbClr val="002060"/>
              </a:solidFill>
              <a:latin typeface="High Tower Text" panose="0204050205050603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High Tower Text" panose="02040502050506030303" pitchFamily="18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5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600"/>
              </a:spcAft>
              <a:buNone/>
            </a:pPr>
            <a:fld id="{B8CDC291-5A6E-41A3-9EE8-26BB0B456204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fontAlgn="base">
                <a:spcBef>
                  <a:spcPct val="0"/>
                </a:spcBef>
                <a:spcAft>
                  <a:spcPts val="600"/>
                </a:spcAft>
                <a:buNone/>
              </a:pPr>
              <a:t>5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173A2C-2172-4882-8926-9F59F7CA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30" y="886210"/>
            <a:ext cx="11549306" cy="52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6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7000"/>
            <a:lum/>
          </a:blip>
          <a:srcRect/>
          <a:stretch>
            <a:fillRect l="24000" t="-5000" r="2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524000" y="25399"/>
            <a:ext cx="9144000" cy="1264385"/>
          </a:xfrm>
        </p:spPr>
        <p:txBody>
          <a:bodyPr/>
          <a:lstStyle/>
          <a:p>
            <a:pPr>
              <a:defRPr/>
            </a:pPr>
            <a:r>
              <a:rPr lang="en-US" sz="540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ndara" panose="020E0502030303020204" pitchFamily="34" charset="0"/>
              </a:rPr>
              <a:t>The END</a:t>
            </a:r>
            <a:endParaRPr lang="en-US" sz="54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2971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20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ndara" panose="020E0502030303020204" pitchFamily="34" charset="0"/>
              </a:rPr>
              <a:t>Thank you</a:t>
            </a:r>
            <a:endParaRPr lang="en-US" sz="7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97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5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169</Words>
  <Application>Microsoft Office PowerPoint</Application>
  <PresentationFormat>Widescreen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微软雅黑</vt:lpstr>
      <vt:lpstr>宋体</vt:lpstr>
      <vt:lpstr>Arial</vt:lpstr>
      <vt:lpstr>Calibri</vt:lpstr>
      <vt:lpstr>Calibri Light</vt:lpstr>
      <vt:lpstr>Candara</vt:lpstr>
      <vt:lpstr>Consolas</vt:lpstr>
      <vt:lpstr>High Tower Text</vt:lpstr>
      <vt:lpstr>Wingdings</vt:lpstr>
      <vt:lpstr>Custom Design</vt:lpstr>
      <vt:lpstr>3_Custom Design</vt:lpstr>
      <vt:lpstr>4_Custom Design</vt:lpstr>
      <vt:lpstr>2_Office Theme</vt:lpstr>
      <vt:lpstr>2_Custom Design</vt:lpstr>
      <vt:lpstr>6_Custom Design</vt:lpstr>
      <vt:lpstr>Metropolitan</vt:lpstr>
      <vt:lpstr>PowerPoint Presentation</vt:lpstr>
      <vt:lpstr>Outline</vt:lpstr>
      <vt:lpstr>Project brief and scope</vt:lpstr>
      <vt:lpstr>Project objectives</vt:lpstr>
      <vt:lpstr>Data exploration and visualization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صَنْعَاء Sana'a</dc:creator>
  <cp:lastModifiedBy>Heren Now</cp:lastModifiedBy>
  <cp:revision>368</cp:revision>
  <dcterms:created xsi:type="dcterms:W3CDTF">2020-07-14T14:28:07Z</dcterms:created>
  <dcterms:modified xsi:type="dcterms:W3CDTF">2024-08-30T17:26:03Z</dcterms:modified>
</cp:coreProperties>
</file>