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0" d="100"/>
          <a:sy n="100" d="100"/>
        </p:scale>
        <p:origin x="90" y="1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anaa\Documents\Invest,%20study%20n%20other\Studies\In%20Kenya\Moringa\Data%20analytics%20Power%20BI%20Sept%202024\Andrew%20B.%20Sana'a_Financial_Analysis%20Project%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anaa\Documents\Invest,%20study%20n%20other\Studies\In%20Kenya\Moringa\Data%20analytics%20Power%20BI%20Sept%202024\Andrew%20B.%20Sana'a_Financial_Analysis%20Project%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anaa\Documents\Invest,%20study%20n%20other\Studies\In%20Kenya\Moringa\Data%20analytics%20Power%20BI%20Sept%202024\Andrew%20B.%20Sana'a_Financial_Analysis%20Project%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anaa\Documents\Invest,%20study%20n%20other\Studies\In%20Kenya\Moringa\Data%20analytics%20Power%20BI%20Sept%202024\Andrew%20B.%20Sana'a_Financial_Analysis%20Project%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sanaa\Documents\Invest,%20study%20n%20other\Studies\In%20Kenya\Moringa\Data%20analytics%20Power%20BI%20Sept%202024\Andrew%20B.%20Sana'a_Financial_Analysis%20Project%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sanaa\Documents\Invest,%20study%20n%20other\Studies\In%20Kenya\Moringa\Data%20analytics%20Power%20BI%20Sept%202024\Andrew%20B.%20Sana'a_Financial_Analysis%20Project%20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[Andrew B. Sana'a_Financial_Analysis Project Data.xlsx]revenue and expenses by product!PivotTable1</c:name>
    <c:fmtId val="8"/>
  </c:pivotSource>
  <c:chart>
    <c:title>
      <c:tx>
        <c:rich>
          <a:bodyPr rot="0" spcFirstLastPara="1" vertOverflow="ellipsis" vert="horz" wrap="square" anchor="ctr" anchorCtr="1"/>
          <a:lstStyle/>
          <a:p>
            <a:pPr>
              <a:defRPr sz="1100" b="1" i="0" u="none" strike="noStrike" kern="1200" baseline="0">
                <a:solidFill>
                  <a:schemeClr val="tx2"/>
                </a:solidFill>
                <a:latin typeface="+mn-lt"/>
                <a:ea typeface="+mn-ea"/>
                <a:cs typeface="+mn-cs"/>
              </a:defRPr>
            </a:pPr>
            <a:r>
              <a:rPr lang="en-US" sz="1100"/>
              <a:t>Total revenue and expenses by </a:t>
            </a:r>
            <a:r>
              <a:rPr lang="en-US" sz="1100" b="1" i="0" u="none" strike="noStrike" baseline="0">
                <a:effectLst/>
              </a:rPr>
              <a:t>product</a:t>
            </a:r>
            <a:endParaRPr lang="en-US" sz="1100"/>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circle"/>
          <c:size val="6"/>
          <c:spPr>
            <a:gradFill rotWithShape="1">
              <a:gsLst>
                <a:gs pos="0">
                  <a:schemeClr val="accent6">
                    <a:tint val="96000"/>
                    <a:lumMod val="100000"/>
                  </a:schemeClr>
                </a:gs>
                <a:gs pos="78000">
                  <a:schemeClr val="accent6">
                    <a:shade val="94000"/>
                    <a:lumMod val="94000"/>
                  </a:schemeClr>
                </a:gs>
              </a:gsLst>
              <a:lin ang="5400000" scaled="0"/>
            </a:gradFill>
            <a:ln w="12700">
              <a:solidFill>
                <a:schemeClr val="lt2"/>
              </a:solidFill>
              <a:round/>
            </a:ln>
            <a:effectLst/>
          </c:spPr>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and expenses by product'!$B$4</c:f>
              <c:strCache>
                <c:ptCount val="1"/>
                <c:pt idx="0">
                  <c:v>Revenue</c:v>
                </c:pt>
              </c:strCache>
            </c:strRef>
          </c:tx>
          <c:spPr>
            <a:gradFill rotWithShape="1">
              <a:gsLst>
                <a:gs pos="0">
                  <a:schemeClr val="accent6">
                    <a:tint val="96000"/>
                    <a:lumMod val="100000"/>
                  </a:schemeClr>
                </a:gs>
                <a:gs pos="78000">
                  <a:schemeClr val="accent6">
                    <a:shade val="94000"/>
                    <a:lumMod val="94000"/>
                  </a:schemeClr>
                </a:gs>
              </a:gsLst>
              <a:lin ang="5400000" scaled="0"/>
            </a:gra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'revenue and expenses by product'!$A$5:$A$11</c:f>
              <c:strCache>
                <c:ptCount val="6"/>
                <c:pt idx="0">
                  <c:v>Paseo</c:v>
                </c:pt>
                <c:pt idx="1">
                  <c:v>VTT</c:v>
                </c:pt>
                <c:pt idx="2">
                  <c:v>Velo</c:v>
                </c:pt>
                <c:pt idx="3">
                  <c:v>Amarilla</c:v>
                </c:pt>
                <c:pt idx="4">
                  <c:v>Montana</c:v>
                </c:pt>
                <c:pt idx="5">
                  <c:v>Carretera</c:v>
                </c:pt>
              </c:strCache>
            </c:strRef>
          </c:cat>
          <c:val>
            <c:numRef>
              <c:f>'revenue and expenses by product'!$B$5:$B$11</c:f>
              <c:numCache>
                <c:formatCode>#,##0</c:formatCode>
                <c:ptCount val="6"/>
                <c:pt idx="0">
                  <c:v>35649882</c:v>
                </c:pt>
                <c:pt idx="1">
                  <c:v>21935863.5</c:v>
                </c:pt>
                <c:pt idx="2">
                  <c:v>19826768.5</c:v>
                </c:pt>
                <c:pt idx="3">
                  <c:v>19049807.5</c:v>
                </c:pt>
                <c:pt idx="4">
                  <c:v>16569514.5</c:v>
                </c:pt>
                <c:pt idx="5">
                  <c:v>14937520.5</c:v>
                </c:pt>
              </c:numCache>
            </c:numRef>
          </c:val>
          <c:extLst>
            <c:ext xmlns:c16="http://schemas.microsoft.com/office/drawing/2014/chart" uri="{C3380CC4-5D6E-409C-BE32-E72D297353CC}">
              <c16:uniqueId val="{00000000-2E15-4024-A284-3496364DF8F6}"/>
            </c:ext>
          </c:extLst>
        </c:ser>
        <c:ser>
          <c:idx val="1"/>
          <c:order val="1"/>
          <c:tx>
            <c:strRef>
              <c:f>'revenue and expenses by product'!$C$4</c:f>
              <c:strCache>
                <c:ptCount val="1"/>
                <c:pt idx="0">
                  <c:v>Expenses</c:v>
                </c:pt>
              </c:strCache>
            </c:strRef>
          </c:tx>
          <c:spPr>
            <a:gradFill rotWithShape="1">
              <a:gsLst>
                <a:gs pos="0">
                  <a:schemeClr val="accent5">
                    <a:tint val="96000"/>
                    <a:lumMod val="100000"/>
                  </a:schemeClr>
                </a:gs>
                <a:gs pos="78000">
                  <a:schemeClr val="accent5">
                    <a:shade val="94000"/>
                    <a:lumMod val="94000"/>
                  </a:schemeClr>
                </a:gs>
              </a:gsLst>
              <a:lin ang="5400000" scaled="0"/>
            </a:gra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'revenue and expenses by product'!$A$5:$A$11</c:f>
              <c:strCache>
                <c:ptCount val="6"/>
                <c:pt idx="0">
                  <c:v>Paseo</c:v>
                </c:pt>
                <c:pt idx="1">
                  <c:v>VTT</c:v>
                </c:pt>
                <c:pt idx="2">
                  <c:v>Velo</c:v>
                </c:pt>
                <c:pt idx="3">
                  <c:v>Amarilla</c:v>
                </c:pt>
                <c:pt idx="4">
                  <c:v>Montana</c:v>
                </c:pt>
                <c:pt idx="5">
                  <c:v>Carretera</c:v>
                </c:pt>
              </c:strCache>
            </c:strRef>
          </c:cat>
          <c:val>
            <c:numRef>
              <c:f>'revenue and expenses by product'!$C$5:$C$11</c:f>
              <c:numCache>
                <c:formatCode>#,##0</c:formatCode>
                <c:ptCount val="6"/>
                <c:pt idx="0">
                  <c:v>28235486</c:v>
                </c:pt>
                <c:pt idx="1">
                  <c:v>17455533</c:v>
                </c:pt>
                <c:pt idx="2">
                  <c:v>15944067</c:v>
                </c:pt>
                <c:pt idx="3">
                  <c:v>14933012</c:v>
                </c:pt>
                <c:pt idx="4">
                  <c:v>13293962</c:v>
                </c:pt>
                <c:pt idx="5">
                  <c:v>11988503</c:v>
                </c:pt>
              </c:numCache>
            </c:numRef>
          </c:val>
          <c:extLst>
            <c:ext xmlns:c16="http://schemas.microsoft.com/office/drawing/2014/chart" uri="{C3380CC4-5D6E-409C-BE32-E72D297353CC}">
              <c16:uniqueId val="{00000001-2E15-4024-A284-3496364DF8F6}"/>
            </c:ext>
          </c:extLst>
        </c:ser>
        <c:dLbls>
          <c:dLblPos val="inEnd"/>
          <c:showLegendKey val="0"/>
          <c:showVal val="1"/>
          <c:showCatName val="0"/>
          <c:showSerName val="0"/>
          <c:showPercent val="0"/>
          <c:showBubbleSize val="0"/>
        </c:dLbls>
        <c:gapWidth val="100"/>
        <c:overlap val="-24"/>
        <c:axId val="2056373935"/>
        <c:axId val="2048842303"/>
      </c:barChart>
      <c:catAx>
        <c:axId val="2056373935"/>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product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8842303"/>
        <c:crosses val="autoZero"/>
        <c:auto val="1"/>
        <c:lblAlgn val="ctr"/>
        <c:lblOffset val="100"/>
        <c:noMultiLvlLbl val="0"/>
      </c:catAx>
      <c:valAx>
        <c:axId val="2048842303"/>
        <c:scaling>
          <c:orientation val="minMax"/>
        </c:scaling>
        <c:delete val="0"/>
        <c:axPos val="l"/>
        <c:numFmt formatCode="[$USD]\ #,##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crossAx val="2056373935"/>
        <c:crosses val="autoZero"/>
        <c:crossBetween val="between"/>
        <c:dispUnits>
          <c:builtInUnit val="thousands"/>
          <c:dispUnitsLbl>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revenue</a:t>
                  </a:r>
                  <a:r>
                    <a:rPr lang="en-US" baseline="0"/>
                    <a:t> in t</a:t>
                  </a:r>
                  <a:r>
                    <a:rPr lang="en-US"/>
                    <a:t>housands</a:t>
                  </a:r>
                </a:p>
              </c:rich>
            </c:tx>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[Andrew B. Sana'a_Financial_Analysis Project Data.xlsx]revenue and expenses by country!PivotTable1</c:name>
    <c:fmtId val="9"/>
  </c:pivotSource>
  <c:chart>
    <c:title>
      <c:tx>
        <c:rich>
          <a:bodyPr rot="0" spcFirstLastPara="1" vertOverflow="ellipsis" vert="horz" wrap="square" anchor="ctr" anchorCtr="1"/>
          <a:lstStyle/>
          <a:p>
            <a:pPr>
              <a:defRPr sz="1100" b="1" i="0" u="none" strike="noStrike" kern="1200" baseline="0">
                <a:solidFill>
                  <a:schemeClr val="tx2"/>
                </a:solidFill>
                <a:latin typeface="+mn-lt"/>
                <a:ea typeface="+mn-ea"/>
                <a:cs typeface="+mn-cs"/>
              </a:defRPr>
            </a:pPr>
            <a:r>
              <a:rPr lang="en-US" sz="1100"/>
              <a:t>Total revenue and expenses by country</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circle"/>
          <c:size val="6"/>
          <c:spPr>
            <a:gradFill rotWithShape="1">
              <a:gsLst>
                <a:gs pos="0">
                  <a:schemeClr val="accent1">
                    <a:tint val="96000"/>
                    <a:lumMod val="100000"/>
                  </a:schemeClr>
                </a:gs>
                <a:gs pos="78000">
                  <a:schemeClr val="accent1">
                    <a:shade val="94000"/>
                    <a:lumMod val="94000"/>
                  </a:schemeClr>
                </a:gs>
              </a:gsLst>
              <a:lin ang="5400000" scaled="0"/>
            </a:gradFill>
            <a:ln w="12700">
              <a:solidFill>
                <a:schemeClr val="lt2"/>
              </a:solidFill>
              <a:round/>
            </a:ln>
            <a:effectLst/>
          </c:spPr>
        </c:marker>
      </c:pivotFmt>
      <c:pivotFmt>
        <c:idx val="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and expenses by country'!$B$4</c:f>
              <c:strCache>
                <c:ptCount val="1"/>
                <c:pt idx="0">
                  <c:v>Revenue</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'revenue and expenses by country'!$A$5:$A$10</c:f>
              <c:strCache>
                <c:ptCount val="5"/>
                <c:pt idx="0">
                  <c:v>United States of America</c:v>
                </c:pt>
                <c:pt idx="1">
                  <c:v>Canada</c:v>
                </c:pt>
                <c:pt idx="2">
                  <c:v>France</c:v>
                </c:pt>
                <c:pt idx="3">
                  <c:v>Germany</c:v>
                </c:pt>
                <c:pt idx="4">
                  <c:v>Mexico</c:v>
                </c:pt>
              </c:strCache>
            </c:strRef>
          </c:cat>
          <c:val>
            <c:numRef>
              <c:f>'revenue and expenses by country'!$B$5:$B$10</c:f>
              <c:numCache>
                <c:formatCode>#,##0</c:formatCode>
                <c:ptCount val="5"/>
                <c:pt idx="0">
                  <c:v>27320106</c:v>
                </c:pt>
                <c:pt idx="1">
                  <c:v>26932163.5</c:v>
                </c:pt>
                <c:pt idx="2">
                  <c:v>26049004.5</c:v>
                </c:pt>
                <c:pt idx="3">
                  <c:v>24902927.5</c:v>
                </c:pt>
                <c:pt idx="4">
                  <c:v>22765155</c:v>
                </c:pt>
              </c:numCache>
            </c:numRef>
          </c:val>
          <c:extLst>
            <c:ext xmlns:c16="http://schemas.microsoft.com/office/drawing/2014/chart" uri="{C3380CC4-5D6E-409C-BE32-E72D297353CC}">
              <c16:uniqueId val="{00000000-918B-4292-9B09-12D5DFD92CC3}"/>
            </c:ext>
          </c:extLst>
        </c:ser>
        <c:ser>
          <c:idx val="1"/>
          <c:order val="1"/>
          <c:tx>
            <c:strRef>
              <c:f>'revenue and expenses by country'!$C$4</c:f>
              <c:strCache>
                <c:ptCount val="1"/>
                <c:pt idx="0">
                  <c:v>Expenses</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'revenue and expenses by country'!$A$5:$A$10</c:f>
              <c:strCache>
                <c:ptCount val="5"/>
                <c:pt idx="0">
                  <c:v>United States of America</c:v>
                </c:pt>
                <c:pt idx="1">
                  <c:v>Canada</c:v>
                </c:pt>
                <c:pt idx="2">
                  <c:v>France</c:v>
                </c:pt>
                <c:pt idx="3">
                  <c:v>Germany</c:v>
                </c:pt>
                <c:pt idx="4">
                  <c:v>Mexico</c:v>
                </c:pt>
              </c:strCache>
            </c:strRef>
          </c:cat>
          <c:val>
            <c:numRef>
              <c:f>'revenue and expenses by country'!$C$5:$C$10</c:f>
              <c:numCache>
                <c:formatCode>#,##0</c:formatCode>
                <c:ptCount val="5"/>
                <c:pt idx="0">
                  <c:v>22056069.5</c:v>
                </c:pt>
                <c:pt idx="1">
                  <c:v>21358426</c:v>
                </c:pt>
                <c:pt idx="2">
                  <c:v>20551371.5</c:v>
                </c:pt>
                <c:pt idx="3">
                  <c:v>19820317</c:v>
                </c:pt>
                <c:pt idx="4">
                  <c:v>18064379</c:v>
                </c:pt>
              </c:numCache>
            </c:numRef>
          </c:val>
          <c:extLst>
            <c:ext xmlns:c16="http://schemas.microsoft.com/office/drawing/2014/chart" uri="{C3380CC4-5D6E-409C-BE32-E72D297353CC}">
              <c16:uniqueId val="{00000001-918B-4292-9B09-12D5DFD92CC3}"/>
            </c:ext>
          </c:extLst>
        </c:ser>
        <c:dLbls>
          <c:dLblPos val="inEnd"/>
          <c:showLegendKey val="0"/>
          <c:showVal val="1"/>
          <c:showCatName val="0"/>
          <c:showSerName val="0"/>
          <c:showPercent val="0"/>
          <c:showBubbleSize val="0"/>
        </c:dLbls>
        <c:gapWidth val="100"/>
        <c:overlap val="-24"/>
        <c:axId val="2056373935"/>
        <c:axId val="2048842303"/>
      </c:barChart>
      <c:catAx>
        <c:axId val="2056373935"/>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country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8842303"/>
        <c:crosses val="autoZero"/>
        <c:auto val="1"/>
        <c:lblAlgn val="ctr"/>
        <c:lblOffset val="100"/>
        <c:noMultiLvlLbl val="0"/>
      </c:catAx>
      <c:valAx>
        <c:axId val="2048842303"/>
        <c:scaling>
          <c:orientation val="minMax"/>
        </c:scaling>
        <c:delete val="0"/>
        <c:axPos val="l"/>
        <c:numFmt formatCode="[$USD]\ #,##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crossAx val="2056373935"/>
        <c:crosses val="autoZero"/>
        <c:crossBetween val="between"/>
        <c:dispUnits>
          <c:builtInUnit val="thousands"/>
          <c:dispUnitsLbl>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revenue</a:t>
                  </a:r>
                  <a:r>
                    <a:rPr lang="en-US" baseline="0"/>
                    <a:t> in t</a:t>
                  </a:r>
                  <a:r>
                    <a:rPr lang="en-US"/>
                    <a:t>housands</a:t>
                  </a:r>
                </a:p>
              </c:rich>
            </c:tx>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[Andrew B. Sana'a_Financial_Analysis Project Data.xlsx]sales by month!PivotTable1</c:name>
    <c:fmtId val="27"/>
  </c:pivotSource>
  <c:chart>
    <c:title>
      <c:tx>
        <c:rich>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r>
              <a:rPr lang="en-US" sz="1400"/>
              <a:t>Units sold per month</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solidFill>
              <a:schemeClr val="accent4">
                <a:lumMod val="50000"/>
              </a:schemeClr>
            </a:solid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none"/>
        </c:marker>
      </c:pivotFmt>
      <c:pivotFmt>
        <c:idx val="23"/>
        <c:spPr>
          <a:gradFill rotWithShape="1">
            <a:gsLst>
              <a:gs pos="0">
                <a:schemeClr val="accent1">
                  <a:tint val="96000"/>
                  <a:lumMod val="100000"/>
                </a:schemeClr>
              </a:gs>
              <a:gs pos="78000">
                <a:schemeClr val="accent1">
                  <a:shade val="94000"/>
                  <a:lumMod val="94000"/>
                </a:schemeClr>
              </a:gs>
            </a:gsLst>
            <a:lin ang="5400000" scaled="0"/>
          </a:gradFill>
          <a:ln w="31750" cap="rnd">
            <a:solidFill>
              <a:schemeClr val="accent1"/>
            </a:solidFill>
            <a:round/>
          </a:ln>
          <a:effectLst/>
        </c:spPr>
        <c:marker>
          <c:symbol val="none"/>
        </c:marker>
      </c:pivotFmt>
      <c:pivotFmt>
        <c:idx val="24"/>
        <c:spPr>
          <a:gradFill rotWithShape="1">
            <a:gsLst>
              <a:gs pos="0">
                <a:schemeClr val="accent1">
                  <a:tint val="96000"/>
                  <a:lumMod val="100000"/>
                </a:schemeClr>
              </a:gs>
              <a:gs pos="78000">
                <a:schemeClr val="accent1">
                  <a:shade val="94000"/>
                  <a:lumMod val="94000"/>
                </a:schemeClr>
              </a:gs>
            </a:gsLst>
            <a:lin ang="5400000" scaled="0"/>
          </a:gradFill>
          <a:ln w="31750" cap="rnd">
            <a:solidFill>
              <a:schemeClr val="accent1"/>
            </a:solidFill>
            <a:round/>
          </a:ln>
          <a:effectLst/>
        </c:spPr>
        <c:marker>
          <c:symbol val="none"/>
        </c:marker>
      </c:pivotFmt>
      <c:pivotFmt>
        <c:idx val="25"/>
        <c:spPr>
          <a:gradFill rotWithShape="1">
            <a:gsLst>
              <a:gs pos="0">
                <a:schemeClr val="accent1">
                  <a:tint val="96000"/>
                  <a:lumMod val="100000"/>
                </a:schemeClr>
              </a:gs>
              <a:gs pos="78000">
                <a:schemeClr val="accent1">
                  <a:shade val="94000"/>
                  <a:lumMod val="94000"/>
                </a:schemeClr>
              </a:gs>
            </a:gsLst>
            <a:lin ang="5400000" scaled="0"/>
          </a:gradFill>
          <a:ln w="31750" cap="rnd">
            <a:solidFill>
              <a:schemeClr val="accent1"/>
            </a:solidFill>
            <a:round/>
          </a:ln>
          <a:effectLst/>
        </c:spPr>
        <c:marker>
          <c:symbol val="none"/>
        </c:marker>
      </c:pivotFmt>
      <c:pivotFmt>
        <c:idx val="26"/>
        <c:spPr>
          <a:gradFill rotWithShape="1">
            <a:gsLst>
              <a:gs pos="0">
                <a:schemeClr val="accent1">
                  <a:tint val="96000"/>
                  <a:lumMod val="100000"/>
                </a:schemeClr>
              </a:gs>
              <a:gs pos="78000">
                <a:schemeClr val="accent1">
                  <a:shade val="94000"/>
                  <a:lumMod val="94000"/>
                </a:schemeClr>
              </a:gs>
            </a:gsLst>
            <a:lin ang="5400000" scaled="0"/>
          </a:gradFill>
          <a:ln w="31750" cap="rnd">
            <a:solidFill>
              <a:schemeClr val="accent1"/>
            </a:solidFill>
            <a:round/>
          </a:ln>
          <a:effectLst/>
        </c:spPr>
        <c:marker>
          <c:symbol val="none"/>
        </c:marker>
      </c:pivotFmt>
      <c:pivotFmt>
        <c:idx val="27"/>
        <c:spPr>
          <a:gradFill rotWithShape="1">
            <a:gsLst>
              <a:gs pos="0">
                <a:schemeClr val="accent1">
                  <a:tint val="96000"/>
                  <a:lumMod val="100000"/>
                </a:schemeClr>
              </a:gs>
              <a:gs pos="78000">
                <a:schemeClr val="accent1">
                  <a:shade val="94000"/>
                  <a:lumMod val="94000"/>
                </a:schemeClr>
              </a:gs>
            </a:gsLst>
            <a:lin ang="5400000" scaled="0"/>
          </a:gradFill>
          <a:ln w="31750" cap="rnd">
            <a:solidFill>
              <a:schemeClr val="accent1"/>
            </a:solidFill>
            <a:round/>
          </a:ln>
          <a:effectLst/>
        </c:spPr>
        <c:marker>
          <c:symbol val="none"/>
        </c:marker>
      </c:pivotFmt>
      <c:pivotFmt>
        <c:idx val="28"/>
        <c:spPr>
          <a:gradFill rotWithShape="1">
            <a:gsLst>
              <a:gs pos="0">
                <a:schemeClr val="accent1">
                  <a:tint val="96000"/>
                  <a:lumMod val="100000"/>
                </a:schemeClr>
              </a:gs>
              <a:gs pos="78000">
                <a:schemeClr val="accent1">
                  <a:shade val="94000"/>
                  <a:lumMod val="94000"/>
                </a:schemeClr>
              </a:gs>
            </a:gsLst>
            <a:lin ang="5400000" scaled="0"/>
          </a:gradFill>
          <a:ln w="31750" cap="rnd">
            <a:solidFill>
              <a:schemeClr val="accent1"/>
            </a:solidFill>
            <a:round/>
          </a:ln>
          <a:effectLst/>
        </c:spPr>
        <c:marker>
          <c:symbol val="none"/>
        </c:marker>
      </c:pivotFmt>
    </c:pivotFmts>
    <c:plotArea>
      <c:layout/>
      <c:lineChart>
        <c:grouping val="standard"/>
        <c:varyColors val="0"/>
        <c:ser>
          <c:idx val="0"/>
          <c:order val="0"/>
          <c:tx>
            <c:strRef>
              <c:f>'sales by month'!$B$6:$B$7</c:f>
              <c:strCache>
                <c:ptCount val="1"/>
                <c:pt idx="0">
                  <c:v>Paseo</c:v>
                </c:pt>
              </c:strCache>
            </c:strRef>
          </c:tx>
          <c:spPr>
            <a:ln w="31750" cap="rnd">
              <a:solidFill>
                <a:schemeClr val="accent1"/>
              </a:solidFill>
              <a:round/>
            </a:ln>
            <a:effectLst/>
          </c:spPr>
          <c:marker>
            <c:symbol val="none"/>
          </c:marker>
          <c:cat>
            <c:strRef>
              <c:f>'sales by month'!$A$8:$A$20</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'sales by month'!$B$8:$B$20</c:f>
              <c:numCache>
                <c:formatCode>#,##0</c:formatCode>
                <c:ptCount val="12"/>
                <c:pt idx="0">
                  <c:v>23598</c:v>
                </c:pt>
                <c:pt idx="1">
                  <c:v>14629</c:v>
                </c:pt>
                <c:pt idx="2">
                  <c:v>16695</c:v>
                </c:pt>
                <c:pt idx="3">
                  <c:v>23653</c:v>
                </c:pt>
                <c:pt idx="4">
                  <c:v>15417</c:v>
                </c:pt>
                <c:pt idx="5">
                  <c:v>27205.479256080111</c:v>
                </c:pt>
                <c:pt idx="6">
                  <c:v>22637.5</c:v>
                </c:pt>
                <c:pt idx="7">
                  <c:v>18834</c:v>
                </c:pt>
                <c:pt idx="8">
                  <c:v>33206</c:v>
                </c:pt>
                <c:pt idx="9">
                  <c:v>56412</c:v>
                </c:pt>
                <c:pt idx="10">
                  <c:v>34941</c:v>
                </c:pt>
                <c:pt idx="11">
                  <c:v>52619</c:v>
                </c:pt>
              </c:numCache>
            </c:numRef>
          </c:val>
          <c:smooth val="0"/>
          <c:extLst>
            <c:ext xmlns:c16="http://schemas.microsoft.com/office/drawing/2014/chart" uri="{C3380CC4-5D6E-409C-BE32-E72D297353CC}">
              <c16:uniqueId val="{00000000-D40A-421F-B7E9-DA0339A1BBD2}"/>
            </c:ext>
          </c:extLst>
        </c:ser>
        <c:ser>
          <c:idx val="1"/>
          <c:order val="1"/>
          <c:tx>
            <c:strRef>
              <c:f>'sales by month'!$C$6:$C$7</c:f>
              <c:strCache>
                <c:ptCount val="1"/>
                <c:pt idx="0">
                  <c:v>VTT</c:v>
                </c:pt>
              </c:strCache>
            </c:strRef>
          </c:tx>
          <c:spPr>
            <a:ln w="31750" cap="rnd">
              <a:solidFill>
                <a:schemeClr val="accent2"/>
              </a:solidFill>
              <a:round/>
            </a:ln>
            <a:effectLst/>
          </c:spPr>
          <c:marker>
            <c:symbol val="none"/>
          </c:marker>
          <c:cat>
            <c:strRef>
              <c:f>'sales by month'!$A$8:$A$20</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'sales by month'!$C$8:$C$20</c:f>
              <c:numCache>
                <c:formatCode>#,##0</c:formatCode>
                <c:ptCount val="12"/>
                <c:pt idx="0">
                  <c:v>9967.5</c:v>
                </c:pt>
                <c:pt idx="1">
                  <c:v>11210</c:v>
                </c:pt>
                <c:pt idx="2">
                  <c:v>7562</c:v>
                </c:pt>
                <c:pt idx="3">
                  <c:v>9362</c:v>
                </c:pt>
                <c:pt idx="4">
                  <c:v>6002</c:v>
                </c:pt>
                <c:pt idx="5">
                  <c:v>15464</c:v>
                </c:pt>
                <c:pt idx="6">
                  <c:v>6309.5</c:v>
                </c:pt>
                <c:pt idx="7">
                  <c:v>9667</c:v>
                </c:pt>
                <c:pt idx="8">
                  <c:v>15523</c:v>
                </c:pt>
                <c:pt idx="9">
                  <c:v>29886</c:v>
                </c:pt>
                <c:pt idx="10">
                  <c:v>21345</c:v>
                </c:pt>
                <c:pt idx="11">
                  <c:v>24307</c:v>
                </c:pt>
              </c:numCache>
            </c:numRef>
          </c:val>
          <c:smooth val="0"/>
          <c:extLst>
            <c:ext xmlns:c16="http://schemas.microsoft.com/office/drawing/2014/chart" uri="{C3380CC4-5D6E-409C-BE32-E72D297353CC}">
              <c16:uniqueId val="{00000001-D40A-421F-B7E9-DA0339A1BBD2}"/>
            </c:ext>
          </c:extLst>
        </c:ser>
        <c:ser>
          <c:idx val="2"/>
          <c:order val="2"/>
          <c:tx>
            <c:strRef>
              <c:f>'sales by month'!$D$6:$D$7</c:f>
              <c:strCache>
                <c:ptCount val="1"/>
                <c:pt idx="0">
                  <c:v>Velo</c:v>
                </c:pt>
              </c:strCache>
            </c:strRef>
          </c:tx>
          <c:spPr>
            <a:ln w="31750" cap="rnd">
              <a:solidFill>
                <a:schemeClr val="accent3"/>
              </a:solidFill>
              <a:round/>
            </a:ln>
            <a:effectLst/>
          </c:spPr>
          <c:marker>
            <c:symbol val="none"/>
          </c:marker>
          <c:cat>
            <c:strRef>
              <c:f>'sales by month'!$A$8:$A$20</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'sales by month'!$D$8:$D$20</c:f>
              <c:numCache>
                <c:formatCode>#,##0</c:formatCode>
                <c:ptCount val="12"/>
                <c:pt idx="0">
                  <c:v>9971.5</c:v>
                </c:pt>
                <c:pt idx="1">
                  <c:v>7893</c:v>
                </c:pt>
                <c:pt idx="2">
                  <c:v>6691</c:v>
                </c:pt>
                <c:pt idx="3">
                  <c:v>11458.5</c:v>
                </c:pt>
                <c:pt idx="4">
                  <c:v>7015</c:v>
                </c:pt>
                <c:pt idx="5">
                  <c:v>16953</c:v>
                </c:pt>
                <c:pt idx="6">
                  <c:v>11253.5</c:v>
                </c:pt>
                <c:pt idx="7">
                  <c:v>9765</c:v>
                </c:pt>
                <c:pt idx="8">
                  <c:v>14525</c:v>
                </c:pt>
                <c:pt idx="9">
                  <c:v>29585</c:v>
                </c:pt>
                <c:pt idx="10">
                  <c:v>17185</c:v>
                </c:pt>
                <c:pt idx="11">
                  <c:v>20129</c:v>
                </c:pt>
              </c:numCache>
            </c:numRef>
          </c:val>
          <c:smooth val="0"/>
          <c:extLst>
            <c:ext xmlns:c16="http://schemas.microsoft.com/office/drawing/2014/chart" uri="{C3380CC4-5D6E-409C-BE32-E72D297353CC}">
              <c16:uniqueId val="{00000002-D40A-421F-B7E9-DA0339A1BBD2}"/>
            </c:ext>
          </c:extLst>
        </c:ser>
        <c:ser>
          <c:idx val="3"/>
          <c:order val="3"/>
          <c:tx>
            <c:strRef>
              <c:f>'sales by month'!$E$6:$E$7</c:f>
              <c:strCache>
                <c:ptCount val="1"/>
                <c:pt idx="0">
                  <c:v>Amarilla</c:v>
                </c:pt>
              </c:strCache>
            </c:strRef>
          </c:tx>
          <c:spPr>
            <a:ln w="31750" cap="rnd">
              <a:solidFill>
                <a:schemeClr val="accent4"/>
              </a:solidFill>
              <a:round/>
            </a:ln>
            <a:effectLst/>
          </c:spPr>
          <c:marker>
            <c:symbol val="none"/>
          </c:marker>
          <c:cat>
            <c:strRef>
              <c:f>'sales by month'!$A$8:$A$20</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'sales by month'!$E$8:$E$20</c:f>
              <c:numCache>
                <c:formatCode>#,##0</c:formatCode>
                <c:ptCount val="12"/>
                <c:pt idx="0">
                  <c:v>10019.5</c:v>
                </c:pt>
                <c:pt idx="1">
                  <c:v>8475</c:v>
                </c:pt>
                <c:pt idx="2">
                  <c:v>7716</c:v>
                </c:pt>
                <c:pt idx="3">
                  <c:v>10767</c:v>
                </c:pt>
                <c:pt idx="4">
                  <c:v>10237</c:v>
                </c:pt>
                <c:pt idx="5">
                  <c:v>13985</c:v>
                </c:pt>
                <c:pt idx="6">
                  <c:v>11620.5</c:v>
                </c:pt>
                <c:pt idx="7">
                  <c:v>8865</c:v>
                </c:pt>
                <c:pt idx="8">
                  <c:v>15931</c:v>
                </c:pt>
                <c:pt idx="9">
                  <c:v>26656</c:v>
                </c:pt>
                <c:pt idx="10">
                  <c:v>12218</c:v>
                </c:pt>
                <c:pt idx="11">
                  <c:v>18825</c:v>
                </c:pt>
              </c:numCache>
            </c:numRef>
          </c:val>
          <c:smooth val="0"/>
          <c:extLst>
            <c:ext xmlns:c16="http://schemas.microsoft.com/office/drawing/2014/chart" uri="{C3380CC4-5D6E-409C-BE32-E72D297353CC}">
              <c16:uniqueId val="{00000003-D40A-421F-B7E9-DA0339A1BBD2}"/>
            </c:ext>
          </c:extLst>
        </c:ser>
        <c:ser>
          <c:idx val="4"/>
          <c:order val="4"/>
          <c:tx>
            <c:strRef>
              <c:f>'sales by month'!$F$6:$F$7</c:f>
              <c:strCache>
                <c:ptCount val="1"/>
                <c:pt idx="0">
                  <c:v>Montana</c:v>
                </c:pt>
              </c:strCache>
            </c:strRef>
          </c:tx>
          <c:spPr>
            <a:ln w="31750" cap="rnd">
              <a:solidFill>
                <a:schemeClr val="accent5"/>
              </a:solidFill>
              <a:round/>
            </a:ln>
            <a:effectLst/>
          </c:spPr>
          <c:marker>
            <c:symbol val="none"/>
          </c:marker>
          <c:cat>
            <c:strRef>
              <c:f>'sales by month'!$A$8:$A$20</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'sales by month'!$F$8:$F$20</c:f>
              <c:numCache>
                <c:formatCode>#,##0</c:formatCode>
                <c:ptCount val="12"/>
                <c:pt idx="0">
                  <c:v>7700.5</c:v>
                </c:pt>
                <c:pt idx="1">
                  <c:v>5405</c:v>
                </c:pt>
                <c:pt idx="2">
                  <c:v>8280</c:v>
                </c:pt>
                <c:pt idx="3">
                  <c:v>10055.5</c:v>
                </c:pt>
                <c:pt idx="4">
                  <c:v>8300</c:v>
                </c:pt>
                <c:pt idx="5">
                  <c:v>14069</c:v>
                </c:pt>
                <c:pt idx="6">
                  <c:v>10568</c:v>
                </c:pt>
                <c:pt idx="7">
                  <c:v>6209</c:v>
                </c:pt>
                <c:pt idx="8">
                  <c:v>14446</c:v>
                </c:pt>
                <c:pt idx="9">
                  <c:v>31912</c:v>
                </c:pt>
                <c:pt idx="10">
                  <c:v>18239</c:v>
                </c:pt>
                <c:pt idx="11">
                  <c:v>19014</c:v>
                </c:pt>
              </c:numCache>
            </c:numRef>
          </c:val>
          <c:smooth val="0"/>
          <c:extLst>
            <c:ext xmlns:c16="http://schemas.microsoft.com/office/drawing/2014/chart" uri="{C3380CC4-5D6E-409C-BE32-E72D297353CC}">
              <c16:uniqueId val="{00000004-D40A-421F-B7E9-DA0339A1BBD2}"/>
            </c:ext>
          </c:extLst>
        </c:ser>
        <c:ser>
          <c:idx val="5"/>
          <c:order val="5"/>
          <c:tx>
            <c:strRef>
              <c:f>'sales by month'!$G$6:$G$7</c:f>
              <c:strCache>
                <c:ptCount val="1"/>
                <c:pt idx="0">
                  <c:v>Carretera</c:v>
                </c:pt>
              </c:strCache>
            </c:strRef>
          </c:tx>
          <c:spPr>
            <a:ln w="31750" cap="rnd">
              <a:solidFill>
                <a:schemeClr val="accent6"/>
              </a:solidFill>
              <a:round/>
            </a:ln>
            <a:effectLst/>
          </c:spPr>
          <c:marker>
            <c:symbol val="none"/>
          </c:marker>
          <c:cat>
            <c:strRef>
              <c:f>'sales by month'!$A$8:$A$20</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'sales by month'!$G$8:$G$20</c:f>
              <c:numCache>
                <c:formatCode>#,##0</c:formatCode>
                <c:ptCount val="12"/>
                <c:pt idx="0">
                  <c:v>6578.5</c:v>
                </c:pt>
                <c:pt idx="1">
                  <c:v>7503</c:v>
                </c:pt>
                <c:pt idx="2">
                  <c:v>6476</c:v>
                </c:pt>
                <c:pt idx="3">
                  <c:v>13590.5</c:v>
                </c:pt>
                <c:pt idx="4">
                  <c:v>4800</c:v>
                </c:pt>
                <c:pt idx="5">
                  <c:v>15055</c:v>
                </c:pt>
                <c:pt idx="6">
                  <c:v>6960</c:v>
                </c:pt>
                <c:pt idx="7">
                  <c:v>7365</c:v>
                </c:pt>
                <c:pt idx="8">
                  <c:v>14250</c:v>
                </c:pt>
                <c:pt idx="9">
                  <c:v>26653</c:v>
                </c:pt>
                <c:pt idx="10">
                  <c:v>17203</c:v>
                </c:pt>
                <c:pt idx="11">
                  <c:v>20412</c:v>
                </c:pt>
              </c:numCache>
            </c:numRef>
          </c:val>
          <c:smooth val="0"/>
          <c:extLst>
            <c:ext xmlns:c16="http://schemas.microsoft.com/office/drawing/2014/chart" uri="{C3380CC4-5D6E-409C-BE32-E72D297353CC}">
              <c16:uniqueId val="{00000005-D40A-421F-B7E9-DA0339A1BBD2}"/>
            </c:ext>
          </c:extLst>
        </c:ser>
        <c:dLbls>
          <c:showLegendKey val="0"/>
          <c:showVal val="0"/>
          <c:showCatName val="0"/>
          <c:showSerName val="0"/>
          <c:showPercent val="0"/>
          <c:showBubbleSize val="0"/>
        </c:dLbls>
        <c:smooth val="0"/>
        <c:axId val="2056373935"/>
        <c:axId val="2048842303"/>
      </c:lineChart>
      <c:catAx>
        <c:axId val="205637393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8842303"/>
        <c:crosses val="autoZero"/>
        <c:auto val="1"/>
        <c:lblAlgn val="ctr"/>
        <c:lblOffset val="100"/>
        <c:noMultiLvlLbl val="0"/>
      </c:catAx>
      <c:valAx>
        <c:axId val="2048842303"/>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56373935"/>
        <c:crosses val="autoZero"/>
        <c:crossBetween val="between"/>
        <c:dispUnits>
          <c:builtInUnit val="thousands"/>
          <c:dispUnitsLbl>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units</a:t>
                  </a:r>
                  <a:r>
                    <a:rPr lang="en-US" baseline="0"/>
                    <a:t> sold ('000)</a:t>
                  </a:r>
                  <a:endParaRPr lang="en-US"/>
                </a:p>
              </c:rich>
            </c:tx>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[Andrew B. Sana'a_Financial_Analysis Project Data.xlsx]sales by country!PivotTable1</c:name>
    <c:fmtId val="33"/>
  </c:pivotSource>
  <c:chart>
    <c:title>
      <c:tx>
        <c:rich>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r>
              <a:rPr lang="en-US" sz="1400"/>
              <a:t>Units sold per country</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circle"/>
          <c:size val="6"/>
          <c:spPr>
            <a:gradFill rotWithShape="1">
              <a:gsLst>
                <a:gs pos="0">
                  <a:schemeClr val="accent2">
                    <a:tint val="96000"/>
                    <a:lumMod val="100000"/>
                  </a:schemeClr>
                </a:gs>
                <a:gs pos="78000">
                  <a:schemeClr val="accent2">
                    <a:shade val="94000"/>
                    <a:lumMod val="94000"/>
                  </a:schemeClr>
                </a:gs>
              </a:gsLst>
              <a:lin ang="5400000" scaled="0"/>
            </a:gradFill>
            <a:ln w="12700">
              <a:solidFill>
                <a:schemeClr val="lt2"/>
              </a:solidFill>
              <a:round/>
            </a:ln>
            <a:effectLst/>
          </c:spPr>
        </c:marker>
      </c:pivotFmt>
      <c:pivotFmt>
        <c:idx val="1"/>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2"/>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dLbl>
          <c:idx val="0"/>
          <c:spPr>
            <a:solidFill>
              <a:schemeClr val="accent4">
                <a:lumMod val="50000"/>
              </a:schemeClr>
            </a:solid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12"/>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13"/>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14"/>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15"/>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16"/>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17"/>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18"/>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19"/>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20"/>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21"/>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22"/>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23"/>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24"/>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25"/>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26"/>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27"/>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28"/>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29"/>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30"/>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31"/>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32"/>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33"/>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34"/>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35"/>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36"/>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37"/>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38"/>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39"/>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40"/>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41"/>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42"/>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43"/>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44"/>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45"/>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46"/>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47"/>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48"/>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49"/>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50"/>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51"/>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
        <c:idx val="52"/>
        <c:spPr>
          <a:gradFill rotWithShape="1">
            <a:gsLst>
              <a:gs pos="0">
                <a:schemeClr val="accent2">
                  <a:tint val="96000"/>
                  <a:lumMod val="100000"/>
                </a:schemeClr>
              </a:gs>
              <a:gs pos="78000">
                <a:schemeClr val="accent2">
                  <a:shade val="94000"/>
                  <a:lumMod val="94000"/>
                </a:schemeClr>
              </a:gs>
            </a:gsLst>
            <a:lin ang="5400000" scaled="0"/>
          </a:gradFill>
          <a:ln>
            <a:noFill/>
          </a:ln>
          <a:effectLst/>
        </c:spPr>
        <c:marker>
          <c:symbol val="none"/>
        </c:marker>
      </c:pivotFmt>
    </c:pivotFmts>
    <c:plotArea>
      <c:layout/>
      <c:barChart>
        <c:barDir val="col"/>
        <c:grouping val="clustered"/>
        <c:varyColors val="0"/>
        <c:ser>
          <c:idx val="0"/>
          <c:order val="0"/>
          <c:tx>
            <c:strRef>
              <c:f>'sales by country'!$B$6:$B$7</c:f>
              <c:strCache>
                <c:ptCount val="1"/>
                <c:pt idx="0">
                  <c:v>January</c:v>
                </c:pt>
              </c:strCache>
            </c:strRef>
          </c:tx>
          <c:spPr>
            <a:gradFill rotWithShape="1">
              <a:gsLst>
                <a:gs pos="0">
                  <a:schemeClr val="accent2">
                    <a:tint val="41000"/>
                    <a:tint val="96000"/>
                    <a:lumMod val="100000"/>
                  </a:schemeClr>
                </a:gs>
                <a:gs pos="78000">
                  <a:schemeClr val="accent2">
                    <a:tint val="41000"/>
                    <a:shade val="94000"/>
                    <a:lumMod val="94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country'!$B$8:$B$13</c:f>
              <c:numCache>
                <c:formatCode>#,##0</c:formatCode>
                <c:ptCount val="5"/>
                <c:pt idx="0">
                  <c:v>14257.5</c:v>
                </c:pt>
                <c:pt idx="1">
                  <c:v>18004.5</c:v>
                </c:pt>
                <c:pt idx="2">
                  <c:v>10123.5</c:v>
                </c:pt>
                <c:pt idx="3">
                  <c:v>14859</c:v>
                </c:pt>
                <c:pt idx="4">
                  <c:v>10591</c:v>
                </c:pt>
              </c:numCache>
            </c:numRef>
          </c:val>
          <c:extLst>
            <c:ext xmlns:c16="http://schemas.microsoft.com/office/drawing/2014/chart" uri="{C3380CC4-5D6E-409C-BE32-E72D297353CC}">
              <c16:uniqueId val="{00000000-74A8-4980-8E7C-BCBCAFAED127}"/>
            </c:ext>
          </c:extLst>
        </c:ser>
        <c:ser>
          <c:idx val="1"/>
          <c:order val="1"/>
          <c:tx>
            <c:strRef>
              <c:f>'sales by country'!$C$6:$C$7</c:f>
              <c:strCache>
                <c:ptCount val="1"/>
                <c:pt idx="0">
                  <c:v>February</c:v>
                </c:pt>
              </c:strCache>
            </c:strRef>
          </c:tx>
          <c:spPr>
            <a:gradFill rotWithShape="1">
              <a:gsLst>
                <a:gs pos="0">
                  <a:schemeClr val="accent2">
                    <a:tint val="52000"/>
                    <a:tint val="96000"/>
                    <a:lumMod val="100000"/>
                  </a:schemeClr>
                </a:gs>
                <a:gs pos="78000">
                  <a:schemeClr val="accent2">
                    <a:tint val="52000"/>
                    <a:shade val="94000"/>
                    <a:lumMod val="94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country'!$C$8:$C$13</c:f>
              <c:numCache>
                <c:formatCode>#,##0</c:formatCode>
                <c:ptCount val="5"/>
                <c:pt idx="0">
                  <c:v>10273</c:v>
                </c:pt>
                <c:pt idx="1">
                  <c:v>11270</c:v>
                </c:pt>
                <c:pt idx="2">
                  <c:v>13180</c:v>
                </c:pt>
                <c:pt idx="3">
                  <c:v>9516</c:v>
                </c:pt>
                <c:pt idx="4">
                  <c:v>10876</c:v>
                </c:pt>
              </c:numCache>
            </c:numRef>
          </c:val>
          <c:extLst>
            <c:ext xmlns:c16="http://schemas.microsoft.com/office/drawing/2014/chart" uri="{C3380CC4-5D6E-409C-BE32-E72D297353CC}">
              <c16:uniqueId val="{00000001-74A8-4980-8E7C-BCBCAFAED127}"/>
            </c:ext>
          </c:extLst>
        </c:ser>
        <c:ser>
          <c:idx val="2"/>
          <c:order val="2"/>
          <c:tx>
            <c:strRef>
              <c:f>'sales by country'!$D$6:$D$7</c:f>
              <c:strCache>
                <c:ptCount val="1"/>
                <c:pt idx="0">
                  <c:v>March</c:v>
                </c:pt>
              </c:strCache>
            </c:strRef>
          </c:tx>
          <c:spPr>
            <a:gradFill rotWithShape="1">
              <a:gsLst>
                <a:gs pos="0">
                  <a:schemeClr val="accent2">
                    <a:tint val="63000"/>
                    <a:tint val="96000"/>
                    <a:lumMod val="100000"/>
                  </a:schemeClr>
                </a:gs>
                <a:gs pos="78000">
                  <a:schemeClr val="accent2">
                    <a:tint val="63000"/>
                    <a:shade val="94000"/>
                    <a:lumMod val="94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country'!$D$8:$D$13</c:f>
              <c:numCache>
                <c:formatCode>#,##0</c:formatCode>
                <c:ptCount val="5"/>
                <c:pt idx="0">
                  <c:v>9904</c:v>
                </c:pt>
                <c:pt idx="1">
                  <c:v>14563</c:v>
                </c:pt>
                <c:pt idx="2">
                  <c:v>12440</c:v>
                </c:pt>
                <c:pt idx="3">
                  <c:v>10164</c:v>
                </c:pt>
                <c:pt idx="4">
                  <c:v>6349</c:v>
                </c:pt>
              </c:numCache>
            </c:numRef>
          </c:val>
          <c:extLst>
            <c:ext xmlns:c16="http://schemas.microsoft.com/office/drawing/2014/chart" uri="{C3380CC4-5D6E-409C-BE32-E72D297353CC}">
              <c16:uniqueId val="{00000002-74A8-4980-8E7C-BCBCAFAED127}"/>
            </c:ext>
          </c:extLst>
        </c:ser>
        <c:ser>
          <c:idx val="3"/>
          <c:order val="3"/>
          <c:tx>
            <c:strRef>
              <c:f>'sales by country'!$E$6:$E$7</c:f>
              <c:strCache>
                <c:ptCount val="1"/>
                <c:pt idx="0">
                  <c:v>April</c:v>
                </c:pt>
              </c:strCache>
            </c:strRef>
          </c:tx>
          <c:spPr>
            <a:gradFill rotWithShape="1">
              <a:gsLst>
                <a:gs pos="0">
                  <a:schemeClr val="accent2">
                    <a:tint val="74000"/>
                    <a:tint val="96000"/>
                    <a:lumMod val="100000"/>
                  </a:schemeClr>
                </a:gs>
                <a:gs pos="78000">
                  <a:schemeClr val="accent2">
                    <a:tint val="74000"/>
                    <a:shade val="94000"/>
                    <a:lumMod val="94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country'!$E$8:$E$13</c:f>
              <c:numCache>
                <c:formatCode>#,##0</c:formatCode>
                <c:ptCount val="5"/>
                <c:pt idx="0">
                  <c:v>15196.5</c:v>
                </c:pt>
                <c:pt idx="1">
                  <c:v>18526.5</c:v>
                </c:pt>
                <c:pt idx="2">
                  <c:v>17824.5</c:v>
                </c:pt>
                <c:pt idx="3">
                  <c:v>13319</c:v>
                </c:pt>
                <c:pt idx="4">
                  <c:v>14020</c:v>
                </c:pt>
              </c:numCache>
            </c:numRef>
          </c:val>
          <c:extLst>
            <c:ext xmlns:c16="http://schemas.microsoft.com/office/drawing/2014/chart" uri="{C3380CC4-5D6E-409C-BE32-E72D297353CC}">
              <c16:uniqueId val="{00000003-74A8-4980-8E7C-BCBCAFAED127}"/>
            </c:ext>
          </c:extLst>
        </c:ser>
        <c:ser>
          <c:idx val="4"/>
          <c:order val="4"/>
          <c:tx>
            <c:strRef>
              <c:f>'sales by country'!$F$6:$F$7</c:f>
              <c:strCache>
                <c:ptCount val="1"/>
                <c:pt idx="0">
                  <c:v>May</c:v>
                </c:pt>
              </c:strCache>
            </c:strRef>
          </c:tx>
          <c:spPr>
            <a:gradFill rotWithShape="1">
              <a:gsLst>
                <a:gs pos="0">
                  <a:schemeClr val="accent2">
                    <a:tint val="84000"/>
                    <a:tint val="96000"/>
                    <a:lumMod val="100000"/>
                  </a:schemeClr>
                </a:gs>
                <a:gs pos="78000">
                  <a:schemeClr val="accent2">
                    <a:tint val="84000"/>
                    <a:shade val="94000"/>
                    <a:lumMod val="94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country'!$F$8:$F$13</c:f>
              <c:numCache>
                <c:formatCode>#,##0</c:formatCode>
                <c:ptCount val="5"/>
                <c:pt idx="0">
                  <c:v>8006</c:v>
                </c:pt>
                <c:pt idx="1">
                  <c:v>10302</c:v>
                </c:pt>
                <c:pt idx="2">
                  <c:v>14741</c:v>
                </c:pt>
                <c:pt idx="3">
                  <c:v>9090</c:v>
                </c:pt>
                <c:pt idx="4">
                  <c:v>9632</c:v>
                </c:pt>
              </c:numCache>
            </c:numRef>
          </c:val>
          <c:extLst>
            <c:ext xmlns:c16="http://schemas.microsoft.com/office/drawing/2014/chart" uri="{C3380CC4-5D6E-409C-BE32-E72D297353CC}">
              <c16:uniqueId val="{00000004-74A8-4980-8E7C-BCBCAFAED127}"/>
            </c:ext>
          </c:extLst>
        </c:ser>
        <c:ser>
          <c:idx val="5"/>
          <c:order val="5"/>
          <c:tx>
            <c:strRef>
              <c:f>'sales by country'!$G$6:$G$7</c:f>
              <c:strCache>
                <c:ptCount val="1"/>
                <c:pt idx="0">
                  <c:v>June</c:v>
                </c:pt>
              </c:strCache>
            </c:strRef>
          </c:tx>
          <c:spPr>
            <a:gradFill rotWithShape="1">
              <a:gsLst>
                <a:gs pos="0">
                  <a:schemeClr val="accent2">
                    <a:tint val="95000"/>
                    <a:tint val="96000"/>
                    <a:lumMod val="100000"/>
                  </a:schemeClr>
                </a:gs>
                <a:gs pos="78000">
                  <a:schemeClr val="accent2">
                    <a:tint val="95000"/>
                    <a:shade val="94000"/>
                    <a:lumMod val="94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country'!$G$8:$G$13</c:f>
              <c:numCache>
                <c:formatCode>#,##0</c:formatCode>
                <c:ptCount val="5"/>
                <c:pt idx="0">
                  <c:v>25028</c:v>
                </c:pt>
                <c:pt idx="1">
                  <c:v>17620</c:v>
                </c:pt>
                <c:pt idx="2">
                  <c:v>22043.479256080111</c:v>
                </c:pt>
                <c:pt idx="3">
                  <c:v>20781</c:v>
                </c:pt>
                <c:pt idx="4">
                  <c:v>17259</c:v>
                </c:pt>
              </c:numCache>
            </c:numRef>
          </c:val>
          <c:extLst>
            <c:ext xmlns:c16="http://schemas.microsoft.com/office/drawing/2014/chart" uri="{C3380CC4-5D6E-409C-BE32-E72D297353CC}">
              <c16:uniqueId val="{00000005-74A8-4980-8E7C-BCBCAFAED127}"/>
            </c:ext>
          </c:extLst>
        </c:ser>
        <c:ser>
          <c:idx val="6"/>
          <c:order val="6"/>
          <c:tx>
            <c:strRef>
              <c:f>'sales by country'!$H$6:$H$7</c:f>
              <c:strCache>
                <c:ptCount val="1"/>
                <c:pt idx="0">
                  <c:v>July</c:v>
                </c:pt>
              </c:strCache>
            </c:strRef>
          </c:tx>
          <c:spPr>
            <a:gradFill rotWithShape="1">
              <a:gsLst>
                <a:gs pos="0">
                  <a:schemeClr val="accent2">
                    <a:shade val="94000"/>
                    <a:tint val="96000"/>
                    <a:lumMod val="100000"/>
                  </a:schemeClr>
                </a:gs>
                <a:gs pos="78000">
                  <a:schemeClr val="accent2">
                    <a:shade val="94000"/>
                    <a:shade val="94000"/>
                    <a:lumMod val="94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country'!$H$8:$H$13</c:f>
              <c:numCache>
                <c:formatCode>#,##0</c:formatCode>
                <c:ptCount val="5"/>
                <c:pt idx="0">
                  <c:v>15904.5</c:v>
                </c:pt>
                <c:pt idx="1">
                  <c:v>16383</c:v>
                </c:pt>
                <c:pt idx="2">
                  <c:v>17071.5</c:v>
                </c:pt>
                <c:pt idx="3">
                  <c:v>9169</c:v>
                </c:pt>
                <c:pt idx="4">
                  <c:v>10821</c:v>
                </c:pt>
              </c:numCache>
            </c:numRef>
          </c:val>
          <c:extLst>
            <c:ext xmlns:c16="http://schemas.microsoft.com/office/drawing/2014/chart" uri="{C3380CC4-5D6E-409C-BE32-E72D297353CC}">
              <c16:uniqueId val="{00000006-74A8-4980-8E7C-BCBCAFAED127}"/>
            </c:ext>
          </c:extLst>
        </c:ser>
        <c:ser>
          <c:idx val="7"/>
          <c:order val="7"/>
          <c:tx>
            <c:strRef>
              <c:f>'sales by country'!$I$6:$I$7</c:f>
              <c:strCache>
                <c:ptCount val="1"/>
                <c:pt idx="0">
                  <c:v>August</c:v>
                </c:pt>
              </c:strCache>
            </c:strRef>
          </c:tx>
          <c:spPr>
            <a:gradFill rotWithShape="1">
              <a:gsLst>
                <a:gs pos="0">
                  <a:schemeClr val="accent2">
                    <a:shade val="83000"/>
                    <a:tint val="96000"/>
                    <a:lumMod val="100000"/>
                  </a:schemeClr>
                </a:gs>
                <a:gs pos="78000">
                  <a:schemeClr val="accent2">
                    <a:shade val="83000"/>
                    <a:shade val="94000"/>
                    <a:lumMod val="94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country'!$I$8:$I$13</c:f>
              <c:numCache>
                <c:formatCode>#,##0</c:formatCode>
                <c:ptCount val="5"/>
                <c:pt idx="0">
                  <c:v>12016</c:v>
                </c:pt>
                <c:pt idx="1">
                  <c:v>11968</c:v>
                </c:pt>
                <c:pt idx="2">
                  <c:v>16018</c:v>
                </c:pt>
                <c:pt idx="3">
                  <c:v>8739</c:v>
                </c:pt>
                <c:pt idx="4">
                  <c:v>11964</c:v>
                </c:pt>
              </c:numCache>
            </c:numRef>
          </c:val>
          <c:extLst>
            <c:ext xmlns:c16="http://schemas.microsoft.com/office/drawing/2014/chart" uri="{C3380CC4-5D6E-409C-BE32-E72D297353CC}">
              <c16:uniqueId val="{00000007-74A8-4980-8E7C-BCBCAFAED127}"/>
            </c:ext>
          </c:extLst>
        </c:ser>
        <c:ser>
          <c:idx val="8"/>
          <c:order val="8"/>
          <c:tx>
            <c:strRef>
              <c:f>'sales by country'!$J$6:$J$7</c:f>
              <c:strCache>
                <c:ptCount val="1"/>
                <c:pt idx="0">
                  <c:v>September</c:v>
                </c:pt>
              </c:strCache>
            </c:strRef>
          </c:tx>
          <c:spPr>
            <a:gradFill rotWithShape="1">
              <a:gsLst>
                <a:gs pos="0">
                  <a:schemeClr val="accent2">
                    <a:shade val="73000"/>
                    <a:tint val="96000"/>
                    <a:lumMod val="100000"/>
                  </a:schemeClr>
                </a:gs>
                <a:gs pos="78000">
                  <a:schemeClr val="accent2">
                    <a:shade val="73000"/>
                    <a:shade val="94000"/>
                    <a:lumMod val="94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country'!$J$8:$J$13</c:f>
              <c:numCache>
                <c:formatCode>#,##0</c:formatCode>
                <c:ptCount val="5"/>
                <c:pt idx="0">
                  <c:v>22081</c:v>
                </c:pt>
                <c:pt idx="1">
                  <c:v>22551</c:v>
                </c:pt>
                <c:pt idx="2">
                  <c:v>21845</c:v>
                </c:pt>
                <c:pt idx="3">
                  <c:v>20377</c:v>
                </c:pt>
                <c:pt idx="4">
                  <c:v>21027</c:v>
                </c:pt>
              </c:numCache>
            </c:numRef>
          </c:val>
          <c:extLst>
            <c:ext xmlns:c16="http://schemas.microsoft.com/office/drawing/2014/chart" uri="{C3380CC4-5D6E-409C-BE32-E72D297353CC}">
              <c16:uniqueId val="{00000008-74A8-4980-8E7C-BCBCAFAED127}"/>
            </c:ext>
          </c:extLst>
        </c:ser>
        <c:ser>
          <c:idx val="9"/>
          <c:order val="9"/>
          <c:tx>
            <c:strRef>
              <c:f>'sales by country'!$K$6:$K$7</c:f>
              <c:strCache>
                <c:ptCount val="1"/>
                <c:pt idx="0">
                  <c:v>October</c:v>
                </c:pt>
              </c:strCache>
            </c:strRef>
          </c:tx>
          <c:spPr>
            <a:gradFill rotWithShape="1">
              <a:gsLst>
                <a:gs pos="0">
                  <a:schemeClr val="accent2">
                    <a:shade val="62000"/>
                    <a:tint val="96000"/>
                    <a:lumMod val="100000"/>
                  </a:schemeClr>
                </a:gs>
                <a:gs pos="78000">
                  <a:schemeClr val="accent2">
                    <a:shade val="62000"/>
                    <a:shade val="94000"/>
                    <a:lumMod val="94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country'!$K$8:$K$13</c:f>
              <c:numCache>
                <c:formatCode>#,##0</c:formatCode>
                <c:ptCount val="5"/>
                <c:pt idx="0">
                  <c:v>43482</c:v>
                </c:pt>
                <c:pt idx="1">
                  <c:v>47304</c:v>
                </c:pt>
                <c:pt idx="2">
                  <c:v>35274</c:v>
                </c:pt>
                <c:pt idx="3">
                  <c:v>36880</c:v>
                </c:pt>
                <c:pt idx="4">
                  <c:v>38164</c:v>
                </c:pt>
              </c:numCache>
            </c:numRef>
          </c:val>
          <c:extLst>
            <c:ext xmlns:c16="http://schemas.microsoft.com/office/drawing/2014/chart" uri="{C3380CC4-5D6E-409C-BE32-E72D297353CC}">
              <c16:uniqueId val="{00000009-74A8-4980-8E7C-BCBCAFAED127}"/>
            </c:ext>
          </c:extLst>
        </c:ser>
        <c:ser>
          <c:idx val="10"/>
          <c:order val="10"/>
          <c:tx>
            <c:strRef>
              <c:f>'sales by country'!$L$6:$L$7</c:f>
              <c:strCache>
                <c:ptCount val="1"/>
                <c:pt idx="0">
                  <c:v>November</c:v>
                </c:pt>
              </c:strCache>
            </c:strRef>
          </c:tx>
          <c:spPr>
            <a:gradFill rotWithShape="1">
              <a:gsLst>
                <a:gs pos="0">
                  <a:schemeClr val="accent2">
                    <a:shade val="51000"/>
                    <a:tint val="96000"/>
                    <a:lumMod val="100000"/>
                  </a:schemeClr>
                </a:gs>
                <a:gs pos="78000">
                  <a:schemeClr val="accent2">
                    <a:shade val="51000"/>
                    <a:shade val="94000"/>
                    <a:lumMod val="94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country'!$L$8:$L$13</c:f>
              <c:numCache>
                <c:formatCode>#,##0</c:formatCode>
                <c:ptCount val="5"/>
                <c:pt idx="0">
                  <c:v>27423</c:v>
                </c:pt>
                <c:pt idx="1">
                  <c:v>20172</c:v>
                </c:pt>
                <c:pt idx="2">
                  <c:v>24378</c:v>
                </c:pt>
                <c:pt idx="3">
                  <c:v>25610</c:v>
                </c:pt>
                <c:pt idx="4">
                  <c:v>23548</c:v>
                </c:pt>
              </c:numCache>
            </c:numRef>
          </c:val>
          <c:extLst>
            <c:ext xmlns:c16="http://schemas.microsoft.com/office/drawing/2014/chart" uri="{C3380CC4-5D6E-409C-BE32-E72D297353CC}">
              <c16:uniqueId val="{0000000A-74A8-4980-8E7C-BCBCAFAED127}"/>
            </c:ext>
          </c:extLst>
        </c:ser>
        <c:ser>
          <c:idx val="11"/>
          <c:order val="11"/>
          <c:tx>
            <c:strRef>
              <c:f>'sales by country'!$M$6:$M$7</c:f>
              <c:strCache>
                <c:ptCount val="1"/>
                <c:pt idx="0">
                  <c:v>December</c:v>
                </c:pt>
              </c:strCache>
            </c:strRef>
          </c:tx>
          <c:spPr>
            <a:gradFill rotWithShape="1">
              <a:gsLst>
                <a:gs pos="0">
                  <a:schemeClr val="accent2">
                    <a:shade val="40000"/>
                    <a:tint val="96000"/>
                    <a:lumMod val="100000"/>
                  </a:schemeClr>
                </a:gs>
                <a:gs pos="78000">
                  <a:schemeClr val="accent2">
                    <a:shade val="40000"/>
                    <a:shade val="94000"/>
                    <a:lumMod val="94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country'!$M$8:$M$13</c:f>
              <c:numCache>
                <c:formatCode>#,##0</c:formatCode>
                <c:ptCount val="5"/>
                <c:pt idx="0">
                  <c:v>43857</c:v>
                </c:pt>
                <c:pt idx="1">
                  <c:v>30089</c:v>
                </c:pt>
                <c:pt idx="2">
                  <c:v>29296</c:v>
                </c:pt>
                <c:pt idx="3">
                  <c:v>26366</c:v>
                </c:pt>
                <c:pt idx="4">
                  <c:v>25698</c:v>
                </c:pt>
              </c:numCache>
            </c:numRef>
          </c:val>
          <c:extLst>
            <c:ext xmlns:c16="http://schemas.microsoft.com/office/drawing/2014/chart" uri="{C3380CC4-5D6E-409C-BE32-E72D297353CC}">
              <c16:uniqueId val="{0000000B-74A8-4980-8E7C-BCBCAFAED127}"/>
            </c:ext>
          </c:extLst>
        </c:ser>
        <c:dLbls>
          <c:showLegendKey val="0"/>
          <c:showVal val="0"/>
          <c:showCatName val="0"/>
          <c:showSerName val="0"/>
          <c:showPercent val="0"/>
          <c:showBubbleSize val="0"/>
        </c:dLbls>
        <c:gapWidth val="100"/>
        <c:overlap val="-24"/>
        <c:axId val="2056373935"/>
        <c:axId val="2048842303"/>
      </c:barChart>
      <c:catAx>
        <c:axId val="2056373935"/>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product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8842303"/>
        <c:crosses val="autoZero"/>
        <c:auto val="1"/>
        <c:lblAlgn val="ctr"/>
        <c:lblOffset val="100"/>
        <c:noMultiLvlLbl val="0"/>
      </c:catAx>
      <c:valAx>
        <c:axId val="2048842303"/>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56373935"/>
        <c:crosses val="autoZero"/>
        <c:crossBetween val="between"/>
        <c:dispUnits>
          <c:builtInUnit val="thousands"/>
          <c:dispUnitsLbl>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units sold ('000)</a:t>
                  </a:r>
                </a:p>
              </c:rich>
            </c:tx>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[Andrew B. Sana'a_Financial_Analysis Project Data.xlsx]profit by region!PivotTable1</c:name>
    <c:fmtId val="10"/>
  </c:pivotSource>
  <c:chart>
    <c:title>
      <c:tx>
        <c:rich>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r>
              <a:rPr lang="en-US" sz="1400"/>
              <a:t>Profit by region</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12700">
              <a:solidFill>
                <a:schemeClr val="lt2"/>
              </a:solidFill>
              <a:round/>
            </a:ln>
            <a:effectLst/>
          </c:spPr>
        </c:marker>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'profit by region'!$B$6</c:f>
              <c:strCache>
                <c:ptCount val="1"/>
                <c:pt idx="0">
                  <c:v>Total</c:v>
                </c:pt>
              </c:strCache>
            </c:strRef>
          </c:tx>
          <c:spPr>
            <a:solidFill>
              <a:schemeClr val="accent1">
                <a:lumMod val="75000"/>
              </a:schemeClr>
            </a:solidFill>
            <a:ln>
              <a:noFill/>
            </a:ln>
            <a:effectLst/>
          </c:spPr>
          <c:invertIfNegative val="0"/>
          <c:dLbls>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'profit by region'!$A$7:$A$12</c:f>
              <c:strCache>
                <c:ptCount val="5"/>
                <c:pt idx="0">
                  <c:v>France</c:v>
                </c:pt>
                <c:pt idx="1">
                  <c:v>Germany</c:v>
                </c:pt>
                <c:pt idx="2">
                  <c:v>Canada</c:v>
                </c:pt>
                <c:pt idx="3">
                  <c:v>United States of America</c:v>
                </c:pt>
                <c:pt idx="4">
                  <c:v>Mexico</c:v>
                </c:pt>
              </c:strCache>
            </c:strRef>
          </c:cat>
          <c:val>
            <c:numRef>
              <c:f>'profit by region'!$B$7:$B$12</c:f>
              <c:numCache>
                <c:formatCode>#,##0</c:formatCode>
                <c:ptCount val="5"/>
                <c:pt idx="0">
                  <c:v>3770130.78</c:v>
                </c:pt>
                <c:pt idx="1">
                  <c:v>3666483.82</c:v>
                </c:pt>
                <c:pt idx="2">
                  <c:v>3529228.8849999998</c:v>
                </c:pt>
                <c:pt idx="3">
                  <c:v>3006430.665</c:v>
                </c:pt>
                <c:pt idx="4">
                  <c:v>2916764.9099999997</c:v>
                </c:pt>
              </c:numCache>
            </c:numRef>
          </c:val>
          <c:extLst>
            <c:ext xmlns:c16="http://schemas.microsoft.com/office/drawing/2014/chart" uri="{C3380CC4-5D6E-409C-BE32-E72D297353CC}">
              <c16:uniqueId val="{00000000-3DC9-42DD-9E55-76D6F1FD7B0B}"/>
            </c:ext>
          </c:extLst>
        </c:ser>
        <c:dLbls>
          <c:dLblPos val="inEnd"/>
          <c:showLegendKey val="0"/>
          <c:showVal val="1"/>
          <c:showCatName val="0"/>
          <c:showSerName val="0"/>
          <c:showPercent val="0"/>
          <c:showBubbleSize val="0"/>
        </c:dLbls>
        <c:gapWidth val="100"/>
        <c:overlap val="-24"/>
        <c:axId val="2056373935"/>
        <c:axId val="2048842303"/>
      </c:barChart>
      <c:catAx>
        <c:axId val="2056373935"/>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country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8842303"/>
        <c:crosses val="autoZero"/>
        <c:auto val="1"/>
        <c:lblAlgn val="ctr"/>
        <c:lblOffset val="100"/>
        <c:noMultiLvlLbl val="0"/>
      </c:catAx>
      <c:valAx>
        <c:axId val="2048842303"/>
        <c:scaling>
          <c:orientation val="minMax"/>
        </c:scaling>
        <c:delete val="0"/>
        <c:axPos val="l"/>
        <c:majorGridlines>
          <c:spPr>
            <a:ln w="9525" cap="flat" cmpd="sng" algn="ctr">
              <a:solidFill>
                <a:schemeClr val="tx2">
                  <a:lumMod val="15000"/>
                  <a:lumOff val="85000"/>
                </a:schemeClr>
              </a:solidFill>
              <a:round/>
            </a:ln>
            <a:effectLst/>
          </c:spPr>
        </c:majorGridlines>
        <c:numFmt formatCode="[$USD]\ #,##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56373935"/>
        <c:crosses val="autoZero"/>
        <c:crossBetween val="between"/>
        <c:dispUnits>
          <c:builtInUnit val="thousands"/>
          <c:dispUnitsLbl>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revenue</a:t>
                  </a:r>
                  <a:r>
                    <a:rPr lang="en-US" baseline="0"/>
                    <a:t> in t</a:t>
                  </a:r>
                  <a:r>
                    <a:rPr lang="en-US"/>
                    <a:t>housands</a:t>
                  </a:r>
                </a:p>
              </c:rich>
            </c:tx>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[Andrew B. Sana'a_Financial_Analysis Project Data.xlsx]profit by product!PivotTable1</c:name>
    <c:fmtId val="15"/>
  </c:pivotSource>
  <c:chart>
    <c:title>
      <c:tx>
        <c:rich>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r>
              <a:rPr lang="en-US" sz="1400"/>
              <a:t>Profit by product</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12700">
              <a:solidFill>
                <a:schemeClr val="lt2"/>
              </a:solidFill>
              <a:round/>
            </a:ln>
            <a:effectLst/>
          </c:spPr>
        </c:marker>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'profit by product'!$B$6</c:f>
              <c:strCache>
                <c:ptCount val="1"/>
                <c:pt idx="0">
                  <c:v>Total</c:v>
                </c:pt>
              </c:strCache>
            </c:strRef>
          </c:tx>
          <c:spPr>
            <a:solidFill>
              <a:schemeClr val="accent2">
                <a:lumMod val="75000"/>
              </a:schemeClr>
            </a:solidFill>
            <a:ln>
              <a:noFill/>
            </a:ln>
            <a:effectLst/>
          </c:spPr>
          <c:invertIfNegative val="0"/>
          <c:dLbls>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'profit by product'!$A$7:$A$13</c:f>
              <c:strCache>
                <c:ptCount val="6"/>
                <c:pt idx="0">
                  <c:v>Paseo</c:v>
                </c:pt>
                <c:pt idx="1">
                  <c:v>VTT</c:v>
                </c:pt>
                <c:pt idx="2">
                  <c:v>Amarilla</c:v>
                </c:pt>
                <c:pt idx="3">
                  <c:v>Velo</c:v>
                </c:pt>
                <c:pt idx="4">
                  <c:v>Montana</c:v>
                </c:pt>
                <c:pt idx="5">
                  <c:v>Carretera</c:v>
                </c:pt>
              </c:strCache>
            </c:strRef>
          </c:cat>
          <c:val>
            <c:numRef>
              <c:f>'profit by product'!$B$7:$B$13</c:f>
              <c:numCache>
                <c:formatCode>#,##0</c:formatCode>
                <c:ptCount val="6"/>
                <c:pt idx="0">
                  <c:v>4808327.9499999993</c:v>
                </c:pt>
                <c:pt idx="1">
                  <c:v>3023718.02</c:v>
                </c:pt>
                <c:pt idx="2">
                  <c:v>2814104.06</c:v>
                </c:pt>
                <c:pt idx="3">
                  <c:v>2305992.4649999999</c:v>
                </c:pt>
                <c:pt idx="4">
                  <c:v>2110091.6799999997</c:v>
                </c:pt>
                <c:pt idx="5">
                  <c:v>1826804.885</c:v>
                </c:pt>
              </c:numCache>
            </c:numRef>
          </c:val>
          <c:extLst>
            <c:ext xmlns:c16="http://schemas.microsoft.com/office/drawing/2014/chart" uri="{C3380CC4-5D6E-409C-BE32-E72D297353CC}">
              <c16:uniqueId val="{00000000-3BF7-4665-BBB6-4548E908D4B7}"/>
            </c:ext>
          </c:extLst>
        </c:ser>
        <c:dLbls>
          <c:dLblPos val="inEnd"/>
          <c:showLegendKey val="0"/>
          <c:showVal val="1"/>
          <c:showCatName val="0"/>
          <c:showSerName val="0"/>
          <c:showPercent val="0"/>
          <c:showBubbleSize val="0"/>
        </c:dLbls>
        <c:gapWidth val="100"/>
        <c:overlap val="-24"/>
        <c:axId val="2056373935"/>
        <c:axId val="2048842303"/>
      </c:barChart>
      <c:catAx>
        <c:axId val="2056373935"/>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product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8842303"/>
        <c:crosses val="autoZero"/>
        <c:auto val="1"/>
        <c:lblAlgn val="ctr"/>
        <c:lblOffset val="100"/>
        <c:noMultiLvlLbl val="0"/>
      </c:catAx>
      <c:valAx>
        <c:axId val="2048842303"/>
        <c:scaling>
          <c:orientation val="minMax"/>
        </c:scaling>
        <c:delete val="0"/>
        <c:axPos val="l"/>
        <c:majorGridlines>
          <c:spPr>
            <a:ln w="9525" cap="flat" cmpd="sng" algn="ctr">
              <a:solidFill>
                <a:schemeClr val="tx2">
                  <a:lumMod val="15000"/>
                  <a:lumOff val="85000"/>
                </a:schemeClr>
              </a:solidFill>
              <a:round/>
            </a:ln>
            <a:effectLst/>
          </c:spPr>
        </c:majorGridlines>
        <c:numFmt formatCode="[$USD]\ #,##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56373935"/>
        <c:crosses val="autoZero"/>
        <c:crossBetween val="between"/>
        <c:dispUnits>
          <c:builtInUnit val="thousands"/>
          <c:dispUnitsLbl>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revenue</a:t>
                  </a:r>
                  <a:r>
                    <a:rPr lang="en-US" baseline="0"/>
                    <a:t> in t</a:t>
                  </a:r>
                  <a:r>
                    <a:rPr lang="en-US"/>
                    <a:t>housands</a:t>
                  </a:r>
                </a:p>
              </c:rich>
            </c:tx>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2">
  <a:schemeClr val="accent2"/>
</cs:colorStyle>
</file>

<file path=ppt/charts/colors5.xml><?xml version="1.0" encoding="utf-8"?>
<cs:colorStyle xmlns:cs="http://schemas.microsoft.com/office/drawing/2012/chartStyle" xmlns:a="http://schemas.openxmlformats.org/drawingml/2006/main" meth="withinLinear" id="17">
  <a:schemeClr val="accent4"/>
</cs:colorStyle>
</file>

<file path=ppt/charts/colors6.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0644DE-8643-4096-A42F-5AB8DB27BC5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3101972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0644DE-8643-4096-A42F-5AB8DB27BC5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220762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0644DE-8643-4096-A42F-5AB8DB27BC5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9565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0644DE-8643-4096-A42F-5AB8DB27BC5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3698134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0644DE-8643-4096-A42F-5AB8DB27BC5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0576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0644DE-8643-4096-A42F-5AB8DB27BC5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4042285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0644DE-8643-4096-A42F-5AB8DB27BC5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1032631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0644DE-8643-4096-A42F-5AB8DB27BC5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389527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0644DE-8643-4096-A42F-5AB8DB27BC5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370361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0644DE-8643-4096-A42F-5AB8DB27BC5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124750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0644DE-8643-4096-A42F-5AB8DB27BC58}"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382444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0644DE-8643-4096-A42F-5AB8DB27BC58}"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279935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0644DE-8643-4096-A42F-5AB8DB27BC58}"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49528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644DE-8643-4096-A42F-5AB8DB27BC58}"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380267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0644DE-8643-4096-A42F-5AB8DB27BC58}"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3949906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0644DE-8643-4096-A42F-5AB8DB27BC58}"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136068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0644DE-8643-4096-A42F-5AB8DB27BC58}" type="datetimeFigureOut">
              <a:rPr lang="en-US" smtClean="0"/>
              <a:t>10/22/2024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19960B-8FC2-4BE7-A377-F88175BDC6D4}" type="slidenum">
              <a:rPr lang="en-US" smtClean="0"/>
              <a:t>‹#›</a:t>
            </a:fld>
            <a:endParaRPr lang="en-US"/>
          </a:p>
        </p:txBody>
      </p:sp>
    </p:spTree>
    <p:extLst>
      <p:ext uri="{BB962C8B-B14F-4D97-AF65-F5344CB8AC3E}">
        <p14:creationId xmlns:p14="http://schemas.microsoft.com/office/powerpoint/2010/main" val="2453635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EAAF-68EE-4FA9-865C-F14C6AE8C282}"/>
              </a:ext>
            </a:extLst>
          </p:cNvPr>
          <p:cNvSpPr>
            <a:spLocks noGrp="1"/>
          </p:cNvSpPr>
          <p:nvPr>
            <p:ph type="ctrTitle"/>
          </p:nvPr>
        </p:nvSpPr>
        <p:spPr/>
        <p:txBody>
          <a:bodyPr/>
          <a:lstStyle/>
          <a:p>
            <a:r>
              <a:rPr lang="en-US" dirty="0"/>
              <a:t>Financial Analysis Project</a:t>
            </a:r>
          </a:p>
        </p:txBody>
      </p:sp>
      <p:sp>
        <p:nvSpPr>
          <p:cNvPr id="3" name="Subtitle 2">
            <a:extLst>
              <a:ext uri="{FF2B5EF4-FFF2-40B4-BE49-F238E27FC236}">
                <a16:creationId xmlns:a16="http://schemas.microsoft.com/office/drawing/2014/main" id="{3F485F55-8383-42AB-8F31-FD27AA868BAA}"/>
              </a:ext>
            </a:extLst>
          </p:cNvPr>
          <p:cNvSpPr>
            <a:spLocks noGrp="1"/>
          </p:cNvSpPr>
          <p:nvPr>
            <p:ph type="subTitle" idx="1"/>
          </p:nvPr>
        </p:nvSpPr>
        <p:spPr/>
        <p:txBody>
          <a:bodyPr/>
          <a:lstStyle/>
          <a:p>
            <a:r>
              <a:rPr lang="en-US" dirty="0"/>
              <a:t>By Andrew B. Sana'a</a:t>
            </a:r>
          </a:p>
        </p:txBody>
      </p:sp>
    </p:spTree>
    <p:extLst>
      <p:ext uri="{BB962C8B-B14F-4D97-AF65-F5344CB8AC3E}">
        <p14:creationId xmlns:p14="http://schemas.microsoft.com/office/powerpoint/2010/main" val="74548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485F55-8383-42AB-8F31-FD27AA868BAA}"/>
              </a:ext>
            </a:extLst>
          </p:cNvPr>
          <p:cNvSpPr>
            <a:spLocks noGrp="1"/>
          </p:cNvSpPr>
          <p:nvPr>
            <p:ph type="subTitle" idx="1"/>
          </p:nvPr>
        </p:nvSpPr>
        <p:spPr>
          <a:xfrm>
            <a:off x="1507067" y="572495"/>
            <a:ext cx="7962936" cy="4575238"/>
          </a:xfrm>
        </p:spPr>
        <p:txBody>
          <a:bodyPr>
            <a:normAutofit/>
          </a:bodyPr>
          <a:lstStyle/>
          <a:p>
            <a:pPr algn="l"/>
            <a:r>
              <a:rPr lang="en-US" sz="2800" b="1" dirty="0"/>
              <a:t>Project overview and objectives</a:t>
            </a:r>
          </a:p>
          <a:p>
            <a:pPr algn="l"/>
            <a:r>
              <a:rPr lang="en-US" dirty="0"/>
              <a:t>To track revenue, expenses, and profits across different product categories and regions then</a:t>
            </a:r>
          </a:p>
          <a:p>
            <a:pPr marL="285750" indent="-285750" algn="l">
              <a:buFont typeface="Arial" panose="020B0604020202020204" pitchFamily="34" charset="0"/>
              <a:buChar char="•"/>
            </a:pPr>
            <a:r>
              <a:rPr lang="en-US" dirty="0"/>
              <a:t>provide insights and recommendations for improving budget performance.</a:t>
            </a:r>
          </a:p>
          <a:p>
            <a:pPr marL="285750" indent="-285750" algn="l">
              <a:buFont typeface="Arial" panose="020B0604020202020204" pitchFamily="34" charset="0"/>
              <a:buChar char="•"/>
            </a:pPr>
            <a:r>
              <a:rPr lang="en-US" dirty="0"/>
              <a:t>identifying cost-saving opportunities.</a:t>
            </a:r>
          </a:p>
        </p:txBody>
      </p:sp>
    </p:spTree>
    <p:extLst>
      <p:ext uri="{BB962C8B-B14F-4D97-AF65-F5344CB8AC3E}">
        <p14:creationId xmlns:p14="http://schemas.microsoft.com/office/powerpoint/2010/main" val="296620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485F55-8383-42AB-8F31-FD27AA868BAA}"/>
              </a:ext>
            </a:extLst>
          </p:cNvPr>
          <p:cNvSpPr>
            <a:spLocks noGrp="1"/>
          </p:cNvSpPr>
          <p:nvPr>
            <p:ph type="subTitle" idx="1"/>
          </p:nvPr>
        </p:nvSpPr>
        <p:spPr>
          <a:xfrm>
            <a:off x="930303" y="572495"/>
            <a:ext cx="8539700" cy="4587902"/>
          </a:xfrm>
        </p:spPr>
        <p:txBody>
          <a:bodyPr>
            <a:normAutofit/>
          </a:bodyPr>
          <a:lstStyle/>
          <a:p>
            <a:pPr algn="l"/>
            <a:r>
              <a:rPr lang="en-US" sz="1600" b="1" dirty="0"/>
              <a:t>Paseo has the highest revenue and expenses. USA generates the highest revenue but also has the highest expenses. Refer to graphs below.</a:t>
            </a:r>
          </a:p>
        </p:txBody>
      </p:sp>
      <p:sp>
        <p:nvSpPr>
          <p:cNvPr id="5" name="Subtitle 2">
            <a:extLst>
              <a:ext uri="{FF2B5EF4-FFF2-40B4-BE49-F238E27FC236}">
                <a16:creationId xmlns:a16="http://schemas.microsoft.com/office/drawing/2014/main" id="{EB1E551C-F4F4-4CB2-B846-17348CC5DD87}"/>
              </a:ext>
            </a:extLst>
          </p:cNvPr>
          <p:cNvSpPr txBox="1">
            <a:spLocks/>
          </p:cNvSpPr>
          <p:nvPr/>
        </p:nvSpPr>
        <p:spPr>
          <a:xfrm>
            <a:off x="930303" y="168304"/>
            <a:ext cx="8539700" cy="491654"/>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2800" b="1" dirty="0"/>
              <a:t>Findings</a:t>
            </a:r>
          </a:p>
          <a:p>
            <a:pPr algn="l"/>
            <a:endParaRPr lang="en-US" sz="2800" b="1" dirty="0"/>
          </a:p>
        </p:txBody>
      </p:sp>
      <p:graphicFrame>
        <p:nvGraphicFramePr>
          <p:cNvPr id="6" name="Chart 5">
            <a:extLst>
              <a:ext uri="{FF2B5EF4-FFF2-40B4-BE49-F238E27FC236}">
                <a16:creationId xmlns:a16="http://schemas.microsoft.com/office/drawing/2014/main" id="{B43F59E6-846D-49C8-A306-7B285186FF23}"/>
              </a:ext>
            </a:extLst>
          </p:cNvPr>
          <p:cNvGraphicFramePr>
            <a:graphicFrameLocks/>
          </p:cNvGraphicFramePr>
          <p:nvPr>
            <p:extLst>
              <p:ext uri="{D42A27DB-BD31-4B8C-83A1-F6EECF244321}">
                <p14:modId xmlns:p14="http://schemas.microsoft.com/office/powerpoint/2010/main" val="2606935747"/>
              </p:ext>
            </p:extLst>
          </p:nvPr>
        </p:nvGraphicFramePr>
        <p:xfrm>
          <a:off x="1130411" y="1256306"/>
          <a:ext cx="4220817" cy="35701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A310B153-7531-4AC9-95B8-3A0CC3C30D1F}"/>
              </a:ext>
            </a:extLst>
          </p:cNvPr>
          <p:cNvGraphicFramePr>
            <a:graphicFrameLocks/>
          </p:cNvGraphicFramePr>
          <p:nvPr>
            <p:extLst>
              <p:ext uri="{D42A27DB-BD31-4B8C-83A1-F6EECF244321}">
                <p14:modId xmlns:p14="http://schemas.microsoft.com/office/powerpoint/2010/main" val="3215862633"/>
              </p:ext>
            </p:extLst>
          </p:nvPr>
        </p:nvGraphicFramePr>
        <p:xfrm>
          <a:off x="5200153" y="1256306"/>
          <a:ext cx="4150580" cy="37371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5777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485F55-8383-42AB-8F31-FD27AA868BAA}"/>
              </a:ext>
            </a:extLst>
          </p:cNvPr>
          <p:cNvSpPr>
            <a:spLocks noGrp="1"/>
          </p:cNvSpPr>
          <p:nvPr>
            <p:ph type="subTitle" idx="1"/>
          </p:nvPr>
        </p:nvSpPr>
        <p:spPr>
          <a:xfrm>
            <a:off x="930303" y="572495"/>
            <a:ext cx="8539700" cy="4587902"/>
          </a:xfrm>
        </p:spPr>
        <p:txBody>
          <a:bodyPr>
            <a:normAutofit/>
          </a:bodyPr>
          <a:lstStyle/>
          <a:p>
            <a:pPr algn="l"/>
            <a:r>
              <a:rPr lang="en-US" sz="1600" b="1" dirty="0"/>
              <a:t>Canada sold the highest number of units during the review period. Refer to graph below. Overall the last three months of the year have the highest number of units sold. </a:t>
            </a:r>
          </a:p>
        </p:txBody>
      </p:sp>
      <p:sp>
        <p:nvSpPr>
          <p:cNvPr id="5" name="Subtitle 2">
            <a:extLst>
              <a:ext uri="{FF2B5EF4-FFF2-40B4-BE49-F238E27FC236}">
                <a16:creationId xmlns:a16="http://schemas.microsoft.com/office/drawing/2014/main" id="{EB1E551C-F4F4-4CB2-B846-17348CC5DD87}"/>
              </a:ext>
            </a:extLst>
          </p:cNvPr>
          <p:cNvSpPr txBox="1">
            <a:spLocks/>
          </p:cNvSpPr>
          <p:nvPr/>
        </p:nvSpPr>
        <p:spPr>
          <a:xfrm>
            <a:off x="930303" y="168304"/>
            <a:ext cx="8539700" cy="491654"/>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2800" b="1" dirty="0"/>
              <a:t>Findings</a:t>
            </a:r>
          </a:p>
          <a:p>
            <a:pPr algn="l"/>
            <a:endParaRPr lang="en-US" sz="2800" b="1" dirty="0"/>
          </a:p>
        </p:txBody>
      </p:sp>
      <p:graphicFrame>
        <p:nvGraphicFramePr>
          <p:cNvPr id="6" name="Chart 5">
            <a:extLst>
              <a:ext uri="{FF2B5EF4-FFF2-40B4-BE49-F238E27FC236}">
                <a16:creationId xmlns:a16="http://schemas.microsoft.com/office/drawing/2014/main" id="{7F458CE3-BA6B-4386-8141-E5C40B801090}"/>
              </a:ext>
            </a:extLst>
          </p:cNvPr>
          <p:cNvGraphicFramePr>
            <a:graphicFrameLocks/>
          </p:cNvGraphicFramePr>
          <p:nvPr>
            <p:extLst>
              <p:ext uri="{D42A27DB-BD31-4B8C-83A1-F6EECF244321}">
                <p14:modId xmlns:p14="http://schemas.microsoft.com/office/powerpoint/2010/main" val="3203844187"/>
              </p:ext>
            </p:extLst>
          </p:nvPr>
        </p:nvGraphicFramePr>
        <p:xfrm>
          <a:off x="5120639" y="1176791"/>
          <a:ext cx="4452731" cy="46813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AFD618ED-C1E6-49A9-BCD2-04A8C3BCE528}"/>
              </a:ext>
            </a:extLst>
          </p:cNvPr>
          <p:cNvGraphicFramePr>
            <a:graphicFrameLocks/>
          </p:cNvGraphicFramePr>
          <p:nvPr>
            <p:extLst>
              <p:ext uri="{D42A27DB-BD31-4B8C-83A1-F6EECF244321}">
                <p14:modId xmlns:p14="http://schemas.microsoft.com/office/powerpoint/2010/main" val="2188391104"/>
              </p:ext>
            </p:extLst>
          </p:nvPr>
        </p:nvGraphicFramePr>
        <p:xfrm>
          <a:off x="930303" y="1176791"/>
          <a:ext cx="4436829" cy="49536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250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485F55-8383-42AB-8F31-FD27AA868BAA}"/>
              </a:ext>
            </a:extLst>
          </p:cNvPr>
          <p:cNvSpPr>
            <a:spLocks noGrp="1"/>
          </p:cNvSpPr>
          <p:nvPr>
            <p:ph type="subTitle" idx="1"/>
          </p:nvPr>
        </p:nvSpPr>
        <p:spPr>
          <a:xfrm>
            <a:off x="930303" y="572495"/>
            <a:ext cx="8539700" cy="4587902"/>
          </a:xfrm>
        </p:spPr>
        <p:txBody>
          <a:bodyPr>
            <a:normAutofit/>
          </a:bodyPr>
          <a:lstStyle/>
          <a:p>
            <a:pPr algn="l"/>
            <a:r>
              <a:rPr lang="en-US" sz="1600" b="1" dirty="0"/>
              <a:t>Paseo is the highest profit earner while Carretera is the lowest. France </a:t>
            </a:r>
            <a:r>
              <a:rPr lang="en-US" sz="1400" b="1" dirty="0"/>
              <a:t>generates</a:t>
            </a:r>
            <a:r>
              <a:rPr lang="en-US" sz="1600" b="1" dirty="0"/>
              <a:t> the highest profits while Mexico generates the lowest.</a:t>
            </a:r>
          </a:p>
        </p:txBody>
      </p:sp>
      <p:sp>
        <p:nvSpPr>
          <p:cNvPr id="5" name="Subtitle 2">
            <a:extLst>
              <a:ext uri="{FF2B5EF4-FFF2-40B4-BE49-F238E27FC236}">
                <a16:creationId xmlns:a16="http://schemas.microsoft.com/office/drawing/2014/main" id="{EB1E551C-F4F4-4CB2-B846-17348CC5DD87}"/>
              </a:ext>
            </a:extLst>
          </p:cNvPr>
          <p:cNvSpPr txBox="1">
            <a:spLocks/>
          </p:cNvSpPr>
          <p:nvPr/>
        </p:nvSpPr>
        <p:spPr>
          <a:xfrm>
            <a:off x="930303" y="168304"/>
            <a:ext cx="8539700" cy="376362"/>
          </a:xfrm>
          <a:prstGeom prst="rect">
            <a:avLst/>
          </a:prstGeom>
        </p:spPr>
        <p:txBody>
          <a:bodyPr vert="horz" lIns="91440" tIns="45720" rIns="91440" bIns="45720" rtlCol="0" anchor="t">
            <a:normAutofit fontScale="625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3400" b="1" dirty="0"/>
              <a:t>Findings</a:t>
            </a:r>
            <a:endParaRPr lang="en-US" sz="2800" b="1" dirty="0"/>
          </a:p>
          <a:p>
            <a:pPr algn="l"/>
            <a:endParaRPr lang="en-US" sz="2800" b="1" dirty="0"/>
          </a:p>
        </p:txBody>
      </p:sp>
      <p:graphicFrame>
        <p:nvGraphicFramePr>
          <p:cNvPr id="7" name="Chart 6">
            <a:extLst>
              <a:ext uri="{FF2B5EF4-FFF2-40B4-BE49-F238E27FC236}">
                <a16:creationId xmlns:a16="http://schemas.microsoft.com/office/drawing/2014/main" id="{B788BAB3-BD2B-418A-802C-834A37CFFDE3}"/>
              </a:ext>
            </a:extLst>
          </p:cNvPr>
          <p:cNvGraphicFramePr>
            <a:graphicFrameLocks/>
          </p:cNvGraphicFramePr>
          <p:nvPr>
            <p:extLst>
              <p:ext uri="{D42A27DB-BD31-4B8C-83A1-F6EECF244321}">
                <p14:modId xmlns:p14="http://schemas.microsoft.com/office/powerpoint/2010/main" val="1703317003"/>
              </p:ext>
            </p:extLst>
          </p:nvPr>
        </p:nvGraphicFramePr>
        <p:xfrm>
          <a:off x="5033176" y="1335818"/>
          <a:ext cx="4277801" cy="32361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23370254-AF21-4453-9252-AB7E85A1EA1D}"/>
              </a:ext>
            </a:extLst>
          </p:cNvPr>
          <p:cNvGraphicFramePr>
            <a:graphicFrameLocks/>
          </p:cNvGraphicFramePr>
          <p:nvPr>
            <p:extLst>
              <p:ext uri="{D42A27DB-BD31-4B8C-83A1-F6EECF244321}">
                <p14:modId xmlns:p14="http://schemas.microsoft.com/office/powerpoint/2010/main" val="3670239332"/>
              </p:ext>
            </p:extLst>
          </p:nvPr>
        </p:nvGraphicFramePr>
        <p:xfrm>
          <a:off x="1073426" y="1240404"/>
          <a:ext cx="4063117" cy="33793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476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485F55-8383-42AB-8F31-FD27AA868BAA}"/>
              </a:ext>
            </a:extLst>
          </p:cNvPr>
          <p:cNvSpPr>
            <a:spLocks noGrp="1"/>
          </p:cNvSpPr>
          <p:nvPr>
            <p:ph type="subTitle" idx="1"/>
          </p:nvPr>
        </p:nvSpPr>
        <p:spPr>
          <a:xfrm>
            <a:off x="930303" y="818983"/>
            <a:ext cx="8539700" cy="4341413"/>
          </a:xfrm>
        </p:spPr>
        <p:txBody>
          <a:bodyPr>
            <a:normAutofit/>
          </a:bodyPr>
          <a:lstStyle/>
          <a:p>
            <a:pPr marL="285750" indent="-285750" algn="l">
              <a:buFont typeface="Arial" panose="020B0604020202020204" pitchFamily="34" charset="0"/>
              <a:buChar char="•"/>
            </a:pPr>
            <a:r>
              <a:rPr lang="en-US" sz="1600" b="1" dirty="0"/>
              <a:t>There is need to reduce the number of discounts and costs on paseo to maximize </a:t>
            </a:r>
            <a:r>
              <a:rPr lang="en-US" sz="1600" b="1"/>
              <a:t>profits.</a:t>
            </a:r>
          </a:p>
          <a:p>
            <a:pPr marL="285750" indent="-285750" algn="l">
              <a:buFont typeface="Arial" panose="020B0604020202020204" pitchFamily="34" charset="0"/>
              <a:buChar char="•"/>
            </a:pPr>
            <a:r>
              <a:rPr lang="en-US" sz="1600" b="1"/>
              <a:t>From </a:t>
            </a:r>
            <a:r>
              <a:rPr lang="en-US" sz="1600" b="1" dirty="0"/>
              <a:t>the findings Canada has the highest number of units sold but the third highest profits of the five countries. Therefore, there is need to reduce costs in Canada to improve profit margins.</a:t>
            </a:r>
          </a:p>
          <a:p>
            <a:pPr algn="l"/>
            <a:endParaRPr lang="en-US" sz="1600" b="1" dirty="0"/>
          </a:p>
          <a:p>
            <a:pPr algn="l"/>
            <a:endParaRPr lang="en-US" sz="1600" b="1" dirty="0"/>
          </a:p>
        </p:txBody>
      </p:sp>
      <p:sp>
        <p:nvSpPr>
          <p:cNvPr id="5" name="Subtitle 2">
            <a:extLst>
              <a:ext uri="{FF2B5EF4-FFF2-40B4-BE49-F238E27FC236}">
                <a16:creationId xmlns:a16="http://schemas.microsoft.com/office/drawing/2014/main" id="{EB1E551C-F4F4-4CB2-B846-17348CC5DD87}"/>
              </a:ext>
            </a:extLst>
          </p:cNvPr>
          <p:cNvSpPr txBox="1">
            <a:spLocks/>
          </p:cNvSpPr>
          <p:nvPr/>
        </p:nvSpPr>
        <p:spPr>
          <a:xfrm>
            <a:off x="930303" y="168304"/>
            <a:ext cx="8539700" cy="376362"/>
          </a:xfrm>
          <a:prstGeom prst="rect">
            <a:avLst/>
          </a:prstGeom>
        </p:spPr>
        <p:txBody>
          <a:bodyPr vert="horz" lIns="91440" tIns="45720" rIns="91440" bIns="45720" rtlCol="0" anchor="t">
            <a:normAutofit fontScale="625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3400" b="1" dirty="0"/>
              <a:t>Recommendations</a:t>
            </a:r>
            <a:endParaRPr lang="en-US" sz="2800" b="1" dirty="0"/>
          </a:p>
          <a:p>
            <a:pPr algn="l"/>
            <a:endParaRPr lang="en-US" sz="2800" b="1" dirty="0"/>
          </a:p>
        </p:txBody>
      </p:sp>
    </p:spTree>
    <p:extLst>
      <p:ext uri="{BB962C8B-B14F-4D97-AF65-F5344CB8AC3E}">
        <p14:creationId xmlns:p14="http://schemas.microsoft.com/office/powerpoint/2010/main" val="3643704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TotalTime>
  <Words>209</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Financial Analysis Project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asanaa</dc:creator>
  <cp:lastModifiedBy>Andrew Bampabwire Sana'a</cp:lastModifiedBy>
  <cp:revision>34</cp:revision>
  <dcterms:created xsi:type="dcterms:W3CDTF">2024-10-18T12:55:59Z</dcterms:created>
  <dcterms:modified xsi:type="dcterms:W3CDTF">2024-10-22T07:49:02Z</dcterms:modified>
</cp:coreProperties>
</file>