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A3CC-B002-FAA0-0300-9A96539CD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268735-57CB-AE7B-CACE-9702B50E7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6C4990-6EA5-E54F-3204-383CBC288739}"/>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CAF03EC8-462B-830A-A0F9-249B81E5E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5FB88-0299-EAB8-972B-03999E44D2FC}"/>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236041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1158-7C15-F1F3-65FF-CB20C4AFF0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388772-9B7A-257B-F852-719C4DF3D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37374-A142-7803-01BE-E7CA2D961F96}"/>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B0400C57-8219-B83E-6BF1-C9C184B04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5B175-E6E2-5D27-800B-BFF614FFB859}"/>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159696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26E55-36BD-9B3E-3771-1B296B240E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357065-C589-4B2B-5670-273EF40A2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D96C0-EAA3-C47B-EBB4-701CA13E0E42}"/>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F682C9E6-2638-AC78-9CF5-5D78FA0E2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0D148-A64E-17F8-58DB-B2F79EA1E7FD}"/>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30827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DF7D-69EC-D1F9-37F3-88BE43B68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A42F5-CF73-533E-3522-309A062A8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A2E5F-1F94-F27B-C812-BC6B35F398F0}"/>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B24DD6B4-14E9-E6D6-2AC3-F289C94F8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43BCD-8DC9-7F6B-A646-302F5CB3E20A}"/>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136245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4953-11E9-36B7-AB59-46FABF444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82EF2-BBB9-4090-3254-51495CFB5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52F4F3-69C5-7A67-7F7D-E0D0594D5BB7}"/>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A35E5DD5-E14C-5811-38C9-0D1FF0EFFE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61CFB-355F-D463-E801-EB2E4F550AEB}"/>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234747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B181-53C7-6C88-1529-EF3D4CB45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88269-5621-A545-705E-FA4F7E7CF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6319B9-B56C-E988-1D88-0AC1CE7B0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FDE13B-5952-18A4-34EC-D077A9129056}"/>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6" name="Footer Placeholder 5">
            <a:extLst>
              <a:ext uri="{FF2B5EF4-FFF2-40B4-BE49-F238E27FC236}">
                <a16:creationId xmlns:a16="http://schemas.microsoft.com/office/drawing/2014/main" id="{4F9C827E-85EE-9B25-7E04-7050A7DBC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9109A-1603-6699-B197-C2A42DCD7549}"/>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274416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38D6-4AEF-3ADE-05FA-42F445FC22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3528B5-BAD8-96E8-E76E-8BDF98136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D973-6C32-3EE2-F72D-E2886FE8E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03FE06-F205-56C6-96C6-82A0C5F1F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EE8AD-B952-1B2E-F047-6A5F09A72E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F9417A-1D64-D241-4C09-E97AF5E85211}"/>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8" name="Footer Placeholder 7">
            <a:extLst>
              <a:ext uri="{FF2B5EF4-FFF2-40B4-BE49-F238E27FC236}">
                <a16:creationId xmlns:a16="http://schemas.microsoft.com/office/drawing/2014/main" id="{59CE2BF7-8AA9-5F4B-9C78-DA1CF71E41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FF1F79-A12B-30BD-3DB1-853353400387}"/>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4037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A003-0FD3-4387-B8E1-C09B5A599A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7E6BD-4F55-4E9B-CD58-93C0CCB8AFBC}"/>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4" name="Footer Placeholder 3">
            <a:extLst>
              <a:ext uri="{FF2B5EF4-FFF2-40B4-BE49-F238E27FC236}">
                <a16:creationId xmlns:a16="http://schemas.microsoft.com/office/drawing/2014/main" id="{14E78784-1D28-4DBC-BF59-82F49D09A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C2FB5C-CB51-DEA6-25EE-26F19783814D}"/>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354967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CE190-419F-6F5F-1F3C-D4B66AB08309}"/>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3" name="Footer Placeholder 2">
            <a:extLst>
              <a:ext uri="{FF2B5EF4-FFF2-40B4-BE49-F238E27FC236}">
                <a16:creationId xmlns:a16="http://schemas.microsoft.com/office/drawing/2014/main" id="{D184D074-36DA-6D0F-C5E3-9F27B23A6D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20A95C-A24B-B49C-BCAF-671716C49497}"/>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116890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DDC5-22C4-C4F3-BB71-E1D74BBC7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77EA5C-13C8-00F3-BAD0-A65C68C26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64C3BF-6549-E37E-AEFC-5BFA4C371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55BE1-73E8-B84B-E675-B2069795D5D5}"/>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6" name="Footer Placeholder 5">
            <a:extLst>
              <a:ext uri="{FF2B5EF4-FFF2-40B4-BE49-F238E27FC236}">
                <a16:creationId xmlns:a16="http://schemas.microsoft.com/office/drawing/2014/main" id="{9B896758-0448-5E3A-005E-38E4523EB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5E43E-0E56-D19D-9094-BF2EE8F8EFFA}"/>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55987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3369-AB25-D6E4-59B9-A1FE20045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1E65FD-C58C-AE25-179F-F30F5B736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BAB2A7-E717-C7CF-10D8-CE0432765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FFC8A-1CE1-1CC0-03F7-7481016C2A44}"/>
              </a:ext>
            </a:extLst>
          </p:cNvPr>
          <p:cNvSpPr>
            <a:spLocks noGrp="1"/>
          </p:cNvSpPr>
          <p:nvPr>
            <p:ph type="dt" sz="half" idx="10"/>
          </p:nvPr>
        </p:nvSpPr>
        <p:spPr/>
        <p:txBody>
          <a:bodyPr/>
          <a:lstStyle/>
          <a:p>
            <a:fld id="{A23460BE-206E-4B9F-A082-A7F04DBF145A}" type="datetimeFigureOut">
              <a:rPr lang="en-IN" smtClean="0"/>
              <a:t>20-11-2022</a:t>
            </a:fld>
            <a:endParaRPr lang="en-IN"/>
          </a:p>
        </p:txBody>
      </p:sp>
      <p:sp>
        <p:nvSpPr>
          <p:cNvPr id="6" name="Footer Placeholder 5">
            <a:extLst>
              <a:ext uri="{FF2B5EF4-FFF2-40B4-BE49-F238E27FC236}">
                <a16:creationId xmlns:a16="http://schemas.microsoft.com/office/drawing/2014/main" id="{1AF99275-88BB-6C20-E981-4B8A54175A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F3BF0-2F61-897D-85B5-946DEB1E946B}"/>
              </a:ext>
            </a:extLst>
          </p:cNvPr>
          <p:cNvSpPr>
            <a:spLocks noGrp="1"/>
          </p:cNvSpPr>
          <p:nvPr>
            <p:ph type="sldNum" sz="quarter" idx="12"/>
          </p:nvPr>
        </p:nvSpPr>
        <p:spPr/>
        <p:txBody>
          <a:bodyPr/>
          <a:lstStyle/>
          <a:p>
            <a:fld id="{1D3FD6D2-EF00-4266-A1AE-B805A2593D40}" type="slidenum">
              <a:rPr lang="en-IN" smtClean="0"/>
              <a:t>‹#›</a:t>
            </a:fld>
            <a:endParaRPr lang="en-IN"/>
          </a:p>
        </p:txBody>
      </p:sp>
    </p:spTree>
    <p:extLst>
      <p:ext uri="{BB962C8B-B14F-4D97-AF65-F5344CB8AC3E}">
        <p14:creationId xmlns:p14="http://schemas.microsoft.com/office/powerpoint/2010/main" val="29652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FDB-BFBA-C229-5AF9-D07B981DE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E7463-115B-6D69-9AB1-7A6BD1424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E0261-781E-E447-3145-78E17C3D0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460BE-206E-4B9F-A082-A7F04DBF145A}" type="datetimeFigureOut">
              <a:rPr lang="en-IN" smtClean="0"/>
              <a:t>20-11-2022</a:t>
            </a:fld>
            <a:endParaRPr lang="en-IN"/>
          </a:p>
        </p:txBody>
      </p:sp>
      <p:sp>
        <p:nvSpPr>
          <p:cNvPr id="5" name="Footer Placeholder 4">
            <a:extLst>
              <a:ext uri="{FF2B5EF4-FFF2-40B4-BE49-F238E27FC236}">
                <a16:creationId xmlns:a16="http://schemas.microsoft.com/office/drawing/2014/main" id="{64DEF025-496A-155B-D29D-B2EC0DEC0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E1A20B-5BF8-63C7-4047-79A806A78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D6D2-EF00-4266-A1AE-B805A2593D40}" type="slidenum">
              <a:rPr lang="en-IN" smtClean="0"/>
              <a:t>‹#›</a:t>
            </a:fld>
            <a:endParaRPr lang="en-IN"/>
          </a:p>
        </p:txBody>
      </p:sp>
    </p:spTree>
    <p:extLst>
      <p:ext uri="{BB962C8B-B14F-4D97-AF65-F5344CB8AC3E}">
        <p14:creationId xmlns:p14="http://schemas.microsoft.com/office/powerpoint/2010/main" val="200193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283338-ABA5-D9E8-27D3-A5624CD1CD82}"/>
              </a:ext>
            </a:extLst>
          </p:cNvPr>
          <p:cNvSpPr>
            <a:spLocks noGrp="1"/>
          </p:cNvSpPr>
          <p:nvPr>
            <p:ph type="ctrTitle"/>
          </p:nvPr>
        </p:nvSpPr>
        <p:spPr>
          <a:xfrm>
            <a:off x="3171778" y="24698"/>
            <a:ext cx="5848444" cy="647083"/>
          </a:xfr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r>
              <a:rPr lang="en-IN" sz="3000" b="0" dirty="0">
                <a:latin typeface="Calibri" panose="020F0502020204030204" pitchFamily="34" charset="0"/>
                <a:cs typeface="Calibri" panose="020F0502020204030204" pitchFamily="34" charset="0"/>
              </a:rPr>
              <a:t>Project On: Adventure Works Cycles</a:t>
            </a:r>
          </a:p>
        </p:txBody>
      </p:sp>
      <p:sp>
        <p:nvSpPr>
          <p:cNvPr id="5" name="TextBox 4">
            <a:extLst>
              <a:ext uri="{FF2B5EF4-FFF2-40B4-BE49-F238E27FC236}">
                <a16:creationId xmlns:a16="http://schemas.microsoft.com/office/drawing/2014/main" id="{1EC7617D-BDAA-F346-2C6D-166EA7B372B9}"/>
              </a:ext>
            </a:extLst>
          </p:cNvPr>
          <p:cNvSpPr txBox="1"/>
          <p:nvPr/>
        </p:nvSpPr>
        <p:spPr>
          <a:xfrm>
            <a:off x="0" y="4041844"/>
            <a:ext cx="3415156" cy="28161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3000" dirty="0"/>
              <a:t>Team Members:</a:t>
            </a:r>
          </a:p>
          <a:p>
            <a:pPr marL="457200" indent="-457200">
              <a:buAutoNum type="arabicParenR"/>
            </a:pPr>
            <a:r>
              <a:rPr lang="en-IN" sz="2500" dirty="0"/>
              <a:t>Ajay Anap</a:t>
            </a:r>
          </a:p>
          <a:p>
            <a:pPr marL="457200" indent="-457200">
              <a:buAutoNum type="arabicParenR"/>
            </a:pPr>
            <a:r>
              <a:rPr lang="en-IN" sz="2500" dirty="0"/>
              <a:t>Pranav Singh</a:t>
            </a:r>
          </a:p>
          <a:p>
            <a:pPr marL="457200" indent="-457200">
              <a:buFontTx/>
              <a:buAutoNum type="arabicParenR"/>
            </a:pPr>
            <a:r>
              <a:rPr lang="en-IN" sz="2500" dirty="0"/>
              <a:t>Suhas Malaji</a:t>
            </a:r>
          </a:p>
          <a:p>
            <a:pPr marL="457200" indent="-457200">
              <a:buFontTx/>
              <a:buAutoNum type="arabicParenR"/>
            </a:pPr>
            <a:r>
              <a:rPr lang="en-IN" sz="2400" dirty="0"/>
              <a:t>Monika Sonawane</a:t>
            </a:r>
          </a:p>
          <a:p>
            <a:pPr marL="457200" indent="-457200">
              <a:buFontTx/>
              <a:buAutoNum type="arabicParenR"/>
            </a:pPr>
            <a:r>
              <a:rPr lang="en-IN" sz="2400" dirty="0"/>
              <a:t>Hrutuja Mohangekar</a:t>
            </a:r>
          </a:p>
          <a:p>
            <a:pPr marL="457200" indent="-457200">
              <a:buFontTx/>
              <a:buAutoNum type="arabicParenR"/>
            </a:pPr>
            <a:r>
              <a:rPr lang="en-IN" sz="2400" dirty="0"/>
              <a:t>Shubham Dhavan</a:t>
            </a:r>
          </a:p>
        </p:txBody>
      </p:sp>
      <p:pic>
        <p:nvPicPr>
          <p:cNvPr id="6" name="Picture 5">
            <a:extLst>
              <a:ext uri="{FF2B5EF4-FFF2-40B4-BE49-F238E27FC236}">
                <a16:creationId xmlns:a16="http://schemas.microsoft.com/office/drawing/2014/main" id="{ABE2DEBF-573E-98AC-51CC-187904241504}"/>
              </a:ext>
            </a:extLst>
          </p:cNvPr>
          <p:cNvPicPr>
            <a:picLocks noChangeAspect="1"/>
          </p:cNvPicPr>
          <p:nvPr/>
        </p:nvPicPr>
        <p:blipFill>
          <a:blip r:embed="rId2"/>
          <a:stretch>
            <a:fillRect/>
          </a:stretch>
        </p:blipFill>
        <p:spPr>
          <a:xfrm>
            <a:off x="0" y="62181"/>
            <a:ext cx="1647825" cy="609600"/>
          </a:xfrm>
          <a:prstGeom prst="rect">
            <a:avLst/>
          </a:prstGeom>
        </p:spPr>
      </p:pic>
      <p:sp>
        <p:nvSpPr>
          <p:cNvPr id="7" name="Oval 6">
            <a:extLst>
              <a:ext uri="{FF2B5EF4-FFF2-40B4-BE49-F238E27FC236}">
                <a16:creationId xmlns:a16="http://schemas.microsoft.com/office/drawing/2014/main" id="{D0A93ECA-1FCA-63BA-E641-249242E65637}"/>
              </a:ext>
            </a:extLst>
          </p:cNvPr>
          <p:cNvSpPr/>
          <p:nvPr/>
        </p:nvSpPr>
        <p:spPr>
          <a:xfrm>
            <a:off x="823912" y="1680048"/>
            <a:ext cx="2332382" cy="174895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Date: </a:t>
            </a:r>
          </a:p>
          <a:p>
            <a:pPr algn="ctr"/>
            <a:r>
              <a:rPr lang="en-IN" sz="2000" dirty="0"/>
              <a:t>13 Nov 2022</a:t>
            </a:r>
          </a:p>
        </p:txBody>
      </p:sp>
      <p:pic>
        <p:nvPicPr>
          <p:cNvPr id="1026" name="Picture 2" descr="Sample Data — An Intro to Adventure Works – Jeff Pries">
            <a:extLst>
              <a:ext uri="{FF2B5EF4-FFF2-40B4-BE49-F238E27FC236}">
                <a16:creationId xmlns:a16="http://schemas.microsoft.com/office/drawing/2014/main" id="{B691DB64-2111-D8BB-E60A-7002BE72C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114" y="2969870"/>
            <a:ext cx="6160769" cy="214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0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34516-C2B3-F265-894B-8F2CBEB804FE}"/>
              </a:ext>
            </a:extLst>
          </p:cNvPr>
          <p:cNvSpPr txBox="1">
            <a:spLocks/>
          </p:cNvSpPr>
          <p:nvPr/>
        </p:nvSpPr>
        <p:spPr>
          <a:xfrm>
            <a:off x="0" y="1378694"/>
            <a:ext cx="2990483" cy="647083"/>
          </a:xfrm>
          <a:prstGeom prst="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000">
                <a:latin typeface="Calibri" panose="020F0502020204030204" pitchFamily="34" charset="0"/>
                <a:cs typeface="Calibri" panose="020F0502020204030204" pitchFamily="34" charset="0"/>
              </a:rPr>
              <a:t>Project Objective</a:t>
            </a:r>
            <a:endParaRPr lang="en-IN" sz="3000"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22D2349F-1445-FFAB-B72F-331E8A93D4C4}"/>
              </a:ext>
            </a:extLst>
          </p:cNvPr>
          <p:cNvSpPr txBox="1">
            <a:spLocks/>
          </p:cNvSpPr>
          <p:nvPr/>
        </p:nvSpPr>
        <p:spPr>
          <a:xfrm>
            <a:off x="0" y="2118542"/>
            <a:ext cx="12211695" cy="3898685"/>
          </a:xfrm>
          <a:prstGeom prst="rect">
            <a:avLst/>
          </a:prstGeo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just"/>
            <a:r>
              <a:rPr lang="en-IN" sz="3000" dirty="0">
                <a:latin typeface="Calibri" panose="020F0502020204030204" pitchFamily="34" charset="0"/>
                <a:cs typeface="Calibri" panose="020F0502020204030204" pitchFamily="34" charset="0"/>
              </a:rPr>
              <a:t>     </a:t>
            </a:r>
            <a:r>
              <a:rPr lang="en-US" sz="3200" dirty="0"/>
              <a:t>This Adventure works cycle company is Multinational company which manufactures and sells metals to North America, European &amp; Commercial markets. So, we create KPI’s, Dashboards to visualize the sales of company which is compatible for customers and so the company can expand their business.</a:t>
            </a:r>
          </a:p>
          <a:p>
            <a:pPr algn="just"/>
            <a:endParaRPr lang="en-IN" sz="3000" dirty="0">
              <a:cs typeface="Calibri" panose="020F0502020204030204" pitchFamily="34" charset="0"/>
            </a:endParaRPr>
          </a:p>
          <a:p>
            <a:pPr algn="just"/>
            <a:r>
              <a:rPr lang="en-IN" sz="3000" dirty="0" err="1">
                <a:cs typeface="Calibri" panose="020F0502020204030204" pitchFamily="34" charset="0"/>
              </a:rPr>
              <a:t>i</a:t>
            </a:r>
            <a:r>
              <a:rPr lang="en-IN" sz="3000" dirty="0">
                <a:cs typeface="Calibri" panose="020F0502020204030204" pitchFamily="34" charset="0"/>
              </a:rPr>
              <a:t>)  </a:t>
            </a:r>
            <a:r>
              <a:rPr lang="en-IN" sz="3000" u="sng" dirty="0">
                <a:cs typeface="Calibri" panose="020F0502020204030204" pitchFamily="34" charset="0"/>
              </a:rPr>
              <a:t>Excel</a:t>
            </a:r>
            <a:r>
              <a:rPr lang="en-IN" sz="3000" dirty="0">
                <a:cs typeface="Calibri" panose="020F0502020204030204" pitchFamily="34" charset="0"/>
              </a:rPr>
              <a:t>- Data cleaning, Pivot Table, use various functions like </a:t>
            </a:r>
            <a:r>
              <a:rPr lang="en-IN" sz="3000" dirty="0" err="1">
                <a:cs typeface="Calibri" panose="020F0502020204030204" pitchFamily="34" charset="0"/>
              </a:rPr>
              <a:t>Vlookup</a:t>
            </a:r>
            <a:r>
              <a:rPr lang="en-IN" sz="3000" dirty="0">
                <a:cs typeface="Calibri" panose="020F0502020204030204" pitchFamily="34" charset="0"/>
              </a:rPr>
              <a:t>, Filters.</a:t>
            </a:r>
          </a:p>
          <a:p>
            <a:pPr algn="just"/>
            <a:r>
              <a:rPr lang="en-IN" sz="3000" dirty="0">
                <a:cs typeface="Calibri" panose="020F0502020204030204" pitchFamily="34" charset="0"/>
              </a:rPr>
              <a:t>ii) </a:t>
            </a:r>
            <a:r>
              <a:rPr lang="en-IN" sz="3000" u="sng" dirty="0">
                <a:cs typeface="Calibri" panose="020F0502020204030204" pitchFamily="34" charset="0"/>
              </a:rPr>
              <a:t>My SQL</a:t>
            </a:r>
            <a:r>
              <a:rPr lang="en-IN" sz="3000" dirty="0">
                <a:cs typeface="Calibri" panose="020F0502020204030204" pitchFamily="34" charset="0"/>
              </a:rPr>
              <a:t>- Perform queries with syntax like Joins, Primary key, Alter table etc.</a:t>
            </a:r>
          </a:p>
          <a:p>
            <a:pPr algn="just"/>
            <a:r>
              <a:rPr lang="en-IN" sz="3000" dirty="0">
                <a:cs typeface="Calibri" panose="020F0502020204030204" pitchFamily="34" charset="0"/>
              </a:rPr>
              <a:t>iii)</a:t>
            </a:r>
            <a:r>
              <a:rPr lang="en-IN" sz="3000" u="sng" dirty="0">
                <a:cs typeface="Calibri" panose="020F0502020204030204" pitchFamily="34" charset="0"/>
              </a:rPr>
              <a:t>Tableau &amp; Power Bi</a:t>
            </a:r>
            <a:r>
              <a:rPr lang="en-IN" sz="3000" dirty="0">
                <a:cs typeface="Calibri" panose="020F0502020204030204" pitchFamily="34" charset="0"/>
              </a:rPr>
              <a:t>- Perform visualizations to showcase the KPI’s in the form of Dashboard. </a:t>
            </a:r>
          </a:p>
        </p:txBody>
      </p:sp>
      <p:pic>
        <p:nvPicPr>
          <p:cNvPr id="6" name="Picture 5">
            <a:extLst>
              <a:ext uri="{FF2B5EF4-FFF2-40B4-BE49-F238E27FC236}">
                <a16:creationId xmlns:a16="http://schemas.microsoft.com/office/drawing/2014/main" id="{CCDCF4AF-EE83-08A5-62F7-30DD420A4069}"/>
              </a:ext>
            </a:extLst>
          </p:cNvPr>
          <p:cNvPicPr>
            <a:picLocks noChangeAspect="1"/>
          </p:cNvPicPr>
          <p:nvPr/>
        </p:nvPicPr>
        <p:blipFill>
          <a:blip r:embed="rId2"/>
          <a:stretch>
            <a:fillRect/>
          </a:stretch>
        </p:blipFill>
        <p:spPr>
          <a:xfrm>
            <a:off x="0" y="62181"/>
            <a:ext cx="1647825" cy="609600"/>
          </a:xfrm>
          <a:prstGeom prst="rect">
            <a:avLst/>
          </a:prstGeom>
        </p:spPr>
      </p:pic>
    </p:spTree>
    <p:extLst>
      <p:ext uri="{BB962C8B-B14F-4D97-AF65-F5344CB8AC3E}">
        <p14:creationId xmlns:p14="http://schemas.microsoft.com/office/powerpoint/2010/main" val="5391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7">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B9A272B-67F2-46A4-B06F-101732A5F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1" name="Oval 40">
              <a:extLst>
                <a:ext uri="{FF2B5EF4-FFF2-40B4-BE49-F238E27FC236}">
                  <a16:creationId xmlns:a16="http://schemas.microsoft.com/office/drawing/2014/main" id="{C8EF83DF-E89A-4293-94F8-248AE6FFA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003F16D-B722-422C-868F-66445FB7D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708FAAE-788F-421F-A2EB-632D835FE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77B41AC-EB78-4F9A-9231-5D206904A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30EE776E-342A-4022-AAB0-FD4485EE1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8BAE954-49B9-4847-8618-F1B4BFFCF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1">
            <a:extLst>
              <a:ext uri="{FF2B5EF4-FFF2-40B4-BE49-F238E27FC236}">
                <a16:creationId xmlns:a16="http://schemas.microsoft.com/office/drawing/2014/main" id="{94D4C991-7FB9-E2B3-39F1-41598B0C9684}"/>
              </a:ext>
            </a:extLst>
          </p:cNvPr>
          <p:cNvSpPr>
            <a:spLocks noGrp="1"/>
          </p:cNvSpPr>
          <p:nvPr>
            <p:ph type="title"/>
          </p:nvPr>
        </p:nvSpPr>
        <p:spPr>
          <a:xfrm>
            <a:off x="592049" y="1039978"/>
            <a:ext cx="2953010" cy="933844"/>
          </a:xfrm>
          <a:noFill/>
        </p:spPr>
        <p:txBody>
          <a:bodyPr vert="horz" lIns="91440" tIns="45720" rIns="91440" bIns="45720" rtlCol="0" anchor="t">
            <a:normAutofit/>
          </a:bodyPr>
          <a:lstStyle/>
          <a:p>
            <a:r>
              <a:rPr lang="en-US" sz="4800" kern="1200" dirty="0">
                <a:solidFill>
                  <a:schemeClr val="bg1"/>
                </a:solidFill>
                <a:latin typeface="+mj-lt"/>
                <a:ea typeface="+mj-ea"/>
                <a:cs typeface="+mj-cs"/>
              </a:rPr>
              <a:t>KPI’s</a:t>
            </a:r>
          </a:p>
        </p:txBody>
      </p:sp>
      <p:sp>
        <p:nvSpPr>
          <p:cNvPr id="48" name="Rectangle 47">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1" name="Straight Connector 50">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Text Placeholder 3">
            <a:extLst>
              <a:ext uri="{FF2B5EF4-FFF2-40B4-BE49-F238E27FC236}">
                <a16:creationId xmlns:a16="http://schemas.microsoft.com/office/drawing/2014/main" id="{46B8EFD7-096E-41A3-DB01-E7544358E541}"/>
              </a:ext>
            </a:extLst>
          </p:cNvPr>
          <p:cNvSpPr txBox="1">
            <a:spLocks/>
          </p:cNvSpPr>
          <p:nvPr/>
        </p:nvSpPr>
        <p:spPr>
          <a:xfrm>
            <a:off x="6159267" y="184588"/>
            <a:ext cx="5297724" cy="3072849"/>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solidFill>
                  <a:schemeClr val="bg1"/>
                </a:solidFill>
              </a:rPr>
              <a:t>In Fig 1 as we created combinational chart of Bar Chart &amp; Area Chart, so it shows the highest sale is $16351.55K in 2013 with Total Product Cost of $9586.14K &amp; Lowest sale is $43.42K in 2010 with Total Product Cost of $20.14K in 2014. </a:t>
            </a:r>
          </a:p>
          <a:p>
            <a:pPr marL="285750"/>
            <a:r>
              <a:rPr lang="en-US" sz="1800" dirty="0">
                <a:solidFill>
                  <a:schemeClr val="bg1"/>
                </a:solidFill>
              </a:rPr>
              <a:t>In Fig 2 as we created Line Chart it shows the Highest sale is in year 2010 is in June which is 1.64M &amp; Lowest sale is in year 2012 is in May which is 0.36M.</a:t>
            </a:r>
          </a:p>
          <a:p>
            <a:pPr marL="285750"/>
            <a:r>
              <a:rPr lang="en-US" sz="1800" dirty="0">
                <a:solidFill>
                  <a:schemeClr val="bg1"/>
                </a:solidFill>
              </a:rPr>
              <a:t>In Fig 3 as we created Pie chart, we can see the highest sale is in Quarter 4 which is $91,07,797.</a:t>
            </a:r>
          </a:p>
        </p:txBody>
      </p:sp>
      <p:grpSp>
        <p:nvGrpSpPr>
          <p:cNvPr id="56" name="Group 55">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7" name="Straight Connector 56">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627D1DC9-C25A-1DE7-CEFF-7690BAD3444D}"/>
              </a:ext>
            </a:extLst>
          </p:cNvPr>
          <p:cNvPicPr>
            <a:picLocks noChangeAspect="1"/>
          </p:cNvPicPr>
          <p:nvPr/>
        </p:nvPicPr>
        <p:blipFill>
          <a:blip r:embed="rId2"/>
          <a:stretch>
            <a:fillRect/>
          </a:stretch>
        </p:blipFill>
        <p:spPr>
          <a:xfrm>
            <a:off x="0" y="0"/>
            <a:ext cx="1647825" cy="609600"/>
          </a:xfrm>
          <a:prstGeom prst="rect">
            <a:avLst/>
          </a:prstGeom>
        </p:spPr>
      </p:pic>
      <p:pic>
        <p:nvPicPr>
          <p:cNvPr id="14" name="Picture 13">
            <a:extLst>
              <a:ext uri="{FF2B5EF4-FFF2-40B4-BE49-F238E27FC236}">
                <a16:creationId xmlns:a16="http://schemas.microsoft.com/office/drawing/2014/main" id="{358D6C95-D79D-633E-D381-E9BB5623DA47}"/>
              </a:ext>
            </a:extLst>
          </p:cNvPr>
          <p:cNvPicPr>
            <a:picLocks noChangeAspect="1"/>
          </p:cNvPicPr>
          <p:nvPr/>
        </p:nvPicPr>
        <p:blipFill>
          <a:blip r:embed="rId3"/>
          <a:stretch>
            <a:fillRect/>
          </a:stretch>
        </p:blipFill>
        <p:spPr>
          <a:xfrm>
            <a:off x="62782" y="3502200"/>
            <a:ext cx="3545449" cy="2539383"/>
          </a:xfrm>
          <a:prstGeom prst="rect">
            <a:avLst/>
          </a:prstGeom>
        </p:spPr>
      </p:pic>
      <p:pic>
        <p:nvPicPr>
          <p:cNvPr id="15" name="Picture 14">
            <a:extLst>
              <a:ext uri="{FF2B5EF4-FFF2-40B4-BE49-F238E27FC236}">
                <a16:creationId xmlns:a16="http://schemas.microsoft.com/office/drawing/2014/main" id="{2165EA8C-D952-58AD-B8F9-00AB912402FA}"/>
              </a:ext>
            </a:extLst>
          </p:cNvPr>
          <p:cNvPicPr>
            <a:picLocks noChangeAspect="1"/>
          </p:cNvPicPr>
          <p:nvPr/>
        </p:nvPicPr>
        <p:blipFill>
          <a:blip r:embed="rId4"/>
          <a:stretch>
            <a:fillRect/>
          </a:stretch>
        </p:blipFill>
        <p:spPr>
          <a:xfrm>
            <a:off x="3649528" y="3519118"/>
            <a:ext cx="4694389" cy="2500750"/>
          </a:xfrm>
          <a:prstGeom prst="rect">
            <a:avLst/>
          </a:prstGeom>
        </p:spPr>
      </p:pic>
      <p:pic>
        <p:nvPicPr>
          <p:cNvPr id="16" name="Picture 15">
            <a:extLst>
              <a:ext uri="{FF2B5EF4-FFF2-40B4-BE49-F238E27FC236}">
                <a16:creationId xmlns:a16="http://schemas.microsoft.com/office/drawing/2014/main" id="{DE0DAD4F-0C41-8C43-0A18-0C26CF0FEC8B}"/>
              </a:ext>
            </a:extLst>
          </p:cNvPr>
          <p:cNvPicPr>
            <a:picLocks noChangeAspect="1"/>
          </p:cNvPicPr>
          <p:nvPr/>
        </p:nvPicPr>
        <p:blipFill rotWithShape="1">
          <a:blip r:embed="rId5"/>
          <a:srcRect l="20676" t="19381" r="24403" b="16962"/>
          <a:stretch/>
        </p:blipFill>
        <p:spPr>
          <a:xfrm>
            <a:off x="8385214" y="3511602"/>
            <a:ext cx="3764884" cy="2495018"/>
          </a:xfrm>
          <a:prstGeom prst="rect">
            <a:avLst/>
          </a:prstGeom>
        </p:spPr>
      </p:pic>
      <p:sp>
        <p:nvSpPr>
          <p:cNvPr id="17" name="Title 1">
            <a:extLst>
              <a:ext uri="{FF2B5EF4-FFF2-40B4-BE49-F238E27FC236}">
                <a16:creationId xmlns:a16="http://schemas.microsoft.com/office/drawing/2014/main" id="{45A3F853-8639-DAE9-B2F0-4C6CD2DDC934}"/>
              </a:ext>
            </a:extLst>
          </p:cNvPr>
          <p:cNvSpPr txBox="1">
            <a:spLocks/>
          </p:cNvSpPr>
          <p:nvPr/>
        </p:nvSpPr>
        <p:spPr>
          <a:xfrm>
            <a:off x="1419274"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bg1"/>
                </a:solidFill>
                <a:latin typeface="+mn-lt"/>
              </a:rPr>
              <a:t>Fig 1</a:t>
            </a:r>
          </a:p>
        </p:txBody>
      </p:sp>
      <p:sp>
        <p:nvSpPr>
          <p:cNvPr id="19" name="Title 1">
            <a:extLst>
              <a:ext uri="{FF2B5EF4-FFF2-40B4-BE49-F238E27FC236}">
                <a16:creationId xmlns:a16="http://schemas.microsoft.com/office/drawing/2014/main" id="{2911FFA1-FBB2-183E-4714-9FCF9C660744}"/>
              </a:ext>
            </a:extLst>
          </p:cNvPr>
          <p:cNvSpPr txBox="1">
            <a:spLocks/>
          </p:cNvSpPr>
          <p:nvPr/>
        </p:nvSpPr>
        <p:spPr>
          <a:xfrm>
            <a:off x="5694436"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bg1"/>
                </a:solidFill>
                <a:latin typeface="+mn-lt"/>
              </a:rPr>
              <a:t>Fig 2</a:t>
            </a:r>
          </a:p>
        </p:txBody>
      </p:sp>
      <p:sp>
        <p:nvSpPr>
          <p:cNvPr id="23" name="Title 1">
            <a:extLst>
              <a:ext uri="{FF2B5EF4-FFF2-40B4-BE49-F238E27FC236}">
                <a16:creationId xmlns:a16="http://schemas.microsoft.com/office/drawing/2014/main" id="{C29AA721-73DA-906E-024C-36E4E537E4DB}"/>
              </a:ext>
            </a:extLst>
          </p:cNvPr>
          <p:cNvSpPr txBox="1">
            <a:spLocks/>
          </p:cNvSpPr>
          <p:nvPr/>
        </p:nvSpPr>
        <p:spPr>
          <a:xfrm>
            <a:off x="10008753" y="6047385"/>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chemeClr val="bg1"/>
                </a:solidFill>
                <a:latin typeface="+mn-lt"/>
              </a:rPr>
              <a:t>Fig 3</a:t>
            </a:r>
          </a:p>
        </p:txBody>
      </p:sp>
    </p:spTree>
    <p:extLst>
      <p:ext uri="{BB962C8B-B14F-4D97-AF65-F5344CB8AC3E}">
        <p14:creationId xmlns:p14="http://schemas.microsoft.com/office/powerpoint/2010/main" val="105918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17"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37">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EB9A272B-67F2-46A4-B06F-101732A5F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1" name="Oval 40">
              <a:extLst>
                <a:ext uri="{FF2B5EF4-FFF2-40B4-BE49-F238E27FC236}">
                  <a16:creationId xmlns:a16="http://schemas.microsoft.com/office/drawing/2014/main" id="{C8EF83DF-E89A-4293-94F8-248AE6FFA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9003F16D-B722-422C-868F-66445FB7D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6708FAAE-788F-421F-A2EB-632D835FE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D77B41AC-EB78-4F9A-9231-5D206904A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30EE776E-342A-4022-AAB0-FD4485EE1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48BAE954-49B9-4847-8618-F1B4BFFCF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Title 1">
            <a:extLst>
              <a:ext uri="{FF2B5EF4-FFF2-40B4-BE49-F238E27FC236}">
                <a16:creationId xmlns:a16="http://schemas.microsoft.com/office/drawing/2014/main" id="{94D4C991-7FB9-E2B3-39F1-41598B0C9684}"/>
              </a:ext>
            </a:extLst>
          </p:cNvPr>
          <p:cNvSpPr>
            <a:spLocks noGrp="1"/>
          </p:cNvSpPr>
          <p:nvPr>
            <p:ph type="title"/>
          </p:nvPr>
        </p:nvSpPr>
        <p:spPr>
          <a:xfrm>
            <a:off x="592049" y="1039978"/>
            <a:ext cx="2953010" cy="933844"/>
          </a:xfrm>
          <a:noFill/>
        </p:spPr>
        <p:txBody>
          <a:bodyPr vert="horz" lIns="91440" tIns="45720" rIns="91440" bIns="45720" rtlCol="0" anchor="t">
            <a:normAutofit/>
          </a:bodyPr>
          <a:lstStyle/>
          <a:p>
            <a:r>
              <a:rPr lang="en-US" sz="4800" kern="1200" dirty="0">
                <a:solidFill>
                  <a:schemeClr val="bg1"/>
                </a:solidFill>
                <a:latin typeface="+mj-lt"/>
                <a:ea typeface="+mj-ea"/>
                <a:cs typeface="+mj-cs"/>
              </a:rPr>
              <a:t>KPI’s</a:t>
            </a:r>
          </a:p>
        </p:txBody>
      </p:sp>
      <p:sp>
        <p:nvSpPr>
          <p:cNvPr id="48" name="Rectangle 47">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1" name="Straight Connector 50">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Text Placeholder 3">
            <a:extLst>
              <a:ext uri="{FF2B5EF4-FFF2-40B4-BE49-F238E27FC236}">
                <a16:creationId xmlns:a16="http://schemas.microsoft.com/office/drawing/2014/main" id="{46B8EFD7-096E-41A3-DB01-E7544358E541}"/>
              </a:ext>
            </a:extLst>
          </p:cNvPr>
          <p:cNvSpPr txBox="1">
            <a:spLocks/>
          </p:cNvSpPr>
          <p:nvPr/>
        </p:nvSpPr>
        <p:spPr>
          <a:xfrm>
            <a:off x="6170822" y="57557"/>
            <a:ext cx="5297724" cy="3213613"/>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800" dirty="0">
                <a:solidFill>
                  <a:schemeClr val="bg1"/>
                </a:solidFill>
              </a:rPr>
              <a:t>In Fig 4 as we created Highlighted Table we use two colours that are Green and Gold which indicates the sales by categories and as in chart the Bikes category has Highest amount of Sales so it highlighted as in Green colour.</a:t>
            </a:r>
          </a:p>
          <a:p>
            <a:pPr marL="285750" indent="-285750" algn="just">
              <a:buFont typeface="Wingdings" panose="05000000000000000000" pitchFamily="2" charset="2"/>
              <a:buChar char="Ø"/>
            </a:pPr>
            <a:r>
              <a:rPr lang="en-IN" sz="1800" dirty="0">
                <a:solidFill>
                  <a:schemeClr val="bg1"/>
                </a:solidFill>
              </a:rPr>
              <a:t>In Fig 5 as we shown Profit by year in Bar chart is shoes highest profit is in year 2013 which is $67,65,411 &amp; lowest profit is in year 2010 which is $17,849.</a:t>
            </a:r>
          </a:p>
          <a:p>
            <a:pPr marL="285750" indent="-285750" algn="just">
              <a:buFont typeface="Wingdings" panose="05000000000000000000" pitchFamily="2" charset="2"/>
              <a:buChar char="Ø"/>
            </a:pPr>
            <a:r>
              <a:rPr lang="en-IN" sz="1800" dirty="0">
                <a:solidFill>
                  <a:schemeClr val="bg1"/>
                </a:solidFill>
              </a:rPr>
              <a:t>In Fig 6 we shows Top 15 sales amount by English Product Name so the highest one is Mountain-200 Black,46 which has sales amount of $13,73,470.</a:t>
            </a:r>
          </a:p>
        </p:txBody>
      </p:sp>
      <p:grpSp>
        <p:nvGrpSpPr>
          <p:cNvPr id="56" name="Group 55">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7" name="Straight Connector 56">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6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627D1DC9-C25A-1DE7-CEFF-7690BAD3444D}"/>
              </a:ext>
            </a:extLst>
          </p:cNvPr>
          <p:cNvPicPr>
            <a:picLocks noChangeAspect="1"/>
          </p:cNvPicPr>
          <p:nvPr/>
        </p:nvPicPr>
        <p:blipFill>
          <a:blip r:embed="rId2"/>
          <a:stretch>
            <a:fillRect/>
          </a:stretch>
        </p:blipFill>
        <p:spPr>
          <a:xfrm>
            <a:off x="0" y="0"/>
            <a:ext cx="1647825" cy="609600"/>
          </a:xfrm>
          <a:prstGeom prst="rect">
            <a:avLst/>
          </a:prstGeom>
        </p:spPr>
      </p:pic>
      <p:sp>
        <p:nvSpPr>
          <p:cNvPr id="17" name="Title 1">
            <a:extLst>
              <a:ext uri="{FF2B5EF4-FFF2-40B4-BE49-F238E27FC236}">
                <a16:creationId xmlns:a16="http://schemas.microsoft.com/office/drawing/2014/main" id="{45A3F853-8639-DAE9-B2F0-4C6CD2DDC934}"/>
              </a:ext>
            </a:extLst>
          </p:cNvPr>
          <p:cNvSpPr txBox="1">
            <a:spLocks/>
          </p:cNvSpPr>
          <p:nvPr/>
        </p:nvSpPr>
        <p:spPr>
          <a:xfrm>
            <a:off x="1419274"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4</a:t>
            </a:r>
          </a:p>
        </p:txBody>
      </p:sp>
      <p:sp>
        <p:nvSpPr>
          <p:cNvPr id="19" name="Title 1">
            <a:extLst>
              <a:ext uri="{FF2B5EF4-FFF2-40B4-BE49-F238E27FC236}">
                <a16:creationId xmlns:a16="http://schemas.microsoft.com/office/drawing/2014/main" id="{2911FFA1-FBB2-183E-4714-9FCF9C660744}"/>
              </a:ext>
            </a:extLst>
          </p:cNvPr>
          <p:cNvSpPr txBox="1">
            <a:spLocks/>
          </p:cNvSpPr>
          <p:nvPr/>
        </p:nvSpPr>
        <p:spPr>
          <a:xfrm>
            <a:off x="5694436"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5</a:t>
            </a:r>
          </a:p>
        </p:txBody>
      </p:sp>
      <p:sp>
        <p:nvSpPr>
          <p:cNvPr id="23" name="Title 1">
            <a:extLst>
              <a:ext uri="{FF2B5EF4-FFF2-40B4-BE49-F238E27FC236}">
                <a16:creationId xmlns:a16="http://schemas.microsoft.com/office/drawing/2014/main" id="{C29AA721-73DA-906E-024C-36E4E537E4DB}"/>
              </a:ext>
            </a:extLst>
          </p:cNvPr>
          <p:cNvSpPr txBox="1">
            <a:spLocks/>
          </p:cNvSpPr>
          <p:nvPr/>
        </p:nvSpPr>
        <p:spPr>
          <a:xfrm>
            <a:off x="10008753" y="6047385"/>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6</a:t>
            </a:r>
          </a:p>
        </p:txBody>
      </p:sp>
      <p:pic>
        <p:nvPicPr>
          <p:cNvPr id="2" name="Picture 1">
            <a:extLst>
              <a:ext uri="{FF2B5EF4-FFF2-40B4-BE49-F238E27FC236}">
                <a16:creationId xmlns:a16="http://schemas.microsoft.com/office/drawing/2014/main" id="{1F4077FC-B1DC-0091-43F6-2F2933D415F0}"/>
              </a:ext>
            </a:extLst>
          </p:cNvPr>
          <p:cNvPicPr>
            <a:picLocks noChangeAspect="1"/>
          </p:cNvPicPr>
          <p:nvPr/>
        </p:nvPicPr>
        <p:blipFill>
          <a:blip r:embed="rId3"/>
          <a:stretch>
            <a:fillRect/>
          </a:stretch>
        </p:blipFill>
        <p:spPr>
          <a:xfrm>
            <a:off x="42625" y="3617807"/>
            <a:ext cx="3854446" cy="2423775"/>
          </a:xfrm>
          <a:prstGeom prst="rect">
            <a:avLst/>
          </a:prstGeom>
        </p:spPr>
      </p:pic>
      <p:pic>
        <p:nvPicPr>
          <p:cNvPr id="3" name="Picture 2">
            <a:extLst>
              <a:ext uri="{FF2B5EF4-FFF2-40B4-BE49-F238E27FC236}">
                <a16:creationId xmlns:a16="http://schemas.microsoft.com/office/drawing/2014/main" id="{C7381991-08E5-82F8-1746-D4891A06D866}"/>
              </a:ext>
            </a:extLst>
          </p:cNvPr>
          <p:cNvPicPr>
            <a:picLocks noChangeAspect="1"/>
          </p:cNvPicPr>
          <p:nvPr/>
        </p:nvPicPr>
        <p:blipFill>
          <a:blip r:embed="rId4"/>
          <a:stretch>
            <a:fillRect/>
          </a:stretch>
        </p:blipFill>
        <p:spPr>
          <a:xfrm>
            <a:off x="3986942" y="3613490"/>
            <a:ext cx="3372152" cy="2429952"/>
          </a:xfrm>
          <a:prstGeom prst="rect">
            <a:avLst/>
          </a:prstGeom>
        </p:spPr>
      </p:pic>
      <p:pic>
        <p:nvPicPr>
          <p:cNvPr id="7" name="Picture 6">
            <a:extLst>
              <a:ext uri="{FF2B5EF4-FFF2-40B4-BE49-F238E27FC236}">
                <a16:creationId xmlns:a16="http://schemas.microsoft.com/office/drawing/2014/main" id="{D51EDBBB-56E0-EF04-A1F4-98E5CA4BDFB7}"/>
              </a:ext>
            </a:extLst>
          </p:cNvPr>
          <p:cNvPicPr>
            <a:picLocks noChangeAspect="1"/>
          </p:cNvPicPr>
          <p:nvPr/>
        </p:nvPicPr>
        <p:blipFill>
          <a:blip r:embed="rId5"/>
          <a:stretch>
            <a:fillRect/>
          </a:stretch>
        </p:blipFill>
        <p:spPr>
          <a:xfrm>
            <a:off x="7478590" y="3613490"/>
            <a:ext cx="4682226" cy="2443731"/>
          </a:xfrm>
          <a:prstGeom prst="rect">
            <a:avLst/>
          </a:prstGeom>
        </p:spPr>
      </p:pic>
    </p:spTree>
    <p:extLst>
      <p:ext uri="{BB962C8B-B14F-4D97-AF65-F5344CB8AC3E}">
        <p14:creationId xmlns:p14="http://schemas.microsoft.com/office/powerpoint/2010/main" val="427631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17" grpId="0"/>
      <p:bldP spid="19"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5">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37">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EB9A272B-67F2-46A4-B06F-101732A5F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1" name="Oval 40">
              <a:extLst>
                <a:ext uri="{FF2B5EF4-FFF2-40B4-BE49-F238E27FC236}">
                  <a16:creationId xmlns:a16="http://schemas.microsoft.com/office/drawing/2014/main" id="{C8EF83DF-E89A-4293-94F8-248AE6FFA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9003F16D-B722-422C-868F-66445FB7D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6708FAAE-788F-421F-A2EB-632D835FE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D77B41AC-EB78-4F9A-9231-5D206904A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30EE776E-342A-4022-AAB0-FD4485EE1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48BAE954-49B9-4847-8618-F1B4BFFCF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Title 1">
            <a:extLst>
              <a:ext uri="{FF2B5EF4-FFF2-40B4-BE49-F238E27FC236}">
                <a16:creationId xmlns:a16="http://schemas.microsoft.com/office/drawing/2014/main" id="{94D4C991-7FB9-E2B3-39F1-41598B0C9684}"/>
              </a:ext>
            </a:extLst>
          </p:cNvPr>
          <p:cNvSpPr>
            <a:spLocks noGrp="1"/>
          </p:cNvSpPr>
          <p:nvPr>
            <p:ph type="title"/>
          </p:nvPr>
        </p:nvSpPr>
        <p:spPr>
          <a:xfrm>
            <a:off x="592049" y="1039978"/>
            <a:ext cx="2953010" cy="933844"/>
          </a:xfrm>
          <a:noFill/>
        </p:spPr>
        <p:txBody>
          <a:bodyPr vert="horz" lIns="91440" tIns="45720" rIns="91440" bIns="45720" rtlCol="0" anchor="t">
            <a:normAutofit/>
          </a:bodyPr>
          <a:lstStyle/>
          <a:p>
            <a:r>
              <a:rPr lang="en-US" sz="4800" kern="1200" dirty="0">
                <a:solidFill>
                  <a:schemeClr val="bg1"/>
                </a:solidFill>
                <a:latin typeface="+mj-lt"/>
                <a:ea typeface="+mj-ea"/>
                <a:cs typeface="+mj-cs"/>
              </a:rPr>
              <a:t>KPI’s</a:t>
            </a:r>
          </a:p>
        </p:txBody>
      </p:sp>
      <p:sp>
        <p:nvSpPr>
          <p:cNvPr id="48" name="Rectangle 47">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1" name="Straight Connector 50">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 name="Text Placeholder 3">
            <a:extLst>
              <a:ext uri="{FF2B5EF4-FFF2-40B4-BE49-F238E27FC236}">
                <a16:creationId xmlns:a16="http://schemas.microsoft.com/office/drawing/2014/main" id="{46B8EFD7-096E-41A3-DB01-E7544358E541}"/>
              </a:ext>
            </a:extLst>
          </p:cNvPr>
          <p:cNvSpPr txBox="1">
            <a:spLocks/>
          </p:cNvSpPr>
          <p:nvPr/>
        </p:nvSpPr>
        <p:spPr>
          <a:xfrm>
            <a:off x="6183026" y="187478"/>
            <a:ext cx="5297724" cy="3213613"/>
          </a:xfrm>
          <a:prstGeom prst="rect">
            <a:avLst/>
          </a:prstGeom>
          <a:no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IN" sz="1800" dirty="0">
                <a:solidFill>
                  <a:schemeClr val="bg1"/>
                </a:solidFill>
              </a:rPr>
              <a:t>In Fig 7 as we created Advance Funnel Chart it shows United States has highest amount of sales which is $93,89,790 &amp; Canada has Lowest sales amount which is $19,77,845.</a:t>
            </a:r>
          </a:p>
          <a:p>
            <a:pPr marL="285750" indent="-285750" algn="just">
              <a:buFont typeface="Wingdings" panose="05000000000000000000" pitchFamily="2" charset="2"/>
              <a:buChar char="Ø"/>
            </a:pPr>
            <a:r>
              <a:rPr lang="en-IN" sz="1800" dirty="0">
                <a:solidFill>
                  <a:schemeClr val="bg1"/>
                </a:solidFill>
              </a:rPr>
              <a:t>In Fig 8 as we created Bump Chart which shows the Ranking of Countries by sales amount and United States ranked 1 &amp; Canada ranked 6.</a:t>
            </a:r>
          </a:p>
          <a:p>
            <a:pPr marL="285750" indent="-285750" algn="just">
              <a:buFont typeface="Wingdings" panose="05000000000000000000" pitchFamily="2" charset="2"/>
              <a:buChar char="Ø"/>
            </a:pPr>
            <a:r>
              <a:rPr lang="en-IN" sz="1800" dirty="0">
                <a:solidFill>
                  <a:schemeClr val="bg1"/>
                </a:solidFill>
              </a:rPr>
              <a:t>Fig 9 shows the Dashboard which has filters Year-wise, Month-wise, Quarter-wise &amp; Country-wise so accordingly we get the results.</a:t>
            </a:r>
          </a:p>
        </p:txBody>
      </p:sp>
      <p:grpSp>
        <p:nvGrpSpPr>
          <p:cNvPr id="56" name="Group 55">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57" name="Straight Connector 56">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6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627D1DC9-C25A-1DE7-CEFF-7690BAD3444D}"/>
              </a:ext>
            </a:extLst>
          </p:cNvPr>
          <p:cNvPicPr>
            <a:picLocks noChangeAspect="1"/>
          </p:cNvPicPr>
          <p:nvPr/>
        </p:nvPicPr>
        <p:blipFill>
          <a:blip r:embed="rId2"/>
          <a:stretch>
            <a:fillRect/>
          </a:stretch>
        </p:blipFill>
        <p:spPr>
          <a:xfrm>
            <a:off x="0" y="0"/>
            <a:ext cx="1647825" cy="609600"/>
          </a:xfrm>
          <a:prstGeom prst="rect">
            <a:avLst/>
          </a:prstGeom>
        </p:spPr>
      </p:pic>
      <p:sp>
        <p:nvSpPr>
          <p:cNvPr id="17" name="Title 1">
            <a:extLst>
              <a:ext uri="{FF2B5EF4-FFF2-40B4-BE49-F238E27FC236}">
                <a16:creationId xmlns:a16="http://schemas.microsoft.com/office/drawing/2014/main" id="{45A3F853-8639-DAE9-B2F0-4C6CD2DDC934}"/>
              </a:ext>
            </a:extLst>
          </p:cNvPr>
          <p:cNvSpPr txBox="1">
            <a:spLocks/>
          </p:cNvSpPr>
          <p:nvPr/>
        </p:nvSpPr>
        <p:spPr>
          <a:xfrm>
            <a:off x="1419274"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7</a:t>
            </a:r>
          </a:p>
        </p:txBody>
      </p:sp>
      <p:sp>
        <p:nvSpPr>
          <p:cNvPr id="19" name="Title 1">
            <a:extLst>
              <a:ext uri="{FF2B5EF4-FFF2-40B4-BE49-F238E27FC236}">
                <a16:creationId xmlns:a16="http://schemas.microsoft.com/office/drawing/2014/main" id="{2911FFA1-FBB2-183E-4714-9FCF9C660744}"/>
              </a:ext>
            </a:extLst>
          </p:cNvPr>
          <p:cNvSpPr txBox="1">
            <a:spLocks/>
          </p:cNvSpPr>
          <p:nvPr/>
        </p:nvSpPr>
        <p:spPr>
          <a:xfrm>
            <a:off x="5694436" y="6104346"/>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8</a:t>
            </a:r>
          </a:p>
        </p:txBody>
      </p:sp>
      <p:sp>
        <p:nvSpPr>
          <p:cNvPr id="23" name="Title 1">
            <a:extLst>
              <a:ext uri="{FF2B5EF4-FFF2-40B4-BE49-F238E27FC236}">
                <a16:creationId xmlns:a16="http://schemas.microsoft.com/office/drawing/2014/main" id="{C29AA721-73DA-906E-024C-36E4E537E4DB}"/>
              </a:ext>
            </a:extLst>
          </p:cNvPr>
          <p:cNvSpPr txBox="1">
            <a:spLocks/>
          </p:cNvSpPr>
          <p:nvPr/>
        </p:nvSpPr>
        <p:spPr>
          <a:xfrm>
            <a:off x="9423778" y="6162949"/>
            <a:ext cx="832463" cy="411718"/>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Calibri" panose="020F0502020204030204"/>
                <a:ea typeface="+mj-ea"/>
                <a:cs typeface="+mj-cs"/>
              </a:rPr>
              <a:t>Fig 9</a:t>
            </a:r>
          </a:p>
        </p:txBody>
      </p:sp>
      <p:pic>
        <p:nvPicPr>
          <p:cNvPr id="8" name="Picture 7">
            <a:extLst>
              <a:ext uri="{FF2B5EF4-FFF2-40B4-BE49-F238E27FC236}">
                <a16:creationId xmlns:a16="http://schemas.microsoft.com/office/drawing/2014/main" id="{F7C46186-DE23-EE22-C703-69F328F2551F}"/>
              </a:ext>
            </a:extLst>
          </p:cNvPr>
          <p:cNvPicPr>
            <a:picLocks noChangeAspect="1"/>
          </p:cNvPicPr>
          <p:nvPr/>
        </p:nvPicPr>
        <p:blipFill>
          <a:blip r:embed="rId3"/>
          <a:stretch>
            <a:fillRect/>
          </a:stretch>
        </p:blipFill>
        <p:spPr>
          <a:xfrm>
            <a:off x="24340" y="3460826"/>
            <a:ext cx="3679363" cy="2550431"/>
          </a:xfrm>
          <a:prstGeom prst="rect">
            <a:avLst/>
          </a:prstGeom>
        </p:spPr>
      </p:pic>
      <p:pic>
        <p:nvPicPr>
          <p:cNvPr id="9" name="Picture 8">
            <a:extLst>
              <a:ext uri="{FF2B5EF4-FFF2-40B4-BE49-F238E27FC236}">
                <a16:creationId xmlns:a16="http://schemas.microsoft.com/office/drawing/2014/main" id="{F113D638-DD02-A1AC-9A07-543B5A2A0EF9}"/>
              </a:ext>
            </a:extLst>
          </p:cNvPr>
          <p:cNvPicPr>
            <a:picLocks noChangeAspect="1"/>
          </p:cNvPicPr>
          <p:nvPr/>
        </p:nvPicPr>
        <p:blipFill>
          <a:blip r:embed="rId4"/>
          <a:stretch>
            <a:fillRect/>
          </a:stretch>
        </p:blipFill>
        <p:spPr>
          <a:xfrm>
            <a:off x="3744592" y="3436487"/>
            <a:ext cx="4173627" cy="2601554"/>
          </a:xfrm>
          <a:prstGeom prst="rect">
            <a:avLst/>
          </a:prstGeom>
        </p:spPr>
      </p:pic>
      <p:pic>
        <p:nvPicPr>
          <p:cNvPr id="10" name="Picture 9">
            <a:extLst>
              <a:ext uri="{FF2B5EF4-FFF2-40B4-BE49-F238E27FC236}">
                <a16:creationId xmlns:a16="http://schemas.microsoft.com/office/drawing/2014/main" id="{BA2A1D58-E97C-4CFF-9B6D-778A2A570AF5}"/>
              </a:ext>
            </a:extLst>
          </p:cNvPr>
          <p:cNvPicPr>
            <a:picLocks noChangeAspect="1"/>
          </p:cNvPicPr>
          <p:nvPr/>
        </p:nvPicPr>
        <p:blipFill>
          <a:blip r:embed="rId5"/>
          <a:stretch>
            <a:fillRect/>
          </a:stretch>
        </p:blipFill>
        <p:spPr>
          <a:xfrm>
            <a:off x="8018585" y="3417444"/>
            <a:ext cx="4111118" cy="2633913"/>
          </a:xfrm>
          <a:prstGeom prst="rect">
            <a:avLst/>
          </a:prstGeom>
        </p:spPr>
      </p:pic>
    </p:spTree>
    <p:extLst>
      <p:ext uri="{BB962C8B-B14F-4D97-AF65-F5344CB8AC3E}">
        <p14:creationId xmlns:p14="http://schemas.microsoft.com/office/powerpoint/2010/main" val="176316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17" grpId="0"/>
      <p:bldP spid="19"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7" name="Rectangle 8">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296C026-1667-E3E2-44AE-7D2F7785F21C}"/>
              </a:ext>
            </a:extLst>
          </p:cNvPr>
          <p:cNvSpPr txBox="1"/>
          <p:nvPr/>
        </p:nvSpPr>
        <p:spPr>
          <a:xfrm>
            <a:off x="804672" y="962246"/>
            <a:ext cx="6437700" cy="261196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Thank You</a:t>
            </a:r>
          </a:p>
        </p:txBody>
      </p:sp>
    </p:spTree>
    <p:extLst>
      <p:ext uri="{BB962C8B-B14F-4D97-AF65-F5344CB8AC3E}">
        <p14:creationId xmlns:p14="http://schemas.microsoft.com/office/powerpoint/2010/main" val="2704738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457</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Project On: Adventure Works Cycles</vt:lpstr>
      <vt:lpstr>PowerPoint Presentation</vt:lpstr>
      <vt:lpstr>KPI’s</vt:lpstr>
      <vt:lpstr>KPI’s</vt:lpstr>
      <vt:lpstr>KPI’s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Adventure Works Cycles</dc:title>
  <dc:creator>Ajay Anap</dc:creator>
  <cp:lastModifiedBy>Ajay Anap</cp:lastModifiedBy>
  <cp:revision>8</cp:revision>
  <dcterms:created xsi:type="dcterms:W3CDTF">2022-11-20T10:03:51Z</dcterms:created>
  <dcterms:modified xsi:type="dcterms:W3CDTF">2022-11-20T10:29:59Z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2022-11-20T10:06:30Z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bb29adda-78dd-4983-bd37-787ee620b32e</vt:lpwstr>
  </property>
  <property fmtid="{D5CDD505-2E9C-101B-9397-08002B2CF9AE}" pid="7" name="MSIP_Label_defa4170-0d19-0005-0004-bc88714345d2_ActionId">
    <vt:lpwstr>e0128e2d-fd66-4c64-99db-197109d6276a</vt:lpwstr>
  </property>
  <property fmtid="{D5CDD505-2E9C-101B-9397-08002B2CF9AE}" pid="8" name="MSIP_Label_defa4170-0d19-0005-0004-bc88714345d2_ContentBits">
    <vt:lpwstr>0</vt:lpwstr>
  </property>
</Properties>
</file>