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61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5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46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52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1295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114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54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704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559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1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27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1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31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56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0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194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322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02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910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4B394-D806-5A44-5707-ADFC8261F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685801"/>
            <a:ext cx="9001462" cy="1057274"/>
          </a:xfrm>
        </p:spPr>
        <p:txBody>
          <a:bodyPr>
            <a:normAutofit fontScale="90000"/>
          </a:bodyPr>
          <a:lstStyle/>
          <a:p>
            <a:r>
              <a:rPr lang="en-IN" dirty="0"/>
              <a:t>Project On </a:t>
            </a:r>
            <a:br>
              <a:rPr lang="en-IN" dirty="0"/>
            </a:br>
            <a:r>
              <a:rPr lang="en-IN" dirty="0"/>
              <a:t>Flight Delay Analysis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65ADF15-D741-B191-5A07-910A78D7526B}"/>
              </a:ext>
            </a:extLst>
          </p:cNvPr>
          <p:cNvSpPr txBox="1">
            <a:spLocks/>
          </p:cNvSpPr>
          <p:nvPr/>
        </p:nvSpPr>
        <p:spPr>
          <a:xfrm>
            <a:off x="345440" y="3114358"/>
            <a:ext cx="10251291" cy="316452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KPI’S –</a:t>
            </a:r>
            <a:endParaRPr lang="en-IN" dirty="0"/>
          </a:p>
          <a:p>
            <a:pPr marL="457200" indent="-457200" algn="l">
              <a:buAutoNum type="arabicPeriod"/>
            </a:pPr>
            <a:r>
              <a:rPr lang="en-IN" dirty="0"/>
              <a:t>Weekday vs Weekend total flights statistics</a:t>
            </a:r>
          </a:p>
          <a:p>
            <a:pPr marL="457200" indent="-457200" algn="l">
              <a:buAutoNum type="arabicPeriod"/>
            </a:pPr>
            <a:r>
              <a:rPr lang="en-IN" dirty="0"/>
              <a:t>Total number of cancelled flights for JetBlue airways on first date of every month.</a:t>
            </a:r>
          </a:p>
          <a:p>
            <a:pPr marL="457200" indent="-457200" algn="l">
              <a:buAutoNum type="arabicPeriod"/>
            </a:pPr>
            <a:r>
              <a:rPr lang="en-IN" dirty="0"/>
              <a:t>Week wise, State wise and City wise statistics of delay of flights with airline details.</a:t>
            </a:r>
          </a:p>
          <a:p>
            <a:pPr marL="457200" indent="-457200" algn="l">
              <a:buAutoNum type="arabicPeriod"/>
            </a:pPr>
            <a:r>
              <a:rPr lang="en-IN" dirty="0"/>
              <a:t>Number of airlines with No departure / arrival delay with distance covered between 2500 and 3000.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07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3E196-4262-72F9-EF62-93421DD5E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20"/>
            <a:ext cx="4772025" cy="509026"/>
          </a:xfrm>
        </p:spPr>
        <p:txBody>
          <a:bodyPr>
            <a:normAutofit/>
          </a:bodyPr>
          <a:lstStyle/>
          <a:p>
            <a:r>
              <a:rPr lang="en-IN" dirty="0"/>
              <a:t>KPI 1st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3C018-88D7-E44F-7D25-16AB042D6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529346"/>
            <a:ext cx="6227766" cy="2742174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/>
              <a:t>Used pie chart to calculate the number of flights for weekday &amp; weekend with count of day of week.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/>
              <a:t>In weekday there were maximum flights as compared to weekend. (43 lacs vs15.18 lacs)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/>
              <a:t>Maximum people travelling to &amp; </a:t>
            </a:r>
            <a:r>
              <a:rPr lang="en-IN" dirty="0" err="1"/>
              <a:t>fro</a:t>
            </a:r>
            <a:r>
              <a:rPr lang="en-IN" dirty="0"/>
              <a:t> from below locations: ATL, ORD, DFW, DEN, LAX, SFO, PHX, IAH, LAS, MSP.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/>
              <a:t>The favourite source &amp; destination location is ATL.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6AB294-F139-8C93-748A-9C5251352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767" y="8403"/>
            <a:ext cx="5933753" cy="31107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799C21-CC5E-88AA-149B-49C34D1F0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108" y="3119120"/>
            <a:ext cx="5933753" cy="37388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8D9F3B-282A-45F7-BF94-9BA63C652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429000"/>
            <a:ext cx="622644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3E196-4262-72F9-EF62-93421DD5E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1760"/>
            <a:ext cx="4772025" cy="620786"/>
          </a:xfrm>
        </p:spPr>
        <p:txBody>
          <a:bodyPr>
            <a:normAutofit/>
          </a:bodyPr>
          <a:lstStyle/>
          <a:p>
            <a:r>
              <a:rPr lang="en-IN" dirty="0"/>
              <a:t>KPI 2</a:t>
            </a:r>
            <a:r>
              <a:rPr lang="en-IN" baseline="30000" dirty="0"/>
              <a:t>nd</a:t>
            </a:r>
            <a:r>
              <a:rPr lang="en-IN" dirty="0"/>
              <a:t> 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6ED040C-4724-07A6-E87C-7C0A72397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4000" y="-1"/>
            <a:ext cx="5587999" cy="373888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3C018-88D7-E44F-7D25-16AB042D6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403958"/>
            <a:ext cx="6451599" cy="2153193"/>
          </a:xfrm>
        </p:spPr>
        <p:txBody>
          <a:bodyPr>
            <a:normAutofit fontScale="85000" lnSpcReduction="10000"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/>
              <a:t>For this </a:t>
            </a:r>
            <a:r>
              <a:rPr lang="en-IN" dirty="0" err="1"/>
              <a:t>kpi</a:t>
            </a:r>
            <a:r>
              <a:rPr lang="en-IN" dirty="0"/>
              <a:t> we used count of cancelled flights with day &amp; airline as filter.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/>
              <a:t>Maximum flights cancelled for June month.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/>
              <a:t>For 1</a:t>
            </a:r>
            <a:r>
              <a:rPr lang="en-IN" baseline="30000" dirty="0"/>
              <a:t>st</a:t>
            </a:r>
            <a:r>
              <a:rPr lang="en-IN" dirty="0"/>
              <a:t> date of every month the JetBlue Airways flights have been cancelled due to reason A, B, C &amp; 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/>
              <a:t>Highest Cancelled Flights are due to reason B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/>
              <a:t>Lowest Cancelled Flights are due to reason 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0B8D2CF-56FF-DF23-3800-17544AEB4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0" y="3738880"/>
            <a:ext cx="5587999" cy="312517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D4D0E6-EC8C-5D2E-074D-4FD7CFA5E644}"/>
              </a:ext>
            </a:extLst>
          </p:cNvPr>
          <p:cNvSpPr txBox="1"/>
          <p:nvPr/>
        </p:nvSpPr>
        <p:spPr>
          <a:xfrm>
            <a:off x="8296" y="2428809"/>
            <a:ext cx="6524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600" dirty="0"/>
              <a:t>The Cancelled Flights Between two locations for JetBlue Airways 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CEEA81-7C0E-4044-D5BD-2BC3CABFD54D}"/>
              </a:ext>
            </a:extLst>
          </p:cNvPr>
          <p:cNvSpPr txBox="1"/>
          <p:nvPr/>
        </p:nvSpPr>
        <p:spPr>
          <a:xfrm>
            <a:off x="0" y="2981925"/>
            <a:ext cx="536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600" dirty="0"/>
              <a:t>Highest Cancelled Flights – JFK to BUF  ~ 5</a:t>
            </a:r>
            <a:r>
              <a:rPr lang="en-IN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ED59C3-0513-8176-8A29-A591A0EEB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51257"/>
            <a:ext cx="6604000" cy="350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7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3E196-4262-72F9-EF62-93421DD5E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772025" cy="620786"/>
          </a:xfrm>
        </p:spPr>
        <p:txBody>
          <a:bodyPr>
            <a:normAutofit/>
          </a:bodyPr>
          <a:lstStyle/>
          <a:p>
            <a:r>
              <a:rPr lang="en-IN" dirty="0"/>
              <a:t>KPI 3</a:t>
            </a:r>
            <a:r>
              <a:rPr lang="en-IN" baseline="30000" dirty="0"/>
              <a:t>rD</a:t>
            </a:r>
            <a:r>
              <a:rPr lang="en-IN" dirty="0"/>
              <a:t>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3C018-88D7-E44F-7D25-16AB042D6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749398"/>
            <a:ext cx="6227766" cy="2153193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/>
              <a:t>For calculating this KPI we used Arrival delay as this is getting affected due to other factors.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/>
              <a:t>The highest overall delay of flights are for southwest airline and lowest for Virgin America Airline.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/>
              <a:t>Maximum delay of flights were in week 3 for Delta Airlines Inc. in Atlanta city &amp; GA state. (51,584 flights)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D4D0E6-EC8C-5D2E-074D-4FD7CFA5E644}"/>
              </a:ext>
            </a:extLst>
          </p:cNvPr>
          <p:cNvSpPr txBox="1"/>
          <p:nvPr/>
        </p:nvSpPr>
        <p:spPr>
          <a:xfrm>
            <a:off x="6484690" y="3372491"/>
            <a:ext cx="5285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/>
              <a:t>The factors affecting the arrival delay are Air system delay, security delay, weather delay, airline delay and late aircraft delay.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CEEA81-7C0E-4044-D5BD-2BC3CABFD54D}"/>
              </a:ext>
            </a:extLst>
          </p:cNvPr>
          <p:cNvSpPr txBox="1"/>
          <p:nvPr/>
        </p:nvSpPr>
        <p:spPr>
          <a:xfrm>
            <a:off x="6484690" y="4373845"/>
            <a:ext cx="5368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/>
              <a:t>The total arrival delay has been split into these 5 categories as shown in pic.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251D29-48BC-C0DB-D25C-4DEDE341E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766" y="20320"/>
            <a:ext cx="5964234" cy="3025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92F643-3106-964E-F2AF-8B0A3E57E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45470"/>
            <a:ext cx="6196458" cy="381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6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3E196-4262-72F9-EF62-93421DD5E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772025" cy="620786"/>
          </a:xfrm>
        </p:spPr>
        <p:txBody>
          <a:bodyPr>
            <a:normAutofit/>
          </a:bodyPr>
          <a:lstStyle/>
          <a:p>
            <a:r>
              <a:rPr lang="en-IN" dirty="0"/>
              <a:t>KPI 4</a:t>
            </a:r>
            <a:r>
              <a:rPr lang="en-IN" baseline="30000" dirty="0"/>
              <a:t>th</a:t>
            </a:r>
            <a:r>
              <a:rPr lang="en-IN" dirty="0"/>
              <a:t>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3C018-88D7-E44F-7D25-16AB042D6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749398"/>
            <a:ext cx="6227766" cy="2153193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/>
              <a:t>For this </a:t>
            </a:r>
            <a:r>
              <a:rPr lang="en-IN" dirty="0" err="1"/>
              <a:t>kpi</a:t>
            </a:r>
            <a:r>
              <a:rPr lang="en-IN" dirty="0"/>
              <a:t> we used count of airlines with distance, arrival and departure delay as filters.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/>
              <a:t>There were 8 airline with no arrival and departure delay with distance between 2500 and 3000.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D4D0E6-EC8C-5D2E-074D-4FD7CFA5E644}"/>
              </a:ext>
            </a:extLst>
          </p:cNvPr>
          <p:cNvSpPr txBox="1"/>
          <p:nvPr/>
        </p:nvSpPr>
        <p:spPr>
          <a:xfrm>
            <a:off x="6484690" y="3372491"/>
            <a:ext cx="5285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/>
              <a:t>United airlines having the maximum flights of 16639 with no arrival delay and American Airlines Inc. with 12812 flights with no departure delay.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CEEA81-7C0E-4044-D5BD-2BC3CABFD54D}"/>
              </a:ext>
            </a:extLst>
          </p:cNvPr>
          <p:cNvSpPr txBox="1"/>
          <p:nvPr/>
        </p:nvSpPr>
        <p:spPr>
          <a:xfrm>
            <a:off x="6484690" y="4617685"/>
            <a:ext cx="5368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/>
              <a:t>US airways Inc. having the minimum flights of 2474 with no arrival delay and 2663 with no departure delay.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0126CB-7339-1F54-0B4E-168A2C2EDA45}"/>
              </a:ext>
            </a:extLst>
          </p:cNvPr>
          <p:cNvSpPr txBox="1"/>
          <p:nvPr/>
        </p:nvSpPr>
        <p:spPr>
          <a:xfrm>
            <a:off x="6484690" y="5637351"/>
            <a:ext cx="5285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/>
              <a:t>United Airlines also having more flights with early arrivals and American airlines with early departure.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96C1BB-243C-5856-3D83-B6718BD7B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606" y="20320"/>
            <a:ext cx="5964234" cy="33548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44224B-F73B-5322-2A06-655F734EB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72490"/>
            <a:ext cx="6196460" cy="348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4B394-D806-5A44-5707-ADFC8261F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2709" y="2646681"/>
            <a:ext cx="9001462" cy="1057274"/>
          </a:xfrm>
        </p:spPr>
        <p:txBody>
          <a:bodyPr>
            <a:normAutofit/>
          </a:bodyPr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0685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258</TotalTime>
  <Words>427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Rockwell</vt:lpstr>
      <vt:lpstr>Wingdings</vt:lpstr>
      <vt:lpstr>Damask</vt:lpstr>
      <vt:lpstr>Project On  Flight Delay Analysis</vt:lpstr>
      <vt:lpstr>KPI 1st </vt:lpstr>
      <vt:lpstr>KPI 2nd </vt:lpstr>
      <vt:lpstr>KPI 3rD  </vt:lpstr>
      <vt:lpstr>KPI 4th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Girase</dc:creator>
  <cp:lastModifiedBy>Ajay Anap</cp:lastModifiedBy>
  <cp:revision>27</cp:revision>
  <dcterms:created xsi:type="dcterms:W3CDTF">2022-10-05T10:52:44Z</dcterms:created>
  <dcterms:modified xsi:type="dcterms:W3CDTF">2022-10-22T08:19:04Z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2022-10-22T08:19:02Z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bb29adda-78dd-4983-bd37-787ee620b32e</vt:lpwstr>
  </property>
  <property fmtid="{D5CDD505-2E9C-101B-9397-08002B2CF9AE}" pid="7" name="MSIP_Label_defa4170-0d19-0005-0004-bc88714345d2_ActionId">
    <vt:lpwstr>4f822c76-b127-4ce2-a5f3-eea5c4dc4d5d</vt:lpwstr>
  </property>
  <property fmtid="{D5CDD505-2E9C-101B-9397-08002B2CF9AE}" pid="8" name="MSIP_Label_defa4170-0d19-0005-0004-bc88714345d2_ContentBits">
    <vt:lpwstr>0</vt:lpwstr>
  </property>
</Properties>
</file>