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6C60-7C59-6D46-E36E-C4CFEBA5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9A005-C35E-9D70-2E6B-4E194D909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4743-05EF-28EB-B9DA-ADA6655C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23127-DE9E-F0B7-D70C-A6BCA607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C8A3-165F-D25B-1E83-89B0739E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78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4832-4114-218E-B5D7-51663BAB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F1848-E7DC-AE9F-2841-F3D7BEEB5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23A07-8200-742A-E92D-C1DADB40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A7B2-22B5-E898-C687-55B89EC2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8759-D863-0D2A-4435-B2A3DF39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5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B3478-E401-FC2C-48A4-8E92A6B5F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D0399-9633-9375-E247-3C25B312B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F5F9F-9B87-1B85-BF71-05B4F3F4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2EEF-7C82-A3A0-59AD-A163E051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D05E-5D00-0406-9552-B6403BE3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5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8C95-58CF-9264-4626-B0102ADB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178A-01DF-5B75-C0AA-847905EE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1D31-E4E8-47BC-A88B-D5A94340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6933-266A-2C89-B666-057D4879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BB46-0134-FC93-9CC4-BF2416AB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9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A6AE-BC8E-B534-AEEE-C8A7EEC2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3D042-923C-5D62-B74C-121C186EC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126F5-5B9C-623E-A05C-4F0DD5C7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F1E65-94E6-20A8-AF58-70C3246F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ED66B-2B13-7B19-DCE4-3113FAE1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9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9401-CE24-1830-80AD-F6D020D6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E1DC-7492-601E-445E-93A6B1A7F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051C2-3183-63DD-8140-F178B91FE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ACD02-503D-A3A1-93A2-B4147D1C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596DA-E4F2-C5D0-1F46-8C782A16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D4201-2342-4069-AC83-53FC1372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6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28A1-7593-FA29-F820-40463E50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BEFD5-1F32-B17C-7007-9A502862D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EAFD8-F8E3-12AB-9B95-5C74FE902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A96DC-C27E-4853-9444-17384D9B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37F2-A3E9-0C9B-1AEA-D3654A3E5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D9829-F8E8-9C38-7E60-4E2078C8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262E9-8676-9FF6-898C-A82F3FAE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1B9A7-811D-4CC9-81CC-FD2B745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B33C-260B-4AC1-F117-B8B3DD1E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1501F-2F2E-420F-D2D4-ED09D393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996A4-0C31-F2B5-F29F-4844CA3F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77254-AAEA-63A0-8404-B592A395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10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1B86E-AE54-5E78-D9AB-4FED9CDC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73BD5-34EF-C816-AD09-91A6243B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EE915-D43B-AD78-FC96-C87F2515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6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0C96-AAA2-1061-623D-4783815B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5069-197F-39D3-FE24-A685CD2A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DED86-33C6-D96A-52D9-E1BE04FF3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4CDBD-E0A5-FC6C-D374-28E7C55B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A9889-55E1-6565-D7F2-5876EE3D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3E7A8-E8D2-B88D-1DA1-D326D225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33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6F56-4039-F80D-62D7-27B67A9A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0EC9C-FB51-6B8D-0973-ECC8A926E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D23FB-15A4-9864-E5AE-EF1034E7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45818-D61B-BED9-4205-8278A537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86B6-8874-44B5-8D96-A5F65F30578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9DD58-B00A-F13A-303C-34300794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1316C-F114-08FD-8091-222CD214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8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D3201-C1A6-868A-AA64-D5C89500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AE394-D86B-FC06-90D6-378CDBC1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296C-2AE7-B868-2E19-9BC667C9A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86B6-8874-44B5-8D96-A5F65F30578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85808-6B10-B0F8-FBC4-48F3258B6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CE8C-BE5C-FDD3-7E4B-037BA5BAB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C548-6739-42EA-B90C-0EA20099E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78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665E1E-F152-5AD7-EFC2-70E063518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778" y="24698"/>
            <a:ext cx="5848444" cy="6470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000" b="0" dirty="0">
                <a:latin typeface="Calibri" panose="020F0502020204030204" pitchFamily="34" charset="0"/>
                <a:cs typeface="Calibri" panose="020F0502020204030204" pitchFamily="34" charset="0"/>
              </a:rPr>
              <a:t>Project On: Flight Delay Analysis</a:t>
            </a:r>
          </a:p>
        </p:txBody>
      </p:sp>
      <p:pic>
        <p:nvPicPr>
          <p:cNvPr id="6" name="Picture 2" descr="FLIGHT DELAY ANALYSIS. By Saurabh Thakrani &amp; Rima Deshmukh | by Saurabh  Thakrani | Medium">
            <a:extLst>
              <a:ext uri="{FF2B5EF4-FFF2-40B4-BE49-F238E27FC236}">
                <a16:creationId xmlns:a16="http://schemas.microsoft.com/office/drawing/2014/main" id="{BEABBE9F-B4F1-AF65-8BC3-3F968A435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686" y="1446837"/>
            <a:ext cx="8004314" cy="5002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104052-F062-7FCD-3867-F035521A2CBC}"/>
              </a:ext>
            </a:extLst>
          </p:cNvPr>
          <p:cNvSpPr txBox="1"/>
          <p:nvPr/>
        </p:nvSpPr>
        <p:spPr>
          <a:xfrm>
            <a:off x="282525" y="4437267"/>
            <a:ext cx="3415156" cy="2092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000" dirty="0"/>
              <a:t>Team Members:</a:t>
            </a:r>
          </a:p>
          <a:p>
            <a:pPr marL="457200" indent="-457200">
              <a:buAutoNum type="arabicParenR"/>
            </a:pPr>
            <a:r>
              <a:rPr lang="en-IN" sz="2500" dirty="0"/>
              <a:t>Ajay Anap</a:t>
            </a:r>
          </a:p>
          <a:p>
            <a:pPr marL="457200" indent="-457200">
              <a:buAutoNum type="arabicParenR"/>
            </a:pPr>
            <a:r>
              <a:rPr lang="en-IN" sz="2500" dirty="0"/>
              <a:t>Pranav Singh</a:t>
            </a:r>
          </a:p>
          <a:p>
            <a:pPr marL="457200" indent="-457200">
              <a:buFontTx/>
              <a:buAutoNum type="arabicParenR"/>
            </a:pPr>
            <a:r>
              <a:rPr lang="en-IN" sz="2500" dirty="0" err="1"/>
              <a:t>Suhas</a:t>
            </a:r>
            <a:r>
              <a:rPr lang="en-IN" sz="2500" dirty="0"/>
              <a:t> </a:t>
            </a:r>
            <a:r>
              <a:rPr lang="en-IN" sz="2500" dirty="0" err="1"/>
              <a:t>Malaji</a:t>
            </a:r>
            <a:endParaRPr lang="en-IN" sz="2500" dirty="0"/>
          </a:p>
          <a:p>
            <a:pPr marL="457200" indent="-457200">
              <a:buAutoNum type="arabicParenR"/>
            </a:pPr>
            <a:r>
              <a:rPr lang="en-IN" sz="2500" dirty="0"/>
              <a:t>Saritha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08A4EF-1B71-1DBA-452D-DF123EE6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81"/>
            <a:ext cx="1647825" cy="6096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D997F77-D14B-257A-3910-2D739BF8904F}"/>
              </a:ext>
            </a:extLst>
          </p:cNvPr>
          <p:cNvSpPr/>
          <p:nvPr/>
        </p:nvSpPr>
        <p:spPr>
          <a:xfrm>
            <a:off x="823912" y="1680048"/>
            <a:ext cx="2332382" cy="17489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Date: </a:t>
            </a:r>
          </a:p>
          <a:p>
            <a:pPr algn="ctr"/>
            <a:r>
              <a:rPr lang="en-IN" sz="2000" dirty="0"/>
              <a:t>24 Aug 2022</a:t>
            </a:r>
          </a:p>
        </p:txBody>
      </p:sp>
    </p:spTree>
    <p:extLst>
      <p:ext uri="{BB962C8B-B14F-4D97-AF65-F5344CB8AC3E}">
        <p14:creationId xmlns:p14="http://schemas.microsoft.com/office/powerpoint/2010/main" val="62555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EAED7-C660-B611-6024-5B39E950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1"/>
            <a:ext cx="1647825" cy="609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2FC06F-55A0-46C6-5F59-5C4B26B283C7}"/>
              </a:ext>
            </a:extLst>
          </p:cNvPr>
          <p:cNvSpPr txBox="1">
            <a:spLocks/>
          </p:cNvSpPr>
          <p:nvPr/>
        </p:nvSpPr>
        <p:spPr>
          <a:xfrm>
            <a:off x="0" y="1378694"/>
            <a:ext cx="2990483" cy="6470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Project Objective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5444B2-BE6F-3E12-850E-F19A84C71F84}"/>
              </a:ext>
            </a:extLst>
          </p:cNvPr>
          <p:cNvSpPr txBox="1">
            <a:spLocks/>
          </p:cNvSpPr>
          <p:nvPr/>
        </p:nvSpPr>
        <p:spPr>
          <a:xfrm>
            <a:off x="0" y="2118542"/>
            <a:ext cx="12211695" cy="38986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     This project is based on Aviation Domain where client has to know some parameters regarding delay of flights. The data contains Three Datasets which are- airlines, airports. So to do some analysis on flight delay we created 4 KPI’s using – </a:t>
            </a:r>
          </a:p>
          <a:p>
            <a:pPr algn="just"/>
            <a:r>
              <a:rPr lang="en-IN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n-IN" sz="3000" u="sng" dirty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- Data cleaning, Pivot Table, use various functions like </a:t>
            </a:r>
            <a:r>
              <a:rPr lang="en-IN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Vlookup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, Filters.</a:t>
            </a:r>
          </a:p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ii) </a:t>
            </a:r>
            <a:r>
              <a:rPr lang="en-IN" sz="3000" u="sng" dirty="0">
                <a:latin typeface="Calibri" panose="020F0502020204030204" pitchFamily="34" charset="0"/>
                <a:cs typeface="Calibri" panose="020F0502020204030204" pitchFamily="34" charset="0"/>
              </a:rPr>
              <a:t>My SQL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- Perform queries with syntax like Joins, Primary key, Alter table etc.</a:t>
            </a:r>
          </a:p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iii)</a:t>
            </a:r>
            <a:r>
              <a:rPr lang="en-IN" sz="3000" u="sng" dirty="0">
                <a:latin typeface="Calibri" panose="020F0502020204030204" pitchFamily="34" charset="0"/>
                <a:cs typeface="Calibri" panose="020F0502020204030204" pitchFamily="34" charset="0"/>
              </a:rPr>
              <a:t>Tableau &amp; Power Bi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- Perform visualizations to showcase the KPI’s in the form of Dashboard. </a:t>
            </a:r>
          </a:p>
        </p:txBody>
      </p:sp>
    </p:spTree>
    <p:extLst>
      <p:ext uri="{BB962C8B-B14F-4D97-AF65-F5344CB8AC3E}">
        <p14:creationId xmlns:p14="http://schemas.microsoft.com/office/powerpoint/2010/main" val="327226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C948D6-9885-15E1-4B85-0D013102A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1"/>
            <a:ext cx="1647825" cy="6096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8F33A94-9DBA-D4C3-5DC6-A229FDEB96F7}"/>
              </a:ext>
            </a:extLst>
          </p:cNvPr>
          <p:cNvSpPr txBox="1">
            <a:spLocks/>
          </p:cNvSpPr>
          <p:nvPr/>
        </p:nvSpPr>
        <p:spPr>
          <a:xfrm>
            <a:off x="231913" y="2089257"/>
            <a:ext cx="11728174" cy="38986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u="sng" dirty="0"/>
              <a:t>KPI-1</a:t>
            </a:r>
            <a:r>
              <a:rPr lang="en-US" sz="3000" dirty="0"/>
              <a:t>: </a:t>
            </a:r>
            <a:r>
              <a:rPr lang="en-IN" sz="3000" dirty="0"/>
              <a:t>Weekday vs Weekend total flights statistics</a:t>
            </a:r>
          </a:p>
          <a:p>
            <a:r>
              <a:rPr lang="en-US" sz="3000" u="sng" dirty="0"/>
              <a:t>KPI-2</a:t>
            </a:r>
            <a:r>
              <a:rPr lang="en-US" sz="3000" dirty="0"/>
              <a:t>: </a:t>
            </a:r>
            <a:r>
              <a:rPr lang="en-IN" sz="3000" dirty="0"/>
              <a:t>Total number of cancelled flights for JetBlue airways on first date of   </a:t>
            </a:r>
          </a:p>
          <a:p>
            <a:r>
              <a:rPr lang="en-IN" sz="3000" dirty="0"/>
              <a:t>            every month.</a:t>
            </a:r>
          </a:p>
          <a:p>
            <a:r>
              <a:rPr lang="en-US" sz="3000" u="sng" dirty="0"/>
              <a:t>KPI-3</a:t>
            </a:r>
            <a:r>
              <a:rPr lang="en-US" sz="3000" dirty="0"/>
              <a:t>: </a:t>
            </a:r>
            <a:r>
              <a:rPr lang="en-IN" sz="3000" dirty="0"/>
              <a:t>Week wise, State wise and City wise statistics of delay of flights with </a:t>
            </a:r>
          </a:p>
          <a:p>
            <a:r>
              <a:rPr lang="en-IN" sz="3000" dirty="0"/>
              <a:t>            airline details.</a:t>
            </a:r>
          </a:p>
          <a:p>
            <a:r>
              <a:rPr lang="en-US" sz="3000" u="sng" dirty="0"/>
              <a:t>KPI-4</a:t>
            </a:r>
            <a:r>
              <a:rPr lang="en-US" sz="3000" dirty="0"/>
              <a:t>: </a:t>
            </a:r>
            <a:r>
              <a:rPr lang="en-IN" sz="3000" dirty="0"/>
              <a:t>Number of airlines with No departure / arrival delay with distance </a:t>
            </a:r>
          </a:p>
          <a:p>
            <a:r>
              <a:rPr lang="en-IN" sz="3000" dirty="0"/>
              <a:t>            covered between 2500 and 3000.</a:t>
            </a:r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3A4383-20AA-A86E-2BEA-05560E52FEE1}"/>
              </a:ext>
            </a:extLst>
          </p:cNvPr>
          <p:cNvSpPr txBox="1">
            <a:spLocks/>
          </p:cNvSpPr>
          <p:nvPr/>
        </p:nvSpPr>
        <p:spPr>
          <a:xfrm>
            <a:off x="231913" y="1338938"/>
            <a:ext cx="4591878" cy="6470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KPI’s to perform analysis:</a:t>
            </a:r>
          </a:p>
        </p:txBody>
      </p:sp>
    </p:spTree>
    <p:extLst>
      <p:ext uri="{BB962C8B-B14F-4D97-AF65-F5344CB8AC3E}">
        <p14:creationId xmlns:p14="http://schemas.microsoft.com/office/powerpoint/2010/main" val="391502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A042C51-0ACE-419E-A039-04AD72522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D4C991-7FB9-E2B3-39F1-41598B0C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1st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6B8EFD7-096E-41A3-DB01-E7544358E541}"/>
              </a:ext>
            </a:extLst>
          </p:cNvPr>
          <p:cNvSpPr txBox="1">
            <a:spLocks/>
          </p:cNvSpPr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1800" dirty="0"/>
              <a:t>Used pie chart to calculate the number of flights for weekday &amp; weekend with count of day of week.</a:t>
            </a:r>
          </a:p>
          <a:p>
            <a:pPr marL="285750"/>
            <a:r>
              <a:rPr lang="en-US" sz="1800" dirty="0"/>
              <a:t>In weekday there were maximum flights as compared to weekend. (43 lacs vs15.18 lacs)</a:t>
            </a:r>
          </a:p>
          <a:p>
            <a:pPr marL="285750"/>
            <a:r>
              <a:rPr lang="en-US" sz="1800" dirty="0"/>
              <a:t>Maximum people travelling to &amp; </a:t>
            </a:r>
            <a:r>
              <a:rPr lang="en-US" sz="1800" dirty="0" err="1"/>
              <a:t>fro</a:t>
            </a:r>
            <a:r>
              <a:rPr lang="en-US" sz="1800" dirty="0"/>
              <a:t> from below locations: ATL, ORD, DFW, DEN, LAX, SFO, PHX, IAH, LAS, MSP.</a:t>
            </a:r>
          </a:p>
          <a:p>
            <a:pPr marL="285750"/>
            <a:r>
              <a:rPr lang="en-US" sz="1800" dirty="0"/>
              <a:t>The </a:t>
            </a:r>
            <a:r>
              <a:rPr lang="en-US" sz="1800" dirty="0" err="1"/>
              <a:t>favourite</a:t>
            </a:r>
            <a:r>
              <a:rPr lang="en-US" sz="1800" dirty="0"/>
              <a:t> source &amp; destination location is ATL.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27D1DC9-C25A-1DE7-CEFF-7690BAD3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7"/>
            <a:ext cx="1647825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0B6C48-9DC2-A2F3-5922-A180740CA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68"/>
          <a:stretch/>
        </p:blipFill>
        <p:spPr>
          <a:xfrm>
            <a:off x="6218232" y="2708818"/>
            <a:ext cx="5792193" cy="3475657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FBB208D2-D4A0-8B57-C67C-B31CB892A7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04" t="5981" r="28760" b="4778"/>
          <a:stretch/>
        </p:blipFill>
        <p:spPr>
          <a:xfrm>
            <a:off x="5385461" y="0"/>
            <a:ext cx="2970971" cy="2552162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9D0570-26F5-C607-77E2-C1BA702F5A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23" b="4258"/>
          <a:stretch/>
        </p:blipFill>
        <p:spPr>
          <a:xfrm>
            <a:off x="7938052" y="-1"/>
            <a:ext cx="4230762" cy="24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8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A042C51-0ACE-419E-A039-04AD72522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DB14D-7607-7CFB-23E7-074D65F7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2</a:t>
            </a:r>
            <a:r>
              <a:rPr lang="en-US" sz="3600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nd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D8285BE-C7B0-448A-3E21-3DF337C170DF}"/>
              </a:ext>
            </a:extLst>
          </p:cNvPr>
          <p:cNvSpPr txBox="1">
            <a:spLocks/>
          </p:cNvSpPr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1800" dirty="0"/>
              <a:t>For this </a:t>
            </a:r>
            <a:r>
              <a:rPr lang="en-US" sz="1800" dirty="0" err="1"/>
              <a:t>kpi</a:t>
            </a:r>
            <a:r>
              <a:rPr lang="en-US" sz="1800" dirty="0"/>
              <a:t> we used count of cancelled flights with day &amp; airline as filter.</a:t>
            </a:r>
          </a:p>
          <a:p>
            <a:pPr marL="285750"/>
            <a:r>
              <a:rPr lang="en-US" sz="1800" dirty="0"/>
              <a:t>Maximum flights cancelled for June month.</a:t>
            </a:r>
          </a:p>
          <a:p>
            <a:pPr marL="285750"/>
            <a:r>
              <a:rPr lang="en-US" sz="1800" dirty="0"/>
              <a:t>For 1</a:t>
            </a:r>
            <a:r>
              <a:rPr lang="en-US" sz="1800" baseline="30000" dirty="0"/>
              <a:t>st</a:t>
            </a:r>
            <a:r>
              <a:rPr lang="en-US" sz="1800" dirty="0"/>
              <a:t> date of every month the JetBlue Airways flights have been cancelled due to reason A, B, C &amp; D.</a:t>
            </a:r>
          </a:p>
          <a:p>
            <a:pPr marL="285750"/>
            <a:r>
              <a:rPr lang="en-US" sz="1800" dirty="0"/>
              <a:t>Highest Cancelled Flights are due to reason B</a:t>
            </a:r>
          </a:p>
          <a:p>
            <a:pPr marL="285750"/>
            <a:r>
              <a:rPr lang="en-US" sz="1800" dirty="0"/>
              <a:t>Lowest Cancelled Flights are due to reason A</a:t>
            </a:r>
          </a:p>
          <a:p>
            <a:pPr marL="285750"/>
            <a:r>
              <a:rPr lang="en-US" sz="1800" dirty="0"/>
              <a:t>The Cancelled Flights Between two locations for JetBlue Airways are</a:t>
            </a:r>
          </a:p>
          <a:p>
            <a:pPr marL="285750"/>
            <a:r>
              <a:rPr lang="en-US" sz="1800" dirty="0"/>
              <a:t>Highest Cancelled Flights – JFK to BUF  ~ 5 </a:t>
            </a:r>
          </a:p>
          <a:p>
            <a:pPr marL="285750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12643-5016-A870-979B-67564E2E2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08" r="3" b="3"/>
          <a:stretch/>
        </p:blipFill>
        <p:spPr>
          <a:xfrm>
            <a:off x="6361775" y="253996"/>
            <a:ext cx="2648267" cy="2549179"/>
          </a:xfrm>
          <a:prstGeom prst="rect">
            <a:avLst/>
          </a:prstGeom>
        </p:spPr>
      </p:pic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C01686FB-93CC-A2D8-0E6C-2990D3A56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073" r="6359" b="-5"/>
          <a:stretch/>
        </p:blipFill>
        <p:spPr>
          <a:xfrm>
            <a:off x="9140951" y="51041"/>
            <a:ext cx="2943609" cy="2833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AAFD24-762E-5629-88BE-32E5A21055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7" t="-1" r="19173" b="6959"/>
          <a:stretch/>
        </p:blipFill>
        <p:spPr>
          <a:xfrm>
            <a:off x="6452337" y="3109630"/>
            <a:ext cx="4946546" cy="3350356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C89F2D-20FE-0114-2CAC-AEF16ADAF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807"/>
            <a:ext cx="1647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35B30C-210D-633B-F3E9-6ECB82B6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3</a:t>
            </a:r>
            <a:r>
              <a:rPr lang="en-US" sz="3600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rd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53B967B-A5EA-FF5B-F8EE-ADFBBA732541}"/>
              </a:ext>
            </a:extLst>
          </p:cNvPr>
          <p:cNvSpPr txBox="1">
            <a:spLocks/>
          </p:cNvSpPr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1700"/>
              <a:t>For calculating this KPI we used Arrival delay as this is getting affected due to other factors. </a:t>
            </a:r>
          </a:p>
          <a:p>
            <a:pPr marL="285750"/>
            <a:r>
              <a:rPr lang="en-US" sz="1700"/>
              <a:t>The highest overall delay of flights are for southwest airline and lowest for Virgin America Airline.</a:t>
            </a:r>
          </a:p>
          <a:p>
            <a:pPr marL="285750"/>
            <a:r>
              <a:rPr lang="en-US" sz="1700"/>
              <a:t>Maximum delay of flights were in week 3 for Delta Airlines Inc. in Atlanta city &amp; GA state. (51,584 flights)</a:t>
            </a:r>
          </a:p>
          <a:p>
            <a:pPr marL="285750"/>
            <a:r>
              <a:rPr lang="en-US" sz="1700"/>
              <a:t>The factors affecting the arrival delay are Air system delay, security delay, weather delay, airline delay and late aircraft delay.</a:t>
            </a:r>
          </a:p>
          <a:p>
            <a:pPr marL="285750"/>
            <a:r>
              <a:rPr lang="en-US" sz="1700"/>
              <a:t>The total arrival delay has been split into these 5 categories as shown in pic.</a:t>
            </a:r>
          </a:p>
          <a:p>
            <a:pPr marL="285750"/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C8BA8-98E2-1A8C-3475-EC2A04560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2" b="6191"/>
          <a:stretch/>
        </p:blipFill>
        <p:spPr>
          <a:xfrm>
            <a:off x="6391995" y="-1"/>
            <a:ext cx="5746420" cy="3163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73723-897E-C295-45AD-34F325469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" r="3612" b="5335"/>
          <a:stretch/>
        </p:blipFill>
        <p:spPr>
          <a:xfrm>
            <a:off x="6391995" y="3441349"/>
            <a:ext cx="5296422" cy="294249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A321DC6-6AEF-897A-E2E1-30E4C1BC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07"/>
            <a:ext cx="1647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9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A6734B-683B-EA38-5A1C-1A6E74E0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4</a:t>
            </a:r>
            <a:r>
              <a:rPr lang="en-US" sz="3600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D46CBEA-67B6-8263-8107-2DA91E81B95E}"/>
              </a:ext>
            </a:extLst>
          </p:cNvPr>
          <p:cNvSpPr txBox="1">
            <a:spLocks/>
          </p:cNvSpPr>
          <p:nvPr/>
        </p:nvSpPr>
        <p:spPr>
          <a:xfrm>
            <a:off x="1011961" y="2305531"/>
            <a:ext cx="4991629" cy="4114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1700" dirty="0"/>
              <a:t>For this </a:t>
            </a:r>
            <a:r>
              <a:rPr lang="en-US" sz="1700" dirty="0" err="1"/>
              <a:t>kpi</a:t>
            </a:r>
            <a:r>
              <a:rPr lang="en-US" sz="1700" dirty="0"/>
              <a:t> we used count of airlines with distance, arrival and departure delay as filters.</a:t>
            </a:r>
          </a:p>
          <a:p>
            <a:pPr marL="285750"/>
            <a:r>
              <a:rPr lang="en-US" sz="1700" dirty="0"/>
              <a:t>There were 8 airline with no arrival and departure delay with distance between 2500 and 3000. </a:t>
            </a:r>
          </a:p>
          <a:p>
            <a:pPr marL="285750"/>
            <a:r>
              <a:rPr lang="en-US" sz="1700" dirty="0"/>
              <a:t>United airlines having the maximum flights of 16639 with no arrival delay and American Airlines Inc. with 12812 flights with no departure delay.</a:t>
            </a:r>
          </a:p>
          <a:p>
            <a:pPr marL="285750"/>
            <a:r>
              <a:rPr lang="en-US" sz="1700" dirty="0"/>
              <a:t>US airways Inc. having the minimum flights of 2474 with no arrival delay and 2663 with no departure delay.</a:t>
            </a:r>
          </a:p>
          <a:p>
            <a:pPr marL="285750"/>
            <a:r>
              <a:rPr lang="en-US" sz="1700" dirty="0"/>
              <a:t>United Airlines also having more flights with early arrivals and American airlines with early departure.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3B4D7-2559-3C57-AB43-CE6A7F863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8" r="4" b="4312"/>
          <a:stretch/>
        </p:blipFill>
        <p:spPr>
          <a:xfrm>
            <a:off x="6315696" y="20402"/>
            <a:ext cx="5892202" cy="3308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CC58D6-5F1B-3710-4056-94BEFF7B1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2" t="1" r="3090" b="3020"/>
          <a:stretch/>
        </p:blipFill>
        <p:spPr>
          <a:xfrm>
            <a:off x="6315696" y="3369345"/>
            <a:ext cx="5359469" cy="305028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6224521-F8BF-8F12-AC0A-D26B9455D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07"/>
            <a:ext cx="1647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7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59741-3A5A-CFFB-436B-35B768A85AA2}"/>
              </a:ext>
            </a:extLst>
          </p:cNvPr>
          <p:cNvSpPr txBox="1"/>
          <p:nvPr/>
        </p:nvSpPr>
        <p:spPr>
          <a:xfrm>
            <a:off x="1356919" y="2945524"/>
            <a:ext cx="6457183" cy="227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76324FD-4E68-4723-521E-B10E03F27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97" b="23295"/>
          <a:stretch/>
        </p:blipFill>
        <p:spPr>
          <a:xfrm>
            <a:off x="0" y="99552"/>
            <a:ext cx="1647825" cy="3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556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On: Flight Delay Analysis</vt:lpstr>
      <vt:lpstr>PowerPoint Presentation</vt:lpstr>
      <vt:lpstr>PowerPoint Presentation</vt:lpstr>
      <vt:lpstr>KPI 1st </vt:lpstr>
      <vt:lpstr>KPI 2nd </vt:lpstr>
      <vt:lpstr>KPI 3rd  </vt:lpstr>
      <vt:lpstr>KPI 4th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On: Flight Delay Analysis</dc:title>
  <dc:creator>Ajay Anap</dc:creator>
  <cp:lastModifiedBy>Ajay Anap</cp:lastModifiedBy>
  <cp:revision>10</cp:revision>
  <dcterms:created xsi:type="dcterms:W3CDTF">2022-11-14T15:07:22Z</dcterms:created>
  <dcterms:modified xsi:type="dcterms:W3CDTF">2022-11-15T15:14:50Z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2022-11-14T15:29:36Z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bb29adda-78dd-4983-bd37-787ee620b32e</vt:lpwstr>
  </property>
  <property fmtid="{D5CDD505-2E9C-101B-9397-08002B2CF9AE}" pid="7" name="MSIP_Label_defa4170-0d19-0005-0004-bc88714345d2_ActionId">
    <vt:lpwstr>3a6710af-25e6-47d5-8907-b5b01553cedc</vt:lpwstr>
  </property>
  <property fmtid="{D5CDD505-2E9C-101B-9397-08002B2CF9AE}" pid="8" name="MSIP_Label_defa4170-0d19-0005-0004-bc88714345d2_ContentBits">
    <vt:lpwstr>0</vt:lpwstr>
  </property>
</Properties>
</file>